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9144000" cy="6858000"/>
  <p:embeddedFontLst>
    <p:embeddedFont>
      <p:font typeface="Arial" panose="020B0604020202020204" pitchFamily="34" charset="0"/>
      <p:regular r:id="rId44"/>
    </p:embeddedFont>
    <p:embeddedFont>
      <p:font typeface="Arial Black" panose="020B0A04020102020204" pitchFamily="34" charset="0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91278" y="1698117"/>
            <a:ext cx="3293109" cy="437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17675"/>
            <a:ext cx="9144000" cy="4602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4171" y="6640066"/>
            <a:ext cx="909827" cy="21793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87111" y="3200400"/>
            <a:ext cx="4056887" cy="36575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363169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32391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17675"/>
            <a:ext cx="9144000" cy="46024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34171" y="6640066"/>
            <a:ext cx="909827" cy="217932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005F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133603"/>
            <a:ext cx="8681719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5F497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10613"/>
            <a:ext cx="8072119" cy="299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DEBC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0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580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 </a:t>
            </a:r>
            <a:r>
              <a:rPr sz="4000" spc="-30" dirty="0"/>
              <a:t>Hierarchy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21131"/>
            <a:ext cx="3762375" cy="43986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005F85"/>
                </a:solidFill>
                <a:latin typeface="Calibri"/>
                <a:cs typeface="Calibri"/>
              </a:rPr>
              <a:t>character </a:t>
            </a:r>
            <a:r>
              <a:rPr sz="2800" spc="-5" dirty="0">
                <a:latin typeface="Calibri"/>
                <a:cs typeface="Calibri"/>
              </a:rPr>
              <a:t>is 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byte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Numbers, </a:t>
            </a:r>
            <a:r>
              <a:rPr sz="2400" spc="-15" dirty="0">
                <a:latin typeface="Calibri"/>
                <a:cs typeface="Calibri"/>
              </a:rPr>
              <a:t>letters,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space,  punctuation marks, or  other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symbols</a:t>
            </a:r>
            <a:endParaRPr sz="2400">
              <a:latin typeface="Calibri"/>
              <a:cs typeface="Calibri"/>
            </a:endParaRPr>
          </a:p>
          <a:p>
            <a:pPr marL="355600" marR="9525" indent="-342900">
              <a:lnSpc>
                <a:spcPct val="100000"/>
              </a:lnSpc>
              <a:spcBef>
                <a:spcPts val="64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field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combination  </a:t>
            </a:r>
            <a:r>
              <a:rPr sz="2800" spc="-5" dirty="0">
                <a:latin typeface="Calibri"/>
                <a:cs typeface="Calibri"/>
              </a:rPr>
              <a:t>of one or </a:t>
            </a:r>
            <a:r>
              <a:rPr sz="2800" spc="-15" dirty="0">
                <a:latin typeface="Calibri"/>
                <a:cs typeface="Calibri"/>
              </a:rPr>
              <a:t>more related  </a:t>
            </a:r>
            <a:r>
              <a:rPr sz="2800" spc="-20" dirty="0">
                <a:latin typeface="Calibri"/>
                <a:cs typeface="Calibri"/>
              </a:rPr>
              <a:t>characters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Field</a:t>
            </a:r>
            <a:r>
              <a:rPr sz="2400" b="1" spc="-25" dirty="0">
                <a:solidFill>
                  <a:srgbClr val="005F8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name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Field</a:t>
            </a:r>
            <a:r>
              <a:rPr sz="2400" b="1" spc="-25" dirty="0">
                <a:solidFill>
                  <a:srgbClr val="005F85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5F85"/>
                </a:solidFill>
                <a:latin typeface="Calibri"/>
                <a:cs typeface="Calibri"/>
              </a:rPr>
              <a:t>size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b="1" spc="-15" dirty="0">
                <a:solidFill>
                  <a:srgbClr val="005F85"/>
                </a:solidFill>
                <a:latin typeface="Calibri"/>
                <a:cs typeface="Calibri"/>
              </a:rPr>
              <a:t>Data</a:t>
            </a:r>
            <a:r>
              <a:rPr sz="2400" b="1" spc="-5" dirty="0">
                <a:solidFill>
                  <a:srgbClr val="005F8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5F85"/>
                </a:solidFill>
                <a:latin typeface="Calibri"/>
                <a:cs typeface="Calibri"/>
              </a:rPr>
              <a:t>type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780" y="1600136"/>
            <a:ext cx="3123438" cy="45260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580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 </a:t>
            </a:r>
            <a:r>
              <a:rPr sz="4000" spc="-30" dirty="0"/>
              <a:t>Hierarchy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71850" y="65173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50" y="2162175"/>
            <a:ext cx="2105025" cy="13144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875" y="2162175"/>
            <a:ext cx="2105025" cy="13144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00575" y="2162175"/>
            <a:ext cx="2114550" cy="13144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31140" y="1607565"/>
            <a:ext cx="6249035" cy="1357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Common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types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include: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50">
              <a:latin typeface="Calibri"/>
              <a:cs typeface="Calibri"/>
            </a:endParaRPr>
          </a:p>
          <a:p>
            <a:pPr marL="821055">
              <a:lnSpc>
                <a:spcPct val="100000"/>
              </a:lnSpc>
              <a:tabLst>
                <a:tab pos="2722245" algn="l"/>
                <a:tab pos="4621530" algn="l"/>
              </a:tabLst>
            </a:pP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Text	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Numeric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AutoNumber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81800" y="2162175"/>
            <a:ext cx="2105025" cy="13144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270495" y="2573528"/>
            <a:ext cx="1137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Cu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7650" y="3552825"/>
            <a:ext cx="2105025" cy="131445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00150" y="3959428"/>
            <a:ext cx="607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8875" y="3552825"/>
            <a:ext cx="2105025" cy="13144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061207" y="3959428"/>
            <a:ext cx="843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Memo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0575" y="3552825"/>
            <a:ext cx="2105025" cy="131445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212207" y="3959428"/>
            <a:ext cx="89979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7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es/No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81800" y="3552825"/>
            <a:ext cx="2105025" cy="131445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233919" y="3959428"/>
            <a:ext cx="1212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Hyperlink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28875" y="4933950"/>
            <a:ext cx="2105025" cy="1323975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061207" y="5346293"/>
            <a:ext cx="84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Obje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ct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00575" y="4933950"/>
            <a:ext cx="2105025" cy="132397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4919598" y="5346293"/>
            <a:ext cx="1481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Attachment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580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 </a:t>
            </a:r>
            <a:r>
              <a:rPr sz="4000" spc="-30" dirty="0"/>
              <a:t>Hierarchy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71850" y="65173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721995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506973"/>
            <a:ext cx="7413625" cy="17119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record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15" dirty="0">
                <a:latin typeface="Calibri"/>
                <a:cs typeface="Calibri"/>
              </a:rPr>
              <a:t>group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related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fields</a:t>
            </a:r>
            <a:endParaRPr sz="3200">
              <a:latin typeface="Calibri"/>
              <a:cs typeface="Calibri"/>
            </a:endParaRPr>
          </a:p>
          <a:p>
            <a:pPr marR="82550" algn="r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dirty="0">
                <a:solidFill>
                  <a:srgbClr val="005F85"/>
                </a:solidFill>
                <a:latin typeface="Calibri"/>
                <a:cs typeface="Calibri"/>
              </a:rPr>
              <a:t>primary </a:t>
            </a:r>
            <a:r>
              <a:rPr sz="2800" b="1" spc="-35" dirty="0">
                <a:solidFill>
                  <a:srgbClr val="005F85"/>
                </a:solidFill>
                <a:latin typeface="Calibri"/>
                <a:cs typeface="Calibri"/>
              </a:rPr>
              <a:t>key </a:t>
            </a:r>
            <a:r>
              <a:rPr sz="2800" spc="-10" dirty="0">
                <a:latin typeface="Calibri"/>
                <a:cs typeface="Calibri"/>
              </a:rPr>
              <a:t>uniquely identifies </a:t>
            </a:r>
            <a:r>
              <a:rPr sz="2800" spc="-5" dirty="0">
                <a:latin typeface="Calibri"/>
                <a:cs typeface="Calibri"/>
              </a:rPr>
              <a:t>each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record</a:t>
            </a:r>
            <a:endParaRPr sz="2800">
              <a:latin typeface="Calibri"/>
              <a:cs typeface="Calibri"/>
            </a:endParaRPr>
          </a:p>
          <a:p>
            <a:pPr marL="342265" marR="5080" indent="-342265" algn="r">
              <a:lnSpc>
                <a:spcPct val="100000"/>
              </a:lnSpc>
              <a:spcBef>
                <a:spcPts val="755"/>
              </a:spcBef>
              <a:buClr>
                <a:srgbClr val="5F497A"/>
              </a:buClr>
              <a:buFont typeface="Arial"/>
              <a:buChar char="•"/>
              <a:tabLst>
                <a:tab pos="3422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data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file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collection of </a:t>
            </a:r>
            <a:r>
              <a:rPr sz="3200" spc="-15" dirty="0">
                <a:latin typeface="Calibri"/>
                <a:cs typeface="Calibri"/>
              </a:rPr>
              <a:t>related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records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429012"/>
            <a:ext cx="8722487" cy="24020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74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Maintaining</a:t>
            </a:r>
            <a:r>
              <a:rPr sz="4000" spc="-5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873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File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maintenance </a:t>
            </a:r>
            <a:r>
              <a:rPr sz="3200" spc="-40" dirty="0">
                <a:latin typeface="Calibri"/>
                <a:cs typeface="Calibri"/>
              </a:rPr>
              <a:t>refers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procedures </a:t>
            </a:r>
            <a:r>
              <a:rPr sz="3200" spc="-10" dirty="0">
                <a:latin typeface="Calibri"/>
                <a:cs typeface="Calibri"/>
              </a:rPr>
              <a:t>that  </a:t>
            </a:r>
            <a:r>
              <a:rPr sz="3200" spc="-30" dirty="0">
                <a:latin typeface="Calibri"/>
                <a:cs typeface="Calibri"/>
              </a:rPr>
              <a:t>keep </a:t>
            </a:r>
            <a:r>
              <a:rPr sz="3200" spc="-20" dirty="0">
                <a:latin typeface="Calibri"/>
                <a:cs typeface="Calibri"/>
              </a:rPr>
              <a:t>data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current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75" y="2619375"/>
            <a:ext cx="2933700" cy="18192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42514" y="2988691"/>
            <a:ext cx="1442720" cy="11055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38100">
              <a:lnSpc>
                <a:spcPts val="4070"/>
              </a:lnSpc>
              <a:spcBef>
                <a:spcPts val="540"/>
              </a:spcBef>
            </a:pPr>
            <a:r>
              <a:rPr sz="3700" spc="-5" dirty="0">
                <a:latin typeface="Calibri"/>
                <a:cs typeface="Calibri"/>
              </a:rPr>
              <a:t>Adding  </a:t>
            </a:r>
            <a:r>
              <a:rPr sz="3700" spc="-60" dirty="0">
                <a:latin typeface="Calibri"/>
                <a:cs typeface="Calibri"/>
              </a:rPr>
              <a:t>r</a:t>
            </a:r>
            <a:r>
              <a:rPr sz="3700" spc="-5" dirty="0">
                <a:latin typeface="Calibri"/>
                <a:cs typeface="Calibri"/>
              </a:rPr>
              <a:t>e</a:t>
            </a:r>
            <a:r>
              <a:rPr sz="3700" spc="-50" dirty="0">
                <a:latin typeface="Calibri"/>
                <a:cs typeface="Calibri"/>
              </a:rPr>
              <a:t>c</a:t>
            </a:r>
            <a:r>
              <a:rPr sz="3700" spc="-10" dirty="0">
                <a:latin typeface="Calibri"/>
                <a:cs typeface="Calibri"/>
              </a:rPr>
              <a:t>o</a:t>
            </a:r>
            <a:r>
              <a:rPr sz="3700" spc="-70" dirty="0">
                <a:latin typeface="Calibri"/>
                <a:cs typeface="Calibri"/>
              </a:rPr>
              <a:t>r</a:t>
            </a:r>
            <a:r>
              <a:rPr sz="3700" spc="-10" dirty="0">
                <a:latin typeface="Calibri"/>
                <a:cs typeface="Calibri"/>
              </a:rPr>
              <a:t>ds</a:t>
            </a:r>
            <a:endParaRPr sz="37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6300" y="2619375"/>
            <a:ext cx="2933700" cy="18192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175884" y="2988691"/>
            <a:ext cx="1960245" cy="110553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71145" marR="5080" indent="-259079">
              <a:lnSpc>
                <a:spcPts val="4070"/>
              </a:lnSpc>
              <a:spcBef>
                <a:spcPts val="540"/>
              </a:spcBef>
            </a:pPr>
            <a:r>
              <a:rPr sz="3700" spc="-5" dirty="0">
                <a:latin typeface="Calibri"/>
                <a:cs typeface="Calibri"/>
              </a:rPr>
              <a:t>Modifying  </a:t>
            </a:r>
            <a:r>
              <a:rPr sz="3700" spc="-30" dirty="0">
                <a:latin typeface="Calibri"/>
                <a:cs typeface="Calibri"/>
              </a:rPr>
              <a:t>records</a:t>
            </a:r>
            <a:endParaRPr sz="3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33725" y="4591050"/>
            <a:ext cx="2943225" cy="18097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00347" y="4956759"/>
            <a:ext cx="1618615" cy="11061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00965" marR="5080" indent="-88900">
              <a:lnSpc>
                <a:spcPts val="4070"/>
              </a:lnSpc>
              <a:spcBef>
                <a:spcPts val="540"/>
              </a:spcBef>
            </a:pPr>
            <a:r>
              <a:rPr sz="3700" spc="-10" dirty="0">
                <a:latin typeface="Calibri"/>
                <a:cs typeface="Calibri"/>
              </a:rPr>
              <a:t>Del</a:t>
            </a:r>
            <a:r>
              <a:rPr sz="3700" spc="-40" dirty="0">
                <a:latin typeface="Calibri"/>
                <a:cs typeface="Calibri"/>
              </a:rPr>
              <a:t>e</a:t>
            </a:r>
            <a:r>
              <a:rPr sz="3700" spc="-5" dirty="0">
                <a:latin typeface="Calibri"/>
                <a:cs typeface="Calibri"/>
              </a:rPr>
              <a:t>ting  </a:t>
            </a:r>
            <a:r>
              <a:rPr sz="3700" spc="-30" dirty="0">
                <a:latin typeface="Calibri"/>
                <a:cs typeface="Calibri"/>
              </a:rPr>
              <a:t>records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74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Maintaining</a:t>
            </a:r>
            <a:r>
              <a:rPr sz="4000" spc="-5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334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dirty="0">
                <a:latin typeface="Calibri"/>
                <a:cs typeface="Calibri"/>
              </a:rPr>
              <a:t>add </a:t>
            </a:r>
            <a:r>
              <a:rPr sz="3200" spc="-5" dirty="0">
                <a:latin typeface="Calibri"/>
                <a:cs typeface="Calibri"/>
              </a:rPr>
              <a:t>new </a:t>
            </a:r>
            <a:r>
              <a:rPr sz="3200" spc="-20" dirty="0">
                <a:latin typeface="Calibri"/>
                <a:cs typeface="Calibri"/>
              </a:rPr>
              <a:t>records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file </a:t>
            </a: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0" dirty="0">
                <a:latin typeface="Calibri"/>
                <a:cs typeface="Calibri"/>
              </a:rPr>
              <a:t>they obtain  </a:t>
            </a:r>
            <a:r>
              <a:rPr sz="3200" spc="-5" dirty="0">
                <a:latin typeface="Calibri"/>
                <a:cs typeface="Calibri"/>
              </a:rPr>
              <a:t>new</a:t>
            </a:r>
            <a:r>
              <a:rPr sz="3200" spc="-20" dirty="0">
                <a:latin typeface="Calibri"/>
                <a:cs typeface="Calibri"/>
              </a:rPr>
              <a:t> data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63"/>
            <a:ext cx="5999353" cy="38432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600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74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Maintaining</a:t>
            </a:r>
            <a:r>
              <a:rPr sz="4000" spc="-5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159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dirty="0">
                <a:latin typeface="Calibri"/>
                <a:cs typeface="Calibri"/>
              </a:rPr>
              <a:t>modify a </a:t>
            </a:r>
            <a:r>
              <a:rPr sz="3200" spc="-20" dirty="0">
                <a:latin typeface="Calibri"/>
                <a:cs typeface="Calibri"/>
              </a:rPr>
              <a:t>record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correct </a:t>
            </a:r>
            <a:r>
              <a:rPr sz="3200" spc="-15" dirty="0">
                <a:latin typeface="Calibri"/>
                <a:cs typeface="Calibri"/>
              </a:rPr>
              <a:t>inaccurate </a:t>
            </a:r>
            <a:r>
              <a:rPr sz="3200" spc="-20" dirty="0">
                <a:latin typeface="Calibri"/>
                <a:cs typeface="Calibri"/>
              </a:rPr>
              <a:t>data 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update </a:t>
            </a:r>
            <a:r>
              <a:rPr sz="3200" spc="-5" dirty="0">
                <a:latin typeface="Calibri"/>
                <a:cs typeface="Calibri"/>
              </a:rPr>
              <a:t>old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2667000"/>
            <a:ext cx="5927725" cy="3733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600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74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Maintaining</a:t>
            </a:r>
            <a:r>
              <a:rPr sz="4000" spc="-5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493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a </a:t>
            </a:r>
            <a:r>
              <a:rPr sz="3200" spc="-20" dirty="0">
                <a:latin typeface="Calibri"/>
                <a:cs typeface="Calibri"/>
              </a:rPr>
              <a:t>record </a:t>
            </a:r>
            <a:r>
              <a:rPr sz="3200" spc="-5" dirty="0">
                <a:latin typeface="Calibri"/>
                <a:cs typeface="Calibri"/>
              </a:rPr>
              <a:t>no longer is needed,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user </a:t>
            </a:r>
            <a:r>
              <a:rPr sz="3200" spc="-15" dirty="0">
                <a:latin typeface="Calibri"/>
                <a:cs typeface="Calibri"/>
              </a:rPr>
              <a:t>deletes 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file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167" y="2819349"/>
            <a:ext cx="7990840" cy="30278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74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Maintaining</a:t>
            </a:r>
            <a:r>
              <a:rPr sz="4000" spc="-5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886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005F85"/>
                </a:solidFill>
                <a:latin typeface="Calibri"/>
                <a:cs typeface="Calibri"/>
              </a:rPr>
              <a:t>Validation </a:t>
            </a:r>
            <a:r>
              <a:rPr sz="3200" spc="-10" dirty="0">
                <a:latin typeface="Calibri"/>
                <a:cs typeface="Calibri"/>
              </a:rPr>
              <a:t>compares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with a </a:t>
            </a:r>
            <a:r>
              <a:rPr sz="3200" spc="-5" dirty="0">
                <a:latin typeface="Calibri"/>
                <a:cs typeface="Calibri"/>
              </a:rPr>
              <a:t>set of </a:t>
            </a:r>
            <a:r>
              <a:rPr sz="3200" dirty="0">
                <a:latin typeface="Calibri"/>
                <a:cs typeface="Calibri"/>
              </a:rPr>
              <a:t>rules or  </a:t>
            </a:r>
            <a:r>
              <a:rPr sz="3200" spc="-5" dirty="0">
                <a:latin typeface="Calibri"/>
                <a:cs typeface="Calibri"/>
              </a:rPr>
              <a:t>values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find out 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correct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3925" y="2847975"/>
            <a:ext cx="2333625" cy="1428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6220" y="3278504"/>
            <a:ext cx="168783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610235" marR="5080" indent="-598170">
              <a:lnSpc>
                <a:spcPts val="1750"/>
              </a:lnSpc>
              <a:spcBef>
                <a:spcPts val="2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ph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tic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Nume</a:t>
            </a: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ic  check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3275" y="2847975"/>
            <a:ext cx="2295525" cy="14287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09238" y="3390138"/>
            <a:ext cx="10490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Range</a:t>
            </a:r>
            <a:r>
              <a:rPr sz="1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4525" y="2847975"/>
            <a:ext cx="2295525" cy="14287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958966" y="3390138"/>
            <a:ext cx="15170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Consistency</a:t>
            </a:r>
            <a:r>
              <a:rPr sz="1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3925" y="4371975"/>
            <a:ext cx="2333625" cy="1419225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98600" y="4906517"/>
            <a:ext cx="1706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Completeness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43275" y="4371975"/>
            <a:ext cx="2295525" cy="141922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68673" y="4906517"/>
            <a:ext cx="929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sz="1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digit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24525" y="4371975"/>
            <a:ext cx="2295525" cy="141922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67754" y="4906517"/>
            <a:ext cx="1097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checks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522 -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89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File </a:t>
            </a:r>
            <a:r>
              <a:rPr sz="4000" spc="-10" dirty="0"/>
              <a:t>Processing </a:t>
            </a:r>
            <a:r>
              <a:rPr sz="4000" spc="-45" dirty="0"/>
              <a:t>Versus</a:t>
            </a:r>
            <a:r>
              <a:rPr sz="4000" spc="10" dirty="0"/>
              <a:t> </a:t>
            </a:r>
            <a:r>
              <a:rPr sz="4000" spc="-15" dirty="0"/>
              <a:t>Databases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1743075"/>
            <a:ext cx="4276725" cy="8572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7166" y="1914855"/>
            <a:ext cx="294386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File processing</a:t>
            </a:r>
            <a:r>
              <a:rPr sz="25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292" y="2488692"/>
            <a:ext cx="4281170" cy="3636645"/>
            <a:chOff x="50292" y="2488692"/>
            <a:chExt cx="4281170" cy="363664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631" y="2488692"/>
              <a:ext cx="4227576" cy="36362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92" y="2494788"/>
              <a:ext cx="3878579" cy="213817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6088" y="2508707"/>
            <a:ext cx="4143375" cy="3551554"/>
          </a:xfrm>
          <a:prstGeom prst="rect">
            <a:avLst/>
          </a:prstGeom>
          <a:solidFill>
            <a:srgbClr val="D7D2DF">
              <a:alpha val="90194"/>
            </a:srgbClr>
          </a:solidFill>
        </p:spPr>
        <p:txBody>
          <a:bodyPr vert="horz" wrap="square" lIns="0" tIns="124460" rIns="0" bIns="0" rtlCol="0">
            <a:spAutoFit/>
          </a:bodyPr>
          <a:lstStyle/>
          <a:p>
            <a:pPr marL="368300" marR="661670" indent="-228600">
              <a:lnSpc>
                <a:spcPts val="2750"/>
              </a:lnSpc>
              <a:spcBef>
                <a:spcPts val="980"/>
              </a:spcBef>
              <a:buChar char="•"/>
              <a:tabLst>
                <a:tab pos="368935" algn="l"/>
              </a:tabLst>
            </a:pPr>
            <a:r>
              <a:rPr sz="2500" spc="-15" dirty="0">
                <a:latin typeface="Calibri"/>
                <a:cs typeface="Calibri"/>
              </a:rPr>
              <a:t>Each </a:t>
            </a:r>
            <a:r>
              <a:rPr sz="2500" spc="-10" dirty="0">
                <a:latin typeface="Calibri"/>
                <a:cs typeface="Calibri"/>
              </a:rPr>
              <a:t>department has </a:t>
            </a:r>
            <a:r>
              <a:rPr sz="2500" spc="-5" dirty="0">
                <a:latin typeface="Calibri"/>
                <a:cs typeface="Calibri"/>
              </a:rPr>
              <a:t>its  </a:t>
            </a:r>
            <a:r>
              <a:rPr sz="2500" spc="-10" dirty="0">
                <a:latin typeface="Calibri"/>
                <a:cs typeface="Calibri"/>
              </a:rPr>
              <a:t>own set </a:t>
            </a:r>
            <a:r>
              <a:rPr sz="2500" spc="-5" dirty="0">
                <a:latin typeface="Calibri"/>
                <a:cs typeface="Calibri"/>
              </a:rPr>
              <a:t>of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files</a:t>
            </a:r>
            <a:endParaRPr sz="2500">
              <a:latin typeface="Calibri"/>
              <a:cs typeface="Calibri"/>
            </a:endParaRPr>
          </a:p>
          <a:p>
            <a:pPr marL="368300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368935" algn="l"/>
              </a:tabLst>
            </a:pPr>
            <a:r>
              <a:rPr sz="2500" spc="-5" dirty="0">
                <a:latin typeface="Calibri"/>
                <a:cs typeface="Calibri"/>
              </a:rPr>
              <a:t>Used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spc="-15" dirty="0">
                <a:latin typeface="Calibri"/>
                <a:cs typeface="Calibri"/>
              </a:rPr>
              <a:t>many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years</a:t>
            </a:r>
            <a:endParaRPr sz="2500">
              <a:latin typeface="Calibri"/>
              <a:cs typeface="Calibri"/>
            </a:endParaRPr>
          </a:p>
          <a:p>
            <a:pPr marL="368300" indent="-229235">
              <a:lnSpc>
                <a:spcPct val="100000"/>
              </a:lnSpc>
              <a:spcBef>
                <a:spcPts val="209"/>
              </a:spcBef>
              <a:buChar char="•"/>
              <a:tabLst>
                <a:tab pos="368935" algn="l"/>
              </a:tabLst>
            </a:pPr>
            <a:r>
              <a:rPr sz="2500" spc="-20" dirty="0">
                <a:latin typeface="Calibri"/>
                <a:cs typeface="Calibri"/>
              </a:rPr>
              <a:t>Have data </a:t>
            </a:r>
            <a:r>
              <a:rPr sz="2500" spc="-5" dirty="0">
                <a:latin typeface="Calibri"/>
                <a:cs typeface="Calibri"/>
              </a:rPr>
              <a:t>redundancy</a:t>
            </a:r>
            <a:endParaRPr sz="2500">
              <a:latin typeface="Calibri"/>
              <a:cs typeface="Calibri"/>
            </a:endParaRPr>
          </a:p>
          <a:p>
            <a:pPr marL="368300" indent="-229235">
              <a:lnSpc>
                <a:spcPct val="100000"/>
              </a:lnSpc>
              <a:spcBef>
                <a:spcPts val="200"/>
              </a:spcBef>
              <a:buChar char="•"/>
              <a:tabLst>
                <a:tab pos="368935" algn="l"/>
              </a:tabLst>
            </a:pPr>
            <a:r>
              <a:rPr sz="2500" spc="-10" dirty="0">
                <a:latin typeface="Calibri"/>
                <a:cs typeface="Calibri"/>
              </a:rPr>
              <a:t>Isolate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data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81550" y="1743075"/>
            <a:ext cx="4276725" cy="8572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644134" y="1914855"/>
            <a:ext cx="25641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r>
              <a:rPr sz="25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57928" y="2488692"/>
            <a:ext cx="4282440" cy="3636645"/>
            <a:chOff x="4757928" y="2488692"/>
            <a:chExt cx="4282440" cy="363664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12792" y="2488692"/>
              <a:ext cx="4227575" cy="36362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57928" y="2494788"/>
              <a:ext cx="4219956" cy="335889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854828" y="2508707"/>
            <a:ext cx="4143375" cy="3551554"/>
          </a:xfrm>
          <a:prstGeom prst="rect">
            <a:avLst/>
          </a:prstGeom>
          <a:solidFill>
            <a:srgbClr val="D7D2DF">
              <a:alpha val="90194"/>
            </a:srgbClr>
          </a:solidFill>
        </p:spPr>
        <p:txBody>
          <a:bodyPr vert="horz" wrap="square" lIns="0" tIns="124460" rIns="0" bIns="0" rtlCol="0">
            <a:spAutoFit/>
          </a:bodyPr>
          <a:lstStyle/>
          <a:p>
            <a:pPr marL="368935" marR="462915" indent="-228600">
              <a:lnSpc>
                <a:spcPts val="2750"/>
              </a:lnSpc>
              <a:spcBef>
                <a:spcPts val="980"/>
              </a:spcBef>
              <a:buChar char="•"/>
              <a:tabLst>
                <a:tab pos="369570" algn="l"/>
              </a:tabLst>
            </a:pPr>
            <a:r>
              <a:rPr sz="2500" spc="-15" dirty="0">
                <a:latin typeface="Calibri"/>
                <a:cs typeface="Calibri"/>
              </a:rPr>
              <a:t>Programs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users share  </a:t>
            </a:r>
            <a:r>
              <a:rPr sz="2500" spc="-20" dirty="0">
                <a:latin typeface="Calibri"/>
                <a:cs typeface="Calibri"/>
              </a:rPr>
              <a:t>data</a:t>
            </a:r>
            <a:endParaRPr sz="2500">
              <a:latin typeface="Calibri"/>
              <a:cs typeface="Calibri"/>
            </a:endParaRPr>
          </a:p>
          <a:p>
            <a:pPr marL="368935" indent="-229235">
              <a:lnSpc>
                <a:spcPct val="100000"/>
              </a:lnSpc>
              <a:spcBef>
                <a:spcPts val="150"/>
              </a:spcBef>
              <a:buChar char="•"/>
              <a:tabLst>
                <a:tab pos="369570" algn="l"/>
              </a:tabLst>
            </a:pPr>
            <a:r>
              <a:rPr sz="2500" spc="-15" dirty="0">
                <a:latin typeface="Calibri"/>
                <a:cs typeface="Calibri"/>
              </a:rPr>
              <a:t>Reduce </a:t>
            </a:r>
            <a:r>
              <a:rPr sz="2500" spc="-20" dirty="0">
                <a:latin typeface="Calibri"/>
                <a:cs typeface="Calibri"/>
              </a:rPr>
              <a:t>data</a:t>
            </a:r>
            <a:r>
              <a:rPr sz="2500" spc="-5" dirty="0">
                <a:latin typeface="Calibri"/>
                <a:cs typeface="Calibri"/>
              </a:rPr>
              <a:t> redundancy</a:t>
            </a:r>
            <a:endParaRPr sz="2500">
              <a:latin typeface="Calibri"/>
              <a:cs typeface="Calibri"/>
            </a:endParaRPr>
          </a:p>
          <a:p>
            <a:pPr marL="368935" indent="-229235">
              <a:lnSpc>
                <a:spcPct val="100000"/>
              </a:lnSpc>
              <a:spcBef>
                <a:spcPts val="209"/>
              </a:spcBef>
              <a:buChar char="•"/>
              <a:tabLst>
                <a:tab pos="369570" algn="l"/>
              </a:tabLst>
            </a:pPr>
            <a:r>
              <a:rPr sz="2500" spc="-15" dirty="0">
                <a:latin typeface="Calibri"/>
                <a:cs typeface="Calibri"/>
              </a:rPr>
              <a:t>Improve </a:t>
            </a:r>
            <a:r>
              <a:rPr sz="2500" spc="-20" dirty="0">
                <a:latin typeface="Calibri"/>
                <a:cs typeface="Calibri"/>
              </a:rPr>
              <a:t>data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integrity</a:t>
            </a:r>
            <a:endParaRPr sz="2500">
              <a:latin typeface="Calibri"/>
              <a:cs typeface="Calibri"/>
            </a:endParaRPr>
          </a:p>
          <a:p>
            <a:pPr marL="368935" indent="-229235">
              <a:lnSpc>
                <a:spcPct val="100000"/>
              </a:lnSpc>
              <a:spcBef>
                <a:spcPts val="200"/>
              </a:spcBef>
              <a:buChar char="•"/>
              <a:tabLst>
                <a:tab pos="369570" algn="l"/>
              </a:tabLst>
            </a:pPr>
            <a:r>
              <a:rPr sz="2500" spc="-10" dirty="0">
                <a:latin typeface="Calibri"/>
                <a:cs typeface="Calibri"/>
              </a:rPr>
              <a:t>Share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data</a:t>
            </a:r>
            <a:endParaRPr sz="2500">
              <a:latin typeface="Calibri"/>
              <a:cs typeface="Calibri"/>
            </a:endParaRPr>
          </a:p>
          <a:p>
            <a:pPr marL="368935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369570" algn="l"/>
              </a:tabLst>
            </a:pPr>
            <a:r>
              <a:rPr sz="2500" spc="-10" dirty="0">
                <a:latin typeface="Calibri"/>
                <a:cs typeface="Calibri"/>
              </a:rPr>
              <a:t>Allows </a:t>
            </a:r>
            <a:r>
              <a:rPr sz="2500" spc="-5" dirty="0">
                <a:latin typeface="Calibri"/>
                <a:cs typeface="Calibri"/>
              </a:rPr>
              <a:t>easier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access</a:t>
            </a:r>
            <a:endParaRPr sz="2500">
              <a:latin typeface="Calibri"/>
              <a:cs typeface="Calibri"/>
            </a:endParaRPr>
          </a:p>
          <a:p>
            <a:pPr marL="368935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369570" algn="l"/>
              </a:tabLst>
            </a:pPr>
            <a:r>
              <a:rPr sz="2500" spc="-10" dirty="0">
                <a:latin typeface="Calibri"/>
                <a:cs typeface="Calibri"/>
              </a:rPr>
              <a:t>Reduces development</a:t>
            </a:r>
            <a:r>
              <a:rPr sz="2500" spc="-5" dirty="0">
                <a:latin typeface="Calibri"/>
                <a:cs typeface="Calibri"/>
              </a:rPr>
              <a:t> time</a:t>
            </a:r>
            <a:endParaRPr sz="2500">
              <a:latin typeface="Calibri"/>
              <a:cs typeface="Calibri"/>
            </a:endParaRPr>
          </a:p>
          <a:p>
            <a:pPr marL="368935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369570" algn="l"/>
              </a:tabLst>
            </a:pPr>
            <a:r>
              <a:rPr sz="2500" spc="-10" dirty="0">
                <a:latin typeface="Calibri"/>
                <a:cs typeface="Calibri"/>
              </a:rPr>
              <a:t>Can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0" dirty="0">
                <a:latin typeface="Calibri"/>
                <a:cs typeface="Calibri"/>
              </a:rPr>
              <a:t>more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vulnerable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522 -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894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File </a:t>
            </a:r>
            <a:r>
              <a:rPr sz="4000" spc="-10" dirty="0"/>
              <a:t>Processing </a:t>
            </a:r>
            <a:r>
              <a:rPr sz="4000" spc="-45" dirty="0"/>
              <a:t>Versus</a:t>
            </a:r>
            <a:r>
              <a:rPr sz="4000" spc="10" dirty="0"/>
              <a:t> </a:t>
            </a:r>
            <a:r>
              <a:rPr sz="4000" spc="-15" dirty="0"/>
              <a:t>Databases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5660" y="1600200"/>
            <a:ext cx="4932680" cy="4648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Objectives</a:t>
            </a:r>
            <a:r>
              <a:rPr sz="4000" spc="-60" dirty="0"/>
              <a:t> </a:t>
            </a:r>
            <a:r>
              <a:rPr sz="4000" spc="-10" dirty="0"/>
              <a:t>Overview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" y="2066925"/>
            <a:ext cx="3000375" cy="1800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6250" y="2166950"/>
            <a:ext cx="2513965" cy="1518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15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term,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database,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explain  how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database 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interacts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0" y="2085975"/>
            <a:ext cx="3105150" cy="1781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264789" y="2313559"/>
            <a:ext cx="261239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1905" algn="ctr">
              <a:lnSpc>
                <a:spcPct val="91600"/>
              </a:lnSpc>
              <a:spcBef>
                <a:spcPts val="31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Define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term,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data  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integrity,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describe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qualities of</a:t>
            </a:r>
            <a:r>
              <a:rPr sz="2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valuable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4100" y="2085975"/>
            <a:ext cx="3009900" cy="17811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49365" y="2460116"/>
            <a:ext cx="252349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254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Discuss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terms  </a:t>
            </a:r>
            <a:r>
              <a:rPr sz="2100" spc="-30" dirty="0">
                <a:solidFill>
                  <a:srgbClr val="FFFFFF"/>
                </a:solidFill>
                <a:latin typeface="Calibri"/>
                <a:cs typeface="Calibri"/>
              </a:rPr>
              <a:t>character,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field, 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record, 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file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0200" y="4019550"/>
            <a:ext cx="2895600" cy="1781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884045" y="4247515"/>
            <a:ext cx="233934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Describe file  maintenance  techniques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validation</a:t>
            </a:r>
            <a:r>
              <a:rPr sz="21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72000" y="4019550"/>
            <a:ext cx="3086100" cy="17811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94884" y="4247515"/>
            <a:ext cx="259334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310"/>
              </a:spcBef>
            </a:pP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Differentiate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sz="2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100" spc="-5" dirty="0">
                <a:solidFill>
                  <a:srgbClr val="FFFFFF"/>
                </a:solidFill>
                <a:latin typeface="Calibri"/>
                <a:cs typeface="Calibri"/>
              </a:rPr>
              <a:t>file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processing  approach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 the 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approach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4248" y="1679435"/>
            <a:ext cx="5179949" cy="45600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905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data </a:t>
            </a: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dictionary </a:t>
            </a:r>
            <a:r>
              <a:rPr sz="3200" spc="-15" dirty="0">
                <a:latin typeface="Calibri"/>
                <a:cs typeface="Calibri"/>
              </a:rPr>
              <a:t>contains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5" dirty="0">
                <a:latin typeface="Calibri"/>
                <a:cs typeface="Calibri"/>
              </a:rPr>
              <a:t>about </a:t>
            </a:r>
            <a:r>
              <a:rPr sz="3200" dirty="0">
                <a:latin typeface="Calibri"/>
                <a:cs typeface="Calibri"/>
              </a:rPr>
              <a:t>each </a:t>
            </a:r>
            <a:r>
              <a:rPr sz="3200" spc="-5" dirty="0">
                <a:latin typeface="Calibri"/>
                <a:cs typeface="Calibri"/>
              </a:rPr>
              <a:t>file </a:t>
            </a:r>
            <a:r>
              <a:rPr sz="3200" dirty="0">
                <a:latin typeface="Calibri"/>
                <a:cs typeface="Calibri"/>
              </a:rPr>
              <a:t>in  the </a:t>
            </a:r>
            <a:r>
              <a:rPr sz="3200" spc="-10" dirty="0">
                <a:latin typeface="Calibri"/>
                <a:cs typeface="Calibri"/>
              </a:rPr>
              <a:t>database </a:t>
            </a:r>
            <a:r>
              <a:rPr sz="3200" dirty="0">
                <a:latin typeface="Calibri"/>
                <a:cs typeface="Calibri"/>
              </a:rPr>
              <a:t>and each </a:t>
            </a:r>
            <a:r>
              <a:rPr sz="3200" spc="-5" dirty="0">
                <a:latin typeface="Calibri"/>
                <a:cs typeface="Calibri"/>
              </a:rPr>
              <a:t>field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those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667063"/>
            <a:ext cx="3819525" cy="35695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1026794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527 –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0552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DBMS </a:t>
            </a:r>
            <a:r>
              <a:rPr sz="3200" spc="-15" dirty="0">
                <a:latin typeface="Calibri"/>
                <a:cs typeface="Calibri"/>
              </a:rPr>
              <a:t>provides </a:t>
            </a:r>
            <a:r>
              <a:rPr sz="3200" spc="-20" dirty="0">
                <a:latin typeface="Calibri"/>
                <a:cs typeface="Calibri"/>
              </a:rPr>
              <a:t>several </a:t>
            </a:r>
            <a:r>
              <a:rPr sz="3200" spc="-15" dirty="0">
                <a:latin typeface="Calibri"/>
                <a:cs typeface="Calibri"/>
              </a:rPr>
              <a:t>tools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allow </a:t>
            </a:r>
            <a:r>
              <a:rPr sz="3200" spc="-15" dirty="0">
                <a:latin typeface="Calibri"/>
                <a:cs typeface="Calibri"/>
              </a:rPr>
              <a:t>users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programs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5" dirty="0">
                <a:latin typeface="Calibri"/>
                <a:cs typeface="Calibri"/>
              </a:rPr>
              <a:t>retrieve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0" dirty="0">
                <a:latin typeface="Calibri"/>
                <a:cs typeface="Calibri"/>
              </a:rPr>
              <a:t>maintain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040" y="2583307"/>
            <a:ext cx="1527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d</a:t>
            </a:r>
            <a:r>
              <a:rPr sz="3200" spc="-3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abase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79650" y="2715767"/>
            <a:ext cx="4965700" cy="825500"/>
            <a:chOff x="2279650" y="2715767"/>
            <a:chExt cx="4965700" cy="825500"/>
          </a:xfrm>
        </p:grpSpPr>
        <p:sp>
          <p:nvSpPr>
            <p:cNvPr id="6" name="object 6"/>
            <p:cNvSpPr/>
            <p:nvPr/>
          </p:nvSpPr>
          <p:spPr>
            <a:xfrm>
              <a:off x="2286000" y="3030537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4953000" y="0"/>
                  </a:moveTo>
                  <a:lnTo>
                    <a:pt x="0" y="0"/>
                  </a:lnTo>
                  <a:lnTo>
                    <a:pt x="0" y="503999"/>
                  </a:lnTo>
                  <a:lnTo>
                    <a:pt x="4953000" y="503999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0" y="3030537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0" y="503999"/>
                  </a:moveTo>
                  <a:lnTo>
                    <a:pt x="4953000" y="503999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1740" y="2715767"/>
              <a:ext cx="3550920" cy="6751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94788" y="2761487"/>
              <a:ext cx="2023872" cy="47396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3650" y="2735452"/>
              <a:ext cx="3467100" cy="5902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81097" y="2834767"/>
            <a:ext cx="16535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79650" y="3622547"/>
            <a:ext cx="4965700" cy="826135"/>
            <a:chOff x="2279650" y="3622547"/>
            <a:chExt cx="4965700" cy="826135"/>
          </a:xfrm>
        </p:grpSpPr>
        <p:sp>
          <p:nvSpPr>
            <p:cNvPr id="13" name="object 13"/>
            <p:cNvSpPr/>
            <p:nvPr/>
          </p:nvSpPr>
          <p:spPr>
            <a:xfrm>
              <a:off x="2286000" y="3937825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4953000" y="0"/>
                  </a:moveTo>
                  <a:lnTo>
                    <a:pt x="0" y="0"/>
                  </a:lnTo>
                  <a:lnTo>
                    <a:pt x="0" y="503999"/>
                  </a:lnTo>
                  <a:lnTo>
                    <a:pt x="4953000" y="503999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6000" y="3937825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0" y="503999"/>
                  </a:moveTo>
                  <a:lnTo>
                    <a:pt x="4953000" y="503999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1740" y="3622547"/>
              <a:ext cx="3550920" cy="6766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94788" y="3668267"/>
              <a:ext cx="2263140" cy="4739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3650" y="3642613"/>
              <a:ext cx="3467100" cy="590423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279650" y="4530852"/>
            <a:ext cx="4965700" cy="824865"/>
            <a:chOff x="2279650" y="4530852"/>
            <a:chExt cx="4965700" cy="824865"/>
          </a:xfrm>
        </p:grpSpPr>
        <p:sp>
          <p:nvSpPr>
            <p:cNvPr id="19" name="object 19"/>
            <p:cNvSpPr/>
            <p:nvPr/>
          </p:nvSpPr>
          <p:spPr>
            <a:xfrm>
              <a:off x="2286000" y="4844986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4953000" y="0"/>
                  </a:moveTo>
                  <a:lnTo>
                    <a:pt x="0" y="0"/>
                  </a:lnTo>
                  <a:lnTo>
                    <a:pt x="0" y="503999"/>
                  </a:lnTo>
                  <a:lnTo>
                    <a:pt x="4953000" y="503999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6000" y="4844986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0" y="503999"/>
                  </a:moveTo>
                  <a:lnTo>
                    <a:pt x="4953000" y="503999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91740" y="4530852"/>
              <a:ext cx="3550920" cy="67513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94788" y="4576572"/>
              <a:ext cx="935736" cy="4739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33650" y="4549775"/>
              <a:ext cx="3467100" cy="590423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2279650" y="5437632"/>
            <a:ext cx="4965700" cy="825500"/>
            <a:chOff x="2279650" y="5437632"/>
            <a:chExt cx="4965700" cy="825500"/>
          </a:xfrm>
        </p:grpSpPr>
        <p:sp>
          <p:nvSpPr>
            <p:cNvPr id="25" name="object 25"/>
            <p:cNvSpPr/>
            <p:nvPr/>
          </p:nvSpPr>
          <p:spPr>
            <a:xfrm>
              <a:off x="2286000" y="5752198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4953000" y="0"/>
                  </a:moveTo>
                  <a:lnTo>
                    <a:pt x="0" y="0"/>
                  </a:lnTo>
                  <a:lnTo>
                    <a:pt x="0" y="503999"/>
                  </a:lnTo>
                  <a:lnTo>
                    <a:pt x="4953000" y="503999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6000" y="5752198"/>
              <a:ext cx="4953000" cy="504190"/>
            </a:xfrm>
            <a:custGeom>
              <a:avLst/>
              <a:gdLst/>
              <a:ahLst/>
              <a:cxnLst/>
              <a:rect l="l" t="t" r="r" b="b"/>
              <a:pathLst>
                <a:path w="4953000" h="504189">
                  <a:moveTo>
                    <a:pt x="0" y="503999"/>
                  </a:moveTo>
                  <a:lnTo>
                    <a:pt x="4953000" y="503999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503999"/>
                  </a:lnTo>
                  <a:close/>
                </a:path>
              </a:pathLst>
            </a:custGeom>
            <a:ln w="127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91740" y="5437632"/>
              <a:ext cx="3550920" cy="67513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94788" y="5483352"/>
              <a:ext cx="2167128" cy="47396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33650" y="5457063"/>
              <a:ext cx="3467100" cy="59033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681097" y="3742182"/>
            <a:ext cx="1892935" cy="2145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Query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example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generator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0582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query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language </a:t>
            </a:r>
            <a:r>
              <a:rPr sz="3200" spc="-15" dirty="0">
                <a:latin typeface="Calibri"/>
                <a:cs typeface="Calibri"/>
              </a:rPr>
              <a:t>consists </a:t>
            </a:r>
            <a:r>
              <a:rPr sz="3200" spc="-5" dirty="0">
                <a:latin typeface="Calibri"/>
                <a:cs typeface="Calibri"/>
              </a:rPr>
              <a:t>of simple, </a:t>
            </a:r>
            <a:r>
              <a:rPr sz="3200" spc="-15" dirty="0">
                <a:latin typeface="Calibri"/>
                <a:cs typeface="Calibri"/>
              </a:rPr>
              <a:t>English-like  </a:t>
            </a:r>
            <a:r>
              <a:rPr sz="3200" spc="-20" dirty="0">
                <a:latin typeface="Calibri"/>
                <a:cs typeface="Calibri"/>
              </a:rPr>
              <a:t>statements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5" dirty="0">
                <a:latin typeface="Calibri"/>
                <a:cs typeface="Calibri"/>
              </a:rPr>
              <a:t>allow </a:t>
            </a:r>
            <a:r>
              <a:rPr sz="3200" spc="-15" dirty="0">
                <a:latin typeface="Calibri"/>
                <a:cs typeface="Calibri"/>
              </a:rPr>
              <a:t>users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5" dirty="0">
                <a:latin typeface="Calibri"/>
                <a:cs typeface="Calibri"/>
              </a:rPr>
              <a:t>specify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data to  </a:t>
            </a:r>
            <a:r>
              <a:rPr sz="3200" spc="-45" dirty="0">
                <a:latin typeface="Calibri"/>
                <a:cs typeface="Calibri"/>
              </a:rPr>
              <a:t>display, </a:t>
            </a:r>
            <a:r>
              <a:rPr sz="3200" spc="-10" dirty="0">
                <a:latin typeface="Calibri"/>
                <a:cs typeface="Calibri"/>
              </a:rPr>
              <a:t>print, </a:t>
            </a:r>
            <a:r>
              <a:rPr sz="3200" spc="-5" dirty="0">
                <a:latin typeface="Calibri"/>
                <a:cs typeface="Calibri"/>
              </a:rPr>
              <a:t>or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store</a:t>
            </a:r>
            <a:endParaRPr sz="3200">
              <a:latin typeface="Calibri"/>
              <a:cs typeface="Calibri"/>
            </a:endParaRPr>
          </a:p>
          <a:p>
            <a:pPr marL="355600" marR="102235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Query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by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example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QBE</a:t>
            </a:r>
            <a:r>
              <a:rPr sz="3200" spc="-5" dirty="0">
                <a:latin typeface="Calibri"/>
                <a:cs typeface="Calibri"/>
              </a:rPr>
              <a:t>) </a:t>
            </a:r>
            <a:r>
              <a:rPr sz="3200" spc="-10" dirty="0">
                <a:latin typeface="Calibri"/>
                <a:cs typeface="Calibri"/>
              </a:rPr>
              <a:t>provides </a:t>
            </a:r>
            <a:r>
              <a:rPr sz="3200" dirty="0">
                <a:latin typeface="Calibri"/>
                <a:cs typeface="Calibri"/>
              </a:rPr>
              <a:t>a GUI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assist  </a:t>
            </a:r>
            <a:r>
              <a:rPr sz="3200" spc="-20" dirty="0">
                <a:latin typeface="Calibri"/>
                <a:cs typeface="Calibri"/>
              </a:rPr>
              <a:t>users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retrieving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999" y="1600200"/>
            <a:ext cx="7320026" cy="4648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529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004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form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window </a:t>
            </a:r>
            <a:r>
              <a:rPr sz="3200" dirty="0">
                <a:latin typeface="Calibri"/>
                <a:cs typeface="Calibri"/>
              </a:rPr>
              <a:t>on the </a:t>
            </a:r>
            <a:r>
              <a:rPr sz="3200" spc="-10" dirty="0">
                <a:latin typeface="Calibri"/>
                <a:cs typeface="Calibri"/>
              </a:rPr>
              <a:t>screen that </a:t>
            </a:r>
            <a:r>
              <a:rPr sz="3200" spc="-15" dirty="0">
                <a:latin typeface="Calibri"/>
                <a:cs typeface="Calibri"/>
              </a:rPr>
              <a:t>provides  </a:t>
            </a:r>
            <a:r>
              <a:rPr sz="3200" spc="-10" dirty="0">
                <a:latin typeface="Calibri"/>
                <a:cs typeface="Calibri"/>
              </a:rPr>
              <a:t>areas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spc="-10" dirty="0">
                <a:latin typeface="Calibri"/>
                <a:cs typeface="Calibri"/>
              </a:rPr>
              <a:t>entering </a:t>
            </a:r>
            <a:r>
              <a:rPr sz="3200" dirty="0">
                <a:latin typeface="Calibri"/>
                <a:cs typeface="Calibri"/>
              </a:rPr>
              <a:t>or </a:t>
            </a:r>
            <a:r>
              <a:rPr sz="3200" spc="-5" dirty="0">
                <a:latin typeface="Calibri"/>
                <a:cs typeface="Calibri"/>
              </a:rPr>
              <a:t>modifying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in a</a:t>
            </a:r>
            <a:r>
              <a:rPr sz="3200" spc="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database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2667000"/>
            <a:ext cx="4643374" cy="36576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530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258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report </a:t>
            </a:r>
            <a:r>
              <a:rPr sz="3200" b="1" spc="-20" dirty="0">
                <a:solidFill>
                  <a:srgbClr val="005F85"/>
                </a:solidFill>
                <a:latin typeface="Calibri"/>
                <a:cs typeface="Calibri"/>
              </a:rPr>
              <a:t>generator </a:t>
            </a:r>
            <a:r>
              <a:rPr sz="3200" spc="-10" dirty="0">
                <a:latin typeface="Calibri"/>
                <a:cs typeface="Calibri"/>
              </a:rPr>
              <a:t>allows </a:t>
            </a:r>
            <a:r>
              <a:rPr sz="3200" spc="-20" dirty="0">
                <a:latin typeface="Calibri"/>
                <a:cs typeface="Calibri"/>
              </a:rPr>
              <a:t>users to </a:t>
            </a:r>
            <a:r>
              <a:rPr sz="3200" spc="-5" dirty="0">
                <a:latin typeface="Calibri"/>
                <a:cs typeface="Calibri"/>
              </a:rPr>
              <a:t>design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report  </a:t>
            </a:r>
            <a:r>
              <a:rPr sz="3200" dirty="0">
                <a:latin typeface="Calibri"/>
                <a:cs typeface="Calibri"/>
              </a:rPr>
              <a:t>on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screen, </a:t>
            </a:r>
            <a:r>
              <a:rPr sz="3200" spc="-15" dirty="0">
                <a:latin typeface="Calibri"/>
                <a:cs typeface="Calibri"/>
              </a:rPr>
              <a:t>retrieve </a:t>
            </a: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15" dirty="0">
                <a:latin typeface="Calibri"/>
                <a:cs typeface="Calibri"/>
              </a:rPr>
              <a:t>into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report  design, </a:t>
            </a:r>
            <a:r>
              <a:rPr sz="3200" dirty="0">
                <a:latin typeface="Calibri"/>
                <a:cs typeface="Calibri"/>
              </a:rPr>
              <a:t>and then </a:t>
            </a:r>
            <a:r>
              <a:rPr sz="3200" spc="-15" dirty="0">
                <a:latin typeface="Calibri"/>
                <a:cs typeface="Calibri"/>
              </a:rPr>
              <a:t>display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0" dirty="0">
                <a:latin typeface="Calibri"/>
                <a:cs typeface="Calibri"/>
              </a:rPr>
              <a:t>print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report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3200387"/>
            <a:ext cx="6858000" cy="31544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531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" y="1943100"/>
            <a:ext cx="9086850" cy="27146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20420" y="2181860"/>
            <a:ext cx="8156575" cy="357886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6830" marR="5080">
              <a:lnSpc>
                <a:spcPct val="91600"/>
              </a:lnSpc>
              <a:spcBef>
                <a:spcPts val="575"/>
              </a:spcBef>
            </a:pP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4700" spc="-5" dirty="0">
                <a:solidFill>
                  <a:srgbClr val="FFFFFF"/>
                </a:solidFill>
                <a:latin typeface="Calibri"/>
                <a:cs typeface="Calibri"/>
              </a:rPr>
              <a:t>DBMS </a:t>
            </a:r>
            <a:r>
              <a:rPr sz="4700" spc="-15" dirty="0">
                <a:solidFill>
                  <a:srgbClr val="FFFFFF"/>
                </a:solidFill>
                <a:latin typeface="Calibri"/>
                <a:cs typeface="Calibri"/>
              </a:rPr>
              <a:t>provides </a:t>
            </a: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means </a:t>
            </a:r>
            <a:r>
              <a:rPr sz="4700" spc="-30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4700" spc="-10" dirty="0">
                <a:solidFill>
                  <a:srgbClr val="FFFFFF"/>
                </a:solidFill>
                <a:latin typeface="Calibri"/>
                <a:cs typeface="Calibri"/>
              </a:rPr>
              <a:t>ensure </a:t>
            </a:r>
            <a:r>
              <a:rPr sz="4700" spc="-15" dirty="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sz="4700" spc="-5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4700" spc="-10" dirty="0">
                <a:solidFill>
                  <a:srgbClr val="FFFFFF"/>
                </a:solidFill>
                <a:latin typeface="Calibri"/>
                <a:cs typeface="Calibri"/>
              </a:rPr>
              <a:t>authorized </a:t>
            </a:r>
            <a:r>
              <a:rPr sz="4700" spc="-20" dirty="0">
                <a:solidFill>
                  <a:srgbClr val="FFFFFF"/>
                </a:solidFill>
                <a:latin typeface="Calibri"/>
                <a:cs typeface="Calibri"/>
              </a:rPr>
              <a:t>users  </a:t>
            </a:r>
            <a:r>
              <a:rPr sz="4700" dirty="0">
                <a:solidFill>
                  <a:srgbClr val="FFFFFF"/>
                </a:solidFill>
                <a:latin typeface="Calibri"/>
                <a:cs typeface="Calibri"/>
              </a:rPr>
              <a:t>access </a:t>
            </a:r>
            <a:r>
              <a:rPr sz="4700" spc="-30" dirty="0">
                <a:solidFill>
                  <a:srgbClr val="FFFFFF"/>
                </a:solidFill>
                <a:latin typeface="Calibri"/>
                <a:cs typeface="Calibri"/>
              </a:rPr>
              <a:t>data at </a:t>
            </a:r>
            <a:r>
              <a:rPr sz="4700" spc="-20" dirty="0">
                <a:solidFill>
                  <a:srgbClr val="FFFFFF"/>
                </a:solidFill>
                <a:latin typeface="Calibri"/>
                <a:cs typeface="Calibri"/>
              </a:rPr>
              <a:t>permitted</a:t>
            </a:r>
            <a:r>
              <a:rPr sz="47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700" spc="-5" dirty="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endParaRPr sz="4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2595"/>
              </a:spcBef>
              <a:buChar char="•"/>
              <a:tabLst>
                <a:tab pos="299720" algn="l"/>
              </a:tabLst>
            </a:pPr>
            <a:r>
              <a:rPr sz="3700" spc="-10" dirty="0">
                <a:latin typeface="Calibri"/>
                <a:cs typeface="Calibri"/>
              </a:rPr>
              <a:t>Access privileges</a:t>
            </a:r>
            <a:endParaRPr sz="37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30"/>
              </a:spcBef>
              <a:buChar char="•"/>
              <a:tabLst>
                <a:tab pos="299720" algn="l"/>
              </a:tabLst>
            </a:pPr>
            <a:r>
              <a:rPr sz="3700" spc="-5" dirty="0">
                <a:latin typeface="Calibri"/>
                <a:cs typeface="Calibri"/>
              </a:rPr>
              <a:t>Principle of </a:t>
            </a:r>
            <a:r>
              <a:rPr sz="3700" spc="-10" dirty="0">
                <a:latin typeface="Calibri"/>
                <a:cs typeface="Calibri"/>
              </a:rPr>
              <a:t>least</a:t>
            </a:r>
            <a:r>
              <a:rPr sz="3700" spc="-5" dirty="0">
                <a:latin typeface="Calibri"/>
                <a:cs typeface="Calibri"/>
              </a:rPr>
              <a:t> </a:t>
            </a:r>
            <a:r>
              <a:rPr sz="3700" spc="-15" dirty="0">
                <a:latin typeface="Calibri"/>
                <a:cs typeface="Calibri"/>
              </a:rPr>
              <a:t>privilege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71850" y="65173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4931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DMBS </a:t>
            </a:r>
            <a:r>
              <a:rPr sz="3200" spc="-15" dirty="0">
                <a:latin typeface="Calibri"/>
                <a:cs typeface="Calibri"/>
              </a:rPr>
              <a:t>provides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0" dirty="0">
                <a:latin typeface="Calibri"/>
                <a:cs typeface="Calibri"/>
              </a:rPr>
              <a:t>variety </a:t>
            </a:r>
            <a:r>
              <a:rPr sz="3200" spc="-5" dirty="0">
                <a:latin typeface="Calibri"/>
                <a:cs typeface="Calibri"/>
              </a:rPr>
              <a:t>of techniques </a:t>
            </a:r>
            <a:r>
              <a:rPr sz="3200" spc="-25" dirty="0">
                <a:latin typeface="Calibri"/>
                <a:cs typeface="Calibri"/>
              </a:rPr>
              <a:t>to  restore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database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usable </a:t>
            </a:r>
            <a:r>
              <a:rPr sz="3200" spc="-20" dirty="0">
                <a:latin typeface="Calibri"/>
                <a:cs typeface="Calibri"/>
              </a:rPr>
              <a:t>form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case </a:t>
            </a:r>
            <a:r>
              <a:rPr sz="3200" dirty="0">
                <a:latin typeface="Calibri"/>
                <a:cs typeface="Calibri"/>
              </a:rPr>
              <a:t>it is  </a:t>
            </a:r>
            <a:r>
              <a:rPr sz="3200" spc="-5" dirty="0">
                <a:latin typeface="Calibri"/>
                <a:cs typeface="Calibri"/>
              </a:rPr>
              <a:t>damaged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20" dirty="0">
                <a:latin typeface="Calibri"/>
                <a:cs typeface="Calibri"/>
              </a:rPr>
              <a:t> destroyed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5173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531 -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07107" y="3105911"/>
            <a:ext cx="2487295" cy="1525905"/>
            <a:chOff x="2007107" y="3105911"/>
            <a:chExt cx="2487295" cy="152590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7107" y="3105911"/>
              <a:ext cx="2487168" cy="1525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40279" y="3380231"/>
              <a:ext cx="2022347" cy="7833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9779" y="3124961"/>
              <a:ext cx="2402077" cy="1441195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049779" y="3124961"/>
            <a:ext cx="2402205" cy="1441450"/>
          </a:xfrm>
          <a:prstGeom prst="rect">
            <a:avLst/>
          </a:prstGeom>
        </p:spPr>
        <p:txBody>
          <a:bodyPr vert="horz" wrap="square" lIns="0" tIns="39243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3090"/>
              </a:spcBef>
            </a:pPr>
            <a:r>
              <a:rPr sz="3600" b="1" spc="-10" dirty="0">
                <a:solidFill>
                  <a:srgbClr val="FFFFFF"/>
                </a:solidFill>
                <a:latin typeface="Calibri"/>
                <a:cs typeface="Calibri"/>
              </a:rPr>
              <a:t>Backup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49723" y="3105911"/>
            <a:ext cx="2487295" cy="1525905"/>
            <a:chOff x="4649723" y="3105911"/>
            <a:chExt cx="2487295" cy="152590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9723" y="3105911"/>
              <a:ext cx="2487168" cy="15255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4083" y="3380231"/>
              <a:ext cx="1299971" cy="7833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92141" y="3124961"/>
              <a:ext cx="2402077" cy="1441195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692141" y="3124961"/>
            <a:ext cx="2402205" cy="1441450"/>
          </a:xfrm>
          <a:prstGeom prst="rect">
            <a:avLst/>
          </a:prstGeom>
        </p:spPr>
        <p:txBody>
          <a:bodyPr vert="horz" wrap="square" lIns="0" tIns="39243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090"/>
              </a:spcBef>
            </a:pP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Log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007107" y="4786884"/>
            <a:ext cx="2536190" cy="1527175"/>
            <a:chOff x="2007107" y="4786884"/>
            <a:chExt cx="2536190" cy="152717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07107" y="4786884"/>
              <a:ext cx="2487168" cy="15270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58923" y="4809744"/>
              <a:ext cx="2484120" cy="12847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49779" y="4806454"/>
              <a:ext cx="2402077" cy="144119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049779" y="4806454"/>
            <a:ext cx="2402205" cy="14414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641350" marR="325120" indent="-311150">
              <a:lnSpc>
                <a:spcPts val="3960"/>
              </a:lnSpc>
              <a:spcBef>
                <a:spcPts val="1545"/>
              </a:spcBef>
            </a:pPr>
            <a:r>
              <a:rPr sz="3600" b="1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36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3600" b="1" spc="-4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3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3600" b="1" spc="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FFFFFF"/>
                </a:solidFill>
                <a:latin typeface="Calibri"/>
                <a:cs typeface="Calibri"/>
              </a:rPr>
              <a:t>y  utility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11040" y="4786884"/>
            <a:ext cx="2867025" cy="1527175"/>
            <a:chOff x="4511040" y="4786884"/>
            <a:chExt cx="2867025" cy="1527175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9724" y="4786884"/>
              <a:ext cx="2487168" cy="152704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1040" y="4809744"/>
              <a:ext cx="2866643" cy="128473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2142" y="4806454"/>
              <a:ext cx="2402077" cy="144119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692141" y="4806454"/>
            <a:ext cx="2402205" cy="14414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532130" marR="132715" indent="-391795">
              <a:lnSpc>
                <a:spcPts val="3960"/>
              </a:lnSpc>
              <a:spcBef>
                <a:spcPts val="1545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36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tinuo</a:t>
            </a:r>
            <a:r>
              <a:rPr sz="3600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s  </a:t>
            </a:r>
            <a:r>
              <a:rPr sz="3600" spc="-15" dirty="0">
                <a:solidFill>
                  <a:srgbClr val="FFFFFF"/>
                </a:solidFill>
                <a:latin typeface="Calibri"/>
                <a:cs typeface="Calibri"/>
              </a:rPr>
              <a:t>backup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7506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 </a:t>
            </a:r>
            <a:r>
              <a:rPr sz="4000" spc="-15" dirty="0"/>
              <a:t>Management</a:t>
            </a:r>
            <a:r>
              <a:rPr sz="4000" spc="15" dirty="0"/>
              <a:t> </a:t>
            </a:r>
            <a:r>
              <a:rPr sz="4000" spc="-35" dirty="0"/>
              <a:t>Systems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28600" y="1676400"/>
            <a:ext cx="8405495" cy="4267200"/>
            <a:chOff x="228600" y="1676400"/>
            <a:chExt cx="8405495" cy="4267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" y="1676400"/>
              <a:ext cx="3687572" cy="190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3581425"/>
              <a:ext cx="3183890" cy="5219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4038600"/>
              <a:ext cx="3680586" cy="19050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31140" y="6445707"/>
            <a:ext cx="8382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532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Objectives</a:t>
            </a:r>
            <a:r>
              <a:rPr sz="4000" spc="-60" dirty="0"/>
              <a:t> </a:t>
            </a:r>
            <a:r>
              <a:rPr sz="4000" spc="-10" dirty="0"/>
              <a:t>Overview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1552575"/>
            <a:ext cx="3724275" cy="22764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7147" y="1879473"/>
            <a:ext cx="3104515" cy="15106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5080" algn="ctr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Discuss the functions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common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most  database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management 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6300" y="1552575"/>
            <a:ext cx="3762375" cy="22764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475" y="4057650"/>
            <a:ext cx="3695700" cy="22669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39444" y="4744339"/>
            <a:ext cx="293751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45134" marR="5080" indent="-433070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Explain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access 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databases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29150" y="4057650"/>
            <a:ext cx="3876675" cy="226695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64135" marR="54610" algn="ctr">
              <a:lnSpc>
                <a:spcPct val="91600"/>
              </a:lnSpc>
              <a:spcBef>
                <a:spcPts val="365"/>
              </a:spcBef>
            </a:pPr>
            <a:r>
              <a:rPr dirty="0"/>
              <a:t>Describe</a:t>
            </a:r>
            <a:r>
              <a:rPr spc="-130" dirty="0"/>
              <a:t> </a:t>
            </a:r>
            <a:r>
              <a:rPr spc="-5" dirty="0"/>
              <a:t>characteristics  of relational, object-  </a:t>
            </a:r>
            <a:r>
              <a:rPr spc="-10" dirty="0"/>
              <a:t>oriented, </a:t>
            </a:r>
            <a:r>
              <a:rPr dirty="0"/>
              <a:t>and  multidimensional  </a:t>
            </a:r>
            <a:r>
              <a:rPr spc="-5" dirty="0"/>
              <a:t>databases</a:t>
            </a:r>
          </a:p>
          <a:p>
            <a:pPr>
              <a:lnSpc>
                <a:spcPct val="100000"/>
              </a:lnSpc>
            </a:pPr>
            <a:endParaRPr spc="-5" dirty="0"/>
          </a:p>
          <a:p>
            <a:pPr marL="12700" marR="5080" algn="ctr">
              <a:lnSpc>
                <a:spcPts val="2860"/>
              </a:lnSpc>
              <a:spcBef>
                <a:spcPts val="2295"/>
              </a:spcBef>
            </a:pPr>
            <a:r>
              <a:rPr dirty="0"/>
              <a:t>Identify </a:t>
            </a:r>
            <a:r>
              <a:rPr spc="-10" dirty="0"/>
              <a:t>database</a:t>
            </a:r>
            <a:r>
              <a:rPr spc="-105" dirty="0"/>
              <a:t> </a:t>
            </a:r>
            <a:r>
              <a:rPr spc="-5" dirty="0"/>
              <a:t>design  </a:t>
            </a:r>
            <a:r>
              <a:rPr dirty="0"/>
              <a:t>guidelines and </a:t>
            </a:r>
            <a:r>
              <a:rPr spc="-5" dirty="0"/>
              <a:t>discuss  </a:t>
            </a:r>
            <a:r>
              <a:rPr dirty="0"/>
              <a:t>the </a:t>
            </a:r>
            <a:r>
              <a:rPr spc="-5" dirty="0"/>
              <a:t>responsibilities of  </a:t>
            </a:r>
            <a:r>
              <a:rPr spc="-10" dirty="0"/>
              <a:t>database </a:t>
            </a:r>
            <a:r>
              <a:rPr spc="-5" dirty="0"/>
              <a:t>analysts </a:t>
            </a:r>
            <a:r>
              <a:rPr dirty="0"/>
              <a:t>and  </a:t>
            </a:r>
            <a:r>
              <a:rPr spc="-15" dirty="0"/>
              <a:t>administrators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1140" y="6444183"/>
            <a:ext cx="13233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513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Detailed</a:t>
            </a:r>
            <a:r>
              <a:rPr sz="1100" spc="-8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Objectives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Relational, Object-Oriented, </a:t>
            </a:r>
            <a:r>
              <a:rPr dirty="0"/>
              <a:t>and  </a:t>
            </a:r>
            <a:r>
              <a:rPr spc="-5" dirty="0"/>
              <a:t>Multidimensional</a:t>
            </a:r>
            <a:r>
              <a:rPr spc="-10" dirty="0"/>
              <a:t> 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229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5" dirty="0">
                <a:solidFill>
                  <a:srgbClr val="005F85"/>
                </a:solidFill>
                <a:latin typeface="Calibri"/>
                <a:cs typeface="Calibri"/>
              </a:rPr>
              <a:t>data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model </a:t>
            </a:r>
            <a:r>
              <a:rPr sz="3200" spc="-15" dirty="0">
                <a:latin typeface="Calibri"/>
                <a:cs typeface="Calibri"/>
              </a:rPr>
              <a:t>consists </a:t>
            </a:r>
            <a:r>
              <a:rPr sz="3200" spc="-5" dirty="0">
                <a:latin typeface="Calibri"/>
                <a:cs typeface="Calibri"/>
              </a:rPr>
              <a:t>of rules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standards </a:t>
            </a:r>
            <a:r>
              <a:rPr sz="3200" spc="-10" dirty="0">
                <a:latin typeface="Calibri"/>
                <a:cs typeface="Calibri"/>
              </a:rPr>
              <a:t>that  define how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database </a:t>
            </a:r>
            <a:r>
              <a:rPr sz="3200" spc="-25" dirty="0">
                <a:latin typeface="Calibri"/>
                <a:cs typeface="Calibri"/>
              </a:rPr>
              <a:t>organizes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819400"/>
            <a:ext cx="7455027" cy="34290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Relational, Object-Oriented, </a:t>
            </a:r>
            <a:r>
              <a:rPr dirty="0"/>
              <a:t>and  </a:t>
            </a:r>
            <a:r>
              <a:rPr spc="-5" dirty="0"/>
              <a:t>Multidimensional</a:t>
            </a:r>
            <a:r>
              <a:rPr spc="-10" dirty="0"/>
              <a:t> 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12540" cy="4281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5" dirty="0">
                <a:solidFill>
                  <a:srgbClr val="005F85"/>
                </a:solidFill>
                <a:latin typeface="Calibri"/>
                <a:cs typeface="Calibri"/>
              </a:rPr>
              <a:t>relational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database  </a:t>
            </a:r>
            <a:r>
              <a:rPr sz="2800" spc="-25" dirty="0">
                <a:latin typeface="Calibri"/>
                <a:cs typeface="Calibri"/>
              </a:rPr>
              <a:t>stores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tables 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15" dirty="0">
                <a:latin typeface="Calibri"/>
                <a:cs typeface="Calibri"/>
              </a:rPr>
              <a:t>consist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5" dirty="0">
                <a:latin typeface="Calibri"/>
                <a:cs typeface="Calibri"/>
              </a:rPr>
              <a:t>rows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0" dirty="0">
                <a:latin typeface="Calibri"/>
                <a:cs typeface="Calibri"/>
              </a:rPr>
              <a:t>columns</a:t>
            </a:r>
            <a:endParaRPr sz="2800">
              <a:latin typeface="Calibri"/>
              <a:cs typeface="Calibri"/>
            </a:endParaRPr>
          </a:p>
          <a:p>
            <a:pPr marL="756285" marR="16065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Each </a:t>
            </a: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row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primary  </a:t>
            </a:r>
            <a:r>
              <a:rPr sz="2400" spc="-30" dirty="0">
                <a:latin typeface="Calibri"/>
                <a:cs typeface="Calibri"/>
              </a:rPr>
              <a:t>key</a:t>
            </a:r>
            <a:endParaRPr sz="2400">
              <a:latin typeface="Calibri"/>
              <a:cs typeface="Calibri"/>
            </a:endParaRPr>
          </a:p>
          <a:p>
            <a:pPr marL="756285" marR="755650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Each </a:t>
            </a:r>
            <a:r>
              <a:rPr sz="2400" b="1" spc="-5" dirty="0">
                <a:solidFill>
                  <a:srgbClr val="005F85"/>
                </a:solidFill>
                <a:latin typeface="Calibri"/>
                <a:cs typeface="Calibri"/>
              </a:rPr>
              <a:t>column </a:t>
            </a:r>
            <a:r>
              <a:rPr sz="2400" spc="-5" dirty="0">
                <a:latin typeface="Calibri"/>
                <a:cs typeface="Calibri"/>
              </a:rPr>
              <a:t>has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unique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</a:t>
            </a:r>
            <a:endParaRPr sz="2400">
              <a:latin typeface="Calibri"/>
              <a:cs typeface="Calibri"/>
            </a:endParaRPr>
          </a:p>
          <a:p>
            <a:pPr marL="355600" marR="255904" indent="-342900">
              <a:lnSpc>
                <a:spcPct val="100000"/>
              </a:lnSpc>
              <a:spcBef>
                <a:spcPts val="64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relationship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link  </a:t>
            </a:r>
            <a:r>
              <a:rPr sz="2800" spc="-5" dirty="0">
                <a:latin typeface="Calibri"/>
                <a:cs typeface="Calibri"/>
              </a:rPr>
              <a:t>within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5838"/>
            <a:ext cx="4038600" cy="45147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533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Relational, Object-Oriented, </a:t>
            </a:r>
            <a:r>
              <a:rPr dirty="0"/>
              <a:t>and  </a:t>
            </a:r>
            <a:r>
              <a:rPr spc="-5" dirty="0"/>
              <a:t>Multidimensional</a:t>
            </a:r>
            <a:r>
              <a:rPr spc="-10" dirty="0"/>
              <a:t> 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039734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Structured </a:t>
            </a: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Query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Language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SQL</a:t>
            </a:r>
            <a:r>
              <a:rPr sz="3200" spc="-5" dirty="0">
                <a:latin typeface="Calibri"/>
                <a:cs typeface="Calibri"/>
              </a:rPr>
              <a:t>) </a:t>
            </a:r>
            <a:r>
              <a:rPr sz="3200" dirty="0">
                <a:latin typeface="Calibri"/>
                <a:cs typeface="Calibri"/>
              </a:rPr>
              <a:t>is a </a:t>
            </a:r>
            <a:r>
              <a:rPr sz="3200" spc="-5" dirty="0">
                <a:latin typeface="Calibri"/>
                <a:cs typeface="Calibri"/>
              </a:rPr>
              <a:t>query  language that </a:t>
            </a:r>
            <a:r>
              <a:rPr sz="3200" spc="-10" dirty="0">
                <a:latin typeface="Calibri"/>
                <a:cs typeface="Calibri"/>
              </a:rPr>
              <a:t>allows </a:t>
            </a:r>
            <a:r>
              <a:rPr sz="3200" spc="-20" dirty="0">
                <a:latin typeface="Calibri"/>
                <a:cs typeface="Calibri"/>
              </a:rPr>
              <a:t>users to </a:t>
            </a:r>
            <a:r>
              <a:rPr sz="3200" spc="-5" dirty="0">
                <a:latin typeface="Calibri"/>
                <a:cs typeface="Calibri"/>
              </a:rPr>
              <a:t>manage, </a:t>
            </a:r>
            <a:r>
              <a:rPr sz="3200" spc="-15" dirty="0">
                <a:latin typeface="Calibri"/>
                <a:cs typeface="Calibri"/>
              </a:rPr>
              <a:t>update, 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15" dirty="0">
                <a:latin typeface="Calibri"/>
                <a:cs typeface="Calibri"/>
              </a:rPr>
              <a:t>retrieve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3124263"/>
            <a:ext cx="5105400" cy="30504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Relational, Object-Oriented, </a:t>
            </a:r>
            <a:r>
              <a:rPr dirty="0"/>
              <a:t>and  </a:t>
            </a:r>
            <a:r>
              <a:rPr spc="-5" dirty="0"/>
              <a:t>Multidimensional</a:t>
            </a:r>
            <a:r>
              <a:rPr spc="-10" dirty="0"/>
              <a:t> 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43595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 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object-oriented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database 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OODB</a:t>
            </a:r>
            <a:r>
              <a:rPr sz="3200" dirty="0">
                <a:latin typeface="Calibri"/>
                <a:cs typeface="Calibri"/>
              </a:rPr>
              <a:t>) </a:t>
            </a:r>
            <a:r>
              <a:rPr sz="3200" spc="-25" dirty="0">
                <a:latin typeface="Calibri"/>
                <a:cs typeface="Calibri"/>
              </a:rPr>
              <a:t>stores </a:t>
            </a:r>
            <a:r>
              <a:rPr sz="3200" spc="-20" dirty="0">
                <a:latin typeface="Calibri"/>
                <a:cs typeface="Calibri"/>
              </a:rPr>
              <a:t>data 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5F85"/>
                </a:solidFill>
                <a:latin typeface="Calibri"/>
                <a:cs typeface="Calibri"/>
              </a:rPr>
              <a:t>objects</a:t>
            </a:r>
            <a:endParaRPr sz="3200">
              <a:latin typeface="Calibri"/>
              <a:cs typeface="Calibri"/>
            </a:endParaRPr>
          </a:p>
          <a:p>
            <a:pPr marL="355600" marR="912494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Examples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applications </a:t>
            </a:r>
            <a:r>
              <a:rPr sz="3200" spc="-15" dirty="0">
                <a:latin typeface="Calibri"/>
                <a:cs typeface="Calibri"/>
              </a:rPr>
              <a:t>appropriate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an  </a:t>
            </a:r>
            <a:r>
              <a:rPr sz="3200" spc="-10" dirty="0">
                <a:latin typeface="Calibri"/>
                <a:cs typeface="Calibri"/>
              </a:rPr>
              <a:t>object-oriented database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include: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8375" y="3609975"/>
            <a:ext cx="2171700" cy="13620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98801" y="3874719"/>
            <a:ext cx="14611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Multimedia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6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5800" y="3609975"/>
            <a:ext cx="2171700" cy="13620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79085" y="3874719"/>
            <a:ext cx="141287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6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43510">
              <a:lnSpc>
                <a:spcPts val="276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8375" y="5029200"/>
            <a:ext cx="2181225" cy="138112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36317" y="5142991"/>
            <a:ext cx="1585595" cy="106108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065" marR="5080" indent="635" algn="ctr">
              <a:lnSpc>
                <a:spcPct val="91500"/>
              </a:lnSpc>
              <a:spcBef>
                <a:spcPts val="34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Computer-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aided</a:t>
            </a:r>
            <a:r>
              <a:rPr sz="24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design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5800" y="5048250"/>
            <a:ext cx="2171700" cy="13620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956809" y="5310632"/>
            <a:ext cx="125539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65405" marR="5080" indent="-53340">
              <a:lnSpc>
                <a:spcPts val="2640"/>
              </a:lnSpc>
              <a:spcBef>
                <a:spcPts val="38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Relational, Object-Oriented, </a:t>
            </a:r>
            <a:r>
              <a:rPr dirty="0"/>
              <a:t>and  </a:t>
            </a:r>
            <a:r>
              <a:rPr spc="-5" dirty="0"/>
              <a:t>Multidimensional</a:t>
            </a:r>
            <a:r>
              <a:rPr spc="-10" dirty="0"/>
              <a:t> 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80010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675625"/>
            <a:ext cx="8839200" cy="449732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Relational, Object-Oriented, </a:t>
            </a:r>
            <a:r>
              <a:rPr dirty="0"/>
              <a:t>and  </a:t>
            </a:r>
            <a:r>
              <a:rPr spc="-5" dirty="0"/>
              <a:t>Multidimensional</a:t>
            </a:r>
            <a:r>
              <a:rPr spc="-10" dirty="0"/>
              <a:t> Databases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163559" cy="3122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8161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10" dirty="0">
                <a:solidFill>
                  <a:srgbClr val="005F85"/>
                </a:solidFill>
                <a:latin typeface="Calibri"/>
                <a:cs typeface="Calibri"/>
              </a:rPr>
              <a:t>multidimensional database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25" dirty="0">
                <a:latin typeface="Calibri"/>
                <a:cs typeface="Calibri"/>
              </a:rPr>
              <a:t>store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more  </a:t>
            </a:r>
            <a:r>
              <a:rPr sz="2800" spc="-5" dirty="0">
                <a:latin typeface="Calibri"/>
                <a:cs typeface="Calibri"/>
              </a:rPr>
              <a:t>than </a:t>
            </a:r>
            <a:r>
              <a:rPr sz="2800" spc="-10" dirty="0">
                <a:latin typeface="Calibri"/>
                <a:cs typeface="Calibri"/>
              </a:rPr>
              <a:t>two </a:t>
            </a:r>
            <a:r>
              <a:rPr sz="2800" spc="-5" dirty="0">
                <a:latin typeface="Calibri"/>
                <a:cs typeface="Calibri"/>
              </a:rPr>
              <a:t>dimensions of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Sometimes known </a:t>
            </a:r>
            <a:r>
              <a:rPr sz="2400" dirty="0">
                <a:latin typeface="Calibri"/>
                <a:cs typeface="Calibri"/>
              </a:rPr>
              <a:t>as 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hypercube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Can </a:t>
            </a:r>
            <a:r>
              <a:rPr sz="2400" spc="-15" dirty="0">
                <a:latin typeface="Calibri"/>
                <a:cs typeface="Calibri"/>
              </a:rPr>
              <a:t>consolidate data </a:t>
            </a:r>
            <a:r>
              <a:rPr sz="2400" dirty="0">
                <a:latin typeface="Calibri"/>
                <a:cs typeface="Calibri"/>
              </a:rPr>
              <a:t>much </a:t>
            </a:r>
            <a:r>
              <a:rPr sz="2400" spc="-20" dirty="0">
                <a:latin typeface="Calibri"/>
                <a:cs typeface="Calibri"/>
              </a:rPr>
              <a:t>faster </a:t>
            </a:r>
            <a:r>
              <a:rPr sz="2400" dirty="0">
                <a:latin typeface="Calibri"/>
                <a:cs typeface="Calibri"/>
              </a:rPr>
              <a:t>than a </a:t>
            </a:r>
            <a:r>
              <a:rPr sz="2400" spc="-10" dirty="0">
                <a:latin typeface="Calibri"/>
                <a:cs typeface="Calibri"/>
              </a:rPr>
              <a:t>relational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  <a:p>
            <a:pPr marL="355600" marR="149225" indent="-342900">
              <a:lnSpc>
                <a:spcPct val="100000"/>
              </a:lnSpc>
              <a:spcBef>
                <a:spcPts val="64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b="1" spc="-20" dirty="0">
                <a:solidFill>
                  <a:srgbClr val="005F85"/>
                </a:solidFill>
                <a:latin typeface="Calibri"/>
                <a:cs typeface="Calibri"/>
              </a:rPr>
              <a:t>data </a:t>
            </a:r>
            <a:r>
              <a:rPr sz="2800" b="1" spc="-15" dirty="0">
                <a:solidFill>
                  <a:srgbClr val="005F85"/>
                </a:solidFill>
                <a:latin typeface="Calibri"/>
                <a:cs typeface="Calibri"/>
              </a:rPr>
              <a:t>warehouse </a:t>
            </a:r>
            <a:r>
              <a:rPr sz="2800" spc="-5" dirty="0">
                <a:latin typeface="Calibri"/>
                <a:cs typeface="Calibri"/>
              </a:rPr>
              <a:t>is a </a:t>
            </a:r>
            <a:r>
              <a:rPr sz="2800" spc="-15" dirty="0">
                <a:latin typeface="Calibri"/>
                <a:cs typeface="Calibri"/>
              </a:rPr>
              <a:t>huge database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25" dirty="0">
                <a:latin typeface="Calibri"/>
                <a:cs typeface="Calibri"/>
              </a:rPr>
              <a:t>stores </a:t>
            </a:r>
            <a:r>
              <a:rPr sz="2800" spc="-5" dirty="0">
                <a:latin typeface="Calibri"/>
                <a:cs typeface="Calibri"/>
              </a:rPr>
              <a:t>and  manages the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required </a:t>
            </a:r>
            <a:r>
              <a:rPr sz="2800" spc="-20" dirty="0">
                <a:latin typeface="Calibri"/>
                <a:cs typeface="Calibri"/>
              </a:rPr>
              <a:t>to analyze </a:t>
            </a:r>
            <a:r>
              <a:rPr sz="2800" spc="-15" dirty="0">
                <a:latin typeface="Calibri"/>
                <a:cs typeface="Calibri"/>
              </a:rPr>
              <a:t>historical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15" dirty="0">
                <a:latin typeface="Calibri"/>
                <a:cs typeface="Calibri"/>
              </a:rPr>
              <a:t>current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transactions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5173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535 -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7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Web</a:t>
            </a:r>
            <a:r>
              <a:rPr sz="4000" spc="-80" dirty="0"/>
              <a:t> </a:t>
            </a:r>
            <a:r>
              <a:rPr sz="4000" spc="-15" dirty="0"/>
              <a:t>Databases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63093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Databases </a:t>
            </a:r>
            <a:r>
              <a:rPr sz="3200" spc="-5" dirty="0">
                <a:latin typeface="Calibri"/>
                <a:cs typeface="Calibri"/>
              </a:rPr>
              <a:t>on the </a:t>
            </a:r>
            <a:r>
              <a:rPr sz="3200" spc="-35" dirty="0">
                <a:latin typeface="Calibri"/>
                <a:cs typeface="Calibri"/>
              </a:rPr>
              <a:t>Web </a:t>
            </a:r>
            <a:r>
              <a:rPr sz="3200" spc="-5" dirty="0">
                <a:latin typeface="Calibri"/>
                <a:cs typeface="Calibri"/>
              </a:rPr>
              <a:t>allow </a:t>
            </a:r>
            <a:r>
              <a:rPr sz="3200" spc="-15" dirty="0">
                <a:latin typeface="Calibri"/>
                <a:cs typeface="Calibri"/>
              </a:rPr>
              <a:t>you</a:t>
            </a:r>
            <a:r>
              <a:rPr sz="3200" spc="3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125" y="2438400"/>
            <a:ext cx="2743200" cy="17049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7854" y="2730500"/>
            <a:ext cx="1391285" cy="10185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1905" algn="ctr">
              <a:lnSpc>
                <a:spcPct val="91500"/>
              </a:lnSpc>
              <a:spcBef>
                <a:spcPts val="335"/>
              </a:spcBef>
            </a:pPr>
            <a:r>
              <a:rPr sz="2300" spc="-5" dirty="0">
                <a:latin typeface="Calibri"/>
                <a:cs typeface="Calibri"/>
              </a:rPr>
              <a:t>Shop </a:t>
            </a:r>
            <a:r>
              <a:rPr sz="2300" spc="-20" dirty="0">
                <a:latin typeface="Calibri"/>
                <a:cs typeface="Calibri"/>
              </a:rPr>
              <a:t>for  </a:t>
            </a:r>
            <a:r>
              <a:rPr sz="2300" spc="-10" dirty="0">
                <a:latin typeface="Calibri"/>
                <a:cs typeface="Calibri"/>
              </a:rPr>
              <a:t>products</a:t>
            </a:r>
            <a:r>
              <a:rPr sz="2300" spc="-10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or  </a:t>
            </a:r>
            <a:r>
              <a:rPr sz="2300" dirty="0">
                <a:latin typeface="Calibri"/>
                <a:cs typeface="Calibri"/>
              </a:rPr>
              <a:t>services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4675" y="2438400"/>
            <a:ext cx="2752725" cy="17049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74846" y="3051429"/>
            <a:ext cx="20427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latin typeface="Calibri"/>
                <a:cs typeface="Calibri"/>
              </a:rPr>
              <a:t>Buy </a:t>
            </a:r>
            <a:r>
              <a:rPr sz="2300" spc="-5" dirty="0">
                <a:latin typeface="Calibri"/>
                <a:cs typeface="Calibri"/>
              </a:rPr>
              <a:t>or sell</a:t>
            </a:r>
            <a:r>
              <a:rPr sz="2300" spc="-80" dirty="0">
                <a:latin typeface="Calibri"/>
                <a:cs typeface="Calibri"/>
              </a:rPr>
              <a:t> </a:t>
            </a:r>
            <a:r>
              <a:rPr sz="2300" spc="-20" dirty="0">
                <a:latin typeface="Calibri"/>
                <a:cs typeface="Calibri"/>
              </a:rPr>
              <a:t>stocks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00750" y="2438400"/>
            <a:ext cx="2743200" cy="17049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42075" y="3051429"/>
            <a:ext cx="187198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-10" dirty="0">
                <a:latin typeface="Calibri"/>
                <a:cs typeface="Calibri"/>
              </a:rPr>
              <a:t>Search </a:t>
            </a:r>
            <a:r>
              <a:rPr sz="2300" spc="-20" dirty="0">
                <a:latin typeface="Calibri"/>
                <a:cs typeface="Calibri"/>
              </a:rPr>
              <a:t>for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job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8125" y="4276725"/>
            <a:ext cx="2743200" cy="16954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869086" y="4724780"/>
            <a:ext cx="149098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970" marR="5080" indent="-1905">
              <a:lnSpc>
                <a:spcPts val="2530"/>
              </a:lnSpc>
              <a:spcBef>
                <a:spcPts val="380"/>
              </a:spcBef>
            </a:pPr>
            <a:r>
              <a:rPr sz="2300" spc="-20" dirty="0">
                <a:latin typeface="Calibri"/>
                <a:cs typeface="Calibri"/>
              </a:rPr>
              <a:t>Make</a:t>
            </a:r>
            <a:r>
              <a:rPr sz="2300" spc="-10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airline 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5" dirty="0">
                <a:latin typeface="Calibri"/>
                <a:cs typeface="Calibri"/>
              </a:rPr>
              <a:t>e</a:t>
            </a:r>
            <a:r>
              <a:rPr sz="2300" spc="20" dirty="0">
                <a:latin typeface="Calibri"/>
                <a:cs typeface="Calibri"/>
              </a:rPr>
              <a:t>r</a:t>
            </a:r>
            <a:r>
              <a:rPr sz="2300" spc="-35" dirty="0">
                <a:latin typeface="Calibri"/>
                <a:cs typeface="Calibri"/>
              </a:rPr>
              <a:t>v</a:t>
            </a:r>
            <a:r>
              <a:rPr sz="2300" spc="-25" dirty="0">
                <a:latin typeface="Calibri"/>
                <a:cs typeface="Calibri"/>
              </a:rPr>
              <a:t>a</a:t>
            </a:r>
            <a:r>
              <a:rPr sz="2300" dirty="0">
                <a:latin typeface="Calibri"/>
                <a:cs typeface="Calibri"/>
              </a:rPr>
              <a:t>ti</a:t>
            </a:r>
            <a:r>
              <a:rPr sz="2300" spc="-10" dirty="0">
                <a:latin typeface="Calibri"/>
                <a:cs typeface="Calibri"/>
              </a:rPr>
              <a:t>o</a:t>
            </a:r>
            <a:r>
              <a:rPr sz="2300" spc="-5" dirty="0">
                <a:latin typeface="Calibri"/>
                <a:cs typeface="Calibri"/>
              </a:rPr>
              <a:t>ns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4675" y="4276725"/>
            <a:ext cx="2752725" cy="169545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624198" y="4724780"/>
            <a:ext cx="174434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177800">
              <a:lnSpc>
                <a:spcPts val="2530"/>
              </a:lnSpc>
              <a:spcBef>
                <a:spcPts val="380"/>
              </a:spcBef>
            </a:pPr>
            <a:r>
              <a:rPr sz="2300" spc="-15" dirty="0">
                <a:latin typeface="Calibri"/>
                <a:cs typeface="Calibri"/>
              </a:rPr>
              <a:t>Register </a:t>
            </a:r>
            <a:r>
              <a:rPr sz="2300" spc="-20" dirty="0">
                <a:latin typeface="Calibri"/>
                <a:cs typeface="Calibri"/>
              </a:rPr>
              <a:t>for  </a:t>
            </a:r>
            <a:r>
              <a:rPr sz="2300" spc="-15" dirty="0">
                <a:latin typeface="Calibri"/>
                <a:cs typeface="Calibri"/>
              </a:rPr>
              <a:t>college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classes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0750" y="4276725"/>
            <a:ext cx="2743200" cy="169545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429883" y="4724780"/>
            <a:ext cx="189420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53085" marR="5080" indent="-541020">
              <a:lnSpc>
                <a:spcPts val="2530"/>
              </a:lnSpc>
              <a:spcBef>
                <a:spcPts val="380"/>
              </a:spcBef>
            </a:pPr>
            <a:r>
              <a:rPr sz="2300" spc="-5" dirty="0">
                <a:latin typeface="Calibri"/>
                <a:cs typeface="Calibri"/>
              </a:rPr>
              <a:t>Check</a:t>
            </a:r>
            <a:r>
              <a:rPr sz="2300" spc="-8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semester  grades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277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Web</a:t>
            </a:r>
            <a:r>
              <a:rPr sz="4000" spc="-80" dirty="0"/>
              <a:t> </a:t>
            </a:r>
            <a:r>
              <a:rPr sz="4000" spc="-15" dirty="0"/>
              <a:t>Databases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64" y="1600200"/>
            <a:ext cx="7959471" cy="4648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1140" y="6445707"/>
            <a:ext cx="8382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536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5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</a:t>
            </a:r>
            <a:r>
              <a:rPr sz="4000" spc="-30" dirty="0"/>
              <a:t> </a:t>
            </a:r>
            <a:r>
              <a:rPr sz="4000" spc="-15" dirty="0"/>
              <a:t>Administration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39330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It is </a:t>
            </a:r>
            <a:r>
              <a:rPr sz="3200" spc="-10" dirty="0">
                <a:latin typeface="Calibri"/>
                <a:cs typeface="Calibri"/>
              </a:rPr>
              <a:t>important </a:t>
            </a:r>
            <a:r>
              <a:rPr sz="3200" spc="-25" dirty="0">
                <a:latin typeface="Calibri"/>
                <a:cs typeface="Calibri"/>
              </a:rPr>
              <a:t>to have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carefully </a:t>
            </a:r>
            <a:r>
              <a:rPr sz="3200" dirty="0">
                <a:latin typeface="Calibri"/>
                <a:cs typeface="Calibri"/>
              </a:rPr>
              <a:t>designed  </a:t>
            </a:r>
            <a:r>
              <a:rPr sz="3200" spc="-10" dirty="0">
                <a:latin typeface="Calibri"/>
                <a:cs typeface="Calibri"/>
              </a:rPr>
              <a:t>database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2362200"/>
            <a:ext cx="5341620" cy="3886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5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</a:t>
            </a:r>
            <a:r>
              <a:rPr sz="4000" spc="-30" dirty="0"/>
              <a:t> </a:t>
            </a:r>
            <a:r>
              <a:rPr sz="4000" spc="-15" dirty="0"/>
              <a:t>Administration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85343" y="1577339"/>
            <a:ext cx="9058910" cy="1434465"/>
            <a:chOff x="85343" y="1577339"/>
            <a:chExt cx="9058910" cy="14344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927" y="1577339"/>
              <a:ext cx="8848344" cy="14340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43" y="1652015"/>
              <a:ext cx="9058656" cy="111861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28599" y="1600199"/>
              <a:ext cx="8763000" cy="1348740"/>
            </a:xfrm>
            <a:custGeom>
              <a:avLst/>
              <a:gdLst/>
              <a:ahLst/>
              <a:cxnLst/>
              <a:rect l="l" t="t" r="r" b="b"/>
              <a:pathLst>
                <a:path w="8763000" h="1348739">
                  <a:moveTo>
                    <a:pt x="8763000" y="0"/>
                  </a:moveTo>
                  <a:lnTo>
                    <a:pt x="0" y="0"/>
                  </a:lnTo>
                  <a:lnTo>
                    <a:pt x="0" y="1348739"/>
                  </a:lnTo>
                  <a:lnTo>
                    <a:pt x="8763000" y="1348739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67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53974" y="1762760"/>
            <a:ext cx="8513445" cy="9302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52069" marR="5080" indent="-40005">
              <a:lnSpc>
                <a:spcPts val="3410"/>
              </a:lnSpc>
              <a:spcBef>
                <a:spcPts val="465"/>
              </a:spcBef>
            </a:pP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Database analysts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100" spc="-20" dirty="0">
                <a:solidFill>
                  <a:srgbClr val="FFFFFF"/>
                </a:solidFill>
                <a:latin typeface="Calibri"/>
                <a:cs typeface="Calibri"/>
              </a:rPr>
              <a:t>administrators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responsible  </a:t>
            </a:r>
            <a:r>
              <a:rPr sz="3100" spc="-25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managing </a:t>
            </a:r>
            <a:r>
              <a:rPr sz="31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3100" spc="-15" dirty="0">
                <a:solidFill>
                  <a:srgbClr val="FFFFFF"/>
                </a:solidFill>
                <a:latin typeface="Calibri"/>
                <a:cs typeface="Calibri"/>
              </a:rPr>
              <a:t>coordinating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all </a:t>
            </a:r>
            <a:r>
              <a:rPr sz="31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r>
              <a:rPr sz="3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00" spc="-5" dirty="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3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25" y="2905125"/>
            <a:ext cx="4505325" cy="295275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1283" y="3213477"/>
            <a:ext cx="3596640" cy="21196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600" b="1" spc="-10" dirty="0">
                <a:latin typeface="Calibri"/>
                <a:cs typeface="Calibri"/>
              </a:rPr>
              <a:t>Database </a:t>
            </a:r>
            <a:r>
              <a:rPr sz="2600" b="1" spc="-5" dirty="0">
                <a:latin typeface="Calibri"/>
                <a:cs typeface="Calibri"/>
              </a:rPr>
              <a:t>Analyst</a:t>
            </a:r>
            <a:r>
              <a:rPr sz="2600" b="1" spc="-9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(</a:t>
            </a:r>
            <a:r>
              <a:rPr sz="2600" b="1" spc="-15" dirty="0">
                <a:latin typeface="Calibri"/>
                <a:cs typeface="Calibri"/>
              </a:rPr>
              <a:t>DA</a:t>
            </a:r>
            <a:r>
              <a:rPr sz="2600" spc="-15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12700" marR="5080" indent="-3810" algn="ctr">
              <a:lnSpc>
                <a:spcPts val="2860"/>
              </a:lnSpc>
              <a:spcBef>
                <a:spcPts val="1155"/>
              </a:spcBef>
            </a:pPr>
            <a:r>
              <a:rPr sz="2600" spc="-5" dirty="0">
                <a:latin typeface="Calibri"/>
                <a:cs typeface="Calibri"/>
              </a:rPr>
              <a:t>Decides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10" dirty="0">
                <a:latin typeface="Calibri"/>
                <a:cs typeface="Calibri"/>
              </a:rPr>
              <a:t>proper </a:t>
            </a:r>
            <a:r>
              <a:rPr sz="2600" spc="-5" dirty="0">
                <a:latin typeface="Calibri"/>
                <a:cs typeface="Calibri"/>
              </a:rPr>
              <a:t>field  placement, </a:t>
            </a:r>
            <a:r>
              <a:rPr sz="2600" spc="-10" dirty="0">
                <a:latin typeface="Calibri"/>
                <a:cs typeface="Calibri"/>
              </a:rPr>
              <a:t>defines </a:t>
            </a:r>
            <a:r>
              <a:rPr sz="2600" spc="-15" dirty="0">
                <a:latin typeface="Calibri"/>
                <a:cs typeface="Calibri"/>
              </a:rPr>
              <a:t>data  </a:t>
            </a:r>
            <a:r>
              <a:rPr sz="2600" spc="-5" dirty="0">
                <a:latin typeface="Calibri"/>
                <a:cs typeface="Calibri"/>
              </a:rPr>
              <a:t>relationship,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identifies  </a:t>
            </a:r>
            <a:r>
              <a:rPr sz="2600" spc="-10" dirty="0">
                <a:latin typeface="Calibri"/>
                <a:cs typeface="Calibri"/>
              </a:rPr>
              <a:t>users’ </a:t>
            </a:r>
            <a:r>
              <a:rPr sz="2600" dirty="0">
                <a:latin typeface="Calibri"/>
                <a:cs typeface="Calibri"/>
              </a:rPr>
              <a:t>access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privileges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48175" y="2905125"/>
            <a:ext cx="4695825" cy="29527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706239" y="3032374"/>
            <a:ext cx="4189729" cy="248221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2600" b="1" spc="-10" dirty="0">
                <a:latin typeface="Calibri"/>
                <a:cs typeface="Calibri"/>
              </a:rPr>
              <a:t>Database </a:t>
            </a:r>
            <a:r>
              <a:rPr sz="2600" b="1" spc="-15" dirty="0">
                <a:latin typeface="Calibri"/>
                <a:cs typeface="Calibri"/>
              </a:rPr>
              <a:t>Administrator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</a:t>
            </a:r>
            <a:r>
              <a:rPr sz="2600" b="1" spc="-5" dirty="0">
                <a:latin typeface="Calibri"/>
                <a:cs typeface="Calibri"/>
              </a:rPr>
              <a:t>DBA</a:t>
            </a:r>
            <a:r>
              <a:rPr sz="2600" spc="-5" dirty="0">
                <a:latin typeface="Calibri"/>
                <a:cs typeface="Calibri"/>
              </a:rPr>
              <a:t>)</a:t>
            </a:r>
            <a:endParaRPr sz="2600">
              <a:latin typeface="Calibri"/>
              <a:cs typeface="Calibri"/>
            </a:endParaRPr>
          </a:p>
          <a:p>
            <a:pPr marL="12700" marR="5080" algn="ctr">
              <a:lnSpc>
                <a:spcPct val="91600"/>
              </a:lnSpc>
              <a:spcBef>
                <a:spcPts val="1100"/>
              </a:spcBef>
            </a:pPr>
            <a:r>
              <a:rPr sz="2600" spc="-10" dirty="0">
                <a:latin typeface="Calibri"/>
                <a:cs typeface="Calibri"/>
              </a:rPr>
              <a:t>Creates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5" dirty="0">
                <a:latin typeface="Calibri"/>
                <a:cs typeface="Calibri"/>
              </a:rPr>
              <a:t>maintains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  </a:t>
            </a:r>
            <a:r>
              <a:rPr sz="2600" spc="-20" dirty="0">
                <a:latin typeface="Calibri"/>
                <a:cs typeface="Calibri"/>
              </a:rPr>
              <a:t>dictionary, </a:t>
            </a:r>
            <a:r>
              <a:rPr sz="2600" spc="-5" dirty="0">
                <a:latin typeface="Calibri"/>
                <a:cs typeface="Calibri"/>
              </a:rPr>
              <a:t>manages </a:t>
            </a:r>
            <a:r>
              <a:rPr sz="2600" spc="-25" dirty="0">
                <a:latin typeface="Calibri"/>
                <a:cs typeface="Calibri"/>
              </a:rPr>
              <a:t>security,  </a:t>
            </a:r>
            <a:r>
              <a:rPr sz="2600" spc="-15" dirty="0">
                <a:latin typeface="Calibri"/>
                <a:cs typeface="Calibri"/>
              </a:rPr>
              <a:t>monitors </a:t>
            </a:r>
            <a:r>
              <a:rPr sz="2600" spc="-10" dirty="0">
                <a:latin typeface="Calibri"/>
                <a:cs typeface="Calibri"/>
              </a:rPr>
              <a:t>performance, </a:t>
            </a:r>
            <a:r>
              <a:rPr sz="2600" dirty="0">
                <a:latin typeface="Calibri"/>
                <a:cs typeface="Calibri"/>
              </a:rPr>
              <a:t>and  </a:t>
            </a:r>
            <a:r>
              <a:rPr sz="2600" spc="-5" dirty="0">
                <a:latin typeface="Calibri"/>
                <a:cs typeface="Calibri"/>
              </a:rPr>
              <a:t>checks </a:t>
            </a:r>
            <a:r>
              <a:rPr sz="2600" spc="-10" dirty="0">
                <a:latin typeface="Calibri"/>
                <a:cs typeface="Calibri"/>
              </a:rPr>
              <a:t>backup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-15" dirty="0">
                <a:latin typeface="Calibri"/>
                <a:cs typeface="Calibri"/>
              </a:rPr>
              <a:t>recovery  </a:t>
            </a:r>
            <a:r>
              <a:rPr sz="2600" spc="-10" dirty="0">
                <a:latin typeface="Calibri"/>
                <a:cs typeface="Calibri"/>
              </a:rPr>
              <a:t>procedures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5928" y="5759196"/>
            <a:ext cx="8848725" cy="399415"/>
            <a:chOff x="185928" y="5759196"/>
            <a:chExt cx="8848725" cy="39941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5928" y="5759196"/>
              <a:ext cx="8848344" cy="3992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28600" y="5781294"/>
              <a:ext cx="8763000" cy="314960"/>
            </a:xfrm>
            <a:custGeom>
              <a:avLst/>
              <a:gdLst/>
              <a:ahLst/>
              <a:cxnLst/>
              <a:rect l="l" t="t" r="r" b="b"/>
              <a:pathLst>
                <a:path w="8763000" h="314960">
                  <a:moveTo>
                    <a:pt x="8763000" y="0"/>
                  </a:moveTo>
                  <a:lnTo>
                    <a:pt x="0" y="0"/>
                  </a:lnTo>
                  <a:lnTo>
                    <a:pt x="0" y="314705"/>
                  </a:lnTo>
                  <a:lnTo>
                    <a:pt x="8763000" y="314705"/>
                  </a:lnTo>
                  <a:lnTo>
                    <a:pt x="8763000" y="0"/>
                  </a:lnTo>
                  <a:close/>
                </a:path>
              </a:pathLst>
            </a:custGeom>
            <a:solidFill>
              <a:srgbClr val="4674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0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Databases, </a:t>
            </a:r>
            <a:r>
              <a:rPr sz="4000" spc="-25" dirty="0"/>
              <a:t>Data, </a:t>
            </a:r>
            <a:r>
              <a:rPr sz="4000" spc="-5" dirty="0"/>
              <a:t>and</a:t>
            </a:r>
            <a:r>
              <a:rPr sz="4000" spc="55" dirty="0"/>
              <a:t> </a:t>
            </a:r>
            <a:r>
              <a:rPr sz="4000" spc="-15" dirty="0"/>
              <a:t>Information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5" y="1628775"/>
            <a:ext cx="2819400" cy="9048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23975" y="1801114"/>
            <a:ext cx="13563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50" y="2400300"/>
            <a:ext cx="2895600" cy="38671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6613" y="2522601"/>
            <a:ext cx="2299970" cy="30740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40665" marR="5080" indent="-228600">
              <a:lnSpc>
                <a:spcPct val="91600"/>
              </a:lnSpc>
              <a:spcBef>
                <a:spcPts val="37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Collection of  </a:t>
            </a:r>
            <a:r>
              <a:rPr sz="2700" spc="-20" dirty="0">
                <a:latin typeface="Calibri"/>
                <a:cs typeface="Calibri"/>
              </a:rPr>
              <a:t>data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organized  </a:t>
            </a:r>
            <a:r>
              <a:rPr sz="2700" dirty="0">
                <a:latin typeface="Calibri"/>
                <a:cs typeface="Calibri"/>
              </a:rPr>
              <a:t>in a manner  </a:t>
            </a:r>
            <a:r>
              <a:rPr sz="2700" spc="-10" dirty="0">
                <a:latin typeface="Calibri"/>
                <a:cs typeface="Calibri"/>
              </a:rPr>
              <a:t>that </a:t>
            </a:r>
            <a:r>
              <a:rPr sz="2700" spc="-5" dirty="0">
                <a:latin typeface="Calibri"/>
                <a:cs typeface="Calibri"/>
              </a:rPr>
              <a:t>allows  </a:t>
            </a:r>
            <a:r>
              <a:rPr sz="2700" dirty="0">
                <a:latin typeface="Calibri"/>
                <a:cs typeface="Calibri"/>
              </a:rPr>
              <a:t>access,  </a:t>
            </a:r>
            <a:r>
              <a:rPr sz="2700" spc="-15" dirty="0">
                <a:latin typeface="Calibri"/>
                <a:cs typeface="Calibri"/>
              </a:rPr>
              <a:t>retrieval,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5" dirty="0">
                <a:latin typeface="Calibri"/>
                <a:cs typeface="Calibri"/>
              </a:rPr>
              <a:t>use of </a:t>
            </a:r>
            <a:r>
              <a:rPr sz="2700" spc="-10" dirty="0">
                <a:latin typeface="Calibri"/>
                <a:cs typeface="Calibri"/>
              </a:rPr>
              <a:t>that  </a:t>
            </a:r>
            <a:r>
              <a:rPr sz="2700" spc="-20" dirty="0">
                <a:latin typeface="Calibri"/>
                <a:cs typeface="Calibri"/>
              </a:rPr>
              <a:t>data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52775" y="1628775"/>
            <a:ext cx="2828925" cy="9048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236211" y="1801114"/>
            <a:ext cx="671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095625" y="2400300"/>
            <a:ext cx="2886075" cy="38671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57117" y="2522601"/>
            <a:ext cx="2019935" cy="33883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ts val="2960"/>
              </a:lnSpc>
              <a:spcBef>
                <a:spcPts val="430"/>
              </a:spcBef>
              <a:buChar char="•"/>
              <a:tabLst>
                <a:tab pos="241300" algn="l"/>
              </a:tabLst>
            </a:pPr>
            <a:r>
              <a:rPr sz="2700" spc="-5" dirty="0">
                <a:latin typeface="Calibri"/>
                <a:cs typeface="Calibri"/>
              </a:rPr>
              <a:t>Collection of  unp</a:t>
            </a:r>
            <a:r>
              <a:rPr sz="2700" spc="-65" dirty="0">
                <a:latin typeface="Calibri"/>
                <a:cs typeface="Calibri"/>
              </a:rPr>
              <a:t>r</a:t>
            </a:r>
            <a:r>
              <a:rPr sz="2700" spc="-5" dirty="0">
                <a:latin typeface="Calibri"/>
                <a:cs typeface="Calibri"/>
              </a:rPr>
              <a:t>ocessed  items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469900" algn="l"/>
              </a:tabLst>
            </a:pPr>
            <a:r>
              <a:rPr sz="2700" spc="-75" dirty="0">
                <a:latin typeface="Calibri"/>
                <a:cs typeface="Calibri"/>
              </a:rPr>
              <a:t>Text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469900" algn="l"/>
              </a:tabLst>
            </a:pPr>
            <a:r>
              <a:rPr sz="2700" spc="-10" dirty="0">
                <a:latin typeface="Calibri"/>
                <a:cs typeface="Calibri"/>
              </a:rPr>
              <a:t>Numbers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Images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Audio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Video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350" y="1628775"/>
            <a:ext cx="2819400" cy="9048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803897" y="1801114"/>
            <a:ext cx="16783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2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62675" y="2400300"/>
            <a:ext cx="2895600" cy="38671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27978" y="2495169"/>
            <a:ext cx="2350770" cy="222186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Char char="•"/>
              <a:tabLst>
                <a:tab pos="241300" algn="l"/>
              </a:tabLst>
            </a:pPr>
            <a:r>
              <a:rPr sz="2700" spc="-10" dirty="0">
                <a:latin typeface="Calibri"/>
                <a:cs typeface="Calibri"/>
              </a:rPr>
              <a:t>Processed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data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69900" algn="l"/>
              </a:tabLst>
            </a:pPr>
            <a:r>
              <a:rPr sz="2700" spc="-10" dirty="0">
                <a:latin typeface="Calibri"/>
                <a:cs typeface="Calibri"/>
              </a:rPr>
              <a:t>Documents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29"/>
              </a:spcBef>
              <a:buChar char="•"/>
              <a:tabLst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Audio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15"/>
              </a:spcBef>
              <a:buChar char="•"/>
              <a:tabLst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Images</a:t>
            </a:r>
            <a:endParaRPr sz="2700">
              <a:latin typeface="Calibri"/>
              <a:cs typeface="Calibri"/>
            </a:endParaRPr>
          </a:p>
          <a:p>
            <a:pPr marL="469900" lvl="1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469900" algn="l"/>
              </a:tabLst>
            </a:pPr>
            <a:r>
              <a:rPr sz="2700" spc="-5" dirty="0">
                <a:latin typeface="Calibri"/>
                <a:cs typeface="Calibri"/>
              </a:rPr>
              <a:t>Video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259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Database</a:t>
            </a:r>
            <a:r>
              <a:rPr sz="4000" spc="-30" dirty="0"/>
              <a:t> </a:t>
            </a:r>
            <a:r>
              <a:rPr sz="4000" spc="-15" dirty="0"/>
              <a:t>Administration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36670" cy="299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619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Employees </a:t>
            </a:r>
            <a:r>
              <a:rPr sz="2800" spc="-10" dirty="0">
                <a:latin typeface="Calibri"/>
                <a:cs typeface="Calibri"/>
              </a:rPr>
              <a:t>should </a:t>
            </a:r>
            <a:r>
              <a:rPr sz="2800" spc="-5" dirty="0">
                <a:latin typeface="Calibri"/>
                <a:cs typeface="Calibri"/>
              </a:rPr>
              <a:t>learn  </a:t>
            </a:r>
            <a:r>
              <a:rPr sz="2800" spc="-10" dirty="0">
                <a:latin typeface="Calibri"/>
                <a:cs typeface="Calibri"/>
              </a:rPr>
              <a:t>how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use the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5" dirty="0">
                <a:latin typeface="Calibri"/>
                <a:cs typeface="Calibri"/>
              </a:rPr>
              <a:t>in  the </a:t>
            </a:r>
            <a:r>
              <a:rPr sz="2800" spc="-15" dirty="0">
                <a:latin typeface="Calibri"/>
                <a:cs typeface="Calibri"/>
              </a:rPr>
              <a:t>database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effectively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Interact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Identify new </a:t>
            </a:r>
            <a:r>
              <a:rPr sz="2400" spc="-15" dirty="0">
                <a:latin typeface="Calibri"/>
                <a:cs typeface="Calibri"/>
              </a:rPr>
              <a:t>data </a:t>
            </a:r>
            <a:r>
              <a:rPr sz="2400" spc="-2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Maintain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database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00" y="2669285"/>
            <a:ext cx="4038600" cy="238785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389319"/>
            <a:ext cx="80010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538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9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Summary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" y="2047875"/>
            <a:ext cx="2981325" cy="18192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4772" y="2163572"/>
            <a:ext cx="2397760" cy="151066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-1270" algn="ctr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How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data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information are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valuable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assets</a:t>
            </a:r>
            <a:r>
              <a:rPr sz="2600" spc="-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to 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24200" y="2085975"/>
            <a:ext cx="2886075" cy="17811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90391" y="2344927"/>
            <a:ext cx="2366645" cy="11480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-1270" algn="ctr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Methods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for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maintaining</a:t>
            </a:r>
            <a:r>
              <a:rPr sz="26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high- 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quality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05525" y="2085975"/>
            <a:ext cx="3038475" cy="17811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365494" y="2344927"/>
            <a:ext cx="2489200" cy="11480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4445" algn="ctr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Assessing the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quality of</a:t>
            </a:r>
            <a:r>
              <a:rPr sz="26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valuable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" y="4019550"/>
            <a:ext cx="2971800" cy="17811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36295" y="4278884"/>
            <a:ext cx="2393950" cy="11480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065" marR="5080" indent="1270" algn="ctr">
              <a:lnSpc>
                <a:spcPts val="2860"/>
              </a:lnSpc>
              <a:spcBef>
                <a:spcPts val="415"/>
              </a:spcBef>
            </a:pP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Advantages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organizing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6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in  a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database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24200" y="4019550"/>
            <a:ext cx="2886075" cy="17811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87928" y="4460240"/>
            <a:ext cx="217043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08940" marR="5080" indent="-396875">
              <a:lnSpc>
                <a:spcPts val="2860"/>
              </a:lnSpc>
              <a:spcBef>
                <a:spcPts val="415"/>
              </a:spcBef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Various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sz="26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of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databases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6950" y="4019550"/>
            <a:ext cx="3057525" cy="17811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36538" y="4278884"/>
            <a:ext cx="2548890" cy="114808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-1270" algn="ctr">
              <a:lnSpc>
                <a:spcPts val="2860"/>
              </a:lnSpc>
              <a:spcBef>
                <a:spcPts val="415"/>
              </a:spcBef>
            </a:pP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Roles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database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analysts 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administrators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71850" y="65173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539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0" dirty="0">
                <a:latin typeface="Arial Black"/>
                <a:cs typeface="Arial Black"/>
              </a:rPr>
              <a:t> </a:t>
            </a:r>
            <a:r>
              <a:rPr lang="en-US" sz="3200" spc="-5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3990" y="5496255"/>
            <a:ext cx="3341370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2354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Chapter </a:t>
            </a:r>
            <a:r>
              <a:rPr sz="2400" b="1" spc="-5" dirty="0">
                <a:solidFill>
                  <a:srgbClr val="005F85"/>
                </a:solidFill>
                <a:latin typeface="Calibri"/>
                <a:cs typeface="Calibri"/>
              </a:rPr>
              <a:t>10 </a:t>
            </a:r>
            <a:r>
              <a:rPr sz="2400" b="1" spc="-10" dirty="0">
                <a:solidFill>
                  <a:srgbClr val="005F85"/>
                </a:solidFill>
                <a:latin typeface="Calibri"/>
                <a:cs typeface="Calibri"/>
              </a:rPr>
              <a:t>Complete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0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Databases, </a:t>
            </a:r>
            <a:r>
              <a:rPr sz="4000" spc="-25" dirty="0"/>
              <a:t>Data, </a:t>
            </a:r>
            <a:r>
              <a:rPr sz="4000" spc="-5" dirty="0"/>
              <a:t>and</a:t>
            </a:r>
            <a:r>
              <a:rPr sz="4000" spc="55" dirty="0"/>
              <a:t> </a:t>
            </a:r>
            <a:r>
              <a:rPr sz="4000" spc="-15" dirty="0"/>
              <a:t>Information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371850" y="65173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514 –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515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176360"/>
            <a:ext cx="8839200" cy="34959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0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Databases, </a:t>
            </a:r>
            <a:r>
              <a:rPr sz="4000" spc="-25" dirty="0"/>
              <a:t>Data, </a:t>
            </a:r>
            <a:r>
              <a:rPr sz="4000" spc="-5" dirty="0"/>
              <a:t>and</a:t>
            </a:r>
            <a:r>
              <a:rPr sz="4000" spc="55" dirty="0"/>
              <a:t> </a:t>
            </a:r>
            <a:r>
              <a:rPr sz="4000" spc="-15" dirty="0"/>
              <a:t>Information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9756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Database software</a:t>
            </a:r>
            <a:r>
              <a:rPr sz="3200" spc="-10" dirty="0">
                <a:latin typeface="Calibri"/>
                <a:cs typeface="Calibri"/>
              </a:rPr>
              <a:t>, often </a:t>
            </a:r>
            <a:r>
              <a:rPr sz="3200" spc="-5" dirty="0">
                <a:latin typeface="Calibri"/>
                <a:cs typeface="Calibri"/>
              </a:rPr>
              <a:t>called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005F85"/>
                </a:solidFill>
                <a:latin typeface="Calibri"/>
                <a:cs typeface="Calibri"/>
              </a:rPr>
              <a:t>database  management </a:t>
            </a:r>
            <a:r>
              <a:rPr sz="3200" b="1" spc="-25" dirty="0">
                <a:solidFill>
                  <a:srgbClr val="005F85"/>
                </a:solidFill>
                <a:latin typeface="Calibri"/>
                <a:cs typeface="Calibri"/>
              </a:rPr>
              <a:t>system </a:t>
            </a:r>
            <a:r>
              <a:rPr sz="3200" spc="-5" dirty="0">
                <a:latin typeface="Calibri"/>
                <a:cs typeface="Calibri"/>
              </a:rPr>
              <a:t>(</a:t>
            </a:r>
            <a:r>
              <a:rPr sz="3200" b="1" spc="-5" dirty="0">
                <a:solidFill>
                  <a:srgbClr val="005F85"/>
                </a:solidFill>
                <a:latin typeface="Calibri"/>
                <a:cs typeface="Calibri"/>
              </a:rPr>
              <a:t>DBMS</a:t>
            </a:r>
            <a:r>
              <a:rPr sz="3200" spc="-5" dirty="0">
                <a:latin typeface="Calibri"/>
                <a:cs typeface="Calibri"/>
              </a:rPr>
              <a:t>), </a:t>
            </a:r>
            <a:r>
              <a:rPr sz="3200" spc="-10" dirty="0">
                <a:latin typeface="Calibri"/>
                <a:cs typeface="Calibri"/>
              </a:rPr>
              <a:t>allows </a:t>
            </a:r>
            <a:r>
              <a:rPr sz="3200" spc="-20" dirty="0">
                <a:latin typeface="Calibri"/>
                <a:cs typeface="Calibri"/>
              </a:rPr>
              <a:t>users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to: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4272" y="2625851"/>
            <a:ext cx="3051175" cy="1775460"/>
            <a:chOff x="1414272" y="2625851"/>
            <a:chExt cx="3051175" cy="1775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7612" y="2625851"/>
              <a:ext cx="2875788" cy="1775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4272" y="3185159"/>
              <a:ext cx="3051048" cy="8168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8572" y="2668015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60" h="1652270">
                  <a:moveTo>
                    <a:pt x="1376680" y="0"/>
                  </a:moveTo>
                  <a:lnTo>
                    <a:pt x="1301154" y="407"/>
                  </a:lnTo>
                  <a:lnTo>
                    <a:pt x="1226692" y="1616"/>
                  </a:lnTo>
                  <a:lnTo>
                    <a:pt x="1153399" y="3604"/>
                  </a:lnTo>
                  <a:lnTo>
                    <a:pt x="1081379" y="6352"/>
                  </a:lnTo>
                  <a:lnTo>
                    <a:pt x="1010737" y="9838"/>
                  </a:lnTo>
                  <a:lnTo>
                    <a:pt x="941580" y="14041"/>
                  </a:lnTo>
                  <a:lnTo>
                    <a:pt x="874011" y="18939"/>
                  </a:lnTo>
                  <a:lnTo>
                    <a:pt x="808135" y="24513"/>
                  </a:lnTo>
                  <a:lnTo>
                    <a:pt x="744059" y="30740"/>
                  </a:lnTo>
                  <a:lnTo>
                    <a:pt x="681886" y="37601"/>
                  </a:lnTo>
                  <a:lnTo>
                    <a:pt x="621722" y="45073"/>
                  </a:lnTo>
                  <a:lnTo>
                    <a:pt x="563672" y="53136"/>
                  </a:lnTo>
                  <a:lnTo>
                    <a:pt x="507841" y="61769"/>
                  </a:lnTo>
                  <a:lnTo>
                    <a:pt x="454334" y="70951"/>
                  </a:lnTo>
                  <a:lnTo>
                    <a:pt x="403256" y="80660"/>
                  </a:lnTo>
                  <a:lnTo>
                    <a:pt x="354712" y="90877"/>
                  </a:lnTo>
                  <a:lnTo>
                    <a:pt x="308808" y="101578"/>
                  </a:lnTo>
                  <a:lnTo>
                    <a:pt x="265647" y="112745"/>
                  </a:lnTo>
                  <a:lnTo>
                    <a:pt x="225335" y="124355"/>
                  </a:lnTo>
                  <a:lnTo>
                    <a:pt x="187978" y="136388"/>
                  </a:lnTo>
                  <a:lnTo>
                    <a:pt x="122547" y="161638"/>
                  </a:lnTo>
                  <a:lnTo>
                    <a:pt x="70193" y="188325"/>
                  </a:lnTo>
                  <a:lnTo>
                    <a:pt x="31757" y="216283"/>
                  </a:lnTo>
                  <a:lnTo>
                    <a:pt x="2037" y="260233"/>
                  </a:lnTo>
                  <a:lnTo>
                    <a:pt x="0" y="275336"/>
                  </a:lnTo>
                  <a:lnTo>
                    <a:pt x="0" y="1376680"/>
                  </a:lnTo>
                  <a:lnTo>
                    <a:pt x="18017" y="1421330"/>
                  </a:lnTo>
                  <a:lnTo>
                    <a:pt x="49174" y="1449859"/>
                  </a:lnTo>
                  <a:lnTo>
                    <a:pt x="94667" y="1477203"/>
                  </a:lnTo>
                  <a:lnTo>
                    <a:pt x="153656" y="1503192"/>
                  </a:lnTo>
                  <a:lnTo>
                    <a:pt x="225303" y="1527660"/>
                  </a:lnTo>
                  <a:lnTo>
                    <a:pt x="265610" y="1539270"/>
                  </a:lnTo>
                  <a:lnTo>
                    <a:pt x="308767" y="1550437"/>
                  </a:lnTo>
                  <a:lnTo>
                    <a:pt x="354668" y="1561138"/>
                  </a:lnTo>
                  <a:lnTo>
                    <a:pt x="403209" y="1571355"/>
                  </a:lnTo>
                  <a:lnTo>
                    <a:pt x="454284" y="1581064"/>
                  </a:lnTo>
                  <a:lnTo>
                    <a:pt x="507788" y="1590246"/>
                  </a:lnTo>
                  <a:lnTo>
                    <a:pt x="563617" y="1598879"/>
                  </a:lnTo>
                  <a:lnTo>
                    <a:pt x="621666" y="1606942"/>
                  </a:lnTo>
                  <a:lnTo>
                    <a:pt x="681830" y="1614414"/>
                  </a:lnTo>
                  <a:lnTo>
                    <a:pt x="744003" y="1621275"/>
                  </a:lnTo>
                  <a:lnTo>
                    <a:pt x="808081" y="1627502"/>
                  </a:lnTo>
                  <a:lnTo>
                    <a:pt x="873958" y="1633076"/>
                  </a:lnTo>
                  <a:lnTo>
                    <a:pt x="941531" y="1637974"/>
                  </a:lnTo>
                  <a:lnTo>
                    <a:pt x="1010693" y="1642177"/>
                  </a:lnTo>
                  <a:lnTo>
                    <a:pt x="1081340" y="1645663"/>
                  </a:lnTo>
                  <a:lnTo>
                    <a:pt x="1153368" y="1648411"/>
                  </a:lnTo>
                  <a:lnTo>
                    <a:pt x="1226670" y="1650399"/>
                  </a:lnTo>
                  <a:lnTo>
                    <a:pt x="1301142" y="1651608"/>
                  </a:lnTo>
                  <a:lnTo>
                    <a:pt x="1376680" y="1652016"/>
                  </a:lnTo>
                  <a:lnTo>
                    <a:pt x="1452217" y="1651608"/>
                  </a:lnTo>
                  <a:lnTo>
                    <a:pt x="1526689" y="1650399"/>
                  </a:lnTo>
                  <a:lnTo>
                    <a:pt x="1599991" y="1648411"/>
                  </a:lnTo>
                  <a:lnTo>
                    <a:pt x="1672019" y="1645663"/>
                  </a:lnTo>
                  <a:lnTo>
                    <a:pt x="1742666" y="1642177"/>
                  </a:lnTo>
                  <a:lnTo>
                    <a:pt x="1811828" y="1637974"/>
                  </a:lnTo>
                  <a:lnTo>
                    <a:pt x="1879401" y="1633076"/>
                  </a:lnTo>
                  <a:lnTo>
                    <a:pt x="1945278" y="1627502"/>
                  </a:lnTo>
                  <a:lnTo>
                    <a:pt x="2009356" y="1621275"/>
                  </a:lnTo>
                  <a:lnTo>
                    <a:pt x="2071529" y="1614414"/>
                  </a:lnTo>
                  <a:lnTo>
                    <a:pt x="2131693" y="1606942"/>
                  </a:lnTo>
                  <a:lnTo>
                    <a:pt x="2189742" y="1598879"/>
                  </a:lnTo>
                  <a:lnTo>
                    <a:pt x="2245571" y="1590246"/>
                  </a:lnTo>
                  <a:lnTo>
                    <a:pt x="2299075" y="1581064"/>
                  </a:lnTo>
                  <a:lnTo>
                    <a:pt x="2350150" y="1571355"/>
                  </a:lnTo>
                  <a:lnTo>
                    <a:pt x="2398691" y="1561138"/>
                  </a:lnTo>
                  <a:lnTo>
                    <a:pt x="2444592" y="1550437"/>
                  </a:lnTo>
                  <a:lnTo>
                    <a:pt x="2487749" y="1539270"/>
                  </a:lnTo>
                  <a:lnTo>
                    <a:pt x="2528056" y="1527660"/>
                  </a:lnTo>
                  <a:lnTo>
                    <a:pt x="2565409" y="1515627"/>
                  </a:lnTo>
                  <a:lnTo>
                    <a:pt x="2630832" y="1490377"/>
                  </a:lnTo>
                  <a:lnTo>
                    <a:pt x="2683178" y="1463690"/>
                  </a:lnTo>
                  <a:lnTo>
                    <a:pt x="2721608" y="1435732"/>
                  </a:lnTo>
                  <a:lnTo>
                    <a:pt x="2751323" y="1391782"/>
                  </a:lnTo>
                  <a:lnTo>
                    <a:pt x="2753360" y="1376680"/>
                  </a:lnTo>
                  <a:lnTo>
                    <a:pt x="2753360" y="275336"/>
                  </a:lnTo>
                  <a:lnTo>
                    <a:pt x="2735342" y="230685"/>
                  </a:lnTo>
                  <a:lnTo>
                    <a:pt x="2704185" y="202156"/>
                  </a:lnTo>
                  <a:lnTo>
                    <a:pt x="2658692" y="174812"/>
                  </a:lnTo>
                  <a:lnTo>
                    <a:pt x="2599703" y="148823"/>
                  </a:lnTo>
                  <a:lnTo>
                    <a:pt x="2528056" y="124355"/>
                  </a:lnTo>
                  <a:lnTo>
                    <a:pt x="2487749" y="112745"/>
                  </a:lnTo>
                  <a:lnTo>
                    <a:pt x="2444592" y="101578"/>
                  </a:lnTo>
                  <a:lnTo>
                    <a:pt x="2398691" y="90877"/>
                  </a:lnTo>
                  <a:lnTo>
                    <a:pt x="2350150" y="80660"/>
                  </a:lnTo>
                  <a:lnTo>
                    <a:pt x="2299075" y="70951"/>
                  </a:lnTo>
                  <a:lnTo>
                    <a:pt x="2245571" y="61769"/>
                  </a:lnTo>
                  <a:lnTo>
                    <a:pt x="2189742" y="53136"/>
                  </a:lnTo>
                  <a:lnTo>
                    <a:pt x="2131693" y="45073"/>
                  </a:lnTo>
                  <a:lnTo>
                    <a:pt x="2071529" y="37601"/>
                  </a:lnTo>
                  <a:lnTo>
                    <a:pt x="2009356" y="30740"/>
                  </a:lnTo>
                  <a:lnTo>
                    <a:pt x="1945278" y="24513"/>
                  </a:lnTo>
                  <a:lnTo>
                    <a:pt x="1879401" y="18939"/>
                  </a:lnTo>
                  <a:lnTo>
                    <a:pt x="1811828" y="14041"/>
                  </a:lnTo>
                  <a:lnTo>
                    <a:pt x="1742666" y="9838"/>
                  </a:lnTo>
                  <a:lnTo>
                    <a:pt x="1672019" y="6352"/>
                  </a:lnTo>
                  <a:lnTo>
                    <a:pt x="1599991" y="3604"/>
                  </a:lnTo>
                  <a:lnTo>
                    <a:pt x="1526689" y="1616"/>
                  </a:lnTo>
                  <a:lnTo>
                    <a:pt x="1452217" y="407"/>
                  </a:lnTo>
                  <a:lnTo>
                    <a:pt x="13766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28572" y="2668015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60" h="1652270">
                  <a:moveTo>
                    <a:pt x="2753360" y="275336"/>
                  </a:moveTo>
                  <a:lnTo>
                    <a:pt x="2735342" y="319986"/>
                  </a:lnTo>
                  <a:lnTo>
                    <a:pt x="2704185" y="348515"/>
                  </a:lnTo>
                  <a:lnTo>
                    <a:pt x="2658692" y="375859"/>
                  </a:lnTo>
                  <a:lnTo>
                    <a:pt x="2599703" y="401848"/>
                  </a:lnTo>
                  <a:lnTo>
                    <a:pt x="2528056" y="426316"/>
                  </a:lnTo>
                  <a:lnTo>
                    <a:pt x="2487749" y="437926"/>
                  </a:lnTo>
                  <a:lnTo>
                    <a:pt x="2444592" y="449093"/>
                  </a:lnTo>
                  <a:lnTo>
                    <a:pt x="2398691" y="459794"/>
                  </a:lnTo>
                  <a:lnTo>
                    <a:pt x="2350150" y="470011"/>
                  </a:lnTo>
                  <a:lnTo>
                    <a:pt x="2299075" y="479720"/>
                  </a:lnTo>
                  <a:lnTo>
                    <a:pt x="2245571" y="488902"/>
                  </a:lnTo>
                  <a:lnTo>
                    <a:pt x="2189742" y="497535"/>
                  </a:lnTo>
                  <a:lnTo>
                    <a:pt x="2131693" y="505598"/>
                  </a:lnTo>
                  <a:lnTo>
                    <a:pt x="2071529" y="513070"/>
                  </a:lnTo>
                  <a:lnTo>
                    <a:pt x="2009356" y="519931"/>
                  </a:lnTo>
                  <a:lnTo>
                    <a:pt x="1945278" y="526158"/>
                  </a:lnTo>
                  <a:lnTo>
                    <a:pt x="1879401" y="531732"/>
                  </a:lnTo>
                  <a:lnTo>
                    <a:pt x="1811828" y="536630"/>
                  </a:lnTo>
                  <a:lnTo>
                    <a:pt x="1742666" y="540833"/>
                  </a:lnTo>
                  <a:lnTo>
                    <a:pt x="1672019" y="544319"/>
                  </a:lnTo>
                  <a:lnTo>
                    <a:pt x="1599991" y="547067"/>
                  </a:lnTo>
                  <a:lnTo>
                    <a:pt x="1526689" y="549055"/>
                  </a:lnTo>
                  <a:lnTo>
                    <a:pt x="1452217" y="550264"/>
                  </a:lnTo>
                  <a:lnTo>
                    <a:pt x="1376680" y="550672"/>
                  </a:lnTo>
                  <a:lnTo>
                    <a:pt x="1301142" y="550264"/>
                  </a:lnTo>
                  <a:lnTo>
                    <a:pt x="1226670" y="549055"/>
                  </a:lnTo>
                  <a:lnTo>
                    <a:pt x="1153368" y="547067"/>
                  </a:lnTo>
                  <a:lnTo>
                    <a:pt x="1081340" y="544319"/>
                  </a:lnTo>
                  <a:lnTo>
                    <a:pt x="1010693" y="540833"/>
                  </a:lnTo>
                  <a:lnTo>
                    <a:pt x="941531" y="536630"/>
                  </a:lnTo>
                  <a:lnTo>
                    <a:pt x="873958" y="531732"/>
                  </a:lnTo>
                  <a:lnTo>
                    <a:pt x="808081" y="526158"/>
                  </a:lnTo>
                  <a:lnTo>
                    <a:pt x="744003" y="519931"/>
                  </a:lnTo>
                  <a:lnTo>
                    <a:pt x="681830" y="513070"/>
                  </a:lnTo>
                  <a:lnTo>
                    <a:pt x="621666" y="505598"/>
                  </a:lnTo>
                  <a:lnTo>
                    <a:pt x="563617" y="497535"/>
                  </a:lnTo>
                  <a:lnTo>
                    <a:pt x="507788" y="488902"/>
                  </a:lnTo>
                  <a:lnTo>
                    <a:pt x="454284" y="479720"/>
                  </a:lnTo>
                  <a:lnTo>
                    <a:pt x="403209" y="470011"/>
                  </a:lnTo>
                  <a:lnTo>
                    <a:pt x="354668" y="459794"/>
                  </a:lnTo>
                  <a:lnTo>
                    <a:pt x="308767" y="449093"/>
                  </a:lnTo>
                  <a:lnTo>
                    <a:pt x="265610" y="437926"/>
                  </a:lnTo>
                  <a:lnTo>
                    <a:pt x="225303" y="426316"/>
                  </a:lnTo>
                  <a:lnTo>
                    <a:pt x="187950" y="414283"/>
                  </a:lnTo>
                  <a:lnTo>
                    <a:pt x="122527" y="389033"/>
                  </a:lnTo>
                  <a:lnTo>
                    <a:pt x="70181" y="362346"/>
                  </a:lnTo>
                  <a:lnTo>
                    <a:pt x="31751" y="334388"/>
                  </a:lnTo>
                  <a:lnTo>
                    <a:pt x="2036" y="290438"/>
                  </a:lnTo>
                  <a:lnTo>
                    <a:pt x="0" y="275336"/>
                  </a:lnTo>
                </a:path>
                <a:path w="2753360" h="1652270">
                  <a:moveTo>
                    <a:pt x="0" y="275336"/>
                  </a:moveTo>
                  <a:lnTo>
                    <a:pt x="18021" y="230685"/>
                  </a:lnTo>
                  <a:lnTo>
                    <a:pt x="49183" y="202156"/>
                  </a:lnTo>
                  <a:lnTo>
                    <a:pt x="94683" y="174812"/>
                  </a:lnTo>
                  <a:lnTo>
                    <a:pt x="153680" y="148823"/>
                  </a:lnTo>
                  <a:lnTo>
                    <a:pt x="225335" y="124355"/>
                  </a:lnTo>
                  <a:lnTo>
                    <a:pt x="265647" y="112745"/>
                  </a:lnTo>
                  <a:lnTo>
                    <a:pt x="308808" y="101578"/>
                  </a:lnTo>
                  <a:lnTo>
                    <a:pt x="354712" y="90877"/>
                  </a:lnTo>
                  <a:lnTo>
                    <a:pt x="403256" y="80660"/>
                  </a:lnTo>
                  <a:lnTo>
                    <a:pt x="454334" y="70951"/>
                  </a:lnTo>
                  <a:lnTo>
                    <a:pt x="507841" y="61769"/>
                  </a:lnTo>
                  <a:lnTo>
                    <a:pt x="563672" y="53136"/>
                  </a:lnTo>
                  <a:lnTo>
                    <a:pt x="621722" y="45073"/>
                  </a:lnTo>
                  <a:lnTo>
                    <a:pt x="681886" y="37601"/>
                  </a:lnTo>
                  <a:lnTo>
                    <a:pt x="744059" y="30740"/>
                  </a:lnTo>
                  <a:lnTo>
                    <a:pt x="808135" y="24513"/>
                  </a:lnTo>
                  <a:lnTo>
                    <a:pt x="874011" y="18939"/>
                  </a:lnTo>
                  <a:lnTo>
                    <a:pt x="941580" y="14041"/>
                  </a:lnTo>
                  <a:lnTo>
                    <a:pt x="1010737" y="9838"/>
                  </a:lnTo>
                  <a:lnTo>
                    <a:pt x="1081379" y="6352"/>
                  </a:lnTo>
                  <a:lnTo>
                    <a:pt x="1153399" y="3604"/>
                  </a:lnTo>
                  <a:lnTo>
                    <a:pt x="1226692" y="1616"/>
                  </a:lnTo>
                  <a:lnTo>
                    <a:pt x="1301154" y="407"/>
                  </a:lnTo>
                  <a:lnTo>
                    <a:pt x="1376680" y="0"/>
                  </a:lnTo>
                  <a:lnTo>
                    <a:pt x="1452217" y="407"/>
                  </a:lnTo>
                  <a:lnTo>
                    <a:pt x="1526689" y="1616"/>
                  </a:lnTo>
                  <a:lnTo>
                    <a:pt x="1599991" y="3604"/>
                  </a:lnTo>
                  <a:lnTo>
                    <a:pt x="1672019" y="6352"/>
                  </a:lnTo>
                  <a:lnTo>
                    <a:pt x="1742666" y="9838"/>
                  </a:lnTo>
                  <a:lnTo>
                    <a:pt x="1811828" y="14041"/>
                  </a:lnTo>
                  <a:lnTo>
                    <a:pt x="1879401" y="18939"/>
                  </a:lnTo>
                  <a:lnTo>
                    <a:pt x="1945278" y="24513"/>
                  </a:lnTo>
                  <a:lnTo>
                    <a:pt x="2009356" y="30740"/>
                  </a:lnTo>
                  <a:lnTo>
                    <a:pt x="2071529" y="37601"/>
                  </a:lnTo>
                  <a:lnTo>
                    <a:pt x="2131693" y="45073"/>
                  </a:lnTo>
                  <a:lnTo>
                    <a:pt x="2189742" y="53136"/>
                  </a:lnTo>
                  <a:lnTo>
                    <a:pt x="2245571" y="61769"/>
                  </a:lnTo>
                  <a:lnTo>
                    <a:pt x="2299075" y="70951"/>
                  </a:lnTo>
                  <a:lnTo>
                    <a:pt x="2350150" y="80660"/>
                  </a:lnTo>
                  <a:lnTo>
                    <a:pt x="2398691" y="90877"/>
                  </a:lnTo>
                  <a:lnTo>
                    <a:pt x="2444592" y="101578"/>
                  </a:lnTo>
                  <a:lnTo>
                    <a:pt x="2487749" y="112745"/>
                  </a:lnTo>
                  <a:lnTo>
                    <a:pt x="2528056" y="124355"/>
                  </a:lnTo>
                  <a:lnTo>
                    <a:pt x="2565409" y="136388"/>
                  </a:lnTo>
                  <a:lnTo>
                    <a:pt x="2630832" y="161638"/>
                  </a:lnTo>
                  <a:lnTo>
                    <a:pt x="2683178" y="188325"/>
                  </a:lnTo>
                  <a:lnTo>
                    <a:pt x="2721608" y="216283"/>
                  </a:lnTo>
                  <a:lnTo>
                    <a:pt x="2751323" y="260233"/>
                  </a:lnTo>
                  <a:lnTo>
                    <a:pt x="2753360" y="275336"/>
                  </a:lnTo>
                  <a:lnTo>
                    <a:pt x="2753360" y="1376680"/>
                  </a:lnTo>
                  <a:lnTo>
                    <a:pt x="2751323" y="1391782"/>
                  </a:lnTo>
                  <a:lnTo>
                    <a:pt x="2745282" y="1406673"/>
                  </a:lnTo>
                  <a:lnTo>
                    <a:pt x="2704185" y="1449859"/>
                  </a:lnTo>
                  <a:lnTo>
                    <a:pt x="2658692" y="1477203"/>
                  </a:lnTo>
                  <a:lnTo>
                    <a:pt x="2599703" y="1503192"/>
                  </a:lnTo>
                  <a:lnTo>
                    <a:pt x="2528056" y="1527660"/>
                  </a:lnTo>
                  <a:lnTo>
                    <a:pt x="2487749" y="1539270"/>
                  </a:lnTo>
                  <a:lnTo>
                    <a:pt x="2444592" y="1550437"/>
                  </a:lnTo>
                  <a:lnTo>
                    <a:pt x="2398691" y="1561138"/>
                  </a:lnTo>
                  <a:lnTo>
                    <a:pt x="2350150" y="1571355"/>
                  </a:lnTo>
                  <a:lnTo>
                    <a:pt x="2299075" y="1581064"/>
                  </a:lnTo>
                  <a:lnTo>
                    <a:pt x="2245571" y="1590246"/>
                  </a:lnTo>
                  <a:lnTo>
                    <a:pt x="2189742" y="1598879"/>
                  </a:lnTo>
                  <a:lnTo>
                    <a:pt x="2131693" y="1606942"/>
                  </a:lnTo>
                  <a:lnTo>
                    <a:pt x="2071529" y="1614414"/>
                  </a:lnTo>
                  <a:lnTo>
                    <a:pt x="2009356" y="1621275"/>
                  </a:lnTo>
                  <a:lnTo>
                    <a:pt x="1945278" y="1627502"/>
                  </a:lnTo>
                  <a:lnTo>
                    <a:pt x="1879401" y="1633076"/>
                  </a:lnTo>
                  <a:lnTo>
                    <a:pt x="1811828" y="1637974"/>
                  </a:lnTo>
                  <a:lnTo>
                    <a:pt x="1742666" y="1642177"/>
                  </a:lnTo>
                  <a:lnTo>
                    <a:pt x="1672019" y="1645663"/>
                  </a:lnTo>
                  <a:lnTo>
                    <a:pt x="1599991" y="1648411"/>
                  </a:lnTo>
                  <a:lnTo>
                    <a:pt x="1526689" y="1650399"/>
                  </a:lnTo>
                  <a:lnTo>
                    <a:pt x="1452217" y="1651608"/>
                  </a:lnTo>
                  <a:lnTo>
                    <a:pt x="1376680" y="1652016"/>
                  </a:lnTo>
                  <a:lnTo>
                    <a:pt x="1301142" y="1651608"/>
                  </a:lnTo>
                  <a:lnTo>
                    <a:pt x="1226670" y="1650399"/>
                  </a:lnTo>
                  <a:lnTo>
                    <a:pt x="1153368" y="1648411"/>
                  </a:lnTo>
                  <a:lnTo>
                    <a:pt x="1081340" y="1645663"/>
                  </a:lnTo>
                  <a:lnTo>
                    <a:pt x="1010693" y="1642177"/>
                  </a:lnTo>
                  <a:lnTo>
                    <a:pt x="941531" y="1637974"/>
                  </a:lnTo>
                  <a:lnTo>
                    <a:pt x="873958" y="1633076"/>
                  </a:lnTo>
                  <a:lnTo>
                    <a:pt x="808081" y="1627502"/>
                  </a:lnTo>
                  <a:lnTo>
                    <a:pt x="744003" y="1621275"/>
                  </a:lnTo>
                  <a:lnTo>
                    <a:pt x="681830" y="1614414"/>
                  </a:lnTo>
                  <a:lnTo>
                    <a:pt x="621666" y="1606942"/>
                  </a:lnTo>
                  <a:lnTo>
                    <a:pt x="563617" y="1598879"/>
                  </a:lnTo>
                  <a:lnTo>
                    <a:pt x="507788" y="1590246"/>
                  </a:lnTo>
                  <a:lnTo>
                    <a:pt x="454284" y="1581064"/>
                  </a:lnTo>
                  <a:lnTo>
                    <a:pt x="403209" y="1571355"/>
                  </a:lnTo>
                  <a:lnTo>
                    <a:pt x="354668" y="1561138"/>
                  </a:lnTo>
                  <a:lnTo>
                    <a:pt x="308767" y="1550437"/>
                  </a:lnTo>
                  <a:lnTo>
                    <a:pt x="265610" y="1539270"/>
                  </a:lnTo>
                  <a:lnTo>
                    <a:pt x="225303" y="1527660"/>
                  </a:lnTo>
                  <a:lnTo>
                    <a:pt x="187950" y="1515627"/>
                  </a:lnTo>
                  <a:lnTo>
                    <a:pt x="122527" y="1490377"/>
                  </a:lnTo>
                  <a:lnTo>
                    <a:pt x="70181" y="1463690"/>
                  </a:lnTo>
                  <a:lnTo>
                    <a:pt x="31751" y="1435732"/>
                  </a:lnTo>
                  <a:lnTo>
                    <a:pt x="2036" y="1391782"/>
                  </a:lnTo>
                  <a:lnTo>
                    <a:pt x="0" y="1376680"/>
                  </a:lnTo>
                  <a:lnTo>
                    <a:pt x="0" y="2753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13661" y="3265423"/>
            <a:ext cx="2583815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775970" marR="5080" indent="-763905">
              <a:lnSpc>
                <a:spcPts val="2420"/>
              </a:lnSpc>
              <a:spcBef>
                <a:spcPts val="359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Create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computerized  database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95800" y="2625851"/>
            <a:ext cx="2875915" cy="1775460"/>
            <a:chOff x="4495800" y="2625851"/>
            <a:chExt cx="2875915" cy="177546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5800" y="2625851"/>
              <a:ext cx="2875788" cy="17754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557268" y="2668015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59" h="1652270">
                  <a:moveTo>
                    <a:pt x="1376680" y="0"/>
                  </a:moveTo>
                  <a:lnTo>
                    <a:pt x="1301142" y="407"/>
                  </a:lnTo>
                  <a:lnTo>
                    <a:pt x="1226670" y="1616"/>
                  </a:lnTo>
                  <a:lnTo>
                    <a:pt x="1153368" y="3604"/>
                  </a:lnTo>
                  <a:lnTo>
                    <a:pt x="1081340" y="6352"/>
                  </a:lnTo>
                  <a:lnTo>
                    <a:pt x="1010693" y="9838"/>
                  </a:lnTo>
                  <a:lnTo>
                    <a:pt x="941531" y="14041"/>
                  </a:lnTo>
                  <a:lnTo>
                    <a:pt x="873958" y="18939"/>
                  </a:lnTo>
                  <a:lnTo>
                    <a:pt x="808081" y="24513"/>
                  </a:lnTo>
                  <a:lnTo>
                    <a:pt x="744003" y="30740"/>
                  </a:lnTo>
                  <a:lnTo>
                    <a:pt x="681830" y="37601"/>
                  </a:lnTo>
                  <a:lnTo>
                    <a:pt x="621666" y="45073"/>
                  </a:lnTo>
                  <a:lnTo>
                    <a:pt x="563617" y="53136"/>
                  </a:lnTo>
                  <a:lnTo>
                    <a:pt x="507788" y="61769"/>
                  </a:lnTo>
                  <a:lnTo>
                    <a:pt x="454284" y="70951"/>
                  </a:lnTo>
                  <a:lnTo>
                    <a:pt x="403209" y="80660"/>
                  </a:lnTo>
                  <a:lnTo>
                    <a:pt x="354668" y="90877"/>
                  </a:lnTo>
                  <a:lnTo>
                    <a:pt x="308767" y="101578"/>
                  </a:lnTo>
                  <a:lnTo>
                    <a:pt x="265610" y="112745"/>
                  </a:lnTo>
                  <a:lnTo>
                    <a:pt x="225303" y="124355"/>
                  </a:lnTo>
                  <a:lnTo>
                    <a:pt x="187950" y="136388"/>
                  </a:lnTo>
                  <a:lnTo>
                    <a:pt x="122527" y="161638"/>
                  </a:lnTo>
                  <a:lnTo>
                    <a:pt x="70181" y="188325"/>
                  </a:lnTo>
                  <a:lnTo>
                    <a:pt x="31751" y="216283"/>
                  </a:lnTo>
                  <a:lnTo>
                    <a:pt x="2036" y="260233"/>
                  </a:lnTo>
                  <a:lnTo>
                    <a:pt x="0" y="275336"/>
                  </a:lnTo>
                  <a:lnTo>
                    <a:pt x="0" y="1376680"/>
                  </a:lnTo>
                  <a:lnTo>
                    <a:pt x="18017" y="1421330"/>
                  </a:lnTo>
                  <a:lnTo>
                    <a:pt x="49174" y="1449859"/>
                  </a:lnTo>
                  <a:lnTo>
                    <a:pt x="94667" y="1477203"/>
                  </a:lnTo>
                  <a:lnTo>
                    <a:pt x="153656" y="1503192"/>
                  </a:lnTo>
                  <a:lnTo>
                    <a:pt x="225303" y="1527660"/>
                  </a:lnTo>
                  <a:lnTo>
                    <a:pt x="265610" y="1539270"/>
                  </a:lnTo>
                  <a:lnTo>
                    <a:pt x="308767" y="1550437"/>
                  </a:lnTo>
                  <a:lnTo>
                    <a:pt x="354668" y="1561138"/>
                  </a:lnTo>
                  <a:lnTo>
                    <a:pt x="403209" y="1571355"/>
                  </a:lnTo>
                  <a:lnTo>
                    <a:pt x="454284" y="1581064"/>
                  </a:lnTo>
                  <a:lnTo>
                    <a:pt x="507788" y="1590246"/>
                  </a:lnTo>
                  <a:lnTo>
                    <a:pt x="563617" y="1598879"/>
                  </a:lnTo>
                  <a:lnTo>
                    <a:pt x="621666" y="1606942"/>
                  </a:lnTo>
                  <a:lnTo>
                    <a:pt x="681830" y="1614414"/>
                  </a:lnTo>
                  <a:lnTo>
                    <a:pt x="744003" y="1621275"/>
                  </a:lnTo>
                  <a:lnTo>
                    <a:pt x="808081" y="1627502"/>
                  </a:lnTo>
                  <a:lnTo>
                    <a:pt x="873958" y="1633076"/>
                  </a:lnTo>
                  <a:lnTo>
                    <a:pt x="941531" y="1637974"/>
                  </a:lnTo>
                  <a:lnTo>
                    <a:pt x="1010693" y="1642177"/>
                  </a:lnTo>
                  <a:lnTo>
                    <a:pt x="1081340" y="1645663"/>
                  </a:lnTo>
                  <a:lnTo>
                    <a:pt x="1153368" y="1648411"/>
                  </a:lnTo>
                  <a:lnTo>
                    <a:pt x="1226670" y="1650399"/>
                  </a:lnTo>
                  <a:lnTo>
                    <a:pt x="1301142" y="1651608"/>
                  </a:lnTo>
                  <a:lnTo>
                    <a:pt x="1376680" y="1652016"/>
                  </a:lnTo>
                  <a:lnTo>
                    <a:pt x="1452205" y="1651608"/>
                  </a:lnTo>
                  <a:lnTo>
                    <a:pt x="1526667" y="1650399"/>
                  </a:lnTo>
                  <a:lnTo>
                    <a:pt x="1599960" y="1648411"/>
                  </a:lnTo>
                  <a:lnTo>
                    <a:pt x="1671980" y="1645663"/>
                  </a:lnTo>
                  <a:lnTo>
                    <a:pt x="1742622" y="1642177"/>
                  </a:lnTo>
                  <a:lnTo>
                    <a:pt x="1811779" y="1637974"/>
                  </a:lnTo>
                  <a:lnTo>
                    <a:pt x="1879348" y="1633076"/>
                  </a:lnTo>
                  <a:lnTo>
                    <a:pt x="1945224" y="1627502"/>
                  </a:lnTo>
                  <a:lnTo>
                    <a:pt x="2009300" y="1621275"/>
                  </a:lnTo>
                  <a:lnTo>
                    <a:pt x="2071473" y="1614414"/>
                  </a:lnTo>
                  <a:lnTo>
                    <a:pt x="2131637" y="1606942"/>
                  </a:lnTo>
                  <a:lnTo>
                    <a:pt x="2189687" y="1598879"/>
                  </a:lnTo>
                  <a:lnTo>
                    <a:pt x="2245518" y="1590246"/>
                  </a:lnTo>
                  <a:lnTo>
                    <a:pt x="2299025" y="1581064"/>
                  </a:lnTo>
                  <a:lnTo>
                    <a:pt x="2350103" y="1571355"/>
                  </a:lnTo>
                  <a:lnTo>
                    <a:pt x="2398647" y="1561138"/>
                  </a:lnTo>
                  <a:lnTo>
                    <a:pt x="2444551" y="1550437"/>
                  </a:lnTo>
                  <a:lnTo>
                    <a:pt x="2487712" y="1539270"/>
                  </a:lnTo>
                  <a:lnTo>
                    <a:pt x="2528024" y="1527660"/>
                  </a:lnTo>
                  <a:lnTo>
                    <a:pt x="2565381" y="1515627"/>
                  </a:lnTo>
                  <a:lnTo>
                    <a:pt x="2630812" y="1490377"/>
                  </a:lnTo>
                  <a:lnTo>
                    <a:pt x="2683166" y="1463690"/>
                  </a:lnTo>
                  <a:lnTo>
                    <a:pt x="2721602" y="1435732"/>
                  </a:lnTo>
                  <a:lnTo>
                    <a:pt x="2751322" y="1391782"/>
                  </a:lnTo>
                  <a:lnTo>
                    <a:pt x="2753360" y="1376680"/>
                  </a:lnTo>
                  <a:lnTo>
                    <a:pt x="2753360" y="275336"/>
                  </a:lnTo>
                  <a:lnTo>
                    <a:pt x="2735342" y="230685"/>
                  </a:lnTo>
                  <a:lnTo>
                    <a:pt x="2704185" y="202156"/>
                  </a:lnTo>
                  <a:lnTo>
                    <a:pt x="2658692" y="174812"/>
                  </a:lnTo>
                  <a:lnTo>
                    <a:pt x="2599703" y="148823"/>
                  </a:lnTo>
                  <a:lnTo>
                    <a:pt x="2528056" y="124355"/>
                  </a:lnTo>
                  <a:lnTo>
                    <a:pt x="2487749" y="112745"/>
                  </a:lnTo>
                  <a:lnTo>
                    <a:pt x="2444592" y="101578"/>
                  </a:lnTo>
                  <a:lnTo>
                    <a:pt x="2398691" y="90877"/>
                  </a:lnTo>
                  <a:lnTo>
                    <a:pt x="2350150" y="80660"/>
                  </a:lnTo>
                  <a:lnTo>
                    <a:pt x="2299075" y="70951"/>
                  </a:lnTo>
                  <a:lnTo>
                    <a:pt x="2245571" y="61769"/>
                  </a:lnTo>
                  <a:lnTo>
                    <a:pt x="2189742" y="53136"/>
                  </a:lnTo>
                  <a:lnTo>
                    <a:pt x="2131693" y="45073"/>
                  </a:lnTo>
                  <a:lnTo>
                    <a:pt x="2071529" y="37601"/>
                  </a:lnTo>
                  <a:lnTo>
                    <a:pt x="2009356" y="30740"/>
                  </a:lnTo>
                  <a:lnTo>
                    <a:pt x="1945278" y="24513"/>
                  </a:lnTo>
                  <a:lnTo>
                    <a:pt x="1879401" y="18939"/>
                  </a:lnTo>
                  <a:lnTo>
                    <a:pt x="1811828" y="14041"/>
                  </a:lnTo>
                  <a:lnTo>
                    <a:pt x="1742666" y="9838"/>
                  </a:lnTo>
                  <a:lnTo>
                    <a:pt x="1672019" y="6352"/>
                  </a:lnTo>
                  <a:lnTo>
                    <a:pt x="1599991" y="3604"/>
                  </a:lnTo>
                  <a:lnTo>
                    <a:pt x="1526689" y="1616"/>
                  </a:lnTo>
                  <a:lnTo>
                    <a:pt x="1452217" y="407"/>
                  </a:lnTo>
                  <a:lnTo>
                    <a:pt x="13766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57268" y="2668015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59" h="1652270">
                  <a:moveTo>
                    <a:pt x="2753360" y="275336"/>
                  </a:moveTo>
                  <a:lnTo>
                    <a:pt x="2735338" y="319986"/>
                  </a:lnTo>
                  <a:lnTo>
                    <a:pt x="2704176" y="348515"/>
                  </a:lnTo>
                  <a:lnTo>
                    <a:pt x="2658676" y="375859"/>
                  </a:lnTo>
                  <a:lnTo>
                    <a:pt x="2599679" y="401848"/>
                  </a:lnTo>
                  <a:lnTo>
                    <a:pt x="2528024" y="426316"/>
                  </a:lnTo>
                  <a:lnTo>
                    <a:pt x="2487712" y="437926"/>
                  </a:lnTo>
                  <a:lnTo>
                    <a:pt x="2444551" y="449093"/>
                  </a:lnTo>
                  <a:lnTo>
                    <a:pt x="2398647" y="459794"/>
                  </a:lnTo>
                  <a:lnTo>
                    <a:pt x="2350103" y="470011"/>
                  </a:lnTo>
                  <a:lnTo>
                    <a:pt x="2299025" y="479720"/>
                  </a:lnTo>
                  <a:lnTo>
                    <a:pt x="2245518" y="488902"/>
                  </a:lnTo>
                  <a:lnTo>
                    <a:pt x="2189687" y="497535"/>
                  </a:lnTo>
                  <a:lnTo>
                    <a:pt x="2131637" y="505598"/>
                  </a:lnTo>
                  <a:lnTo>
                    <a:pt x="2071473" y="513070"/>
                  </a:lnTo>
                  <a:lnTo>
                    <a:pt x="2009300" y="519931"/>
                  </a:lnTo>
                  <a:lnTo>
                    <a:pt x="1945224" y="526158"/>
                  </a:lnTo>
                  <a:lnTo>
                    <a:pt x="1879348" y="531732"/>
                  </a:lnTo>
                  <a:lnTo>
                    <a:pt x="1811779" y="536630"/>
                  </a:lnTo>
                  <a:lnTo>
                    <a:pt x="1742622" y="540833"/>
                  </a:lnTo>
                  <a:lnTo>
                    <a:pt x="1671980" y="544319"/>
                  </a:lnTo>
                  <a:lnTo>
                    <a:pt x="1599960" y="547067"/>
                  </a:lnTo>
                  <a:lnTo>
                    <a:pt x="1526667" y="549055"/>
                  </a:lnTo>
                  <a:lnTo>
                    <a:pt x="1452205" y="550264"/>
                  </a:lnTo>
                  <a:lnTo>
                    <a:pt x="1376680" y="550672"/>
                  </a:lnTo>
                  <a:lnTo>
                    <a:pt x="1301142" y="550264"/>
                  </a:lnTo>
                  <a:lnTo>
                    <a:pt x="1226670" y="549055"/>
                  </a:lnTo>
                  <a:lnTo>
                    <a:pt x="1153368" y="547067"/>
                  </a:lnTo>
                  <a:lnTo>
                    <a:pt x="1081340" y="544319"/>
                  </a:lnTo>
                  <a:lnTo>
                    <a:pt x="1010693" y="540833"/>
                  </a:lnTo>
                  <a:lnTo>
                    <a:pt x="941531" y="536630"/>
                  </a:lnTo>
                  <a:lnTo>
                    <a:pt x="873958" y="531732"/>
                  </a:lnTo>
                  <a:lnTo>
                    <a:pt x="808081" y="526158"/>
                  </a:lnTo>
                  <a:lnTo>
                    <a:pt x="744003" y="519931"/>
                  </a:lnTo>
                  <a:lnTo>
                    <a:pt x="681830" y="513070"/>
                  </a:lnTo>
                  <a:lnTo>
                    <a:pt x="621666" y="505598"/>
                  </a:lnTo>
                  <a:lnTo>
                    <a:pt x="563617" y="497535"/>
                  </a:lnTo>
                  <a:lnTo>
                    <a:pt x="507788" y="488902"/>
                  </a:lnTo>
                  <a:lnTo>
                    <a:pt x="454284" y="479720"/>
                  </a:lnTo>
                  <a:lnTo>
                    <a:pt x="403209" y="470011"/>
                  </a:lnTo>
                  <a:lnTo>
                    <a:pt x="354668" y="459794"/>
                  </a:lnTo>
                  <a:lnTo>
                    <a:pt x="308767" y="449093"/>
                  </a:lnTo>
                  <a:lnTo>
                    <a:pt x="265610" y="437926"/>
                  </a:lnTo>
                  <a:lnTo>
                    <a:pt x="225303" y="426316"/>
                  </a:lnTo>
                  <a:lnTo>
                    <a:pt x="187950" y="414283"/>
                  </a:lnTo>
                  <a:lnTo>
                    <a:pt x="122527" y="389033"/>
                  </a:lnTo>
                  <a:lnTo>
                    <a:pt x="70181" y="362346"/>
                  </a:lnTo>
                  <a:lnTo>
                    <a:pt x="31751" y="334388"/>
                  </a:lnTo>
                  <a:lnTo>
                    <a:pt x="2036" y="290438"/>
                  </a:lnTo>
                  <a:lnTo>
                    <a:pt x="0" y="275336"/>
                  </a:lnTo>
                </a:path>
                <a:path w="2753359" h="1652270">
                  <a:moveTo>
                    <a:pt x="0" y="275336"/>
                  </a:moveTo>
                  <a:lnTo>
                    <a:pt x="18017" y="230685"/>
                  </a:lnTo>
                  <a:lnTo>
                    <a:pt x="49174" y="202156"/>
                  </a:lnTo>
                  <a:lnTo>
                    <a:pt x="94667" y="174812"/>
                  </a:lnTo>
                  <a:lnTo>
                    <a:pt x="153656" y="148823"/>
                  </a:lnTo>
                  <a:lnTo>
                    <a:pt x="225303" y="124355"/>
                  </a:lnTo>
                  <a:lnTo>
                    <a:pt x="265610" y="112745"/>
                  </a:lnTo>
                  <a:lnTo>
                    <a:pt x="308767" y="101578"/>
                  </a:lnTo>
                  <a:lnTo>
                    <a:pt x="354668" y="90877"/>
                  </a:lnTo>
                  <a:lnTo>
                    <a:pt x="403209" y="80660"/>
                  </a:lnTo>
                  <a:lnTo>
                    <a:pt x="454284" y="70951"/>
                  </a:lnTo>
                  <a:lnTo>
                    <a:pt x="507788" y="61769"/>
                  </a:lnTo>
                  <a:lnTo>
                    <a:pt x="563617" y="53136"/>
                  </a:lnTo>
                  <a:lnTo>
                    <a:pt x="621666" y="45073"/>
                  </a:lnTo>
                  <a:lnTo>
                    <a:pt x="681830" y="37601"/>
                  </a:lnTo>
                  <a:lnTo>
                    <a:pt x="744003" y="30740"/>
                  </a:lnTo>
                  <a:lnTo>
                    <a:pt x="808081" y="24513"/>
                  </a:lnTo>
                  <a:lnTo>
                    <a:pt x="873958" y="18939"/>
                  </a:lnTo>
                  <a:lnTo>
                    <a:pt x="941531" y="14041"/>
                  </a:lnTo>
                  <a:lnTo>
                    <a:pt x="1010693" y="9838"/>
                  </a:lnTo>
                  <a:lnTo>
                    <a:pt x="1081340" y="6352"/>
                  </a:lnTo>
                  <a:lnTo>
                    <a:pt x="1153368" y="3604"/>
                  </a:lnTo>
                  <a:lnTo>
                    <a:pt x="1226670" y="1616"/>
                  </a:lnTo>
                  <a:lnTo>
                    <a:pt x="1301142" y="407"/>
                  </a:lnTo>
                  <a:lnTo>
                    <a:pt x="1376680" y="0"/>
                  </a:lnTo>
                  <a:lnTo>
                    <a:pt x="1452217" y="407"/>
                  </a:lnTo>
                  <a:lnTo>
                    <a:pt x="1526689" y="1616"/>
                  </a:lnTo>
                  <a:lnTo>
                    <a:pt x="1599991" y="3604"/>
                  </a:lnTo>
                  <a:lnTo>
                    <a:pt x="1672019" y="6352"/>
                  </a:lnTo>
                  <a:lnTo>
                    <a:pt x="1742666" y="9838"/>
                  </a:lnTo>
                  <a:lnTo>
                    <a:pt x="1811828" y="14041"/>
                  </a:lnTo>
                  <a:lnTo>
                    <a:pt x="1879401" y="18939"/>
                  </a:lnTo>
                  <a:lnTo>
                    <a:pt x="1945278" y="24513"/>
                  </a:lnTo>
                  <a:lnTo>
                    <a:pt x="2009356" y="30740"/>
                  </a:lnTo>
                  <a:lnTo>
                    <a:pt x="2071529" y="37601"/>
                  </a:lnTo>
                  <a:lnTo>
                    <a:pt x="2131693" y="45073"/>
                  </a:lnTo>
                  <a:lnTo>
                    <a:pt x="2189742" y="53136"/>
                  </a:lnTo>
                  <a:lnTo>
                    <a:pt x="2245571" y="61769"/>
                  </a:lnTo>
                  <a:lnTo>
                    <a:pt x="2299075" y="70951"/>
                  </a:lnTo>
                  <a:lnTo>
                    <a:pt x="2350150" y="80660"/>
                  </a:lnTo>
                  <a:lnTo>
                    <a:pt x="2398691" y="90877"/>
                  </a:lnTo>
                  <a:lnTo>
                    <a:pt x="2444592" y="101578"/>
                  </a:lnTo>
                  <a:lnTo>
                    <a:pt x="2487749" y="112745"/>
                  </a:lnTo>
                  <a:lnTo>
                    <a:pt x="2528056" y="124355"/>
                  </a:lnTo>
                  <a:lnTo>
                    <a:pt x="2565409" y="136388"/>
                  </a:lnTo>
                  <a:lnTo>
                    <a:pt x="2630832" y="161638"/>
                  </a:lnTo>
                  <a:lnTo>
                    <a:pt x="2683178" y="188325"/>
                  </a:lnTo>
                  <a:lnTo>
                    <a:pt x="2721608" y="216283"/>
                  </a:lnTo>
                  <a:lnTo>
                    <a:pt x="2751323" y="260233"/>
                  </a:lnTo>
                  <a:lnTo>
                    <a:pt x="2753360" y="275336"/>
                  </a:lnTo>
                  <a:lnTo>
                    <a:pt x="2753360" y="1376680"/>
                  </a:lnTo>
                  <a:lnTo>
                    <a:pt x="2751322" y="1391782"/>
                  </a:lnTo>
                  <a:lnTo>
                    <a:pt x="2745280" y="1406673"/>
                  </a:lnTo>
                  <a:lnTo>
                    <a:pt x="2704176" y="1449859"/>
                  </a:lnTo>
                  <a:lnTo>
                    <a:pt x="2658676" y="1477203"/>
                  </a:lnTo>
                  <a:lnTo>
                    <a:pt x="2599679" y="1503192"/>
                  </a:lnTo>
                  <a:lnTo>
                    <a:pt x="2528024" y="1527660"/>
                  </a:lnTo>
                  <a:lnTo>
                    <a:pt x="2487712" y="1539270"/>
                  </a:lnTo>
                  <a:lnTo>
                    <a:pt x="2444551" y="1550437"/>
                  </a:lnTo>
                  <a:lnTo>
                    <a:pt x="2398647" y="1561138"/>
                  </a:lnTo>
                  <a:lnTo>
                    <a:pt x="2350103" y="1571355"/>
                  </a:lnTo>
                  <a:lnTo>
                    <a:pt x="2299025" y="1581064"/>
                  </a:lnTo>
                  <a:lnTo>
                    <a:pt x="2245518" y="1590246"/>
                  </a:lnTo>
                  <a:lnTo>
                    <a:pt x="2189687" y="1598879"/>
                  </a:lnTo>
                  <a:lnTo>
                    <a:pt x="2131637" y="1606942"/>
                  </a:lnTo>
                  <a:lnTo>
                    <a:pt x="2071473" y="1614414"/>
                  </a:lnTo>
                  <a:lnTo>
                    <a:pt x="2009300" y="1621275"/>
                  </a:lnTo>
                  <a:lnTo>
                    <a:pt x="1945224" y="1627502"/>
                  </a:lnTo>
                  <a:lnTo>
                    <a:pt x="1879348" y="1633076"/>
                  </a:lnTo>
                  <a:lnTo>
                    <a:pt x="1811779" y="1637974"/>
                  </a:lnTo>
                  <a:lnTo>
                    <a:pt x="1742622" y="1642177"/>
                  </a:lnTo>
                  <a:lnTo>
                    <a:pt x="1671980" y="1645663"/>
                  </a:lnTo>
                  <a:lnTo>
                    <a:pt x="1599960" y="1648411"/>
                  </a:lnTo>
                  <a:lnTo>
                    <a:pt x="1526667" y="1650399"/>
                  </a:lnTo>
                  <a:lnTo>
                    <a:pt x="1452205" y="1651608"/>
                  </a:lnTo>
                  <a:lnTo>
                    <a:pt x="1376680" y="1652016"/>
                  </a:lnTo>
                  <a:lnTo>
                    <a:pt x="1301142" y="1651608"/>
                  </a:lnTo>
                  <a:lnTo>
                    <a:pt x="1226670" y="1650399"/>
                  </a:lnTo>
                  <a:lnTo>
                    <a:pt x="1153368" y="1648411"/>
                  </a:lnTo>
                  <a:lnTo>
                    <a:pt x="1081340" y="1645663"/>
                  </a:lnTo>
                  <a:lnTo>
                    <a:pt x="1010693" y="1642177"/>
                  </a:lnTo>
                  <a:lnTo>
                    <a:pt x="941531" y="1637974"/>
                  </a:lnTo>
                  <a:lnTo>
                    <a:pt x="873958" y="1633076"/>
                  </a:lnTo>
                  <a:lnTo>
                    <a:pt x="808081" y="1627502"/>
                  </a:lnTo>
                  <a:lnTo>
                    <a:pt x="744003" y="1621275"/>
                  </a:lnTo>
                  <a:lnTo>
                    <a:pt x="681830" y="1614414"/>
                  </a:lnTo>
                  <a:lnTo>
                    <a:pt x="621666" y="1606942"/>
                  </a:lnTo>
                  <a:lnTo>
                    <a:pt x="563617" y="1598879"/>
                  </a:lnTo>
                  <a:lnTo>
                    <a:pt x="507788" y="1590246"/>
                  </a:lnTo>
                  <a:lnTo>
                    <a:pt x="454284" y="1581064"/>
                  </a:lnTo>
                  <a:lnTo>
                    <a:pt x="403209" y="1571355"/>
                  </a:lnTo>
                  <a:lnTo>
                    <a:pt x="354668" y="1561138"/>
                  </a:lnTo>
                  <a:lnTo>
                    <a:pt x="308767" y="1550437"/>
                  </a:lnTo>
                  <a:lnTo>
                    <a:pt x="265610" y="1539270"/>
                  </a:lnTo>
                  <a:lnTo>
                    <a:pt x="225303" y="1527660"/>
                  </a:lnTo>
                  <a:lnTo>
                    <a:pt x="187950" y="1515627"/>
                  </a:lnTo>
                  <a:lnTo>
                    <a:pt x="122527" y="1490377"/>
                  </a:lnTo>
                  <a:lnTo>
                    <a:pt x="70181" y="1463690"/>
                  </a:lnTo>
                  <a:lnTo>
                    <a:pt x="31751" y="1435732"/>
                  </a:lnTo>
                  <a:lnTo>
                    <a:pt x="2036" y="1391782"/>
                  </a:lnTo>
                  <a:lnTo>
                    <a:pt x="0" y="1376680"/>
                  </a:lnTo>
                  <a:lnTo>
                    <a:pt x="0" y="27533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61382" y="3265423"/>
            <a:ext cx="1946910" cy="66802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332105" marR="5080" indent="-320040">
              <a:lnSpc>
                <a:spcPts val="2420"/>
              </a:lnSpc>
              <a:spcBef>
                <a:spcPts val="359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Add,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modify,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delete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58467" y="4553711"/>
            <a:ext cx="2895600" cy="1775460"/>
            <a:chOff x="1458467" y="4553711"/>
            <a:chExt cx="2895600" cy="177546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7611" y="4553711"/>
              <a:ext cx="2875788" cy="17754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8467" y="5265419"/>
              <a:ext cx="2895600" cy="5090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28571" y="4595367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60" h="1652270">
                  <a:moveTo>
                    <a:pt x="1376680" y="0"/>
                  </a:moveTo>
                  <a:lnTo>
                    <a:pt x="1301154" y="407"/>
                  </a:lnTo>
                  <a:lnTo>
                    <a:pt x="1226692" y="1616"/>
                  </a:lnTo>
                  <a:lnTo>
                    <a:pt x="1153399" y="3604"/>
                  </a:lnTo>
                  <a:lnTo>
                    <a:pt x="1081379" y="6352"/>
                  </a:lnTo>
                  <a:lnTo>
                    <a:pt x="1010737" y="9838"/>
                  </a:lnTo>
                  <a:lnTo>
                    <a:pt x="941580" y="14041"/>
                  </a:lnTo>
                  <a:lnTo>
                    <a:pt x="874011" y="18939"/>
                  </a:lnTo>
                  <a:lnTo>
                    <a:pt x="808135" y="24513"/>
                  </a:lnTo>
                  <a:lnTo>
                    <a:pt x="744059" y="30740"/>
                  </a:lnTo>
                  <a:lnTo>
                    <a:pt x="681886" y="37601"/>
                  </a:lnTo>
                  <a:lnTo>
                    <a:pt x="621722" y="45073"/>
                  </a:lnTo>
                  <a:lnTo>
                    <a:pt x="563672" y="53136"/>
                  </a:lnTo>
                  <a:lnTo>
                    <a:pt x="507841" y="61769"/>
                  </a:lnTo>
                  <a:lnTo>
                    <a:pt x="454334" y="70951"/>
                  </a:lnTo>
                  <a:lnTo>
                    <a:pt x="403256" y="80660"/>
                  </a:lnTo>
                  <a:lnTo>
                    <a:pt x="354712" y="90877"/>
                  </a:lnTo>
                  <a:lnTo>
                    <a:pt x="308808" y="101578"/>
                  </a:lnTo>
                  <a:lnTo>
                    <a:pt x="265647" y="112745"/>
                  </a:lnTo>
                  <a:lnTo>
                    <a:pt x="225335" y="124355"/>
                  </a:lnTo>
                  <a:lnTo>
                    <a:pt x="187978" y="136388"/>
                  </a:lnTo>
                  <a:lnTo>
                    <a:pt x="122547" y="161638"/>
                  </a:lnTo>
                  <a:lnTo>
                    <a:pt x="70193" y="188325"/>
                  </a:lnTo>
                  <a:lnTo>
                    <a:pt x="31757" y="216283"/>
                  </a:lnTo>
                  <a:lnTo>
                    <a:pt x="2037" y="260233"/>
                  </a:lnTo>
                  <a:lnTo>
                    <a:pt x="0" y="275335"/>
                  </a:lnTo>
                  <a:lnTo>
                    <a:pt x="0" y="1376654"/>
                  </a:lnTo>
                  <a:lnTo>
                    <a:pt x="18017" y="1421316"/>
                  </a:lnTo>
                  <a:lnTo>
                    <a:pt x="49174" y="1449851"/>
                  </a:lnTo>
                  <a:lnTo>
                    <a:pt x="94667" y="1477198"/>
                  </a:lnTo>
                  <a:lnTo>
                    <a:pt x="153656" y="1503189"/>
                  </a:lnTo>
                  <a:lnTo>
                    <a:pt x="225303" y="1527657"/>
                  </a:lnTo>
                  <a:lnTo>
                    <a:pt x="265610" y="1539267"/>
                  </a:lnTo>
                  <a:lnTo>
                    <a:pt x="308767" y="1550432"/>
                  </a:lnTo>
                  <a:lnTo>
                    <a:pt x="354668" y="1561133"/>
                  </a:lnTo>
                  <a:lnTo>
                    <a:pt x="403209" y="1571348"/>
                  </a:lnTo>
                  <a:lnTo>
                    <a:pt x="454284" y="1581056"/>
                  </a:lnTo>
                  <a:lnTo>
                    <a:pt x="507788" y="1590237"/>
                  </a:lnTo>
                  <a:lnTo>
                    <a:pt x="563617" y="1598868"/>
                  </a:lnTo>
                  <a:lnTo>
                    <a:pt x="621666" y="1606929"/>
                  </a:lnTo>
                  <a:lnTo>
                    <a:pt x="681830" y="1614400"/>
                  </a:lnTo>
                  <a:lnTo>
                    <a:pt x="744003" y="1621259"/>
                  </a:lnTo>
                  <a:lnTo>
                    <a:pt x="808081" y="1627485"/>
                  </a:lnTo>
                  <a:lnTo>
                    <a:pt x="873958" y="1633057"/>
                  </a:lnTo>
                  <a:lnTo>
                    <a:pt x="941531" y="1637954"/>
                  </a:lnTo>
                  <a:lnTo>
                    <a:pt x="1010693" y="1642155"/>
                  </a:lnTo>
                  <a:lnTo>
                    <a:pt x="1081340" y="1645640"/>
                  </a:lnTo>
                  <a:lnTo>
                    <a:pt x="1153368" y="1648387"/>
                  </a:lnTo>
                  <a:lnTo>
                    <a:pt x="1226670" y="1650375"/>
                  </a:lnTo>
                  <a:lnTo>
                    <a:pt x="1301142" y="1651583"/>
                  </a:lnTo>
                  <a:lnTo>
                    <a:pt x="1376680" y="1651990"/>
                  </a:lnTo>
                  <a:lnTo>
                    <a:pt x="1452217" y="1651583"/>
                  </a:lnTo>
                  <a:lnTo>
                    <a:pt x="1526689" y="1650375"/>
                  </a:lnTo>
                  <a:lnTo>
                    <a:pt x="1599991" y="1648387"/>
                  </a:lnTo>
                  <a:lnTo>
                    <a:pt x="1672019" y="1645640"/>
                  </a:lnTo>
                  <a:lnTo>
                    <a:pt x="1742666" y="1642155"/>
                  </a:lnTo>
                  <a:lnTo>
                    <a:pt x="1811828" y="1637954"/>
                  </a:lnTo>
                  <a:lnTo>
                    <a:pt x="1879401" y="1633057"/>
                  </a:lnTo>
                  <a:lnTo>
                    <a:pt x="1945278" y="1627485"/>
                  </a:lnTo>
                  <a:lnTo>
                    <a:pt x="2009356" y="1621259"/>
                  </a:lnTo>
                  <a:lnTo>
                    <a:pt x="2071529" y="1614400"/>
                  </a:lnTo>
                  <a:lnTo>
                    <a:pt x="2131693" y="1606929"/>
                  </a:lnTo>
                  <a:lnTo>
                    <a:pt x="2189742" y="1598868"/>
                  </a:lnTo>
                  <a:lnTo>
                    <a:pt x="2245571" y="1590237"/>
                  </a:lnTo>
                  <a:lnTo>
                    <a:pt x="2299075" y="1581056"/>
                  </a:lnTo>
                  <a:lnTo>
                    <a:pt x="2350150" y="1571348"/>
                  </a:lnTo>
                  <a:lnTo>
                    <a:pt x="2398691" y="1561133"/>
                  </a:lnTo>
                  <a:lnTo>
                    <a:pt x="2444592" y="1550432"/>
                  </a:lnTo>
                  <a:lnTo>
                    <a:pt x="2487749" y="1539267"/>
                  </a:lnTo>
                  <a:lnTo>
                    <a:pt x="2528056" y="1527657"/>
                  </a:lnTo>
                  <a:lnTo>
                    <a:pt x="2565409" y="1515624"/>
                  </a:lnTo>
                  <a:lnTo>
                    <a:pt x="2630832" y="1490374"/>
                  </a:lnTo>
                  <a:lnTo>
                    <a:pt x="2683178" y="1463684"/>
                  </a:lnTo>
                  <a:lnTo>
                    <a:pt x="2721608" y="1435722"/>
                  </a:lnTo>
                  <a:lnTo>
                    <a:pt x="2751323" y="1391762"/>
                  </a:lnTo>
                  <a:lnTo>
                    <a:pt x="2753360" y="1376654"/>
                  </a:lnTo>
                  <a:lnTo>
                    <a:pt x="2753360" y="275335"/>
                  </a:lnTo>
                  <a:lnTo>
                    <a:pt x="2735342" y="230685"/>
                  </a:lnTo>
                  <a:lnTo>
                    <a:pt x="2704185" y="202156"/>
                  </a:lnTo>
                  <a:lnTo>
                    <a:pt x="2658692" y="174812"/>
                  </a:lnTo>
                  <a:lnTo>
                    <a:pt x="2599703" y="148823"/>
                  </a:lnTo>
                  <a:lnTo>
                    <a:pt x="2528056" y="124355"/>
                  </a:lnTo>
                  <a:lnTo>
                    <a:pt x="2487749" y="112745"/>
                  </a:lnTo>
                  <a:lnTo>
                    <a:pt x="2444592" y="101578"/>
                  </a:lnTo>
                  <a:lnTo>
                    <a:pt x="2398691" y="90877"/>
                  </a:lnTo>
                  <a:lnTo>
                    <a:pt x="2350150" y="80660"/>
                  </a:lnTo>
                  <a:lnTo>
                    <a:pt x="2299075" y="70951"/>
                  </a:lnTo>
                  <a:lnTo>
                    <a:pt x="2245571" y="61769"/>
                  </a:lnTo>
                  <a:lnTo>
                    <a:pt x="2189742" y="53136"/>
                  </a:lnTo>
                  <a:lnTo>
                    <a:pt x="2131693" y="45073"/>
                  </a:lnTo>
                  <a:lnTo>
                    <a:pt x="2071529" y="37601"/>
                  </a:lnTo>
                  <a:lnTo>
                    <a:pt x="2009356" y="30740"/>
                  </a:lnTo>
                  <a:lnTo>
                    <a:pt x="1945278" y="24513"/>
                  </a:lnTo>
                  <a:lnTo>
                    <a:pt x="1879401" y="18939"/>
                  </a:lnTo>
                  <a:lnTo>
                    <a:pt x="1811828" y="14041"/>
                  </a:lnTo>
                  <a:lnTo>
                    <a:pt x="1742666" y="9838"/>
                  </a:lnTo>
                  <a:lnTo>
                    <a:pt x="1672019" y="6352"/>
                  </a:lnTo>
                  <a:lnTo>
                    <a:pt x="1599991" y="3604"/>
                  </a:lnTo>
                  <a:lnTo>
                    <a:pt x="1526689" y="1616"/>
                  </a:lnTo>
                  <a:lnTo>
                    <a:pt x="1452217" y="407"/>
                  </a:lnTo>
                  <a:lnTo>
                    <a:pt x="13766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8571" y="4595367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60" h="1652270">
                  <a:moveTo>
                    <a:pt x="2753360" y="275335"/>
                  </a:moveTo>
                  <a:lnTo>
                    <a:pt x="2735342" y="319986"/>
                  </a:lnTo>
                  <a:lnTo>
                    <a:pt x="2704185" y="348515"/>
                  </a:lnTo>
                  <a:lnTo>
                    <a:pt x="2658692" y="375859"/>
                  </a:lnTo>
                  <a:lnTo>
                    <a:pt x="2599703" y="401848"/>
                  </a:lnTo>
                  <a:lnTo>
                    <a:pt x="2528056" y="426316"/>
                  </a:lnTo>
                  <a:lnTo>
                    <a:pt x="2487749" y="437926"/>
                  </a:lnTo>
                  <a:lnTo>
                    <a:pt x="2444592" y="449093"/>
                  </a:lnTo>
                  <a:lnTo>
                    <a:pt x="2398691" y="459794"/>
                  </a:lnTo>
                  <a:lnTo>
                    <a:pt x="2350150" y="470011"/>
                  </a:lnTo>
                  <a:lnTo>
                    <a:pt x="2299075" y="479720"/>
                  </a:lnTo>
                  <a:lnTo>
                    <a:pt x="2245571" y="488902"/>
                  </a:lnTo>
                  <a:lnTo>
                    <a:pt x="2189742" y="497535"/>
                  </a:lnTo>
                  <a:lnTo>
                    <a:pt x="2131693" y="505598"/>
                  </a:lnTo>
                  <a:lnTo>
                    <a:pt x="2071529" y="513070"/>
                  </a:lnTo>
                  <a:lnTo>
                    <a:pt x="2009356" y="519931"/>
                  </a:lnTo>
                  <a:lnTo>
                    <a:pt x="1945278" y="526158"/>
                  </a:lnTo>
                  <a:lnTo>
                    <a:pt x="1879401" y="531732"/>
                  </a:lnTo>
                  <a:lnTo>
                    <a:pt x="1811828" y="536630"/>
                  </a:lnTo>
                  <a:lnTo>
                    <a:pt x="1742666" y="540833"/>
                  </a:lnTo>
                  <a:lnTo>
                    <a:pt x="1672019" y="544319"/>
                  </a:lnTo>
                  <a:lnTo>
                    <a:pt x="1599991" y="547067"/>
                  </a:lnTo>
                  <a:lnTo>
                    <a:pt x="1526689" y="549055"/>
                  </a:lnTo>
                  <a:lnTo>
                    <a:pt x="1452217" y="550264"/>
                  </a:lnTo>
                  <a:lnTo>
                    <a:pt x="1376680" y="550671"/>
                  </a:lnTo>
                  <a:lnTo>
                    <a:pt x="1301142" y="550264"/>
                  </a:lnTo>
                  <a:lnTo>
                    <a:pt x="1226670" y="549055"/>
                  </a:lnTo>
                  <a:lnTo>
                    <a:pt x="1153368" y="547067"/>
                  </a:lnTo>
                  <a:lnTo>
                    <a:pt x="1081340" y="544319"/>
                  </a:lnTo>
                  <a:lnTo>
                    <a:pt x="1010693" y="540833"/>
                  </a:lnTo>
                  <a:lnTo>
                    <a:pt x="941531" y="536630"/>
                  </a:lnTo>
                  <a:lnTo>
                    <a:pt x="873958" y="531732"/>
                  </a:lnTo>
                  <a:lnTo>
                    <a:pt x="808081" y="526158"/>
                  </a:lnTo>
                  <a:lnTo>
                    <a:pt x="744003" y="519931"/>
                  </a:lnTo>
                  <a:lnTo>
                    <a:pt x="681830" y="513070"/>
                  </a:lnTo>
                  <a:lnTo>
                    <a:pt x="621666" y="505598"/>
                  </a:lnTo>
                  <a:lnTo>
                    <a:pt x="563617" y="497535"/>
                  </a:lnTo>
                  <a:lnTo>
                    <a:pt x="507788" y="488902"/>
                  </a:lnTo>
                  <a:lnTo>
                    <a:pt x="454284" y="479720"/>
                  </a:lnTo>
                  <a:lnTo>
                    <a:pt x="403209" y="470011"/>
                  </a:lnTo>
                  <a:lnTo>
                    <a:pt x="354668" y="459794"/>
                  </a:lnTo>
                  <a:lnTo>
                    <a:pt x="308767" y="449093"/>
                  </a:lnTo>
                  <a:lnTo>
                    <a:pt x="265610" y="437926"/>
                  </a:lnTo>
                  <a:lnTo>
                    <a:pt x="225303" y="426316"/>
                  </a:lnTo>
                  <a:lnTo>
                    <a:pt x="187950" y="414283"/>
                  </a:lnTo>
                  <a:lnTo>
                    <a:pt x="122527" y="389033"/>
                  </a:lnTo>
                  <a:lnTo>
                    <a:pt x="70181" y="362346"/>
                  </a:lnTo>
                  <a:lnTo>
                    <a:pt x="31751" y="334388"/>
                  </a:lnTo>
                  <a:lnTo>
                    <a:pt x="2036" y="290438"/>
                  </a:lnTo>
                  <a:lnTo>
                    <a:pt x="0" y="275335"/>
                  </a:lnTo>
                </a:path>
                <a:path w="2753360" h="1652270">
                  <a:moveTo>
                    <a:pt x="0" y="275335"/>
                  </a:moveTo>
                  <a:lnTo>
                    <a:pt x="18021" y="230685"/>
                  </a:lnTo>
                  <a:lnTo>
                    <a:pt x="49183" y="202156"/>
                  </a:lnTo>
                  <a:lnTo>
                    <a:pt x="94683" y="174812"/>
                  </a:lnTo>
                  <a:lnTo>
                    <a:pt x="153680" y="148823"/>
                  </a:lnTo>
                  <a:lnTo>
                    <a:pt x="225335" y="124355"/>
                  </a:lnTo>
                  <a:lnTo>
                    <a:pt x="265647" y="112745"/>
                  </a:lnTo>
                  <a:lnTo>
                    <a:pt x="308808" y="101578"/>
                  </a:lnTo>
                  <a:lnTo>
                    <a:pt x="354712" y="90877"/>
                  </a:lnTo>
                  <a:lnTo>
                    <a:pt x="403256" y="80660"/>
                  </a:lnTo>
                  <a:lnTo>
                    <a:pt x="454334" y="70951"/>
                  </a:lnTo>
                  <a:lnTo>
                    <a:pt x="507841" y="61769"/>
                  </a:lnTo>
                  <a:lnTo>
                    <a:pt x="563672" y="53136"/>
                  </a:lnTo>
                  <a:lnTo>
                    <a:pt x="621722" y="45073"/>
                  </a:lnTo>
                  <a:lnTo>
                    <a:pt x="681886" y="37601"/>
                  </a:lnTo>
                  <a:lnTo>
                    <a:pt x="744059" y="30740"/>
                  </a:lnTo>
                  <a:lnTo>
                    <a:pt x="808135" y="24513"/>
                  </a:lnTo>
                  <a:lnTo>
                    <a:pt x="874011" y="18939"/>
                  </a:lnTo>
                  <a:lnTo>
                    <a:pt x="941580" y="14041"/>
                  </a:lnTo>
                  <a:lnTo>
                    <a:pt x="1010737" y="9838"/>
                  </a:lnTo>
                  <a:lnTo>
                    <a:pt x="1081379" y="6352"/>
                  </a:lnTo>
                  <a:lnTo>
                    <a:pt x="1153399" y="3604"/>
                  </a:lnTo>
                  <a:lnTo>
                    <a:pt x="1226692" y="1616"/>
                  </a:lnTo>
                  <a:lnTo>
                    <a:pt x="1301154" y="407"/>
                  </a:lnTo>
                  <a:lnTo>
                    <a:pt x="1376680" y="0"/>
                  </a:lnTo>
                  <a:lnTo>
                    <a:pt x="1452217" y="407"/>
                  </a:lnTo>
                  <a:lnTo>
                    <a:pt x="1526689" y="1616"/>
                  </a:lnTo>
                  <a:lnTo>
                    <a:pt x="1599991" y="3604"/>
                  </a:lnTo>
                  <a:lnTo>
                    <a:pt x="1672019" y="6352"/>
                  </a:lnTo>
                  <a:lnTo>
                    <a:pt x="1742666" y="9838"/>
                  </a:lnTo>
                  <a:lnTo>
                    <a:pt x="1811828" y="14041"/>
                  </a:lnTo>
                  <a:lnTo>
                    <a:pt x="1879401" y="18939"/>
                  </a:lnTo>
                  <a:lnTo>
                    <a:pt x="1945278" y="24513"/>
                  </a:lnTo>
                  <a:lnTo>
                    <a:pt x="2009356" y="30740"/>
                  </a:lnTo>
                  <a:lnTo>
                    <a:pt x="2071529" y="37601"/>
                  </a:lnTo>
                  <a:lnTo>
                    <a:pt x="2131693" y="45073"/>
                  </a:lnTo>
                  <a:lnTo>
                    <a:pt x="2189742" y="53136"/>
                  </a:lnTo>
                  <a:lnTo>
                    <a:pt x="2245571" y="61769"/>
                  </a:lnTo>
                  <a:lnTo>
                    <a:pt x="2299075" y="70951"/>
                  </a:lnTo>
                  <a:lnTo>
                    <a:pt x="2350150" y="80660"/>
                  </a:lnTo>
                  <a:lnTo>
                    <a:pt x="2398691" y="90877"/>
                  </a:lnTo>
                  <a:lnTo>
                    <a:pt x="2444592" y="101578"/>
                  </a:lnTo>
                  <a:lnTo>
                    <a:pt x="2487749" y="112745"/>
                  </a:lnTo>
                  <a:lnTo>
                    <a:pt x="2528056" y="124355"/>
                  </a:lnTo>
                  <a:lnTo>
                    <a:pt x="2565409" y="136388"/>
                  </a:lnTo>
                  <a:lnTo>
                    <a:pt x="2630832" y="161638"/>
                  </a:lnTo>
                  <a:lnTo>
                    <a:pt x="2683178" y="188325"/>
                  </a:lnTo>
                  <a:lnTo>
                    <a:pt x="2721608" y="216283"/>
                  </a:lnTo>
                  <a:lnTo>
                    <a:pt x="2751323" y="260233"/>
                  </a:lnTo>
                  <a:lnTo>
                    <a:pt x="2753360" y="275335"/>
                  </a:lnTo>
                  <a:lnTo>
                    <a:pt x="2753360" y="1376654"/>
                  </a:lnTo>
                  <a:lnTo>
                    <a:pt x="2751323" y="1391762"/>
                  </a:lnTo>
                  <a:lnTo>
                    <a:pt x="2745282" y="1406656"/>
                  </a:lnTo>
                  <a:lnTo>
                    <a:pt x="2704185" y="1449851"/>
                  </a:lnTo>
                  <a:lnTo>
                    <a:pt x="2658692" y="1477198"/>
                  </a:lnTo>
                  <a:lnTo>
                    <a:pt x="2599703" y="1503189"/>
                  </a:lnTo>
                  <a:lnTo>
                    <a:pt x="2528056" y="1527657"/>
                  </a:lnTo>
                  <a:lnTo>
                    <a:pt x="2487749" y="1539267"/>
                  </a:lnTo>
                  <a:lnTo>
                    <a:pt x="2444592" y="1550432"/>
                  </a:lnTo>
                  <a:lnTo>
                    <a:pt x="2398691" y="1561133"/>
                  </a:lnTo>
                  <a:lnTo>
                    <a:pt x="2350150" y="1571348"/>
                  </a:lnTo>
                  <a:lnTo>
                    <a:pt x="2299075" y="1581056"/>
                  </a:lnTo>
                  <a:lnTo>
                    <a:pt x="2245571" y="1590237"/>
                  </a:lnTo>
                  <a:lnTo>
                    <a:pt x="2189742" y="1598868"/>
                  </a:lnTo>
                  <a:lnTo>
                    <a:pt x="2131693" y="1606929"/>
                  </a:lnTo>
                  <a:lnTo>
                    <a:pt x="2071529" y="1614400"/>
                  </a:lnTo>
                  <a:lnTo>
                    <a:pt x="2009356" y="1621259"/>
                  </a:lnTo>
                  <a:lnTo>
                    <a:pt x="1945278" y="1627485"/>
                  </a:lnTo>
                  <a:lnTo>
                    <a:pt x="1879401" y="1633057"/>
                  </a:lnTo>
                  <a:lnTo>
                    <a:pt x="1811828" y="1637954"/>
                  </a:lnTo>
                  <a:lnTo>
                    <a:pt x="1742666" y="1642155"/>
                  </a:lnTo>
                  <a:lnTo>
                    <a:pt x="1672019" y="1645640"/>
                  </a:lnTo>
                  <a:lnTo>
                    <a:pt x="1599991" y="1648387"/>
                  </a:lnTo>
                  <a:lnTo>
                    <a:pt x="1526689" y="1650375"/>
                  </a:lnTo>
                  <a:lnTo>
                    <a:pt x="1452217" y="1651583"/>
                  </a:lnTo>
                  <a:lnTo>
                    <a:pt x="1376680" y="1651990"/>
                  </a:lnTo>
                  <a:lnTo>
                    <a:pt x="1301142" y="1651583"/>
                  </a:lnTo>
                  <a:lnTo>
                    <a:pt x="1226670" y="1650375"/>
                  </a:lnTo>
                  <a:lnTo>
                    <a:pt x="1153368" y="1648387"/>
                  </a:lnTo>
                  <a:lnTo>
                    <a:pt x="1081340" y="1645640"/>
                  </a:lnTo>
                  <a:lnTo>
                    <a:pt x="1010693" y="1642155"/>
                  </a:lnTo>
                  <a:lnTo>
                    <a:pt x="941531" y="1637954"/>
                  </a:lnTo>
                  <a:lnTo>
                    <a:pt x="873958" y="1633057"/>
                  </a:lnTo>
                  <a:lnTo>
                    <a:pt x="808081" y="1627485"/>
                  </a:lnTo>
                  <a:lnTo>
                    <a:pt x="744003" y="1621259"/>
                  </a:lnTo>
                  <a:lnTo>
                    <a:pt x="681830" y="1614400"/>
                  </a:lnTo>
                  <a:lnTo>
                    <a:pt x="621666" y="1606929"/>
                  </a:lnTo>
                  <a:lnTo>
                    <a:pt x="563617" y="1598868"/>
                  </a:lnTo>
                  <a:lnTo>
                    <a:pt x="507788" y="1590237"/>
                  </a:lnTo>
                  <a:lnTo>
                    <a:pt x="454284" y="1581056"/>
                  </a:lnTo>
                  <a:lnTo>
                    <a:pt x="403209" y="1571348"/>
                  </a:lnTo>
                  <a:lnTo>
                    <a:pt x="354668" y="1561133"/>
                  </a:lnTo>
                  <a:lnTo>
                    <a:pt x="308767" y="1550432"/>
                  </a:lnTo>
                  <a:lnTo>
                    <a:pt x="265610" y="1539267"/>
                  </a:lnTo>
                  <a:lnTo>
                    <a:pt x="225303" y="1527657"/>
                  </a:lnTo>
                  <a:lnTo>
                    <a:pt x="187950" y="1515624"/>
                  </a:lnTo>
                  <a:lnTo>
                    <a:pt x="122527" y="1490374"/>
                  </a:lnTo>
                  <a:lnTo>
                    <a:pt x="70181" y="1463684"/>
                  </a:lnTo>
                  <a:lnTo>
                    <a:pt x="31751" y="1435722"/>
                  </a:lnTo>
                  <a:lnTo>
                    <a:pt x="2036" y="1391762"/>
                  </a:lnTo>
                  <a:lnTo>
                    <a:pt x="0" y="1376654"/>
                  </a:lnTo>
                  <a:lnTo>
                    <a:pt x="0" y="27533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57857" y="5346598"/>
            <a:ext cx="24949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Sort and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retrieve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495800" y="4553711"/>
            <a:ext cx="2875915" cy="1775460"/>
            <a:chOff x="4495800" y="4553711"/>
            <a:chExt cx="2875915" cy="177546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95800" y="4553711"/>
              <a:ext cx="2875788" cy="17754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98847" y="5111495"/>
              <a:ext cx="2869692" cy="81686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557268" y="4595367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59" h="1652270">
                  <a:moveTo>
                    <a:pt x="1376680" y="0"/>
                  </a:moveTo>
                  <a:lnTo>
                    <a:pt x="1301142" y="407"/>
                  </a:lnTo>
                  <a:lnTo>
                    <a:pt x="1226670" y="1616"/>
                  </a:lnTo>
                  <a:lnTo>
                    <a:pt x="1153368" y="3604"/>
                  </a:lnTo>
                  <a:lnTo>
                    <a:pt x="1081340" y="6352"/>
                  </a:lnTo>
                  <a:lnTo>
                    <a:pt x="1010693" y="9838"/>
                  </a:lnTo>
                  <a:lnTo>
                    <a:pt x="941531" y="14041"/>
                  </a:lnTo>
                  <a:lnTo>
                    <a:pt x="873958" y="18939"/>
                  </a:lnTo>
                  <a:lnTo>
                    <a:pt x="808081" y="24513"/>
                  </a:lnTo>
                  <a:lnTo>
                    <a:pt x="744003" y="30740"/>
                  </a:lnTo>
                  <a:lnTo>
                    <a:pt x="681830" y="37601"/>
                  </a:lnTo>
                  <a:lnTo>
                    <a:pt x="621666" y="45073"/>
                  </a:lnTo>
                  <a:lnTo>
                    <a:pt x="563617" y="53136"/>
                  </a:lnTo>
                  <a:lnTo>
                    <a:pt x="507788" y="61769"/>
                  </a:lnTo>
                  <a:lnTo>
                    <a:pt x="454284" y="70951"/>
                  </a:lnTo>
                  <a:lnTo>
                    <a:pt x="403209" y="80660"/>
                  </a:lnTo>
                  <a:lnTo>
                    <a:pt x="354668" y="90877"/>
                  </a:lnTo>
                  <a:lnTo>
                    <a:pt x="308767" y="101578"/>
                  </a:lnTo>
                  <a:lnTo>
                    <a:pt x="265610" y="112745"/>
                  </a:lnTo>
                  <a:lnTo>
                    <a:pt x="225303" y="124355"/>
                  </a:lnTo>
                  <a:lnTo>
                    <a:pt x="187950" y="136388"/>
                  </a:lnTo>
                  <a:lnTo>
                    <a:pt x="122527" y="161638"/>
                  </a:lnTo>
                  <a:lnTo>
                    <a:pt x="70181" y="188325"/>
                  </a:lnTo>
                  <a:lnTo>
                    <a:pt x="31751" y="216283"/>
                  </a:lnTo>
                  <a:lnTo>
                    <a:pt x="2036" y="260233"/>
                  </a:lnTo>
                  <a:lnTo>
                    <a:pt x="0" y="275335"/>
                  </a:lnTo>
                  <a:lnTo>
                    <a:pt x="0" y="1376654"/>
                  </a:lnTo>
                  <a:lnTo>
                    <a:pt x="18017" y="1421316"/>
                  </a:lnTo>
                  <a:lnTo>
                    <a:pt x="49174" y="1449851"/>
                  </a:lnTo>
                  <a:lnTo>
                    <a:pt x="94667" y="1477198"/>
                  </a:lnTo>
                  <a:lnTo>
                    <a:pt x="153656" y="1503189"/>
                  </a:lnTo>
                  <a:lnTo>
                    <a:pt x="225303" y="1527657"/>
                  </a:lnTo>
                  <a:lnTo>
                    <a:pt x="265610" y="1539267"/>
                  </a:lnTo>
                  <a:lnTo>
                    <a:pt x="308767" y="1550432"/>
                  </a:lnTo>
                  <a:lnTo>
                    <a:pt x="354668" y="1561133"/>
                  </a:lnTo>
                  <a:lnTo>
                    <a:pt x="403209" y="1571348"/>
                  </a:lnTo>
                  <a:lnTo>
                    <a:pt x="454284" y="1581056"/>
                  </a:lnTo>
                  <a:lnTo>
                    <a:pt x="507788" y="1590237"/>
                  </a:lnTo>
                  <a:lnTo>
                    <a:pt x="563617" y="1598868"/>
                  </a:lnTo>
                  <a:lnTo>
                    <a:pt x="621666" y="1606929"/>
                  </a:lnTo>
                  <a:lnTo>
                    <a:pt x="681830" y="1614400"/>
                  </a:lnTo>
                  <a:lnTo>
                    <a:pt x="744003" y="1621259"/>
                  </a:lnTo>
                  <a:lnTo>
                    <a:pt x="808081" y="1627485"/>
                  </a:lnTo>
                  <a:lnTo>
                    <a:pt x="873958" y="1633057"/>
                  </a:lnTo>
                  <a:lnTo>
                    <a:pt x="941531" y="1637954"/>
                  </a:lnTo>
                  <a:lnTo>
                    <a:pt x="1010693" y="1642155"/>
                  </a:lnTo>
                  <a:lnTo>
                    <a:pt x="1081340" y="1645640"/>
                  </a:lnTo>
                  <a:lnTo>
                    <a:pt x="1153368" y="1648387"/>
                  </a:lnTo>
                  <a:lnTo>
                    <a:pt x="1226670" y="1650375"/>
                  </a:lnTo>
                  <a:lnTo>
                    <a:pt x="1301142" y="1651583"/>
                  </a:lnTo>
                  <a:lnTo>
                    <a:pt x="1376680" y="1651990"/>
                  </a:lnTo>
                  <a:lnTo>
                    <a:pt x="1452205" y="1651583"/>
                  </a:lnTo>
                  <a:lnTo>
                    <a:pt x="1526667" y="1650375"/>
                  </a:lnTo>
                  <a:lnTo>
                    <a:pt x="1599960" y="1648387"/>
                  </a:lnTo>
                  <a:lnTo>
                    <a:pt x="1671980" y="1645640"/>
                  </a:lnTo>
                  <a:lnTo>
                    <a:pt x="1742622" y="1642155"/>
                  </a:lnTo>
                  <a:lnTo>
                    <a:pt x="1811779" y="1637954"/>
                  </a:lnTo>
                  <a:lnTo>
                    <a:pt x="1879348" y="1633057"/>
                  </a:lnTo>
                  <a:lnTo>
                    <a:pt x="1945224" y="1627485"/>
                  </a:lnTo>
                  <a:lnTo>
                    <a:pt x="2009300" y="1621259"/>
                  </a:lnTo>
                  <a:lnTo>
                    <a:pt x="2071473" y="1614400"/>
                  </a:lnTo>
                  <a:lnTo>
                    <a:pt x="2131637" y="1606929"/>
                  </a:lnTo>
                  <a:lnTo>
                    <a:pt x="2189687" y="1598868"/>
                  </a:lnTo>
                  <a:lnTo>
                    <a:pt x="2245518" y="1590237"/>
                  </a:lnTo>
                  <a:lnTo>
                    <a:pt x="2299025" y="1581056"/>
                  </a:lnTo>
                  <a:lnTo>
                    <a:pt x="2350103" y="1571348"/>
                  </a:lnTo>
                  <a:lnTo>
                    <a:pt x="2398647" y="1561133"/>
                  </a:lnTo>
                  <a:lnTo>
                    <a:pt x="2444551" y="1550432"/>
                  </a:lnTo>
                  <a:lnTo>
                    <a:pt x="2487712" y="1539267"/>
                  </a:lnTo>
                  <a:lnTo>
                    <a:pt x="2528024" y="1527657"/>
                  </a:lnTo>
                  <a:lnTo>
                    <a:pt x="2565381" y="1515624"/>
                  </a:lnTo>
                  <a:lnTo>
                    <a:pt x="2630812" y="1490374"/>
                  </a:lnTo>
                  <a:lnTo>
                    <a:pt x="2683166" y="1463684"/>
                  </a:lnTo>
                  <a:lnTo>
                    <a:pt x="2721602" y="1435722"/>
                  </a:lnTo>
                  <a:lnTo>
                    <a:pt x="2751322" y="1391762"/>
                  </a:lnTo>
                  <a:lnTo>
                    <a:pt x="2753360" y="1376654"/>
                  </a:lnTo>
                  <a:lnTo>
                    <a:pt x="2753360" y="275335"/>
                  </a:lnTo>
                  <a:lnTo>
                    <a:pt x="2735342" y="230685"/>
                  </a:lnTo>
                  <a:lnTo>
                    <a:pt x="2704185" y="202156"/>
                  </a:lnTo>
                  <a:lnTo>
                    <a:pt x="2658692" y="174812"/>
                  </a:lnTo>
                  <a:lnTo>
                    <a:pt x="2599703" y="148823"/>
                  </a:lnTo>
                  <a:lnTo>
                    <a:pt x="2528056" y="124355"/>
                  </a:lnTo>
                  <a:lnTo>
                    <a:pt x="2487749" y="112745"/>
                  </a:lnTo>
                  <a:lnTo>
                    <a:pt x="2444592" y="101578"/>
                  </a:lnTo>
                  <a:lnTo>
                    <a:pt x="2398691" y="90877"/>
                  </a:lnTo>
                  <a:lnTo>
                    <a:pt x="2350150" y="80660"/>
                  </a:lnTo>
                  <a:lnTo>
                    <a:pt x="2299075" y="70951"/>
                  </a:lnTo>
                  <a:lnTo>
                    <a:pt x="2245571" y="61769"/>
                  </a:lnTo>
                  <a:lnTo>
                    <a:pt x="2189742" y="53136"/>
                  </a:lnTo>
                  <a:lnTo>
                    <a:pt x="2131693" y="45073"/>
                  </a:lnTo>
                  <a:lnTo>
                    <a:pt x="2071529" y="37601"/>
                  </a:lnTo>
                  <a:lnTo>
                    <a:pt x="2009356" y="30740"/>
                  </a:lnTo>
                  <a:lnTo>
                    <a:pt x="1945278" y="24513"/>
                  </a:lnTo>
                  <a:lnTo>
                    <a:pt x="1879401" y="18939"/>
                  </a:lnTo>
                  <a:lnTo>
                    <a:pt x="1811828" y="14041"/>
                  </a:lnTo>
                  <a:lnTo>
                    <a:pt x="1742666" y="9838"/>
                  </a:lnTo>
                  <a:lnTo>
                    <a:pt x="1672019" y="6352"/>
                  </a:lnTo>
                  <a:lnTo>
                    <a:pt x="1599991" y="3604"/>
                  </a:lnTo>
                  <a:lnTo>
                    <a:pt x="1526689" y="1616"/>
                  </a:lnTo>
                  <a:lnTo>
                    <a:pt x="1452217" y="407"/>
                  </a:lnTo>
                  <a:lnTo>
                    <a:pt x="137668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557268" y="4595367"/>
              <a:ext cx="2753360" cy="1652270"/>
            </a:xfrm>
            <a:custGeom>
              <a:avLst/>
              <a:gdLst/>
              <a:ahLst/>
              <a:cxnLst/>
              <a:rect l="l" t="t" r="r" b="b"/>
              <a:pathLst>
                <a:path w="2753359" h="1652270">
                  <a:moveTo>
                    <a:pt x="2753360" y="275335"/>
                  </a:moveTo>
                  <a:lnTo>
                    <a:pt x="2735338" y="319986"/>
                  </a:lnTo>
                  <a:lnTo>
                    <a:pt x="2704176" y="348515"/>
                  </a:lnTo>
                  <a:lnTo>
                    <a:pt x="2658676" y="375859"/>
                  </a:lnTo>
                  <a:lnTo>
                    <a:pt x="2599679" y="401848"/>
                  </a:lnTo>
                  <a:lnTo>
                    <a:pt x="2528024" y="426316"/>
                  </a:lnTo>
                  <a:lnTo>
                    <a:pt x="2487712" y="437926"/>
                  </a:lnTo>
                  <a:lnTo>
                    <a:pt x="2444551" y="449093"/>
                  </a:lnTo>
                  <a:lnTo>
                    <a:pt x="2398647" y="459794"/>
                  </a:lnTo>
                  <a:lnTo>
                    <a:pt x="2350103" y="470011"/>
                  </a:lnTo>
                  <a:lnTo>
                    <a:pt x="2299025" y="479720"/>
                  </a:lnTo>
                  <a:lnTo>
                    <a:pt x="2245518" y="488902"/>
                  </a:lnTo>
                  <a:lnTo>
                    <a:pt x="2189687" y="497535"/>
                  </a:lnTo>
                  <a:lnTo>
                    <a:pt x="2131637" y="505598"/>
                  </a:lnTo>
                  <a:lnTo>
                    <a:pt x="2071473" y="513070"/>
                  </a:lnTo>
                  <a:lnTo>
                    <a:pt x="2009300" y="519931"/>
                  </a:lnTo>
                  <a:lnTo>
                    <a:pt x="1945224" y="526158"/>
                  </a:lnTo>
                  <a:lnTo>
                    <a:pt x="1879348" y="531732"/>
                  </a:lnTo>
                  <a:lnTo>
                    <a:pt x="1811779" y="536630"/>
                  </a:lnTo>
                  <a:lnTo>
                    <a:pt x="1742622" y="540833"/>
                  </a:lnTo>
                  <a:lnTo>
                    <a:pt x="1671980" y="544319"/>
                  </a:lnTo>
                  <a:lnTo>
                    <a:pt x="1599960" y="547067"/>
                  </a:lnTo>
                  <a:lnTo>
                    <a:pt x="1526667" y="549055"/>
                  </a:lnTo>
                  <a:lnTo>
                    <a:pt x="1452205" y="550264"/>
                  </a:lnTo>
                  <a:lnTo>
                    <a:pt x="1376680" y="550671"/>
                  </a:lnTo>
                  <a:lnTo>
                    <a:pt x="1301142" y="550264"/>
                  </a:lnTo>
                  <a:lnTo>
                    <a:pt x="1226670" y="549055"/>
                  </a:lnTo>
                  <a:lnTo>
                    <a:pt x="1153368" y="547067"/>
                  </a:lnTo>
                  <a:lnTo>
                    <a:pt x="1081340" y="544319"/>
                  </a:lnTo>
                  <a:lnTo>
                    <a:pt x="1010693" y="540833"/>
                  </a:lnTo>
                  <a:lnTo>
                    <a:pt x="941531" y="536630"/>
                  </a:lnTo>
                  <a:lnTo>
                    <a:pt x="873958" y="531732"/>
                  </a:lnTo>
                  <a:lnTo>
                    <a:pt x="808081" y="526158"/>
                  </a:lnTo>
                  <a:lnTo>
                    <a:pt x="744003" y="519931"/>
                  </a:lnTo>
                  <a:lnTo>
                    <a:pt x="681830" y="513070"/>
                  </a:lnTo>
                  <a:lnTo>
                    <a:pt x="621666" y="505598"/>
                  </a:lnTo>
                  <a:lnTo>
                    <a:pt x="563617" y="497535"/>
                  </a:lnTo>
                  <a:lnTo>
                    <a:pt x="507788" y="488902"/>
                  </a:lnTo>
                  <a:lnTo>
                    <a:pt x="454284" y="479720"/>
                  </a:lnTo>
                  <a:lnTo>
                    <a:pt x="403209" y="470011"/>
                  </a:lnTo>
                  <a:lnTo>
                    <a:pt x="354668" y="459794"/>
                  </a:lnTo>
                  <a:lnTo>
                    <a:pt x="308767" y="449093"/>
                  </a:lnTo>
                  <a:lnTo>
                    <a:pt x="265610" y="437926"/>
                  </a:lnTo>
                  <a:lnTo>
                    <a:pt x="225303" y="426316"/>
                  </a:lnTo>
                  <a:lnTo>
                    <a:pt x="187950" y="414283"/>
                  </a:lnTo>
                  <a:lnTo>
                    <a:pt x="122527" y="389033"/>
                  </a:lnTo>
                  <a:lnTo>
                    <a:pt x="70181" y="362346"/>
                  </a:lnTo>
                  <a:lnTo>
                    <a:pt x="31751" y="334388"/>
                  </a:lnTo>
                  <a:lnTo>
                    <a:pt x="2036" y="290438"/>
                  </a:lnTo>
                  <a:lnTo>
                    <a:pt x="0" y="275335"/>
                  </a:lnTo>
                </a:path>
                <a:path w="2753359" h="1652270">
                  <a:moveTo>
                    <a:pt x="0" y="275335"/>
                  </a:moveTo>
                  <a:lnTo>
                    <a:pt x="18017" y="230685"/>
                  </a:lnTo>
                  <a:lnTo>
                    <a:pt x="49174" y="202156"/>
                  </a:lnTo>
                  <a:lnTo>
                    <a:pt x="94667" y="174812"/>
                  </a:lnTo>
                  <a:lnTo>
                    <a:pt x="153656" y="148823"/>
                  </a:lnTo>
                  <a:lnTo>
                    <a:pt x="225303" y="124355"/>
                  </a:lnTo>
                  <a:lnTo>
                    <a:pt x="265610" y="112745"/>
                  </a:lnTo>
                  <a:lnTo>
                    <a:pt x="308767" y="101578"/>
                  </a:lnTo>
                  <a:lnTo>
                    <a:pt x="354668" y="90877"/>
                  </a:lnTo>
                  <a:lnTo>
                    <a:pt x="403209" y="80660"/>
                  </a:lnTo>
                  <a:lnTo>
                    <a:pt x="454284" y="70951"/>
                  </a:lnTo>
                  <a:lnTo>
                    <a:pt x="507788" y="61769"/>
                  </a:lnTo>
                  <a:lnTo>
                    <a:pt x="563617" y="53136"/>
                  </a:lnTo>
                  <a:lnTo>
                    <a:pt x="621666" y="45073"/>
                  </a:lnTo>
                  <a:lnTo>
                    <a:pt x="681830" y="37601"/>
                  </a:lnTo>
                  <a:lnTo>
                    <a:pt x="744003" y="30740"/>
                  </a:lnTo>
                  <a:lnTo>
                    <a:pt x="808081" y="24513"/>
                  </a:lnTo>
                  <a:lnTo>
                    <a:pt x="873958" y="18939"/>
                  </a:lnTo>
                  <a:lnTo>
                    <a:pt x="941531" y="14041"/>
                  </a:lnTo>
                  <a:lnTo>
                    <a:pt x="1010693" y="9838"/>
                  </a:lnTo>
                  <a:lnTo>
                    <a:pt x="1081340" y="6352"/>
                  </a:lnTo>
                  <a:lnTo>
                    <a:pt x="1153368" y="3604"/>
                  </a:lnTo>
                  <a:lnTo>
                    <a:pt x="1226670" y="1616"/>
                  </a:lnTo>
                  <a:lnTo>
                    <a:pt x="1301142" y="407"/>
                  </a:lnTo>
                  <a:lnTo>
                    <a:pt x="1376680" y="0"/>
                  </a:lnTo>
                  <a:lnTo>
                    <a:pt x="1452217" y="407"/>
                  </a:lnTo>
                  <a:lnTo>
                    <a:pt x="1526689" y="1616"/>
                  </a:lnTo>
                  <a:lnTo>
                    <a:pt x="1599991" y="3604"/>
                  </a:lnTo>
                  <a:lnTo>
                    <a:pt x="1672019" y="6352"/>
                  </a:lnTo>
                  <a:lnTo>
                    <a:pt x="1742666" y="9838"/>
                  </a:lnTo>
                  <a:lnTo>
                    <a:pt x="1811828" y="14041"/>
                  </a:lnTo>
                  <a:lnTo>
                    <a:pt x="1879401" y="18939"/>
                  </a:lnTo>
                  <a:lnTo>
                    <a:pt x="1945278" y="24513"/>
                  </a:lnTo>
                  <a:lnTo>
                    <a:pt x="2009356" y="30740"/>
                  </a:lnTo>
                  <a:lnTo>
                    <a:pt x="2071529" y="37601"/>
                  </a:lnTo>
                  <a:lnTo>
                    <a:pt x="2131693" y="45073"/>
                  </a:lnTo>
                  <a:lnTo>
                    <a:pt x="2189742" y="53136"/>
                  </a:lnTo>
                  <a:lnTo>
                    <a:pt x="2245571" y="61769"/>
                  </a:lnTo>
                  <a:lnTo>
                    <a:pt x="2299075" y="70951"/>
                  </a:lnTo>
                  <a:lnTo>
                    <a:pt x="2350150" y="80660"/>
                  </a:lnTo>
                  <a:lnTo>
                    <a:pt x="2398691" y="90877"/>
                  </a:lnTo>
                  <a:lnTo>
                    <a:pt x="2444592" y="101578"/>
                  </a:lnTo>
                  <a:lnTo>
                    <a:pt x="2487749" y="112745"/>
                  </a:lnTo>
                  <a:lnTo>
                    <a:pt x="2528056" y="124355"/>
                  </a:lnTo>
                  <a:lnTo>
                    <a:pt x="2565409" y="136388"/>
                  </a:lnTo>
                  <a:lnTo>
                    <a:pt x="2630832" y="161638"/>
                  </a:lnTo>
                  <a:lnTo>
                    <a:pt x="2683178" y="188325"/>
                  </a:lnTo>
                  <a:lnTo>
                    <a:pt x="2721608" y="216283"/>
                  </a:lnTo>
                  <a:lnTo>
                    <a:pt x="2751323" y="260233"/>
                  </a:lnTo>
                  <a:lnTo>
                    <a:pt x="2753360" y="275335"/>
                  </a:lnTo>
                  <a:lnTo>
                    <a:pt x="2753360" y="1376654"/>
                  </a:lnTo>
                  <a:lnTo>
                    <a:pt x="2751322" y="1391762"/>
                  </a:lnTo>
                  <a:lnTo>
                    <a:pt x="2745280" y="1406656"/>
                  </a:lnTo>
                  <a:lnTo>
                    <a:pt x="2704176" y="1449851"/>
                  </a:lnTo>
                  <a:lnTo>
                    <a:pt x="2658676" y="1477198"/>
                  </a:lnTo>
                  <a:lnTo>
                    <a:pt x="2599679" y="1503189"/>
                  </a:lnTo>
                  <a:lnTo>
                    <a:pt x="2528024" y="1527657"/>
                  </a:lnTo>
                  <a:lnTo>
                    <a:pt x="2487712" y="1539267"/>
                  </a:lnTo>
                  <a:lnTo>
                    <a:pt x="2444551" y="1550432"/>
                  </a:lnTo>
                  <a:lnTo>
                    <a:pt x="2398647" y="1561133"/>
                  </a:lnTo>
                  <a:lnTo>
                    <a:pt x="2350103" y="1571348"/>
                  </a:lnTo>
                  <a:lnTo>
                    <a:pt x="2299025" y="1581056"/>
                  </a:lnTo>
                  <a:lnTo>
                    <a:pt x="2245518" y="1590237"/>
                  </a:lnTo>
                  <a:lnTo>
                    <a:pt x="2189687" y="1598868"/>
                  </a:lnTo>
                  <a:lnTo>
                    <a:pt x="2131637" y="1606929"/>
                  </a:lnTo>
                  <a:lnTo>
                    <a:pt x="2071473" y="1614400"/>
                  </a:lnTo>
                  <a:lnTo>
                    <a:pt x="2009300" y="1621259"/>
                  </a:lnTo>
                  <a:lnTo>
                    <a:pt x="1945224" y="1627485"/>
                  </a:lnTo>
                  <a:lnTo>
                    <a:pt x="1879348" y="1633057"/>
                  </a:lnTo>
                  <a:lnTo>
                    <a:pt x="1811779" y="1637954"/>
                  </a:lnTo>
                  <a:lnTo>
                    <a:pt x="1742622" y="1642155"/>
                  </a:lnTo>
                  <a:lnTo>
                    <a:pt x="1671980" y="1645640"/>
                  </a:lnTo>
                  <a:lnTo>
                    <a:pt x="1599960" y="1648387"/>
                  </a:lnTo>
                  <a:lnTo>
                    <a:pt x="1526667" y="1650375"/>
                  </a:lnTo>
                  <a:lnTo>
                    <a:pt x="1452205" y="1651583"/>
                  </a:lnTo>
                  <a:lnTo>
                    <a:pt x="1376680" y="1651990"/>
                  </a:lnTo>
                  <a:lnTo>
                    <a:pt x="1301142" y="1651583"/>
                  </a:lnTo>
                  <a:lnTo>
                    <a:pt x="1226670" y="1650375"/>
                  </a:lnTo>
                  <a:lnTo>
                    <a:pt x="1153368" y="1648387"/>
                  </a:lnTo>
                  <a:lnTo>
                    <a:pt x="1081340" y="1645640"/>
                  </a:lnTo>
                  <a:lnTo>
                    <a:pt x="1010693" y="1642155"/>
                  </a:lnTo>
                  <a:lnTo>
                    <a:pt x="941531" y="1637954"/>
                  </a:lnTo>
                  <a:lnTo>
                    <a:pt x="873958" y="1633057"/>
                  </a:lnTo>
                  <a:lnTo>
                    <a:pt x="808081" y="1627485"/>
                  </a:lnTo>
                  <a:lnTo>
                    <a:pt x="744003" y="1621259"/>
                  </a:lnTo>
                  <a:lnTo>
                    <a:pt x="681830" y="1614400"/>
                  </a:lnTo>
                  <a:lnTo>
                    <a:pt x="621666" y="1606929"/>
                  </a:lnTo>
                  <a:lnTo>
                    <a:pt x="563617" y="1598868"/>
                  </a:lnTo>
                  <a:lnTo>
                    <a:pt x="507788" y="1590237"/>
                  </a:lnTo>
                  <a:lnTo>
                    <a:pt x="454284" y="1581056"/>
                  </a:lnTo>
                  <a:lnTo>
                    <a:pt x="403209" y="1571348"/>
                  </a:lnTo>
                  <a:lnTo>
                    <a:pt x="354668" y="1561133"/>
                  </a:lnTo>
                  <a:lnTo>
                    <a:pt x="308767" y="1550432"/>
                  </a:lnTo>
                  <a:lnTo>
                    <a:pt x="265610" y="1539267"/>
                  </a:lnTo>
                  <a:lnTo>
                    <a:pt x="225303" y="1527657"/>
                  </a:lnTo>
                  <a:lnTo>
                    <a:pt x="187950" y="1515624"/>
                  </a:lnTo>
                  <a:lnTo>
                    <a:pt x="122527" y="1490374"/>
                  </a:lnTo>
                  <a:lnTo>
                    <a:pt x="70181" y="1463684"/>
                  </a:lnTo>
                  <a:lnTo>
                    <a:pt x="31751" y="1435722"/>
                  </a:lnTo>
                  <a:lnTo>
                    <a:pt x="2036" y="1391762"/>
                  </a:lnTo>
                  <a:lnTo>
                    <a:pt x="0" y="1376654"/>
                  </a:lnTo>
                  <a:lnTo>
                    <a:pt x="0" y="27533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699253" y="5193283"/>
            <a:ext cx="2469515" cy="6680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indent="246379">
              <a:lnSpc>
                <a:spcPts val="2420"/>
              </a:lnSpc>
              <a:spcBef>
                <a:spcPts val="360"/>
              </a:spcBef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Create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forms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reports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1140" y="6463995"/>
            <a:ext cx="612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0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Databases, </a:t>
            </a:r>
            <a:r>
              <a:rPr sz="4000" spc="-25" dirty="0"/>
              <a:t>Data, </a:t>
            </a:r>
            <a:r>
              <a:rPr sz="4000" spc="-5" dirty="0"/>
              <a:t>and</a:t>
            </a:r>
            <a:r>
              <a:rPr sz="4000" spc="55" dirty="0"/>
              <a:t> </a:t>
            </a:r>
            <a:r>
              <a:rPr sz="4000" spc="-15" dirty="0"/>
              <a:t>Information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7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510635"/>
            <a:ext cx="8371840" cy="21717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spc="-10" dirty="0">
                <a:latin typeface="Calibri"/>
                <a:cs typeface="Calibri"/>
              </a:rPr>
              <a:t>integrity </a:t>
            </a:r>
            <a:r>
              <a:rPr sz="3200" spc="-5" dirty="0">
                <a:latin typeface="Calibri"/>
                <a:cs typeface="Calibri"/>
              </a:rPr>
              <a:t>identifies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quality of the</a:t>
            </a:r>
            <a:r>
              <a:rPr sz="3200" spc="6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data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Garbage in, </a:t>
            </a:r>
            <a:r>
              <a:rPr sz="3200" spc="-10" dirty="0">
                <a:latin typeface="Calibri"/>
                <a:cs typeface="Calibri"/>
              </a:rPr>
              <a:t>garbage </a:t>
            </a:r>
            <a:r>
              <a:rPr sz="3200" spc="-5" dirty="0">
                <a:latin typeface="Calibri"/>
                <a:cs typeface="Calibri"/>
              </a:rPr>
              <a:t>out (GIGO) </a:t>
            </a:r>
            <a:r>
              <a:rPr sz="3200" spc="-10" dirty="0">
                <a:latin typeface="Calibri"/>
                <a:cs typeface="Calibri"/>
              </a:rPr>
              <a:t>points </a:t>
            </a:r>
            <a:r>
              <a:rPr sz="3200" spc="-5" dirty="0">
                <a:latin typeface="Calibri"/>
                <a:cs typeface="Calibri"/>
              </a:rPr>
              <a:t>out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accuracy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5" dirty="0">
                <a:latin typeface="Calibri"/>
                <a:cs typeface="Calibri"/>
              </a:rPr>
              <a:t>computer’s </a:t>
            </a:r>
            <a:r>
              <a:rPr sz="3200" spc="-5" dirty="0">
                <a:latin typeface="Calibri"/>
                <a:cs typeface="Calibri"/>
              </a:rPr>
              <a:t>output depends on the  </a:t>
            </a:r>
            <a:r>
              <a:rPr sz="3200" spc="-10" dirty="0">
                <a:latin typeface="Calibri"/>
                <a:cs typeface="Calibri"/>
              </a:rPr>
              <a:t>accuracy </a:t>
            </a:r>
            <a:r>
              <a:rPr sz="3200" spc="-5" dirty="0">
                <a:latin typeface="Calibri"/>
                <a:cs typeface="Calibri"/>
              </a:rPr>
              <a:t>of the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input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07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Databases, </a:t>
            </a:r>
            <a:r>
              <a:rPr sz="4000" spc="-25" dirty="0"/>
              <a:t>Data, </a:t>
            </a:r>
            <a:r>
              <a:rPr sz="4000" spc="-5" dirty="0"/>
              <a:t>and</a:t>
            </a:r>
            <a:r>
              <a:rPr sz="4000" spc="55" dirty="0"/>
              <a:t> </a:t>
            </a:r>
            <a:r>
              <a:rPr sz="4000" spc="-15" dirty="0"/>
              <a:t>Information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578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Valuable </a:t>
            </a:r>
            <a:r>
              <a:rPr sz="3200" spc="-15" dirty="0">
                <a:latin typeface="Calibri"/>
                <a:cs typeface="Calibri"/>
              </a:rPr>
              <a:t>information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spc="-25" dirty="0">
                <a:latin typeface="Calibri"/>
                <a:cs typeface="Calibri"/>
              </a:rPr>
              <a:t>have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5" dirty="0">
                <a:latin typeface="Calibri"/>
                <a:cs typeface="Calibri"/>
              </a:rPr>
              <a:t>following  </a:t>
            </a:r>
            <a:r>
              <a:rPr sz="3200" spc="-10" dirty="0">
                <a:latin typeface="Calibri"/>
                <a:cs typeface="Calibri"/>
              </a:rPr>
              <a:t>characteristics: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41375" y="3122676"/>
            <a:ext cx="2051685" cy="1264920"/>
            <a:chOff x="341375" y="3122676"/>
            <a:chExt cx="2051685" cy="12649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375" y="3122676"/>
              <a:ext cx="2051304" cy="12649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1" y="3415284"/>
              <a:ext cx="1548384" cy="5501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476" y="3141726"/>
              <a:ext cx="1965896" cy="11795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30910" y="3289211"/>
            <a:ext cx="1671320" cy="88519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289560">
              <a:lnSpc>
                <a:spcPct val="100000"/>
              </a:lnSpc>
              <a:spcBef>
                <a:spcPts val="176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Accurate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03932" y="3122676"/>
            <a:ext cx="2051685" cy="1264920"/>
            <a:chOff x="2503932" y="3122676"/>
            <a:chExt cx="2051685" cy="126492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03932" y="3122676"/>
              <a:ext cx="2051304" cy="12649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11196" y="3415284"/>
              <a:ext cx="1635252" cy="5501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45969" y="3141726"/>
              <a:ext cx="1965833" cy="11795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693416" y="3289211"/>
            <a:ext cx="1671320" cy="88519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1760"/>
              </a:spcBef>
            </a:pP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Verifiable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664964" y="3122676"/>
            <a:ext cx="2051685" cy="1264920"/>
            <a:chOff x="4664964" y="3122676"/>
            <a:chExt cx="2051685" cy="126492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4964" y="3122676"/>
              <a:ext cx="2051304" cy="12649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50536" y="3415284"/>
              <a:ext cx="1280160" cy="5501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08398" y="3141726"/>
              <a:ext cx="1965832" cy="1179576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855845" y="3289211"/>
            <a:ext cx="1671320" cy="88519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23545">
              <a:lnSpc>
                <a:spcPct val="100000"/>
              </a:lnSpc>
              <a:spcBef>
                <a:spcPts val="1760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Timely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27519" y="3122676"/>
            <a:ext cx="2051685" cy="1264920"/>
            <a:chOff x="6827519" y="3122676"/>
            <a:chExt cx="2051685" cy="126492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27519" y="3122676"/>
              <a:ext cx="2051303" cy="126492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002779" y="3415284"/>
              <a:ext cx="1700783" cy="55016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70826" y="3141726"/>
              <a:ext cx="1965832" cy="1179576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7018273" y="3289211"/>
            <a:ext cx="1671320" cy="88519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1760"/>
              </a:spcBef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Organized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21891" y="4498847"/>
            <a:ext cx="2051685" cy="1264920"/>
            <a:chOff x="1421891" y="4498847"/>
            <a:chExt cx="2051685" cy="1264920"/>
          </a:xfrm>
        </p:grpSpPr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21891" y="4498847"/>
              <a:ext cx="2051304" cy="126492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80387" y="4791455"/>
              <a:ext cx="1735836" cy="55016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64690" y="4517897"/>
              <a:ext cx="1965833" cy="117951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612138" y="4665383"/>
            <a:ext cx="1671320" cy="88519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196850">
              <a:lnSpc>
                <a:spcPct val="10000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Accessible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584447" y="4498847"/>
            <a:ext cx="2051685" cy="1264920"/>
            <a:chOff x="3584447" y="4498847"/>
            <a:chExt cx="2051685" cy="1264920"/>
          </a:xfrm>
        </p:grpSpPr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4447" y="4498847"/>
              <a:ext cx="2051303" cy="12649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88307" y="4791455"/>
              <a:ext cx="1243584" cy="55016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27119" y="4517897"/>
              <a:ext cx="1965959" cy="1179512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774566" y="4665383"/>
            <a:ext cx="1671320" cy="885190"/>
          </a:xfrm>
          <a:prstGeom prst="rect">
            <a:avLst/>
          </a:prstGeom>
        </p:spPr>
        <p:txBody>
          <a:bodyPr vert="horz" wrap="square" lIns="0" tIns="223520" rIns="0" bIns="0" rtlCol="0">
            <a:spAutoFit/>
          </a:bodyPr>
          <a:lstStyle/>
          <a:p>
            <a:pPr marL="441959">
              <a:lnSpc>
                <a:spcPct val="100000"/>
              </a:lnSpc>
              <a:spcBef>
                <a:spcPts val="176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Useful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747003" y="4498847"/>
            <a:ext cx="2051685" cy="1264920"/>
            <a:chOff x="5747003" y="4498847"/>
            <a:chExt cx="2051685" cy="1264920"/>
          </a:xfrm>
        </p:grpSpPr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47003" y="4498847"/>
              <a:ext cx="2051303" cy="12649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12179" y="4623815"/>
              <a:ext cx="1522476" cy="8839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89675" y="4517897"/>
              <a:ext cx="1965832" cy="1179512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5937122" y="4665383"/>
            <a:ext cx="1671320" cy="88519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03530" marR="295275" indent="214629">
              <a:lnSpc>
                <a:spcPts val="2640"/>
              </a:lnSpc>
              <a:spcBef>
                <a:spcPts val="73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Cost-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1140" y="6463995"/>
            <a:ext cx="9982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Pages </a:t>
            </a:r>
            <a:r>
              <a:rPr sz="1200" dirty="0">
                <a:latin typeface="Calibri"/>
                <a:cs typeface="Calibri"/>
              </a:rPr>
              <a:t>516 -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1850" y="65554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libri"/>
                <a:cs typeface="Calibri"/>
              </a:rPr>
              <a:t>Discovering Computers </a:t>
            </a:r>
            <a:r>
              <a:rPr lang="en-US" sz="120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: </a:t>
            </a:r>
            <a:r>
              <a:rPr sz="1200" spc="-5" dirty="0">
                <a:latin typeface="Calibri"/>
                <a:cs typeface="Calibri"/>
              </a:rPr>
              <a:t>Chapter</a:t>
            </a:r>
            <a:r>
              <a:rPr sz="1200" spc="-114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580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The </a:t>
            </a:r>
            <a:r>
              <a:rPr sz="4000" spc="-30" dirty="0"/>
              <a:t>Hierarchy </a:t>
            </a:r>
            <a:r>
              <a:rPr sz="4000" spc="-5" dirty="0"/>
              <a:t>of</a:t>
            </a:r>
            <a:r>
              <a:rPr sz="4000" spc="-10" dirty="0"/>
              <a:t> </a:t>
            </a:r>
            <a:r>
              <a:rPr sz="4000" spc="-30" dirty="0"/>
              <a:t>Data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31140" y="1506973"/>
            <a:ext cx="5260975" cy="11290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Data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organized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layers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latin typeface="Calibri"/>
                <a:cs typeface="Calibri"/>
              </a:rPr>
              <a:t>Files, </a:t>
            </a:r>
            <a:r>
              <a:rPr sz="2800" spc="-20" dirty="0">
                <a:latin typeface="Calibri"/>
                <a:cs typeface="Calibri"/>
              </a:rPr>
              <a:t>records, </a:t>
            </a:r>
            <a:r>
              <a:rPr sz="2800" spc="-10" dirty="0">
                <a:latin typeface="Calibri"/>
                <a:cs typeface="Calibri"/>
              </a:rPr>
              <a:t>fields,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characters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819412"/>
            <a:ext cx="6324600" cy="35143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1140" y="6445707"/>
            <a:ext cx="7600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libri"/>
                <a:cs typeface="Calibri"/>
              </a:rPr>
              <a:t>Page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517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libri"/>
                <a:cs typeface="Calibri"/>
              </a:rPr>
              <a:t>Figure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10-2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3371850" y="65554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Discovering Computers </a:t>
            </a:r>
            <a:r>
              <a:rPr lang="en-US" dirty="0"/>
              <a:t> </a:t>
            </a:r>
            <a:r>
              <a:rPr dirty="0"/>
              <a:t>: </a:t>
            </a:r>
            <a:r>
              <a:rPr spc="-5" dirty="0"/>
              <a:t>Chapter</a:t>
            </a:r>
            <a:r>
              <a:rPr spc="-110" dirty="0"/>
              <a:t> </a:t>
            </a:r>
            <a:r>
              <a:rPr dirty="0"/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1481</Words>
  <Application>Microsoft Office PowerPoint</Application>
  <PresentationFormat>On-screen Show (4:3)</PresentationFormat>
  <Paragraphs>342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Arial</vt:lpstr>
      <vt:lpstr>Arial Black</vt:lpstr>
      <vt:lpstr>Office Theme</vt:lpstr>
      <vt:lpstr>PowerPoint Presentation</vt:lpstr>
      <vt:lpstr>Objectives Overview</vt:lpstr>
      <vt:lpstr>Objectives Overview</vt:lpstr>
      <vt:lpstr>Databases, Data, and Information</vt:lpstr>
      <vt:lpstr>Databases, Data, and Information</vt:lpstr>
      <vt:lpstr>Databases, Data, and Information</vt:lpstr>
      <vt:lpstr>Databases, Data, and Information</vt:lpstr>
      <vt:lpstr>Databases, Data, and Information</vt:lpstr>
      <vt:lpstr>The Hierarchy of Data</vt:lpstr>
      <vt:lpstr>The Hierarchy of Data</vt:lpstr>
      <vt:lpstr>The Hierarchy of Data</vt:lpstr>
      <vt:lpstr>The Hierarchy of Data</vt:lpstr>
      <vt:lpstr>Maintaining Data</vt:lpstr>
      <vt:lpstr>Maintaining Data</vt:lpstr>
      <vt:lpstr>Maintaining Data</vt:lpstr>
      <vt:lpstr>Maintaining Data</vt:lpstr>
      <vt:lpstr>Maintaining Data</vt:lpstr>
      <vt:lpstr>File Processing Versus Databases</vt:lpstr>
      <vt:lpstr>File Processing Versus Databases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Database Management Systems</vt:lpstr>
      <vt:lpstr>Relational, Object-Oriented, and  Multidimensional Databases</vt:lpstr>
      <vt:lpstr>Relational, Object-Oriented, and  Multidimensional Databases</vt:lpstr>
      <vt:lpstr>Relational, Object-Oriented, and  Multidimensional Databases</vt:lpstr>
      <vt:lpstr>Relational, Object-Oriented, and  Multidimensional Databases</vt:lpstr>
      <vt:lpstr>Relational, Object-Oriented, and  Multidimensional Databases</vt:lpstr>
      <vt:lpstr>Relational, Object-Oriented, and  Multidimensional Databases</vt:lpstr>
      <vt:lpstr>Web Databases</vt:lpstr>
      <vt:lpstr>Web Databases</vt:lpstr>
      <vt:lpstr>Database Administration</vt:lpstr>
      <vt:lpstr>Database Administration</vt:lpstr>
      <vt:lpstr>Database Administration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2020-10-05T07:52:45Z</dcterms:created>
  <dcterms:modified xsi:type="dcterms:W3CDTF">2020-11-29T13:10:57Z</dcterms:modified>
</cp:coreProperties>
</file>