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ownload.jpg"/>
          <p:cNvPicPr>
            <a:picLocks noChangeAspect="1"/>
          </p:cNvPicPr>
          <p:nvPr/>
        </p:nvPicPr>
        <p:blipFill>
          <a:blip r:embed="rId2" cstate="print"/>
          <a:srcRect b="6507"/>
          <a:stretch>
            <a:fillRect/>
          </a:stretch>
        </p:blipFill>
        <p:spPr>
          <a:xfrm>
            <a:off x="762001" y="533400"/>
            <a:ext cx="7772400" cy="5867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143000"/>
            <a:ext cx="7924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Ernst Haeckel</a:t>
            </a:r>
            <a:r>
              <a:rPr lang="en-US" sz="2800" dirty="0" smtClean="0"/>
              <a:t>, a German zoologist coined the term Ecology in 1866. </a:t>
            </a:r>
          </a:p>
          <a:p>
            <a:endParaRPr lang="en-US" sz="2800" dirty="0" smtClean="0"/>
          </a:p>
          <a:p>
            <a:r>
              <a:rPr lang="en-US" sz="2800" dirty="0" smtClean="0"/>
              <a:t> After that…. </a:t>
            </a:r>
          </a:p>
          <a:p>
            <a:endParaRPr lang="en-US" sz="2800" dirty="0" smtClean="0"/>
          </a:p>
          <a:p>
            <a:r>
              <a:rPr lang="en-US" sz="2800" dirty="0" smtClean="0"/>
              <a:t>Danish botanist, </a:t>
            </a:r>
            <a:r>
              <a:rPr lang="en-US" sz="2800" b="1" dirty="0" err="1" smtClean="0"/>
              <a:t>Eugenius</a:t>
            </a:r>
            <a:r>
              <a:rPr lang="en-US" sz="2800" b="1" dirty="0" smtClean="0"/>
              <a:t> Warming </a:t>
            </a:r>
            <a:r>
              <a:rPr lang="en-US" sz="2800" dirty="0" smtClean="0"/>
              <a:t>elaborate the idea of Ecology.</a:t>
            </a: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2514600"/>
            <a:ext cx="68775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Classification of Ecology</a:t>
            </a:r>
            <a:endParaRPr lang="en-US" sz="4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609600"/>
            <a:ext cx="8077200" cy="5791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Ecology is a broad discipline comprising many sub-disciplines. </a:t>
            </a:r>
          </a:p>
          <a:p>
            <a:r>
              <a:rPr lang="en-US" sz="2800" dirty="0" smtClean="0"/>
              <a:t>Under this system the subjects studies:</a:t>
            </a:r>
          </a:p>
          <a:p>
            <a:r>
              <a:rPr lang="en-US" sz="2800" dirty="0" smtClean="0"/>
              <a:t> </a:t>
            </a:r>
          </a:p>
          <a:p>
            <a:r>
              <a:rPr lang="en-US" sz="3600" b="1" dirty="0" smtClean="0"/>
              <a:t> </a:t>
            </a:r>
            <a:r>
              <a:rPr lang="en-US" sz="3600" b="1" dirty="0" err="1" smtClean="0"/>
              <a:t>Ecophysiology</a:t>
            </a:r>
            <a:r>
              <a:rPr lang="en-US" sz="3600" b="1" dirty="0" smtClean="0"/>
              <a:t>:</a:t>
            </a:r>
          </a:p>
          <a:p>
            <a:r>
              <a:rPr lang="en-US" sz="3600" b="1" dirty="0" smtClean="0"/>
              <a:t>                  </a:t>
            </a:r>
            <a:r>
              <a:rPr lang="en-US" sz="2800" dirty="0" smtClean="0"/>
              <a:t>examines how the physiological functions of organisms influence the way they interact with the environment, both biotic and </a:t>
            </a:r>
            <a:r>
              <a:rPr lang="en-US" sz="2800" dirty="0" err="1" smtClean="0"/>
              <a:t>abiotic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 </a:t>
            </a:r>
          </a:p>
          <a:p>
            <a:r>
              <a:rPr lang="en-US" sz="3600" b="1" dirty="0" smtClean="0"/>
              <a:t>Behavioral ecology:</a:t>
            </a:r>
          </a:p>
          <a:p>
            <a:r>
              <a:rPr lang="en-US" sz="3600" b="1" dirty="0" smtClean="0"/>
              <a:t>                   </a:t>
            </a:r>
            <a:r>
              <a:rPr lang="en-US" sz="2800" dirty="0" smtClean="0"/>
              <a:t>examines the roles of behavior in enabling an animal to adapt to its environment </a:t>
            </a:r>
            <a:endParaRPr 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85800"/>
            <a:ext cx="76200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Population ecology:</a:t>
            </a:r>
          </a:p>
          <a:p>
            <a:r>
              <a:rPr lang="en-US" sz="3600" b="1" dirty="0" smtClean="0"/>
              <a:t>                </a:t>
            </a:r>
            <a:r>
              <a:rPr lang="en-US" sz="2800" dirty="0" smtClean="0"/>
              <a:t>studies the dynamics of populations of a single species. </a:t>
            </a:r>
          </a:p>
          <a:p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3600" b="1" dirty="0" smtClean="0"/>
              <a:t>Community ecology </a:t>
            </a:r>
            <a:r>
              <a:rPr lang="en-US" sz="2800" dirty="0" smtClean="0"/>
              <a:t>(or </a:t>
            </a:r>
            <a:r>
              <a:rPr lang="en-US" sz="2800" dirty="0" err="1" smtClean="0"/>
              <a:t>synecology</a:t>
            </a:r>
            <a:r>
              <a:rPr lang="en-US" sz="2800" dirty="0" smtClean="0"/>
              <a:t>):</a:t>
            </a:r>
          </a:p>
          <a:p>
            <a:r>
              <a:rPr lang="en-US" sz="2800" dirty="0" smtClean="0"/>
              <a:t>                  focuses on the interactions between species within an ecological community. </a:t>
            </a:r>
          </a:p>
          <a:p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3600" b="1" dirty="0" smtClean="0"/>
              <a:t>Ecosystem ecology:</a:t>
            </a:r>
          </a:p>
          <a:p>
            <a:r>
              <a:rPr lang="en-US" sz="3600" b="1" dirty="0" smtClean="0"/>
              <a:t>              </a:t>
            </a:r>
            <a:r>
              <a:rPr lang="en-US" sz="2800" dirty="0" smtClean="0"/>
              <a:t>studies the flows of energy and matter through the biotic and </a:t>
            </a:r>
            <a:r>
              <a:rPr lang="en-US" sz="2800" dirty="0" err="1" smtClean="0"/>
              <a:t>abiotic</a:t>
            </a:r>
            <a:r>
              <a:rPr lang="en-US" sz="2800" dirty="0" smtClean="0"/>
              <a:t> components of ecosystems.</a:t>
            </a:r>
            <a:endParaRPr 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914400"/>
            <a:ext cx="80010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Systems ecology :</a:t>
            </a:r>
          </a:p>
          <a:p>
            <a:r>
              <a:rPr lang="en-US" sz="2800" dirty="0" smtClean="0"/>
              <a:t>                             is an interdisciplinary field focusing on the study, development, and organization of ecological systems from a holistic perspective </a:t>
            </a:r>
          </a:p>
          <a:p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3600" b="1" dirty="0" smtClean="0"/>
              <a:t>Landscape ecology:</a:t>
            </a:r>
          </a:p>
          <a:p>
            <a:r>
              <a:rPr lang="en-US" sz="3600" b="1" dirty="0" smtClean="0"/>
              <a:t>                      </a:t>
            </a:r>
            <a:r>
              <a:rPr lang="en-US" sz="2800" dirty="0" smtClean="0"/>
              <a:t>examines processes and relationship in a spatially explicit manner, often across multiple ecosystems or very large geographic areas.</a:t>
            </a:r>
            <a:endParaRPr lang="en-US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914400"/>
            <a:ext cx="76962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Evolutionary ecology: </a:t>
            </a:r>
          </a:p>
          <a:p>
            <a:r>
              <a:rPr lang="en-US" sz="3600" b="1" dirty="0" smtClean="0"/>
              <a:t>                </a:t>
            </a:r>
            <a:r>
              <a:rPr lang="en-US" sz="2800" dirty="0" smtClean="0"/>
              <a:t>studies ecology in a way that explicitly considers the evolutionary histories of species and their interactions. </a:t>
            </a:r>
          </a:p>
          <a:p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3600" b="1" dirty="0" smtClean="0"/>
              <a:t>Political ecology: </a:t>
            </a:r>
          </a:p>
          <a:p>
            <a:r>
              <a:rPr lang="en-US" sz="3600" b="1" dirty="0" smtClean="0"/>
              <a:t>                </a:t>
            </a:r>
            <a:r>
              <a:rPr lang="en-US" sz="2800" dirty="0" smtClean="0"/>
              <a:t>connects politics and economy to problems of environmental control and ecological change.</a:t>
            </a:r>
            <a:endParaRPr 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iosphe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8610600" cy="62484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2201" y="2438400"/>
            <a:ext cx="3962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 smtClean="0"/>
              <a:t>Biosphere</a:t>
            </a:r>
            <a:endParaRPr lang="en-US" sz="60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990600"/>
            <a:ext cx="6858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/>
              <a:t>Definition of </a:t>
            </a:r>
            <a:r>
              <a:rPr lang="en-US" sz="3200" dirty="0" smtClean="0"/>
              <a:t>biosphere</a:t>
            </a:r>
          </a:p>
          <a:p>
            <a:r>
              <a:rPr lang="en-US" sz="32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Origin </a:t>
            </a:r>
            <a:r>
              <a:rPr lang="en-US" sz="3200" dirty="0" smtClean="0"/>
              <a:t>and use of the </a:t>
            </a:r>
            <a:r>
              <a:rPr lang="en-US" sz="3200" dirty="0" smtClean="0"/>
              <a:t>term biosphere</a:t>
            </a:r>
          </a:p>
          <a:p>
            <a:endParaRPr lang="en-US" sz="3200" dirty="0" smtClean="0"/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 </a:t>
            </a:r>
            <a:r>
              <a:rPr lang="en-US" sz="3200" dirty="0" smtClean="0"/>
              <a:t>Biosphere </a:t>
            </a:r>
            <a:r>
              <a:rPr lang="en-US" sz="3200" dirty="0" smtClean="0"/>
              <a:t>concepts</a:t>
            </a:r>
          </a:p>
          <a:p>
            <a:endParaRPr lang="en-US" sz="3200" dirty="0" smtClean="0"/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 </a:t>
            </a:r>
            <a:r>
              <a:rPr lang="en-US" sz="3200" dirty="0" smtClean="0"/>
              <a:t>Physical properties of biosphere </a:t>
            </a:r>
            <a:endParaRPr lang="en-US" sz="3200" dirty="0" smtClean="0"/>
          </a:p>
          <a:p>
            <a:endParaRPr lang="en-US" sz="3200" dirty="0" smtClean="0"/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Factors </a:t>
            </a:r>
            <a:r>
              <a:rPr lang="en-US" sz="3200" dirty="0" smtClean="0"/>
              <a:t>effect on biosphere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838200"/>
            <a:ext cx="72521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Definition of biosphere</a:t>
            </a:r>
            <a:endParaRPr lang="en-US" sz="3600" b="1" dirty="0"/>
          </a:p>
        </p:txBody>
      </p:sp>
      <p:sp>
        <p:nvSpPr>
          <p:cNvPr id="3" name="Rectangle 2"/>
          <p:cNvSpPr/>
          <p:nvPr/>
        </p:nvSpPr>
        <p:spPr>
          <a:xfrm>
            <a:off x="762000" y="1981200"/>
            <a:ext cx="7848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The biosphere: is the global sum of all ecosystems. It can also be termed the zone of life on Earth, a closed system (apart from solar and cosmic radiation and heat from the interior of the Earth), and largely </a:t>
            </a:r>
            <a:r>
              <a:rPr lang="en-US" sz="2800" dirty="0" smtClean="0"/>
              <a:t>self regulating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2743200"/>
            <a:ext cx="6248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Introduction of Ecology</a:t>
            </a:r>
            <a:endParaRPr lang="en-US" sz="44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762000"/>
            <a:ext cx="63846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Origin of biosphere</a:t>
            </a:r>
            <a:endParaRPr lang="en-US" sz="3600" b="1" dirty="0"/>
          </a:p>
        </p:txBody>
      </p:sp>
      <p:sp>
        <p:nvSpPr>
          <p:cNvPr id="3" name="Rectangle 2"/>
          <p:cNvSpPr/>
          <p:nvPr/>
        </p:nvSpPr>
        <p:spPr>
          <a:xfrm>
            <a:off x="457200" y="1676400"/>
            <a:ext cx="8229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Biosphere has a geological origin, it is an indication of the effect of both Charles Darwin and Matthew F. Maury on the Earth </a:t>
            </a:r>
            <a:r>
              <a:rPr lang="en-US" sz="2800" dirty="0" smtClean="0"/>
              <a:t>sciences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2800" dirty="0" smtClean="0"/>
              <a:t>The biosphere's ecological context comes from the 1920s, preceding the 1935 introduction of the term "ecosystem" by Sir Arthur </a:t>
            </a:r>
            <a:r>
              <a:rPr lang="en-US" sz="2800" dirty="0" err="1" smtClean="0"/>
              <a:t>Tansley</a:t>
            </a:r>
            <a:endParaRPr lang="en-US" sz="2800" dirty="0" smtClean="0"/>
          </a:p>
          <a:p>
            <a:r>
              <a:rPr lang="en-US" sz="2800" dirty="0" smtClean="0"/>
              <a:t> </a:t>
            </a:r>
          </a:p>
          <a:p>
            <a:r>
              <a:rPr lang="en-US" sz="2800" dirty="0" err="1" smtClean="0"/>
              <a:t>Vernadsky</a:t>
            </a:r>
            <a:r>
              <a:rPr lang="en-US" sz="2800" dirty="0" smtClean="0"/>
              <a:t> </a:t>
            </a:r>
            <a:r>
              <a:rPr lang="en-US" sz="2800" dirty="0" smtClean="0"/>
              <a:t>defined ecology as the science of the </a:t>
            </a:r>
            <a:r>
              <a:rPr lang="en-US" sz="2800" dirty="0" smtClean="0"/>
              <a:t>biosphere</a:t>
            </a:r>
            <a:endParaRPr lang="en-US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066800"/>
            <a:ext cx="7543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It is an interdisciplinary concept for integrating astronomy, geophysics, meteorology, biogeography, evolution, geology, geochemistry, hydrology and, generally speaking, all life and Earth sciences</a:t>
            </a:r>
            <a:endParaRPr lang="en-US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066800"/>
            <a:ext cx="76821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Use of the term biosphere</a:t>
            </a:r>
            <a:endParaRPr lang="en-US" sz="3600" b="1" dirty="0"/>
          </a:p>
        </p:txBody>
      </p:sp>
      <p:sp>
        <p:nvSpPr>
          <p:cNvPr id="3" name="Rectangle 2"/>
          <p:cNvSpPr/>
          <p:nvPr/>
        </p:nvSpPr>
        <p:spPr>
          <a:xfrm>
            <a:off x="762000" y="2133600"/>
            <a:ext cx="7543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The term "biosphere" was coined by geologist Eduard </a:t>
            </a:r>
            <a:r>
              <a:rPr lang="en-US" sz="2800" dirty="0" err="1" smtClean="0"/>
              <a:t>Suess</a:t>
            </a:r>
            <a:r>
              <a:rPr lang="en-US" sz="2800" dirty="0" smtClean="0"/>
              <a:t> in 1875, which he defined as: 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The </a:t>
            </a:r>
            <a:r>
              <a:rPr lang="en-US" sz="2800" dirty="0" smtClean="0"/>
              <a:t>place on Earth's surface where life dwells</a:t>
            </a:r>
            <a:endParaRPr lang="en-US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914400"/>
            <a:ext cx="71266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Concepts of biosphere</a:t>
            </a:r>
            <a:endParaRPr lang="en-US" sz="3600" b="1" dirty="0"/>
          </a:p>
        </p:txBody>
      </p:sp>
      <p:sp>
        <p:nvSpPr>
          <p:cNvPr id="3" name="Rectangle 2"/>
          <p:cNvSpPr/>
          <p:nvPr/>
        </p:nvSpPr>
        <p:spPr>
          <a:xfrm>
            <a:off x="685800" y="1905000"/>
            <a:ext cx="7772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The biosphere concept: is common to many scientific disciplines including astronomy, geophysics, geology, hydrology, biogeography and evolution, and is a core concept in ecology, earth science and physical geography</a:t>
            </a:r>
            <a:endParaRPr lang="en-US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762000"/>
            <a:ext cx="71165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Levels of organization</a:t>
            </a:r>
            <a:endParaRPr lang="en-US" sz="3600" b="1" dirty="0"/>
          </a:p>
        </p:txBody>
      </p:sp>
      <p:pic>
        <p:nvPicPr>
          <p:cNvPr id="3" name="Picture 2" descr="48691117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614487"/>
            <a:ext cx="8382000" cy="5014913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1" y="533400"/>
            <a:ext cx="86211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Physical properties of biosphere</a:t>
            </a:r>
            <a:endParaRPr lang="en-US" sz="3600" b="1" dirty="0"/>
          </a:p>
        </p:txBody>
      </p:sp>
      <p:sp>
        <p:nvSpPr>
          <p:cNvPr id="3" name="Rectangle 2"/>
          <p:cNvSpPr/>
          <p:nvPr/>
        </p:nvSpPr>
        <p:spPr>
          <a:xfrm>
            <a:off x="609600" y="1524000"/>
            <a:ext cx="8077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The physical properties of the biosphere in terms of its surface reflectance (</a:t>
            </a:r>
            <a:r>
              <a:rPr lang="en-US" sz="2800" dirty="0" err="1" smtClean="0"/>
              <a:t>albedo</a:t>
            </a:r>
            <a:r>
              <a:rPr lang="en-US" sz="2800" dirty="0" smtClean="0"/>
              <a:t>) and exchange of heat and moisture with the atmosphere are also critical for understanding global circulation of heat and moisture and therefore </a:t>
            </a:r>
            <a:r>
              <a:rPr lang="en-US" sz="2800" dirty="0" smtClean="0"/>
              <a:t>climate</a:t>
            </a:r>
          </a:p>
          <a:p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2800" dirty="0" smtClean="0"/>
              <a:t>Alterations in both the physics (</a:t>
            </a:r>
            <a:r>
              <a:rPr lang="en-US" sz="2800" dirty="0" err="1" smtClean="0"/>
              <a:t>albedo</a:t>
            </a:r>
            <a:r>
              <a:rPr lang="en-US" sz="2800" dirty="0" smtClean="0"/>
              <a:t>, heat exchange) and chemistry (carbon dioxide, methane, etc.) of earth systems by the biosphere are fundamental in understanding anthropogenic global warming</a:t>
            </a:r>
            <a:endParaRPr lang="en-US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1" y="609600"/>
            <a:ext cx="79721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Factors effect on biosphere</a:t>
            </a:r>
            <a:endParaRPr lang="en-US" sz="3600" b="1" dirty="0"/>
          </a:p>
        </p:txBody>
      </p:sp>
      <p:sp>
        <p:nvSpPr>
          <p:cNvPr id="3" name="Rectangle 2"/>
          <p:cNvSpPr/>
          <p:nvPr/>
        </p:nvSpPr>
        <p:spPr>
          <a:xfrm>
            <a:off x="533400" y="1447800"/>
            <a:ext cx="81534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Distance between the earth and the </a:t>
            </a:r>
            <a:r>
              <a:rPr lang="en-US" sz="2800" dirty="0" smtClean="0"/>
              <a:t>sun</a:t>
            </a:r>
          </a:p>
          <a:p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2800" dirty="0" smtClean="0"/>
              <a:t>Seasons and seasonal climate changes are direct results of the tilt of the Earth towards or away from the </a:t>
            </a:r>
            <a:r>
              <a:rPr lang="en-US" sz="2800" dirty="0" smtClean="0"/>
              <a:t>Sun</a:t>
            </a:r>
          </a:p>
          <a:p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2800" dirty="0" smtClean="0"/>
              <a:t>Summer months allow half of the planet to warm while the other half </a:t>
            </a:r>
            <a:r>
              <a:rPr lang="en-US" sz="2800" dirty="0" smtClean="0"/>
              <a:t>cools</a:t>
            </a:r>
          </a:p>
          <a:p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2800" dirty="0" smtClean="0"/>
              <a:t>Six months later, the temperatures shift in the opposite direction</a:t>
            </a:r>
            <a:endParaRPr lang="en-US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990600"/>
            <a:ext cx="81534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Chemical </a:t>
            </a:r>
            <a:r>
              <a:rPr lang="en-US" sz="3600" b="1" dirty="0" smtClean="0"/>
              <a:t>erosion:</a:t>
            </a:r>
          </a:p>
          <a:p>
            <a:r>
              <a:rPr lang="en-US" sz="3600" b="1" dirty="0" smtClean="0"/>
              <a:t> </a:t>
            </a:r>
            <a:r>
              <a:rPr lang="en-US" sz="3600" b="1" dirty="0" smtClean="0"/>
              <a:t>              </a:t>
            </a:r>
            <a:r>
              <a:rPr lang="en-US" sz="2800" dirty="0" smtClean="0"/>
              <a:t>is a great example of a landscape changing one molecule at a </a:t>
            </a:r>
            <a:r>
              <a:rPr lang="en-US" sz="2800" dirty="0" smtClean="0"/>
              <a:t>time </a:t>
            </a:r>
          </a:p>
          <a:p>
            <a:endParaRPr lang="en-US" sz="2800" dirty="0" smtClean="0"/>
          </a:p>
          <a:p>
            <a:r>
              <a:rPr lang="en-US" sz="3600" b="1" dirty="0" smtClean="0"/>
              <a:t>Oxidation </a:t>
            </a:r>
            <a:r>
              <a:rPr lang="en-US" sz="3600" b="1" dirty="0" smtClean="0"/>
              <a:t>and </a:t>
            </a:r>
            <a:r>
              <a:rPr lang="en-US" sz="3600" b="1" dirty="0" smtClean="0"/>
              <a:t>reduction:</a:t>
            </a:r>
          </a:p>
          <a:p>
            <a:r>
              <a:rPr lang="en-US" sz="3600" b="1" dirty="0" smtClean="0"/>
              <a:t> </a:t>
            </a:r>
            <a:r>
              <a:rPr lang="en-US" sz="3600" b="1" dirty="0" smtClean="0"/>
              <a:t>              </a:t>
            </a:r>
            <a:r>
              <a:rPr lang="en-US" sz="2800" dirty="0" smtClean="0"/>
              <a:t>reactions change the composition of rocks and organic </a:t>
            </a:r>
            <a:r>
              <a:rPr lang="en-US" sz="2800" dirty="0" smtClean="0"/>
              <a:t>materials</a:t>
            </a:r>
          </a:p>
          <a:p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2800" dirty="0" smtClean="0"/>
              <a:t>There is also biological </a:t>
            </a:r>
            <a:r>
              <a:rPr lang="en-US" sz="2800" dirty="0" smtClean="0"/>
              <a:t>erosion</a:t>
            </a:r>
            <a:endParaRPr lang="en-US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143001"/>
            <a:ext cx="7696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Tiny organisms, such as bacteria and fungi, are constantly working to break down organic and inorganic </a:t>
            </a:r>
            <a:r>
              <a:rPr lang="en-US" sz="2800" dirty="0" smtClean="0"/>
              <a:t>materials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990600"/>
            <a:ext cx="73152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What is Ecology?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 </a:t>
            </a:r>
            <a:r>
              <a:rPr lang="en-US" sz="2800" dirty="0" smtClean="0"/>
              <a:t>Ecology is the scientific study of the interactions between organisms and their environment</a:t>
            </a:r>
          </a:p>
          <a:p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 It is the science that seeks to describe and explain the relationship between living organisms and their environment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838200"/>
            <a:ext cx="7467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Ecology is describing the relationships between living organisms and their environment. </a:t>
            </a:r>
          </a:p>
          <a:p>
            <a:endParaRPr lang="en-US" sz="2800" dirty="0" smtClean="0"/>
          </a:p>
          <a:p>
            <a:r>
              <a:rPr lang="en-US" sz="2800" dirty="0" smtClean="0"/>
              <a:t> Ecology comes from the Greek words </a:t>
            </a:r>
          </a:p>
          <a:p>
            <a:r>
              <a:rPr lang="en-US" sz="2800" dirty="0" smtClean="0"/>
              <a:t> </a:t>
            </a:r>
            <a:r>
              <a:rPr lang="en-US" sz="2800" dirty="0" err="1" smtClean="0"/>
              <a:t>Oîkos</a:t>
            </a:r>
            <a:r>
              <a:rPr lang="en-US" sz="2800" dirty="0" smtClean="0"/>
              <a:t>= House </a:t>
            </a:r>
          </a:p>
          <a:p>
            <a:r>
              <a:rPr lang="en-US" sz="2800" dirty="0" smtClean="0"/>
              <a:t> -</a:t>
            </a:r>
            <a:r>
              <a:rPr lang="en-US" sz="2800" dirty="0" err="1" smtClean="0"/>
              <a:t>λογία</a:t>
            </a:r>
            <a:r>
              <a:rPr lang="en-US" sz="2800" dirty="0" smtClean="0"/>
              <a:t>, -logia= Study of Life </a:t>
            </a:r>
          </a:p>
          <a:p>
            <a:endParaRPr lang="en-US" sz="2800" dirty="0" smtClean="0"/>
          </a:p>
          <a:p>
            <a:r>
              <a:rPr lang="en-US" sz="2800" dirty="0" smtClean="0"/>
              <a:t> Study of the “house/environment” in which we live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09600"/>
            <a:ext cx="7772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Factors of Ecology</a:t>
            </a:r>
          </a:p>
          <a:p>
            <a:endParaRPr lang="en-US" sz="2800" dirty="0" smtClean="0"/>
          </a:p>
          <a:p>
            <a:r>
              <a:rPr lang="en-US" sz="2800" dirty="0" smtClean="0"/>
              <a:t>  There is two factors that Ecology study:</a:t>
            </a:r>
          </a:p>
          <a:p>
            <a:r>
              <a:rPr lang="en-US" sz="2800" dirty="0" smtClean="0"/>
              <a:t> </a:t>
            </a:r>
          </a:p>
          <a:p>
            <a:r>
              <a:rPr lang="en-US" sz="2800" dirty="0" smtClean="0"/>
              <a:t> </a:t>
            </a:r>
            <a:r>
              <a:rPr lang="en-US" sz="3600" b="1" dirty="0" err="1" smtClean="0"/>
              <a:t>Abiotic</a:t>
            </a:r>
            <a:r>
              <a:rPr lang="en-US" sz="3600" b="1" dirty="0" smtClean="0"/>
              <a:t> Factors </a:t>
            </a:r>
            <a:r>
              <a:rPr lang="en-US" sz="2800" dirty="0" smtClean="0"/>
              <a:t>(non-living components):</a:t>
            </a:r>
          </a:p>
          <a:p>
            <a:r>
              <a:rPr lang="en-US" sz="2800" dirty="0" smtClean="0"/>
              <a:t>                        Are those inert factors of the ecosystem, as the light, the temperature, the chemical products, the water and the atmosphere </a:t>
            </a:r>
          </a:p>
          <a:p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3600" b="1" dirty="0" smtClean="0"/>
              <a:t>Biotic Factors </a:t>
            </a:r>
            <a:r>
              <a:rPr lang="en-US" sz="2800" dirty="0" smtClean="0"/>
              <a:t>(living organisms):</a:t>
            </a:r>
          </a:p>
          <a:p>
            <a:r>
              <a:rPr lang="en-US" sz="2800" dirty="0" smtClean="0"/>
              <a:t>                         Are all the living beings in an environment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066800"/>
            <a:ext cx="8077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Ecology is study of interactions between </a:t>
            </a:r>
          </a:p>
          <a:p>
            <a:r>
              <a:rPr lang="en-US" sz="2800" dirty="0" smtClean="0"/>
              <a:t> non-living components in the environment… </a:t>
            </a:r>
          </a:p>
          <a:p>
            <a:r>
              <a:rPr lang="en-US" sz="2800" dirty="0" smtClean="0"/>
              <a:t> light </a:t>
            </a:r>
          </a:p>
          <a:p>
            <a:r>
              <a:rPr lang="en-US" sz="2800" dirty="0" smtClean="0"/>
              <a:t> water </a:t>
            </a:r>
          </a:p>
          <a:p>
            <a:r>
              <a:rPr lang="en-US" sz="2800" dirty="0" smtClean="0"/>
              <a:t>wind </a:t>
            </a:r>
          </a:p>
          <a:p>
            <a:r>
              <a:rPr lang="en-US" sz="2800" dirty="0" smtClean="0"/>
              <a:t> nutrients in soil </a:t>
            </a:r>
          </a:p>
          <a:p>
            <a:r>
              <a:rPr lang="en-US" sz="2800" dirty="0" smtClean="0"/>
              <a:t> heat </a:t>
            </a:r>
          </a:p>
          <a:p>
            <a:r>
              <a:rPr lang="en-US" sz="2800" dirty="0" smtClean="0"/>
              <a:t> solar radiation </a:t>
            </a:r>
          </a:p>
          <a:p>
            <a:r>
              <a:rPr lang="en-US" sz="2800" dirty="0" smtClean="0"/>
              <a:t> atmosphere, etc.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838200"/>
            <a:ext cx="343207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AND…</a:t>
            </a:r>
            <a:endParaRPr lang="en-US" sz="4000" b="1" dirty="0"/>
          </a:p>
        </p:txBody>
      </p:sp>
      <p:sp>
        <p:nvSpPr>
          <p:cNvPr id="3" name="Rectangle 2"/>
          <p:cNvSpPr/>
          <p:nvPr/>
        </p:nvSpPr>
        <p:spPr>
          <a:xfrm>
            <a:off x="914400" y="2209800"/>
            <a:ext cx="5943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Living organisms… </a:t>
            </a:r>
          </a:p>
          <a:p>
            <a:r>
              <a:rPr lang="en-US" sz="2800" dirty="0" smtClean="0"/>
              <a:t> Plants </a:t>
            </a:r>
          </a:p>
          <a:p>
            <a:r>
              <a:rPr lang="en-US" sz="2800" dirty="0" smtClean="0"/>
              <a:t> Animals </a:t>
            </a:r>
          </a:p>
          <a:p>
            <a:r>
              <a:rPr lang="en-US" sz="2800" dirty="0" smtClean="0"/>
              <a:t> microorganisms in soil, etc.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609600"/>
            <a:ext cx="88977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Levels of Ecological Organization</a:t>
            </a:r>
            <a:endParaRPr lang="en-US" sz="3600" b="1" dirty="0"/>
          </a:p>
        </p:txBody>
      </p:sp>
      <p:sp>
        <p:nvSpPr>
          <p:cNvPr id="3" name="Rectangle 2"/>
          <p:cNvSpPr/>
          <p:nvPr/>
        </p:nvSpPr>
        <p:spPr>
          <a:xfrm>
            <a:off x="381000" y="1752600"/>
            <a:ext cx="8458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Biosphere</a:t>
            </a:r>
            <a:r>
              <a:rPr lang="en-US" sz="2800" dirty="0" smtClean="0"/>
              <a:t>: </a:t>
            </a:r>
          </a:p>
          <a:p>
            <a:r>
              <a:rPr lang="en-US" sz="2800" dirty="0" smtClean="0"/>
              <a:t>              Earth &amp; its atmosphere </a:t>
            </a:r>
          </a:p>
          <a:p>
            <a:endParaRPr lang="en-US" sz="2800" dirty="0" smtClean="0"/>
          </a:p>
          <a:p>
            <a:r>
              <a:rPr lang="en-US" sz="3200" b="1" dirty="0" smtClean="0"/>
              <a:t>Biome: </a:t>
            </a:r>
          </a:p>
          <a:p>
            <a:r>
              <a:rPr lang="en-US" sz="3200" b="1" dirty="0" smtClean="0"/>
              <a:t>            </a:t>
            </a:r>
            <a:r>
              <a:rPr lang="en-US" sz="2800" dirty="0" smtClean="0"/>
              <a:t>very large climatic regions </a:t>
            </a:r>
          </a:p>
          <a:p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3200" b="1" dirty="0" smtClean="0"/>
              <a:t>Ecosystem: </a:t>
            </a:r>
          </a:p>
          <a:p>
            <a:r>
              <a:rPr lang="en-US" sz="3200" b="1" dirty="0" smtClean="0"/>
              <a:t>                </a:t>
            </a:r>
            <a:r>
              <a:rPr lang="en-US" sz="2800" dirty="0" smtClean="0"/>
              <a:t>organisms and non-living things in one area </a:t>
            </a:r>
          </a:p>
          <a:p>
            <a:endParaRPr lang="en-US" sz="2800" dirty="0" smtClean="0"/>
          </a:p>
          <a:p>
            <a:r>
              <a:rPr lang="en-U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990600"/>
            <a:ext cx="80772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Community: </a:t>
            </a:r>
          </a:p>
          <a:p>
            <a:r>
              <a:rPr lang="en-US" sz="3200" b="1" dirty="0" smtClean="0"/>
              <a:t>            </a:t>
            </a:r>
            <a:r>
              <a:rPr lang="en-US" sz="2800" dirty="0" smtClean="0"/>
              <a:t>interacting organisms in one area </a:t>
            </a:r>
          </a:p>
          <a:p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3200" b="1" dirty="0" smtClean="0"/>
              <a:t>Population:</a:t>
            </a:r>
          </a:p>
          <a:p>
            <a:r>
              <a:rPr lang="en-US" sz="3200" b="1" dirty="0" smtClean="0"/>
              <a:t>              </a:t>
            </a:r>
            <a:r>
              <a:rPr lang="en-US" sz="2800" dirty="0" smtClean="0"/>
              <a:t>all members of one species in an area </a:t>
            </a:r>
          </a:p>
          <a:p>
            <a:endParaRPr lang="en-US" sz="2800" dirty="0" smtClean="0"/>
          </a:p>
          <a:p>
            <a:r>
              <a:rPr lang="en-US" sz="3200" b="1" dirty="0" smtClean="0"/>
              <a:t> Organism: </a:t>
            </a:r>
          </a:p>
          <a:p>
            <a:r>
              <a:rPr lang="en-US" sz="3200" b="1" dirty="0" smtClean="0"/>
              <a:t>             </a:t>
            </a:r>
            <a:r>
              <a:rPr lang="en-US" sz="2800" dirty="0" smtClean="0"/>
              <a:t>how they are adapted to their environments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921</Words>
  <Application>Microsoft Office PowerPoint</Application>
  <PresentationFormat>On-screen Show (4:3)</PresentationFormat>
  <Paragraphs>133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Fareeha Nosheen</dc:creator>
  <cp:lastModifiedBy>Hp</cp:lastModifiedBy>
  <cp:revision>25</cp:revision>
  <dcterms:created xsi:type="dcterms:W3CDTF">2006-08-16T00:00:00Z</dcterms:created>
  <dcterms:modified xsi:type="dcterms:W3CDTF">2020-10-22T18:15:50Z</dcterms:modified>
</cp:coreProperties>
</file>