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9" autoAdjust="0"/>
    <p:restoredTop sz="94660"/>
  </p:normalViewPr>
  <p:slideViewPr>
    <p:cSldViewPr snapToGrid="0">
      <p:cViewPr varScale="1">
        <p:scale>
          <a:sx n="81" d="100"/>
          <a:sy n="81" d="100"/>
        </p:scale>
        <p:origin x="-78" y="-29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4D74FD-2A47-4836-9646-4FC0F86683E5}" type="datetimeFigureOut">
              <a:rPr lang="en-US" smtClean="0"/>
              <a:t>4/18/2020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94B83C-F065-4D0C-A94B-76CA43C224D5}" type="slidenum">
              <a:rPr lang="en-US" smtClean="0"/>
              <a:t>‹#›</a:t>
            </a:fld>
            <a:endParaRPr lang="en-US"/>
          </a:p>
        </p:txBody>
      </p:sp>
    </p:spTree>
    <p:extLst>
      <p:ext uri="{BB962C8B-B14F-4D97-AF65-F5344CB8AC3E}">
        <p14:creationId xmlns:p14="http://schemas.microsoft.com/office/powerpoint/2010/main" val="2612937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5EC4ED-7735-4509-82B4-266877EC89E5}" type="slidenum">
              <a:rPr lang="en-US"/>
              <a:pPr>
                <a:spcBef>
                  <a:spcPct val="0"/>
                </a:spcBef>
              </a:pPr>
              <a:t>1</a:t>
            </a:fld>
            <a:endParaRPr lang="en-US"/>
          </a:p>
        </p:txBody>
      </p:sp>
    </p:spTree>
    <p:extLst>
      <p:ext uri="{BB962C8B-B14F-4D97-AF65-F5344CB8AC3E}">
        <p14:creationId xmlns:p14="http://schemas.microsoft.com/office/powerpoint/2010/main" val="3416870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6BBDF2-C9C1-4972-93DD-E429DE0B6D54}"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5B563-AD6F-44B1-88CC-AA14A90012C2}" type="slidenum">
              <a:rPr lang="en-US" smtClean="0"/>
              <a:t>‹#›</a:t>
            </a:fld>
            <a:endParaRPr lang="en-US"/>
          </a:p>
        </p:txBody>
      </p:sp>
    </p:spTree>
    <p:extLst>
      <p:ext uri="{BB962C8B-B14F-4D97-AF65-F5344CB8AC3E}">
        <p14:creationId xmlns:p14="http://schemas.microsoft.com/office/powerpoint/2010/main" val="433728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6BBDF2-C9C1-4972-93DD-E429DE0B6D54}"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5B563-AD6F-44B1-88CC-AA14A90012C2}" type="slidenum">
              <a:rPr lang="en-US" smtClean="0"/>
              <a:t>‹#›</a:t>
            </a:fld>
            <a:endParaRPr lang="en-US"/>
          </a:p>
        </p:txBody>
      </p:sp>
    </p:spTree>
    <p:extLst>
      <p:ext uri="{BB962C8B-B14F-4D97-AF65-F5344CB8AC3E}">
        <p14:creationId xmlns:p14="http://schemas.microsoft.com/office/powerpoint/2010/main" val="39878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6BBDF2-C9C1-4972-93DD-E429DE0B6D54}"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5B563-AD6F-44B1-88CC-AA14A90012C2}" type="slidenum">
              <a:rPr lang="en-US" smtClean="0"/>
              <a:t>‹#›</a:t>
            </a:fld>
            <a:endParaRPr lang="en-US"/>
          </a:p>
        </p:txBody>
      </p:sp>
    </p:spTree>
    <p:extLst>
      <p:ext uri="{BB962C8B-B14F-4D97-AF65-F5344CB8AC3E}">
        <p14:creationId xmlns:p14="http://schemas.microsoft.com/office/powerpoint/2010/main" val="2776483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6BBDF2-C9C1-4972-93DD-E429DE0B6D54}"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5B563-AD6F-44B1-88CC-AA14A90012C2}" type="slidenum">
              <a:rPr lang="en-US" smtClean="0"/>
              <a:t>‹#›</a:t>
            </a:fld>
            <a:endParaRPr lang="en-US"/>
          </a:p>
        </p:txBody>
      </p:sp>
    </p:spTree>
    <p:extLst>
      <p:ext uri="{BB962C8B-B14F-4D97-AF65-F5344CB8AC3E}">
        <p14:creationId xmlns:p14="http://schemas.microsoft.com/office/powerpoint/2010/main" val="2877437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6BBDF2-C9C1-4972-93DD-E429DE0B6D54}"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5B563-AD6F-44B1-88CC-AA14A90012C2}" type="slidenum">
              <a:rPr lang="en-US" smtClean="0"/>
              <a:t>‹#›</a:t>
            </a:fld>
            <a:endParaRPr lang="en-US"/>
          </a:p>
        </p:txBody>
      </p:sp>
    </p:spTree>
    <p:extLst>
      <p:ext uri="{BB962C8B-B14F-4D97-AF65-F5344CB8AC3E}">
        <p14:creationId xmlns:p14="http://schemas.microsoft.com/office/powerpoint/2010/main" val="622807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6BBDF2-C9C1-4972-93DD-E429DE0B6D54}"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65B563-AD6F-44B1-88CC-AA14A90012C2}" type="slidenum">
              <a:rPr lang="en-US" smtClean="0"/>
              <a:t>‹#›</a:t>
            </a:fld>
            <a:endParaRPr lang="en-US"/>
          </a:p>
        </p:txBody>
      </p:sp>
    </p:spTree>
    <p:extLst>
      <p:ext uri="{BB962C8B-B14F-4D97-AF65-F5344CB8AC3E}">
        <p14:creationId xmlns:p14="http://schemas.microsoft.com/office/powerpoint/2010/main" val="144547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6BBDF2-C9C1-4972-93DD-E429DE0B6D54}" type="datetimeFigureOut">
              <a:rPr lang="en-US" smtClean="0"/>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65B563-AD6F-44B1-88CC-AA14A90012C2}" type="slidenum">
              <a:rPr lang="en-US" smtClean="0"/>
              <a:t>‹#›</a:t>
            </a:fld>
            <a:endParaRPr lang="en-US"/>
          </a:p>
        </p:txBody>
      </p:sp>
    </p:spTree>
    <p:extLst>
      <p:ext uri="{BB962C8B-B14F-4D97-AF65-F5344CB8AC3E}">
        <p14:creationId xmlns:p14="http://schemas.microsoft.com/office/powerpoint/2010/main" val="3398582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6BBDF2-C9C1-4972-93DD-E429DE0B6D54}" type="datetimeFigureOut">
              <a:rPr lang="en-US" smtClean="0"/>
              <a:t>4/18/2020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65B563-AD6F-44B1-88CC-AA14A90012C2}" type="slidenum">
              <a:rPr lang="en-US" smtClean="0"/>
              <a:t>‹#›</a:t>
            </a:fld>
            <a:endParaRPr lang="en-US"/>
          </a:p>
        </p:txBody>
      </p:sp>
    </p:spTree>
    <p:extLst>
      <p:ext uri="{BB962C8B-B14F-4D97-AF65-F5344CB8AC3E}">
        <p14:creationId xmlns:p14="http://schemas.microsoft.com/office/powerpoint/2010/main" val="3608241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6BBDF2-C9C1-4972-93DD-E429DE0B6D54}" type="datetimeFigureOut">
              <a:rPr lang="en-US" smtClean="0"/>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65B563-AD6F-44B1-88CC-AA14A90012C2}" type="slidenum">
              <a:rPr lang="en-US" smtClean="0"/>
              <a:t>‹#›</a:t>
            </a:fld>
            <a:endParaRPr lang="en-US"/>
          </a:p>
        </p:txBody>
      </p:sp>
    </p:spTree>
    <p:extLst>
      <p:ext uri="{BB962C8B-B14F-4D97-AF65-F5344CB8AC3E}">
        <p14:creationId xmlns:p14="http://schemas.microsoft.com/office/powerpoint/2010/main" val="4032781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6BBDF2-C9C1-4972-93DD-E429DE0B6D54}"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65B563-AD6F-44B1-88CC-AA14A90012C2}" type="slidenum">
              <a:rPr lang="en-US" smtClean="0"/>
              <a:t>‹#›</a:t>
            </a:fld>
            <a:endParaRPr lang="en-US"/>
          </a:p>
        </p:txBody>
      </p:sp>
    </p:spTree>
    <p:extLst>
      <p:ext uri="{BB962C8B-B14F-4D97-AF65-F5344CB8AC3E}">
        <p14:creationId xmlns:p14="http://schemas.microsoft.com/office/powerpoint/2010/main" val="47548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6BBDF2-C9C1-4972-93DD-E429DE0B6D54}"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65B563-AD6F-44B1-88CC-AA14A90012C2}" type="slidenum">
              <a:rPr lang="en-US" smtClean="0"/>
              <a:t>‹#›</a:t>
            </a:fld>
            <a:endParaRPr lang="en-US"/>
          </a:p>
        </p:txBody>
      </p:sp>
    </p:spTree>
    <p:extLst>
      <p:ext uri="{BB962C8B-B14F-4D97-AF65-F5344CB8AC3E}">
        <p14:creationId xmlns:p14="http://schemas.microsoft.com/office/powerpoint/2010/main" val="783402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6BBDF2-C9C1-4972-93DD-E429DE0B6D54}" type="datetimeFigureOut">
              <a:rPr lang="en-US" smtClean="0"/>
              <a:t>4/18/2020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65B563-AD6F-44B1-88CC-AA14A90012C2}" type="slidenum">
              <a:rPr lang="en-US" smtClean="0"/>
              <a:t>‹#›</a:t>
            </a:fld>
            <a:endParaRPr lang="en-US"/>
          </a:p>
        </p:txBody>
      </p:sp>
    </p:spTree>
    <p:extLst>
      <p:ext uri="{BB962C8B-B14F-4D97-AF65-F5344CB8AC3E}">
        <p14:creationId xmlns:p14="http://schemas.microsoft.com/office/powerpoint/2010/main" val="2203918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upload.wikimedia.org/wikipedia/commons/5/51/TANGLES_HIGH.jp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28599"/>
            <a:ext cx="8001000" cy="1828799"/>
          </a:xfrm>
        </p:spPr>
        <p:txBody>
          <a:bodyPr>
            <a:normAutofit/>
          </a:bodyPr>
          <a:lstStyle/>
          <a:p>
            <a:pPr>
              <a:defRPr/>
            </a:pPr>
            <a:r>
              <a:rPr lang="en-US"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Alzheimer’s </a:t>
            </a:r>
            <a:r>
              <a:rPr lang="en-US"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Disease</a:t>
            </a:r>
            <a:endParaRPr lang="en-US" dirty="0"/>
          </a:p>
        </p:txBody>
      </p:sp>
      <p:pic>
        <p:nvPicPr>
          <p:cNvPr id="10243" name="Picture 3" descr="C:\Users\owner\Pictures\alzheimers 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1905000"/>
            <a:ext cx="63246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0797344"/>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Content Placeholder 3" descr="http://upload.wikimedia.org/wikipedia/commons/4/49/PET_Alzheimer.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3124200" y="228600"/>
            <a:ext cx="4953000" cy="5118100"/>
          </a:xfrm>
        </p:spPr>
      </p:pic>
      <p:sp>
        <p:nvSpPr>
          <p:cNvPr id="2" name="Title 1"/>
          <p:cNvSpPr>
            <a:spLocks noGrp="1"/>
          </p:cNvSpPr>
          <p:nvPr>
            <p:ph type="title"/>
          </p:nvPr>
        </p:nvSpPr>
        <p:spPr/>
        <p:txBody>
          <a:bodyPr/>
          <a:lstStyle/>
          <a:p>
            <a:pPr>
              <a:defRPr/>
            </a:pPr>
            <a:endParaRPr lang="en-US"/>
          </a:p>
        </p:txBody>
      </p:sp>
      <p:sp>
        <p:nvSpPr>
          <p:cNvPr id="20484" name="Rectangle 1"/>
          <p:cNvSpPr>
            <a:spLocks noChangeArrowheads="1"/>
          </p:cNvSpPr>
          <p:nvPr/>
        </p:nvSpPr>
        <p:spPr bwMode="auto">
          <a:xfrm>
            <a:off x="1524001" y="98425"/>
            <a:ext cx="22066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100">
                <a:latin typeface="Calibri" panose="020F0502020204030204" pitchFamily="34" charset="0"/>
                <a:ea typeface="Calibri" panose="020F0502020204030204" pitchFamily="34" charset="0"/>
                <a:cs typeface="Mangal" panose="02040503050203030202" pitchFamily="18" charset="0"/>
              </a:rPr>
              <a:t>.</a:t>
            </a:r>
            <a:endParaRPr lang="en-US">
              <a:ea typeface="Calibri" panose="020F0502020204030204" pitchFamily="34" charset="0"/>
              <a:cs typeface="Mangal" panose="02040503050203030202" pitchFamily="18" charset="0"/>
            </a:endParaRPr>
          </a:p>
        </p:txBody>
      </p:sp>
      <p:sp>
        <p:nvSpPr>
          <p:cNvPr id="20485" name="Rectangle 5"/>
          <p:cNvSpPr>
            <a:spLocks noChangeArrowheads="1"/>
          </p:cNvSpPr>
          <p:nvPr/>
        </p:nvSpPr>
        <p:spPr bwMode="auto">
          <a:xfrm>
            <a:off x="2971800" y="5486401"/>
            <a:ext cx="5410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atin typeface="Calibri" panose="020F0502020204030204" pitchFamily="34" charset="0"/>
                <a:ea typeface="Calibri" panose="020F0502020204030204" pitchFamily="34" charset="0"/>
                <a:cs typeface="Mangal" panose="02040503050203030202" pitchFamily="18" charset="0"/>
              </a:rPr>
              <a:t>PET scan of the brain of a person with AD showing a loss of function in the temporal lobe.</a:t>
            </a:r>
            <a:endParaRPr lang="en-US" sz="320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014508456"/>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274320" indent="-274320">
              <a:buFont typeface="Wingdings 2"/>
              <a:buChar char=""/>
              <a:defRPr/>
            </a:pPr>
            <a:r>
              <a:rPr lang="en-US" dirty="0" smtClean="0"/>
              <a:t>Neuropsychological tests such as the mini-mental state examination (MMSE) are widely used to evaluate the cognitive impairments needed for diagnosis. More comprehensive test arrays are necessary for high reliability of results, particularly in the earliest stages of the disease.</a:t>
            </a:r>
          </a:p>
          <a:p>
            <a:pPr marL="274320" indent="-274320">
              <a:buFont typeface="Wingdings 2"/>
              <a:buChar char=""/>
              <a:defRPr/>
            </a:pPr>
            <a:r>
              <a:rPr lang="en-US" dirty="0" smtClean="0"/>
              <a:t>Psychological tests for depression are employed, since depression can either be concurrent with AD, an early sign of cognitive impairment, or even the cause.</a:t>
            </a:r>
          </a:p>
          <a:p>
            <a:pPr marL="274320" indent="-274320">
              <a:buFont typeface="Wingdings 2"/>
              <a:buChar char=""/>
              <a:defRPr/>
            </a:pPr>
            <a:r>
              <a:rPr lang="en-US" dirty="0" smtClean="0"/>
              <a:t>When available as a diagnostic tool, SPECT and PET neuroimaging are used to confirm a diagnosis of Alzheimer's in conjunction with evaluations involving mental status examination. In a person already having dementia, SPECT appears to be superior in differentiating Alzheimer's disease from other possible causes, compared with the usual attempts employing mental testing and medical history analysis.</a:t>
            </a:r>
          </a:p>
          <a:p>
            <a:pPr marL="274320" indent="-274320">
              <a:buFont typeface="Wingdings 2"/>
              <a:buChar char=""/>
              <a:defRPr/>
            </a:pPr>
            <a:endParaRPr lang="en-US" dirty="0"/>
          </a:p>
        </p:txBody>
      </p:sp>
      <p:sp>
        <p:nvSpPr>
          <p:cNvPr id="2" name="Title 1"/>
          <p:cNvSpPr>
            <a:spLocks noGrp="1"/>
          </p:cNvSpPr>
          <p:nvPr>
            <p:ph type="title"/>
          </p:nvPr>
        </p:nvSpPr>
        <p:spPr/>
        <p:txBody>
          <a:bodyPr/>
          <a:lstStyle/>
          <a:p>
            <a:pPr>
              <a:defRPr/>
            </a:pPr>
            <a:endParaRPr lang="en-US"/>
          </a:p>
        </p:txBody>
      </p:sp>
      <p:sp>
        <p:nvSpPr>
          <p:cNvPr id="4" name="Rectangle 3"/>
          <p:cNvSpPr/>
          <p:nvPr/>
        </p:nvSpPr>
        <p:spPr>
          <a:xfrm>
            <a:off x="2514600" y="304800"/>
            <a:ext cx="6231740" cy="923330"/>
          </a:xfrm>
          <a:prstGeom prst="rect">
            <a:avLst/>
          </a:prstGeom>
          <a:noFill/>
        </p:spPr>
        <p:txBody>
          <a:bodyPr>
            <a:spAutoFit/>
          </a:bodyPr>
          <a:lstStyle/>
          <a:p>
            <a:pPr algn="ctr">
              <a:defRPr/>
            </a:pP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Diagnostic Tools</a:t>
            </a:r>
          </a:p>
        </p:txBody>
      </p:sp>
    </p:spTree>
    <p:extLst>
      <p:ext uri="{BB962C8B-B14F-4D97-AF65-F5344CB8AC3E}">
        <p14:creationId xmlns:p14="http://schemas.microsoft.com/office/powerpoint/2010/main" val="1769374017"/>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521208" lvl="1">
              <a:spcBef>
                <a:spcPts val="324"/>
              </a:spcBef>
              <a:buClr>
                <a:schemeClr val="accent4"/>
              </a:buClr>
              <a:buFont typeface="Wingdings 2"/>
              <a:buChar char=""/>
              <a:defRPr/>
            </a:pPr>
            <a:r>
              <a:rPr lang="en-US" dirty="0"/>
              <a:t>Scientists don’t yet fully understand what causes AD, but it is clear that it develops because of a complex series of events that take place in the brain over a long period of time. It is likely that the causes include genetic, environmental, and lifestyle factors.</a:t>
            </a:r>
            <a:endParaRPr lang="en-US" sz="2000" dirty="0"/>
          </a:p>
          <a:p>
            <a:pPr marL="521208" lvl="1">
              <a:spcBef>
                <a:spcPts val="324"/>
              </a:spcBef>
              <a:buClr>
                <a:schemeClr val="accent4"/>
              </a:buClr>
              <a:buFont typeface="Wingdings 2"/>
              <a:buChar char=""/>
              <a:defRPr/>
            </a:pPr>
            <a:r>
              <a:rPr lang="en-US" dirty="0"/>
              <a:t> Some drug therapies propose that AD is caused by reduced synthesis of the neurotransmitter acetylcholine.</a:t>
            </a:r>
            <a:endParaRPr lang="en-US" sz="2000" dirty="0"/>
          </a:p>
          <a:p>
            <a:pPr marL="521208" lvl="1">
              <a:spcBef>
                <a:spcPts val="324"/>
              </a:spcBef>
              <a:buClr>
                <a:schemeClr val="accent4"/>
              </a:buClr>
              <a:buFont typeface="Wingdings 2"/>
              <a:buChar char=""/>
              <a:defRPr/>
            </a:pPr>
            <a:r>
              <a:rPr lang="en-US" dirty="0"/>
              <a:t>Other cholinergic effects have also been proposed, for example, initiation of large-scale aggregation of amyloid leading to generalized neuroinflammation.</a:t>
            </a:r>
            <a:endParaRPr lang="en-US" sz="2000" dirty="0"/>
          </a:p>
          <a:p>
            <a:pPr marL="521208" lvl="1">
              <a:spcBef>
                <a:spcPts val="324"/>
              </a:spcBef>
              <a:buClr>
                <a:schemeClr val="accent4"/>
              </a:buClr>
              <a:buFont typeface="Wingdings 2"/>
              <a:buChar char=""/>
              <a:defRPr/>
            </a:pPr>
            <a:r>
              <a:rPr lang="en-US" dirty="0"/>
              <a:t>Alzheimer's disease is characterized by a build-up of proteins in the brain. Though this cannot be measured in a living person, extensive autopsy studies have revealed this phenomenon. The build-up manifests in two ways</a:t>
            </a:r>
            <a:r>
              <a:rPr lang="en-US" dirty="0">
                <a:solidFill>
                  <a:schemeClr val="tx1">
                    <a:tint val="85000"/>
                  </a:schemeClr>
                </a:solidFill>
              </a:rPr>
              <a:t>: </a:t>
            </a:r>
            <a:endParaRPr lang="en-US" sz="2000" dirty="0">
              <a:solidFill>
                <a:schemeClr val="tx1">
                  <a:tint val="85000"/>
                </a:schemeClr>
              </a:solidFill>
            </a:endParaRPr>
          </a:p>
          <a:p>
            <a:pPr marL="274320" indent="-274320">
              <a:buFont typeface="Wingdings 2"/>
              <a:buChar char=""/>
              <a:defRPr/>
            </a:pPr>
            <a:r>
              <a:rPr lang="en-US" b="1" dirty="0"/>
              <a:t>   Plaques</a:t>
            </a:r>
            <a:r>
              <a:rPr lang="en-US" dirty="0"/>
              <a:t>– deposits of the protein </a:t>
            </a:r>
            <a:r>
              <a:rPr lang="en-US" i="1" dirty="0"/>
              <a:t>beta-amyloid</a:t>
            </a:r>
            <a:r>
              <a:rPr lang="en-US" dirty="0"/>
              <a:t> that accumulate in the spaces between nerve cells    </a:t>
            </a:r>
            <a:endParaRPr lang="en-US" sz="2400" dirty="0"/>
          </a:p>
          <a:p>
            <a:pPr marL="274320" indent="-274320">
              <a:buFont typeface="Wingdings 2"/>
              <a:buChar char=""/>
              <a:defRPr/>
            </a:pPr>
            <a:r>
              <a:rPr lang="en-US" dirty="0"/>
              <a:t>   </a:t>
            </a:r>
            <a:r>
              <a:rPr lang="en-US" b="1" dirty="0"/>
              <a:t>Tangles</a:t>
            </a:r>
            <a:r>
              <a:rPr lang="en-US" dirty="0"/>
              <a:t> – deposits of the protein </a:t>
            </a:r>
            <a:r>
              <a:rPr lang="en-US" i="1" dirty="0"/>
              <a:t>tau </a:t>
            </a:r>
            <a:r>
              <a:rPr lang="en-US" dirty="0"/>
              <a:t>that accumulate inside of nerve cells</a:t>
            </a:r>
            <a:endParaRPr lang="en-US" sz="2400" dirty="0"/>
          </a:p>
          <a:p>
            <a:pPr marL="274320" indent="-274320">
              <a:buFont typeface="Wingdings 2"/>
              <a:buChar char=""/>
              <a:defRPr/>
            </a:pPr>
            <a:endParaRPr lang="en-US" dirty="0"/>
          </a:p>
        </p:txBody>
      </p:sp>
      <p:sp>
        <p:nvSpPr>
          <p:cNvPr id="2" name="Title 1"/>
          <p:cNvSpPr>
            <a:spLocks noGrp="1"/>
          </p:cNvSpPr>
          <p:nvPr>
            <p:ph type="title"/>
          </p:nvPr>
        </p:nvSpPr>
        <p:spPr/>
        <p:txBody>
          <a:bodyPr/>
          <a:lstStyle/>
          <a:p>
            <a:pPr>
              <a:defRPr/>
            </a:pPr>
            <a:endParaRPr lang="en-US" dirty="0"/>
          </a:p>
        </p:txBody>
      </p:sp>
      <p:sp>
        <p:nvSpPr>
          <p:cNvPr id="4" name="Rectangle 3"/>
          <p:cNvSpPr/>
          <p:nvPr/>
        </p:nvSpPr>
        <p:spPr>
          <a:xfrm>
            <a:off x="1981200" y="0"/>
            <a:ext cx="7239000" cy="1754326"/>
          </a:xfrm>
          <a:prstGeom prst="rect">
            <a:avLst/>
          </a:prstGeom>
          <a:noFill/>
        </p:spPr>
        <p:txBody>
          <a:bodyPr>
            <a:spAutoFit/>
          </a:bodyPr>
          <a:lstStyle/>
          <a:p>
            <a:pPr algn="ctr">
              <a:defRPr/>
            </a:pP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Causes of Alzheimer’s Disease</a:t>
            </a:r>
          </a:p>
        </p:txBody>
      </p:sp>
    </p:spTree>
    <p:extLst>
      <p:ext uri="{BB962C8B-B14F-4D97-AF65-F5344CB8AC3E}">
        <p14:creationId xmlns:p14="http://schemas.microsoft.com/office/powerpoint/2010/main" val="2940350899"/>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Content Placeholder 3" descr="http://upload.wikimedia.org/wikipedia/commons/a/a3/TAU_HIGH.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2743200" y="228600"/>
            <a:ext cx="5334000" cy="5486400"/>
          </a:xfrm>
        </p:spPr>
      </p:pic>
      <p:sp>
        <p:nvSpPr>
          <p:cNvPr id="2" name="Title 1"/>
          <p:cNvSpPr>
            <a:spLocks noGrp="1"/>
          </p:cNvSpPr>
          <p:nvPr>
            <p:ph type="title"/>
          </p:nvPr>
        </p:nvSpPr>
        <p:spPr/>
        <p:txBody>
          <a:bodyPr/>
          <a:lstStyle/>
          <a:p>
            <a:pPr>
              <a:defRPr/>
            </a:pPr>
            <a:endParaRPr lang="en-US"/>
          </a:p>
        </p:txBody>
      </p:sp>
      <p:sp>
        <p:nvSpPr>
          <p:cNvPr id="23556" name="Rectangle 1"/>
          <p:cNvSpPr>
            <a:spLocks noChangeArrowheads="1"/>
          </p:cNvSpPr>
          <p:nvPr/>
        </p:nvSpPr>
        <p:spPr bwMode="auto">
          <a:xfrm>
            <a:off x="2133600" y="5861051"/>
            <a:ext cx="7543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400">
                <a:latin typeface="Calibri" panose="020F0502020204030204" pitchFamily="34" charset="0"/>
                <a:ea typeface="Calibri" panose="020F0502020204030204" pitchFamily="34" charset="0"/>
                <a:cs typeface="Mangal" panose="02040503050203030202" pitchFamily="18" charset="0"/>
              </a:rPr>
              <a:t>Microscopy image of a neurofibrillary tangle, conformed by hyperphosphorylated tau protein</a:t>
            </a:r>
            <a:r>
              <a:rPr lang="en-US" sz="1200">
                <a:latin typeface="Calibri" panose="020F0502020204030204" pitchFamily="34" charset="0"/>
                <a:ea typeface="Calibri" panose="020F0502020204030204" pitchFamily="34" charset="0"/>
                <a:cs typeface="Mangal" panose="02040503050203030202" pitchFamily="18" charset="0"/>
              </a:rPr>
              <a:t>.</a:t>
            </a:r>
            <a:endParaRPr lang="en-US">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012116466"/>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274320" indent="-274320">
              <a:buFont typeface="Wingdings 2"/>
              <a:buChar char=""/>
              <a:defRPr/>
            </a:pPr>
            <a:r>
              <a:rPr lang="en-US" dirty="0" smtClean="0"/>
              <a:t>Alzheimer's disease is </a:t>
            </a:r>
            <a:r>
              <a:rPr lang="en-US" dirty="0" err="1" smtClean="0"/>
              <a:t>characterised</a:t>
            </a:r>
            <a:r>
              <a:rPr lang="en-US" dirty="0" smtClean="0"/>
              <a:t> by loss of neurons and synapses in the cerebral cortex and certain </a:t>
            </a:r>
            <a:r>
              <a:rPr lang="en-US" dirty="0" err="1" smtClean="0"/>
              <a:t>subcortical</a:t>
            </a:r>
            <a:r>
              <a:rPr lang="en-US" dirty="0" smtClean="0"/>
              <a:t> regions. This loss results in gross atrophy of the affected regions, including degeneration in the temporal lobe and parietal lobe, and parts of the frontal cortex and </a:t>
            </a:r>
            <a:r>
              <a:rPr lang="en-US" dirty="0" err="1" smtClean="0"/>
              <a:t>cingulate</a:t>
            </a:r>
            <a:r>
              <a:rPr lang="en-US" dirty="0" smtClean="0"/>
              <a:t> </a:t>
            </a:r>
            <a:r>
              <a:rPr lang="en-US" dirty="0" err="1" smtClean="0"/>
              <a:t>gyrus</a:t>
            </a:r>
            <a:r>
              <a:rPr lang="en-US" dirty="0" smtClean="0"/>
              <a:t>.</a:t>
            </a:r>
          </a:p>
          <a:p>
            <a:pPr marL="274320" indent="-274320">
              <a:buFont typeface="Wingdings 2"/>
              <a:buChar char=""/>
              <a:defRPr/>
            </a:pPr>
            <a:r>
              <a:rPr lang="en-US" dirty="0" smtClean="0"/>
              <a:t>Both amyloid plaques and neurofibrillary tangles are clearly visible by microscopy in brains of those afflicted by AD.</a:t>
            </a:r>
          </a:p>
          <a:p>
            <a:pPr marL="274320" indent="-274320">
              <a:buFont typeface="Wingdings 2"/>
              <a:buChar char=""/>
              <a:defRPr/>
            </a:pPr>
            <a:r>
              <a:rPr lang="en-US" dirty="0" smtClean="0"/>
              <a:t>Plaques are dense, mostly insoluble deposits of amyloid – beta peptides and cellular material outside and around neurons. </a:t>
            </a:r>
          </a:p>
          <a:p>
            <a:pPr marL="274320" indent="-274320">
              <a:buFont typeface="Wingdings 2"/>
              <a:buChar char=""/>
              <a:defRPr/>
            </a:pPr>
            <a:r>
              <a:rPr lang="en-US" dirty="0" smtClean="0"/>
              <a:t>Tangles (neurofibrillary tangles) are aggregates of the microtubule-associated protein tau which has become hyperphosphorylated and accumulate inside the cells themselves. </a:t>
            </a:r>
          </a:p>
          <a:p>
            <a:pPr marL="274320" indent="-274320">
              <a:buFont typeface="Wingdings 2"/>
              <a:buChar char=""/>
              <a:defRPr/>
            </a:pPr>
            <a:r>
              <a:rPr lang="en-US" dirty="0" smtClean="0"/>
              <a:t>Although many older individuals develop some plaques and tangles as a consequence of ageing, the brains of AD patients have a greater number of them in specific brain regions such as the temporal lobe.</a:t>
            </a:r>
          </a:p>
          <a:p>
            <a:pPr marL="274320" indent="-274320">
              <a:buFont typeface="Wingdings 2"/>
              <a:buChar char=""/>
              <a:defRPr/>
            </a:pPr>
            <a:endParaRPr lang="en-US" dirty="0"/>
          </a:p>
        </p:txBody>
      </p:sp>
      <p:sp>
        <p:nvSpPr>
          <p:cNvPr id="2" name="Title 1"/>
          <p:cNvSpPr>
            <a:spLocks noGrp="1"/>
          </p:cNvSpPr>
          <p:nvPr>
            <p:ph type="title"/>
          </p:nvPr>
        </p:nvSpPr>
        <p:spPr/>
        <p:txBody>
          <a:bodyPr/>
          <a:lstStyle/>
          <a:p>
            <a:pPr>
              <a:defRPr/>
            </a:pPr>
            <a:endParaRPr lang="en-US"/>
          </a:p>
        </p:txBody>
      </p:sp>
      <p:sp>
        <p:nvSpPr>
          <p:cNvPr id="4" name="Rectangle 3"/>
          <p:cNvSpPr/>
          <p:nvPr/>
        </p:nvSpPr>
        <p:spPr>
          <a:xfrm>
            <a:off x="2743201" y="381000"/>
            <a:ext cx="6003527" cy="923330"/>
          </a:xfrm>
          <a:prstGeom prst="rect">
            <a:avLst/>
          </a:prstGeom>
          <a:noFill/>
        </p:spPr>
        <p:txBody>
          <a:bodyPr>
            <a:spAutoFit/>
          </a:bodyPr>
          <a:lstStyle/>
          <a:p>
            <a:pPr algn="ctr">
              <a:defRPr/>
            </a:pP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Neuropathology</a:t>
            </a:r>
          </a:p>
        </p:txBody>
      </p:sp>
    </p:spTree>
    <p:extLst>
      <p:ext uri="{BB962C8B-B14F-4D97-AF65-F5344CB8AC3E}">
        <p14:creationId xmlns:p14="http://schemas.microsoft.com/office/powerpoint/2010/main" val="958524854"/>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Content Placeholder 3" descr="http://upload.wikimedia.org/wikipedia/commons/f/fb/Amyloid-plaque_formation-big.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1905000" y="381001"/>
            <a:ext cx="7620000" cy="4462463"/>
          </a:xfrm>
        </p:spPr>
      </p:pic>
      <p:sp>
        <p:nvSpPr>
          <p:cNvPr id="26628" name="Rectangle 1"/>
          <p:cNvSpPr>
            <a:spLocks noChangeArrowheads="1"/>
          </p:cNvSpPr>
          <p:nvPr/>
        </p:nvSpPr>
        <p:spPr bwMode="auto">
          <a:xfrm>
            <a:off x="2057400" y="5254625"/>
            <a:ext cx="7620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400">
                <a:latin typeface="Calibri" panose="020F0502020204030204" pitchFamily="34" charset="0"/>
                <a:cs typeface="Times New Roman" panose="02020603050405020304" pitchFamily="18" charset="0"/>
              </a:rPr>
              <a:t>Enzymes act on the APP (amyloid precursor protein) and cut it into fragments. The beta-amyloid fragment is crucial in the formation of senile plaques in AD.</a:t>
            </a:r>
            <a:endParaRPr lang="en-US" sz="2400"/>
          </a:p>
        </p:txBody>
      </p:sp>
    </p:spTree>
    <p:extLst>
      <p:ext uri="{BB962C8B-B14F-4D97-AF65-F5344CB8AC3E}">
        <p14:creationId xmlns:p14="http://schemas.microsoft.com/office/powerpoint/2010/main" val="1186543998"/>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Content Placeholder 3" descr="File:TANGLES HIGH.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a:xfrm>
            <a:off x="2286000" y="457200"/>
            <a:ext cx="6934200" cy="6019800"/>
          </a:xfrm>
        </p:spPr>
      </p:pic>
    </p:spTree>
    <p:extLst>
      <p:ext uri="{BB962C8B-B14F-4D97-AF65-F5344CB8AC3E}">
        <p14:creationId xmlns:p14="http://schemas.microsoft.com/office/powerpoint/2010/main" val="3201258387"/>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25000" lnSpcReduction="20000"/>
          </a:bodyPr>
          <a:lstStyle/>
          <a:p>
            <a:pPr marL="274320" indent="-274320">
              <a:buNone/>
              <a:defRPr/>
            </a:pPr>
            <a:endParaRPr lang="en-US" sz="6400" dirty="0">
              <a:latin typeface="Arial" pitchFamily="34" charset="0"/>
              <a:cs typeface="Arial" pitchFamily="34" charset="0"/>
            </a:endParaRPr>
          </a:p>
          <a:p>
            <a:pPr marL="274320" indent="-274320">
              <a:buFont typeface="Wingdings 2"/>
              <a:buChar char=""/>
              <a:defRPr/>
            </a:pPr>
            <a:endParaRPr lang="en-US" sz="6400" b="1" dirty="0">
              <a:latin typeface="Arial" pitchFamily="34" charset="0"/>
              <a:cs typeface="Arial" pitchFamily="34" charset="0"/>
            </a:endParaRPr>
          </a:p>
          <a:p>
            <a:pPr marL="274320" indent="-274320">
              <a:buFont typeface="Wingdings 2"/>
              <a:buChar char=""/>
              <a:defRPr/>
            </a:pPr>
            <a:endParaRPr lang="en-US" sz="6400" b="1" dirty="0">
              <a:latin typeface="Arial" pitchFamily="34" charset="0"/>
              <a:cs typeface="Arial" pitchFamily="34" charset="0"/>
            </a:endParaRPr>
          </a:p>
          <a:p>
            <a:pPr marL="274320" indent="-274320">
              <a:buFont typeface="Wingdings 2"/>
              <a:buChar char=""/>
              <a:defRPr/>
            </a:pPr>
            <a:endParaRPr lang="en-US" sz="6400" b="1" dirty="0">
              <a:latin typeface="Arial" pitchFamily="34" charset="0"/>
              <a:cs typeface="Arial" pitchFamily="34" charset="0"/>
            </a:endParaRPr>
          </a:p>
          <a:p>
            <a:pPr marL="274320" indent="-274320">
              <a:buNone/>
              <a:defRPr/>
            </a:pPr>
            <a:endParaRPr lang="en-US" sz="6400" dirty="0">
              <a:latin typeface="Arial" pitchFamily="34" charset="0"/>
              <a:cs typeface="Arial" pitchFamily="34" charset="0"/>
            </a:endParaRPr>
          </a:p>
          <a:p>
            <a:pPr marL="274320" indent="-274320">
              <a:buFont typeface="Wingdings 2"/>
              <a:buChar char=""/>
              <a:defRPr/>
            </a:pPr>
            <a:r>
              <a:rPr lang="en-US" sz="6400" b="1" dirty="0">
                <a:latin typeface="Arial" pitchFamily="34" charset="0"/>
                <a:cs typeface="Arial" pitchFamily="34" charset="0"/>
              </a:rPr>
              <a:t>Aricept</a:t>
            </a:r>
            <a:r>
              <a:rPr lang="en-US" sz="6400" dirty="0">
                <a:latin typeface="Arial" pitchFamily="34" charset="0"/>
                <a:cs typeface="Arial" pitchFamily="34" charset="0"/>
              </a:rPr>
              <a:t>                                  </a:t>
            </a:r>
            <a:r>
              <a:rPr lang="en-US" sz="6400" b="1" dirty="0">
                <a:latin typeface="Arial" pitchFamily="34" charset="0"/>
                <a:cs typeface="Arial" pitchFamily="34" charset="0"/>
              </a:rPr>
              <a:t>Used to delay or slow the symptoms of AD</a:t>
            </a:r>
            <a:r>
              <a:rPr lang="en-US" sz="6400" dirty="0">
                <a:latin typeface="Arial" pitchFamily="34" charset="0"/>
                <a:cs typeface="Arial" pitchFamily="34" charset="0"/>
              </a:rPr>
              <a:t/>
            </a:r>
            <a:br>
              <a:rPr lang="en-US" sz="6400" dirty="0">
                <a:latin typeface="Arial" pitchFamily="34" charset="0"/>
                <a:cs typeface="Arial" pitchFamily="34" charset="0"/>
              </a:rPr>
            </a:br>
            <a:r>
              <a:rPr lang="en-US" sz="6400" dirty="0" err="1">
                <a:latin typeface="Arial" pitchFamily="34" charset="0"/>
                <a:cs typeface="Arial" pitchFamily="34" charset="0"/>
              </a:rPr>
              <a:t>Donepezil</a:t>
            </a:r>
            <a:r>
              <a:rPr lang="en-US" sz="6400" dirty="0">
                <a:latin typeface="Arial" pitchFamily="34" charset="0"/>
                <a:cs typeface="Arial" pitchFamily="34" charset="0"/>
              </a:rPr>
              <a:t>                             • Loses its effect over time</a:t>
            </a:r>
            <a:br>
              <a:rPr lang="en-US" sz="6400" dirty="0">
                <a:latin typeface="Arial" pitchFamily="34" charset="0"/>
                <a:cs typeface="Arial" pitchFamily="34" charset="0"/>
              </a:rPr>
            </a:br>
            <a:r>
              <a:rPr lang="en-US" sz="6400" dirty="0">
                <a:latin typeface="Arial" pitchFamily="34" charset="0"/>
                <a:cs typeface="Arial" pitchFamily="34" charset="0"/>
              </a:rPr>
              <a:t>                                             • Used for mild, moderate and severe AD</a:t>
            </a:r>
            <a:br>
              <a:rPr lang="en-US" sz="6400" dirty="0">
                <a:latin typeface="Arial" pitchFamily="34" charset="0"/>
                <a:cs typeface="Arial" pitchFamily="34" charset="0"/>
              </a:rPr>
            </a:br>
            <a:r>
              <a:rPr lang="en-US" sz="6400" dirty="0">
                <a:latin typeface="Arial" pitchFamily="34" charset="0"/>
                <a:cs typeface="Arial" pitchFamily="34" charset="0"/>
              </a:rPr>
              <a:t>                                             • Does not prevent or cure AD</a:t>
            </a:r>
          </a:p>
          <a:p>
            <a:pPr marL="274320" indent="-274320">
              <a:buFont typeface="Wingdings 2"/>
              <a:buChar char=""/>
              <a:defRPr/>
            </a:pPr>
            <a:r>
              <a:rPr lang="en-US" sz="6400" b="1" dirty="0" err="1">
                <a:latin typeface="Arial" pitchFamily="34" charset="0"/>
                <a:cs typeface="Arial" pitchFamily="34" charset="0"/>
              </a:rPr>
              <a:t>Celexa</a:t>
            </a:r>
            <a:r>
              <a:rPr lang="en-US" sz="6400" dirty="0">
                <a:latin typeface="Arial" pitchFamily="34" charset="0"/>
                <a:cs typeface="Arial" pitchFamily="34" charset="0"/>
              </a:rPr>
              <a:t/>
            </a:r>
            <a:br>
              <a:rPr lang="en-US" sz="6400" dirty="0">
                <a:latin typeface="Arial" pitchFamily="34" charset="0"/>
                <a:cs typeface="Arial" pitchFamily="34" charset="0"/>
              </a:rPr>
            </a:br>
            <a:r>
              <a:rPr lang="en-US" sz="6400" dirty="0" err="1">
                <a:latin typeface="Arial" pitchFamily="34" charset="0"/>
                <a:cs typeface="Arial" pitchFamily="34" charset="0"/>
              </a:rPr>
              <a:t>Citalopram</a:t>
            </a:r>
            <a:r>
              <a:rPr lang="en-US" sz="6400" dirty="0">
                <a:latin typeface="Arial" pitchFamily="34" charset="0"/>
                <a:cs typeface="Arial" pitchFamily="34" charset="0"/>
              </a:rPr>
              <a:t>                              </a:t>
            </a:r>
            <a:r>
              <a:rPr lang="en-US" sz="6400" b="1" dirty="0"/>
              <a:t>Used to reduce depression and anxiety</a:t>
            </a:r>
            <a:r>
              <a:rPr lang="en-US" sz="6400" dirty="0"/>
              <a:t/>
            </a:r>
            <a:br>
              <a:rPr lang="en-US" sz="6400" dirty="0"/>
            </a:br>
            <a:r>
              <a:rPr lang="en-US" sz="6400" dirty="0"/>
              <a:t>                                           • May take 4 to 6 weeks to work</a:t>
            </a:r>
            <a:br>
              <a:rPr lang="en-US" sz="6400" dirty="0"/>
            </a:br>
            <a:r>
              <a:rPr lang="en-US" sz="6400" dirty="0"/>
              <a:t>                                          • Sometimes used to help people get to sleep</a:t>
            </a:r>
            <a:endParaRPr lang="en-US" sz="6400" dirty="0">
              <a:latin typeface="Arial" pitchFamily="34" charset="0"/>
              <a:cs typeface="Arial" pitchFamily="34" charset="0"/>
            </a:endParaRPr>
          </a:p>
          <a:p>
            <a:pPr marL="274320" indent="-274320">
              <a:buFont typeface="Wingdings 2"/>
              <a:buChar char=""/>
              <a:defRPr/>
            </a:pPr>
            <a:endParaRPr lang="en-US" sz="6400" b="1" dirty="0">
              <a:latin typeface="Arial" pitchFamily="34" charset="0"/>
              <a:cs typeface="Arial" pitchFamily="34" charset="0"/>
            </a:endParaRPr>
          </a:p>
          <a:p>
            <a:pPr marL="274320" indent="-274320">
              <a:buFont typeface="Wingdings 2"/>
              <a:buChar char=""/>
              <a:defRPr/>
            </a:pPr>
            <a:r>
              <a:rPr lang="en-US" sz="6400" b="1" dirty="0" err="1"/>
              <a:t>Depakote</a:t>
            </a:r>
            <a:r>
              <a:rPr lang="en-US" sz="6400" b="1" dirty="0"/>
              <a:t>                              Used to treat severe aggression</a:t>
            </a:r>
            <a:r>
              <a:rPr lang="en-US" sz="6400" dirty="0"/>
              <a:t/>
            </a:r>
            <a:br>
              <a:rPr lang="en-US" sz="6400" dirty="0"/>
            </a:br>
            <a:r>
              <a:rPr lang="en-US" sz="6400" dirty="0"/>
              <a:t>Sodium </a:t>
            </a:r>
            <a:r>
              <a:rPr lang="en-US" sz="6400" dirty="0" err="1"/>
              <a:t>Valproate</a:t>
            </a:r>
            <a:r>
              <a:rPr lang="en-US" sz="6400" dirty="0"/>
              <a:t>                  • Also used to treat depression and anxiety</a:t>
            </a:r>
          </a:p>
          <a:p>
            <a:pPr marL="274320" indent="-274320">
              <a:buFont typeface="Wingdings 2"/>
              <a:buChar char=""/>
              <a:defRPr/>
            </a:pPr>
            <a:endParaRPr lang="en-US" sz="6400" dirty="0"/>
          </a:p>
          <a:p>
            <a:pPr marL="274320" indent="-274320">
              <a:buFont typeface="Wingdings 2"/>
              <a:buChar char=""/>
              <a:defRPr/>
            </a:pPr>
            <a:r>
              <a:rPr lang="en-US" sz="6400" b="1" dirty="0"/>
              <a:t>Exelon                                  Used to delay or slow the symptoms of AD</a:t>
            </a:r>
            <a:r>
              <a:rPr lang="en-US" sz="6400" dirty="0"/>
              <a:t/>
            </a:r>
            <a:br>
              <a:rPr lang="en-US" sz="6400" dirty="0"/>
            </a:br>
            <a:r>
              <a:rPr lang="en-US" sz="6400" dirty="0"/>
              <a:t> Rivastigmine                        • Loses its effect over time</a:t>
            </a:r>
            <a:br>
              <a:rPr lang="en-US" sz="6400" dirty="0"/>
            </a:br>
            <a:r>
              <a:rPr lang="en-US" sz="6400" dirty="0"/>
              <a:t>                                            • Used for mild to moderate AD</a:t>
            </a:r>
            <a:br>
              <a:rPr lang="en-US" sz="6400" dirty="0"/>
            </a:br>
            <a:r>
              <a:rPr lang="en-US" sz="6400" dirty="0"/>
              <a:t>                                            • Can get in pill form or as a skin patch</a:t>
            </a:r>
            <a:br>
              <a:rPr lang="en-US" sz="6400" dirty="0"/>
            </a:br>
            <a:r>
              <a:rPr lang="en-US" sz="6400" dirty="0"/>
              <a:t>                                            • Does not prevent or cure AD</a:t>
            </a:r>
          </a:p>
          <a:p>
            <a:pPr marL="274320" indent="-274320">
              <a:buFont typeface="Wingdings 2"/>
              <a:buChar char=""/>
              <a:defRPr/>
            </a:pPr>
            <a:endParaRPr lang="en-US" sz="800" dirty="0"/>
          </a:p>
          <a:p>
            <a:pPr marL="274320" indent="-274320">
              <a:buFont typeface="Wingdings 2"/>
              <a:buChar char=""/>
              <a:defRPr/>
            </a:pPr>
            <a:endParaRPr lang="en-US" dirty="0" smtClean="0"/>
          </a:p>
          <a:p>
            <a:pPr marL="274320" indent="-274320">
              <a:buFont typeface="Wingdings 2"/>
              <a:buChar char=""/>
              <a:defRPr/>
            </a:pPr>
            <a:endParaRPr lang="en-US" dirty="0" smtClean="0"/>
          </a:p>
          <a:p>
            <a:pPr marL="274320" indent="-274320">
              <a:buFont typeface="Wingdings 2"/>
              <a:buChar char=""/>
              <a:defRPr/>
            </a:pPr>
            <a:endParaRPr lang="en-US" dirty="0" smtClean="0"/>
          </a:p>
          <a:p>
            <a:pPr marL="274320" indent="-274320">
              <a:buFont typeface="Wingdings 2"/>
              <a:buChar char=""/>
              <a:defRPr/>
            </a:pPr>
            <a:endParaRPr lang="en-US" dirty="0" smtClean="0"/>
          </a:p>
          <a:p>
            <a:pPr marL="274320" indent="-274320">
              <a:buFont typeface="Wingdings 2"/>
              <a:buChar char=""/>
              <a:defRPr/>
            </a:pPr>
            <a:endParaRPr lang="en-US" dirty="0" smtClean="0"/>
          </a:p>
          <a:p>
            <a:pPr marL="274320" indent="-274320">
              <a:buFont typeface="Wingdings 2"/>
              <a:buChar char=""/>
              <a:defRPr/>
            </a:pPr>
            <a:endParaRPr lang="en-US" dirty="0" smtClean="0"/>
          </a:p>
          <a:p>
            <a:pPr marL="274320" indent="-274320">
              <a:buFont typeface="Wingdings 2"/>
              <a:buChar char=""/>
              <a:defRPr/>
            </a:pPr>
            <a:endParaRPr lang="en-US" dirty="0" smtClean="0"/>
          </a:p>
          <a:p>
            <a:pPr marL="274320" indent="-274320">
              <a:buFont typeface="Wingdings 2"/>
              <a:buChar char=""/>
              <a:defRPr/>
            </a:pPr>
            <a:endParaRPr lang="en-US" dirty="0" smtClean="0"/>
          </a:p>
          <a:p>
            <a:pPr marL="274320" indent="-274320">
              <a:buFont typeface="Wingdings 2"/>
              <a:buChar char=""/>
              <a:defRPr/>
            </a:pPr>
            <a:endParaRPr lang="en-US" dirty="0" smtClean="0"/>
          </a:p>
          <a:p>
            <a:pPr marL="274320" indent="-274320">
              <a:buFont typeface="Wingdings 2"/>
              <a:buChar char=""/>
              <a:defRPr/>
            </a:pPr>
            <a:endParaRPr lang="en-US" dirty="0" smtClean="0"/>
          </a:p>
          <a:p>
            <a:pPr marL="274320" indent="-274320">
              <a:buFont typeface="Wingdings 2"/>
              <a:buChar char=""/>
              <a:defRPr/>
            </a:pPr>
            <a:endParaRPr lang="en-US" dirty="0" smtClean="0"/>
          </a:p>
          <a:p>
            <a:pPr marL="274320" indent="-274320">
              <a:buFont typeface="Wingdings 2"/>
              <a:buChar char=""/>
              <a:defRPr/>
            </a:pPr>
            <a:endParaRPr lang="en-US" dirty="0" smtClean="0"/>
          </a:p>
          <a:p>
            <a:pPr marL="274320" indent="-274320">
              <a:buFont typeface="Wingdings 2"/>
              <a:buChar char=""/>
              <a:defRPr/>
            </a:pPr>
            <a:endParaRPr lang="en-US" dirty="0" smtClean="0"/>
          </a:p>
          <a:p>
            <a:pPr marL="274320" indent="-274320">
              <a:buFont typeface="Wingdings 2"/>
              <a:buChar char=""/>
              <a:defRPr/>
            </a:pPr>
            <a:endParaRPr lang="en-US" dirty="0" smtClean="0"/>
          </a:p>
          <a:p>
            <a:pPr marL="274320" indent="-274320">
              <a:buFont typeface="Wingdings 2"/>
              <a:buChar char=""/>
              <a:defRPr/>
            </a:pPr>
            <a:endParaRPr lang="en-US" dirty="0" smtClean="0"/>
          </a:p>
          <a:p>
            <a:pPr marL="274320" indent="-274320">
              <a:buFont typeface="Wingdings 2"/>
              <a:buChar char=""/>
              <a:defRPr/>
            </a:pPr>
            <a:endParaRPr lang="en-US" dirty="0" smtClean="0"/>
          </a:p>
          <a:p>
            <a:pPr marL="274320" indent="-274320">
              <a:buFont typeface="Wingdings 2"/>
              <a:buChar char=""/>
              <a:defRPr/>
            </a:pPr>
            <a:endParaRPr lang="en-US" dirty="0" smtClean="0"/>
          </a:p>
          <a:p>
            <a:pPr marL="274320" indent="-274320">
              <a:buFont typeface="Wingdings 2"/>
              <a:buChar char=""/>
              <a:defRPr/>
            </a:pPr>
            <a:endParaRPr lang="en-US" dirty="0" smtClean="0"/>
          </a:p>
          <a:p>
            <a:pPr marL="274320" indent="-274320">
              <a:buFont typeface="Wingdings 2"/>
              <a:buChar char=""/>
              <a:defRPr/>
            </a:pPr>
            <a:endParaRPr lang="en-US" dirty="0" smtClean="0"/>
          </a:p>
          <a:p>
            <a:pPr marL="274320" indent="-274320">
              <a:buFont typeface="Wingdings 2"/>
              <a:buChar char=""/>
              <a:defRPr/>
            </a:pPr>
            <a:r>
              <a:rPr lang="en-US" b="1" dirty="0" smtClean="0"/>
              <a:t>Used to reduce depression and anxiety</a:t>
            </a:r>
            <a:r>
              <a:rPr lang="en-US" dirty="0" smtClean="0"/>
              <a:t/>
            </a:r>
            <a:br>
              <a:rPr lang="en-US" dirty="0" smtClean="0"/>
            </a:br>
            <a:r>
              <a:rPr lang="en-US" dirty="0" smtClean="0"/>
              <a:t>• May take 4 to 6 weeks to work</a:t>
            </a:r>
            <a:br>
              <a:rPr lang="en-US" dirty="0" smtClean="0"/>
            </a:br>
            <a:r>
              <a:rPr lang="en-US" dirty="0" smtClean="0"/>
              <a:t>• Sometimes used to help people get to sleep</a:t>
            </a:r>
          </a:p>
          <a:p>
            <a:pPr marL="274320" indent="-274320">
              <a:buFont typeface="Wingdings 2"/>
              <a:buChar char=""/>
              <a:defRPr/>
            </a:pPr>
            <a:r>
              <a:rPr lang="en-US" b="1" dirty="0" err="1" smtClean="0"/>
              <a:t>Depakote</a:t>
            </a:r>
            <a:r>
              <a:rPr lang="en-US" b="1" dirty="0" smtClean="0"/>
              <a:t>® </a:t>
            </a:r>
            <a:r>
              <a:rPr lang="en-US" dirty="0" smtClean="0"/>
              <a:t>(DEP-uh-cote)</a:t>
            </a:r>
            <a:br>
              <a:rPr lang="en-US" dirty="0" smtClean="0"/>
            </a:br>
            <a:r>
              <a:rPr lang="en-US" dirty="0" smtClean="0"/>
              <a:t>Sodium </a:t>
            </a:r>
            <a:r>
              <a:rPr lang="en-US" dirty="0" err="1" smtClean="0"/>
              <a:t>valproate</a:t>
            </a:r>
            <a:r>
              <a:rPr lang="en-US" dirty="0" smtClean="0"/>
              <a:t> (so-DEE-um VAL-pro-ate)</a:t>
            </a:r>
          </a:p>
          <a:p>
            <a:pPr marL="274320" indent="-274320">
              <a:buFont typeface="Wingdings 2"/>
              <a:buChar char=""/>
              <a:defRPr/>
            </a:pPr>
            <a:r>
              <a:rPr lang="en-US" b="1" dirty="0" smtClean="0"/>
              <a:t>Used to treat severe aggression</a:t>
            </a:r>
            <a:r>
              <a:rPr lang="en-US" dirty="0" smtClean="0"/>
              <a:t/>
            </a:r>
            <a:br>
              <a:rPr lang="en-US" dirty="0" smtClean="0"/>
            </a:br>
            <a:r>
              <a:rPr lang="en-US" dirty="0" smtClean="0"/>
              <a:t>• Also used to treat depression and anxiety</a:t>
            </a:r>
          </a:p>
          <a:p>
            <a:pPr marL="274320" indent="-274320">
              <a:buFont typeface="Wingdings 2"/>
              <a:buChar char=""/>
              <a:defRPr/>
            </a:pPr>
            <a:r>
              <a:rPr lang="en-US" b="1" dirty="0" smtClean="0"/>
              <a:t>Exelon® </a:t>
            </a:r>
            <a:r>
              <a:rPr lang="en-US" dirty="0" smtClean="0"/>
              <a:t>(EKS-uh-lawn)</a:t>
            </a:r>
            <a:br>
              <a:rPr lang="en-US" dirty="0" smtClean="0"/>
            </a:br>
            <a:r>
              <a:rPr lang="en-US" dirty="0" smtClean="0"/>
              <a:t>Rivastigmine (</a:t>
            </a:r>
            <a:r>
              <a:rPr lang="en-US" dirty="0" err="1" smtClean="0"/>
              <a:t>riv</a:t>
            </a:r>
            <a:r>
              <a:rPr lang="en-US" dirty="0" smtClean="0"/>
              <a:t>-uh-STIG-</a:t>
            </a:r>
            <a:r>
              <a:rPr lang="en-US" dirty="0" err="1" smtClean="0"/>
              <a:t>meen</a:t>
            </a:r>
            <a:r>
              <a:rPr lang="en-US" dirty="0" smtClean="0"/>
              <a:t>)</a:t>
            </a:r>
          </a:p>
          <a:p>
            <a:pPr marL="274320" indent="-274320">
              <a:buFont typeface="Wingdings 2"/>
              <a:buChar char=""/>
              <a:defRPr/>
            </a:pPr>
            <a:r>
              <a:rPr lang="en-US" b="1" dirty="0" smtClean="0"/>
              <a:t>Used to delay or slow the symptoms of AD</a:t>
            </a:r>
            <a:r>
              <a:rPr lang="en-US" dirty="0" smtClean="0"/>
              <a:t/>
            </a:r>
            <a:br>
              <a:rPr lang="en-US" dirty="0" smtClean="0"/>
            </a:br>
            <a:r>
              <a:rPr lang="en-US" dirty="0" smtClean="0"/>
              <a:t>• Loses its effect over time</a:t>
            </a:r>
            <a:br>
              <a:rPr lang="en-US" dirty="0" smtClean="0"/>
            </a:br>
            <a:r>
              <a:rPr lang="en-US" dirty="0" smtClean="0"/>
              <a:t>• Used for mild to moderate AD</a:t>
            </a:r>
            <a:br>
              <a:rPr lang="en-US" dirty="0" smtClean="0"/>
            </a:br>
            <a:r>
              <a:rPr lang="en-US" dirty="0" smtClean="0"/>
              <a:t>• Can get in pill form or as a skin patch</a:t>
            </a:r>
            <a:br>
              <a:rPr lang="en-US" dirty="0" smtClean="0"/>
            </a:br>
            <a:r>
              <a:rPr lang="en-US" dirty="0" smtClean="0"/>
              <a:t>• Does not prevent or cure AD</a:t>
            </a:r>
          </a:p>
          <a:p>
            <a:pPr marL="274320" indent="-274320">
              <a:buFont typeface="Wingdings 2"/>
              <a:buChar char=""/>
              <a:defRPr/>
            </a:pPr>
            <a:endParaRPr lang="en-US" dirty="0"/>
          </a:p>
        </p:txBody>
      </p:sp>
      <p:sp>
        <p:nvSpPr>
          <p:cNvPr id="4" name="Rectangle 3"/>
          <p:cNvSpPr/>
          <p:nvPr/>
        </p:nvSpPr>
        <p:spPr>
          <a:xfrm>
            <a:off x="1905001" y="0"/>
            <a:ext cx="7280489" cy="1754326"/>
          </a:xfrm>
          <a:prstGeom prst="rect">
            <a:avLst/>
          </a:prstGeom>
          <a:noFill/>
        </p:spPr>
        <p:txBody>
          <a:bodyPr>
            <a:spAutoFit/>
          </a:bodyPr>
          <a:lstStyle/>
          <a:p>
            <a:pPr algn="ctr">
              <a:defRPr/>
            </a:pP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Medicines used to treat A.D and its Symptoms</a:t>
            </a:r>
          </a:p>
        </p:txBody>
      </p:sp>
    </p:spTree>
    <p:extLst>
      <p:ext uri="{BB962C8B-B14F-4D97-AF65-F5344CB8AC3E}">
        <p14:creationId xmlns:p14="http://schemas.microsoft.com/office/powerpoint/2010/main" val="3029080325"/>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0000" lnSpcReduction="20000"/>
          </a:bodyPr>
          <a:lstStyle/>
          <a:p>
            <a:pPr marL="274320" indent="-274320">
              <a:buFont typeface="Wingdings 2"/>
              <a:buChar char=""/>
              <a:defRPr/>
            </a:pPr>
            <a:r>
              <a:rPr lang="en-US" sz="3300" b="1" dirty="0"/>
              <a:t>Namenda                                                        Used to delay or slow the symptoms of AD</a:t>
            </a:r>
            <a:r>
              <a:rPr lang="en-US" sz="3300" dirty="0"/>
              <a:t/>
            </a:r>
            <a:br>
              <a:rPr lang="en-US" sz="3300" dirty="0"/>
            </a:br>
            <a:r>
              <a:rPr lang="en-US" sz="3300" dirty="0"/>
              <a:t>Memantine                                                       • Loses its effect over time</a:t>
            </a:r>
            <a:br>
              <a:rPr lang="en-US" sz="3300" dirty="0"/>
            </a:br>
            <a:r>
              <a:rPr lang="en-US" sz="3300" dirty="0"/>
              <a:t>                                                                       • Used for moderate to severe AD</a:t>
            </a:r>
            <a:br>
              <a:rPr lang="en-US" sz="3300" dirty="0"/>
            </a:br>
            <a:r>
              <a:rPr lang="en-US" sz="3300" dirty="0"/>
              <a:t>                                                                       • Sometimes given with Aricept®, Exelon®</a:t>
            </a:r>
            <a:br>
              <a:rPr lang="en-US" sz="3300" dirty="0"/>
            </a:br>
            <a:r>
              <a:rPr lang="en-US" sz="3300" dirty="0"/>
              <a:t>                                                                        • Does not prevent or cure AD</a:t>
            </a:r>
          </a:p>
          <a:p>
            <a:pPr marL="274320" indent="-274320">
              <a:buFont typeface="Wingdings 2"/>
              <a:buChar char=""/>
              <a:defRPr/>
            </a:pPr>
            <a:r>
              <a:rPr lang="en-US" sz="3300" b="1" dirty="0"/>
              <a:t>Razadyne                                                     Used to prevent or slow the symptoms of AD</a:t>
            </a:r>
            <a:r>
              <a:rPr lang="en-US" sz="3300" dirty="0"/>
              <a:t/>
            </a:r>
            <a:br>
              <a:rPr lang="en-US" sz="3300" dirty="0"/>
            </a:br>
            <a:r>
              <a:rPr lang="en-US" sz="3300" dirty="0"/>
              <a:t> Galantamine                                                    • Loses its effect over time</a:t>
            </a:r>
            <a:br>
              <a:rPr lang="en-US" sz="3300" dirty="0"/>
            </a:br>
            <a:r>
              <a:rPr lang="en-US" sz="3300" dirty="0"/>
              <a:t>                                                                        • Used for mild to moderate AD</a:t>
            </a:r>
            <a:br>
              <a:rPr lang="en-US" sz="3300" dirty="0"/>
            </a:br>
            <a:r>
              <a:rPr lang="en-US" sz="3300" dirty="0"/>
              <a:t>                                                                        • Can get in pill form or as a skin patch</a:t>
            </a:r>
            <a:br>
              <a:rPr lang="en-US" sz="3300" dirty="0"/>
            </a:br>
            <a:r>
              <a:rPr lang="en-US" sz="3300" dirty="0"/>
              <a:t>                                                                        • Does not prevent or cure AD</a:t>
            </a:r>
          </a:p>
          <a:p>
            <a:pPr marL="274320" indent="-274320">
              <a:buFont typeface="Wingdings 2"/>
              <a:buChar char=""/>
              <a:defRPr/>
            </a:pPr>
            <a:r>
              <a:rPr lang="en-US" sz="3300" b="1" dirty="0"/>
              <a:t>Zoloft                                                           Used to reduce depression and anxiety</a:t>
            </a:r>
            <a:r>
              <a:rPr lang="en-US" sz="3300" dirty="0"/>
              <a:t/>
            </a:r>
            <a:br>
              <a:rPr lang="en-US" sz="3300" dirty="0"/>
            </a:br>
            <a:r>
              <a:rPr lang="en-US" sz="3300" dirty="0"/>
              <a:t> </a:t>
            </a:r>
            <a:r>
              <a:rPr lang="en-US" sz="3300" dirty="0" err="1"/>
              <a:t>Sertraline</a:t>
            </a:r>
            <a:r>
              <a:rPr lang="en-US" sz="3300" dirty="0"/>
              <a:t>                                                        • May take 4 to 6 weeks to work</a:t>
            </a:r>
            <a:br>
              <a:rPr lang="en-US" sz="3300" dirty="0"/>
            </a:br>
            <a:r>
              <a:rPr lang="en-US" sz="3300" dirty="0"/>
              <a:t>                                                                     • Sometimes used to help people get to sleep</a:t>
            </a:r>
          </a:p>
          <a:p>
            <a:pPr marL="274320" indent="-274320">
              <a:buFont typeface="Wingdings 2"/>
              <a:buChar char=""/>
              <a:defRPr/>
            </a:pPr>
            <a:r>
              <a:rPr lang="en-US" sz="3300" b="1" dirty="0" err="1"/>
              <a:t>Trileptal</a:t>
            </a:r>
            <a:r>
              <a:rPr lang="en-US" sz="3300" b="1" dirty="0"/>
              <a:t>                                                       Used to treat severe aggression</a:t>
            </a:r>
            <a:r>
              <a:rPr lang="en-US" sz="3300" dirty="0"/>
              <a:t/>
            </a:r>
            <a:br>
              <a:rPr lang="en-US" sz="3300" dirty="0"/>
            </a:br>
            <a:r>
              <a:rPr lang="en-US" sz="3300" dirty="0"/>
              <a:t> </a:t>
            </a:r>
            <a:r>
              <a:rPr lang="en-US" sz="3300" dirty="0" err="1"/>
              <a:t>Oxcarbazepine</a:t>
            </a:r>
            <a:r>
              <a:rPr lang="en-US" sz="3300" dirty="0"/>
              <a:t>                                               • Also used to treat depression and anxiety</a:t>
            </a:r>
          </a:p>
          <a:p>
            <a:pPr marL="274320" indent="-274320">
              <a:buFont typeface="Wingdings 2"/>
              <a:buChar char=""/>
              <a:defRPr/>
            </a:pPr>
            <a:r>
              <a:rPr lang="en-US" sz="3300" dirty="0"/>
              <a:t/>
            </a:r>
            <a:br>
              <a:rPr lang="en-US" sz="3300" dirty="0"/>
            </a:br>
            <a:r>
              <a:rPr lang="en-US" sz="3300" b="1" dirty="0"/>
              <a:t> </a:t>
            </a:r>
            <a:r>
              <a:rPr lang="en-US" sz="3300" b="1" dirty="0" err="1"/>
              <a:t>Tegretol</a:t>
            </a:r>
            <a:r>
              <a:rPr lang="en-US" sz="3300" b="1" dirty="0"/>
              <a:t>                                                       Used to treat severe aggression</a:t>
            </a:r>
            <a:r>
              <a:rPr lang="en-US" sz="3300" dirty="0"/>
              <a:t/>
            </a:r>
            <a:br>
              <a:rPr lang="en-US" sz="3300" dirty="0"/>
            </a:br>
            <a:r>
              <a:rPr lang="en-US" sz="3300" dirty="0"/>
              <a:t> </a:t>
            </a:r>
            <a:r>
              <a:rPr lang="en-US" sz="3300" dirty="0" err="1"/>
              <a:t>Carbamazepine</a:t>
            </a:r>
            <a:r>
              <a:rPr lang="en-US" sz="3300" dirty="0"/>
              <a:t>                                               • Also used to treat depression and anxiety</a:t>
            </a:r>
          </a:p>
          <a:p>
            <a:pPr marL="274320" indent="-274320">
              <a:buFont typeface="Wingdings 2"/>
              <a:buChar char=""/>
              <a:defRPr/>
            </a:pPr>
            <a:r>
              <a:rPr lang="en-US" sz="3300" b="1" dirty="0" err="1"/>
              <a:t>Remeron</a:t>
            </a:r>
            <a:r>
              <a:rPr lang="en-US" sz="3300" b="1" dirty="0"/>
              <a:t>                                                       Used to reduce depression and anxiety</a:t>
            </a:r>
            <a:r>
              <a:rPr lang="en-US" sz="3300" dirty="0"/>
              <a:t/>
            </a:r>
            <a:br>
              <a:rPr lang="en-US" sz="3300" dirty="0"/>
            </a:br>
            <a:r>
              <a:rPr lang="en-US" sz="3300" dirty="0"/>
              <a:t> </a:t>
            </a:r>
            <a:r>
              <a:rPr lang="en-US" sz="3300" dirty="0" err="1"/>
              <a:t>Mirtazepine</a:t>
            </a:r>
            <a:r>
              <a:rPr lang="en-US" sz="3300" dirty="0"/>
              <a:t>                                                     • May take 4 to 6 weeks to work</a:t>
            </a:r>
            <a:br>
              <a:rPr lang="en-US" sz="3300" dirty="0"/>
            </a:br>
            <a:r>
              <a:rPr lang="en-US" sz="3300" dirty="0"/>
              <a:t>                                                                     • Sometimes used to help people get to sleep</a:t>
            </a:r>
          </a:p>
          <a:p>
            <a:pPr marL="274320" indent="-274320">
              <a:buFont typeface="Wingdings 2"/>
              <a:buChar char=""/>
              <a:defRPr/>
            </a:pPr>
            <a:endParaRPr lang="en-US" sz="3300" dirty="0"/>
          </a:p>
          <a:p>
            <a:pPr marL="274320" indent="-274320">
              <a:buNone/>
              <a:defRPr/>
            </a:pPr>
            <a:r>
              <a:rPr lang="en-US" sz="3300" b="1" dirty="0"/>
              <a:t/>
            </a:r>
            <a:br>
              <a:rPr lang="en-US" sz="3300" b="1" dirty="0"/>
            </a:br>
            <a:endParaRPr lang="en-US" sz="3300" dirty="0"/>
          </a:p>
          <a:p>
            <a:pPr marL="274320" indent="-274320">
              <a:buFont typeface="Wingdings 2"/>
              <a:buChar char=""/>
              <a:defRPr/>
            </a:pPr>
            <a:endParaRPr lang="en-US" dirty="0"/>
          </a:p>
        </p:txBody>
      </p:sp>
      <p:sp>
        <p:nvSpPr>
          <p:cNvPr id="4" name="Rectangle 3"/>
          <p:cNvSpPr/>
          <p:nvPr/>
        </p:nvSpPr>
        <p:spPr>
          <a:xfrm>
            <a:off x="3581401" y="304800"/>
            <a:ext cx="4267645" cy="923330"/>
          </a:xfrm>
          <a:prstGeom prst="rect">
            <a:avLst/>
          </a:prstGeom>
          <a:noFill/>
        </p:spPr>
        <p:txBody>
          <a:bodyPr>
            <a:spAutoFit/>
          </a:bodyPr>
          <a:lstStyle/>
          <a:p>
            <a:pPr algn="ctr">
              <a:defRPr/>
            </a:pP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Continued</a:t>
            </a:r>
          </a:p>
        </p:txBody>
      </p:sp>
    </p:spTree>
    <p:extLst>
      <p:ext uri="{BB962C8B-B14F-4D97-AF65-F5344CB8AC3E}">
        <p14:creationId xmlns:p14="http://schemas.microsoft.com/office/powerpoint/2010/main" val="2165662054"/>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274320" indent="-274320">
              <a:buFont typeface="Wingdings 2"/>
              <a:buChar char=""/>
              <a:defRPr/>
            </a:pPr>
            <a:r>
              <a:rPr lang="en-US" dirty="0" smtClean="0"/>
              <a:t>Although there is currently no way to cure Alzheimer's disease or stop its progression, researchers are making encouraging advances in Alzheimer's treatment, including medications and non-drug approaches to improve symptom management.</a:t>
            </a:r>
          </a:p>
          <a:p>
            <a:pPr marL="274320" indent="-274320">
              <a:buFont typeface="Wingdings 2"/>
              <a:buChar char=""/>
              <a:defRPr/>
            </a:pPr>
            <a:r>
              <a:rPr lang="en-US" dirty="0" smtClean="0"/>
              <a:t>Mild/Moderate AD:</a:t>
            </a:r>
          </a:p>
          <a:p>
            <a:pPr marL="274320" indent="-274320">
              <a:buNone/>
              <a:defRPr/>
            </a:pPr>
            <a:r>
              <a:rPr lang="en-US" b="1" dirty="0" smtClean="0"/>
              <a:t>    Cholinesterase inhibitors</a:t>
            </a:r>
            <a:r>
              <a:rPr lang="en-US" dirty="0" smtClean="0"/>
              <a:t> increase the levels of acetylcholine in the brain, which plays a key role in memory and learning. This kind of drug postpones the worsening of symptoms for 6 to 12 months in about half of the people who take it. Cholinesterase inhibitors most commonly prescribed for mild to moderate Alzheimer's disease include Aricept (donezepil HCL), Exelon (rivastigmine), and Razadyne (galantamine).</a:t>
            </a:r>
          </a:p>
          <a:p>
            <a:pPr marL="274320" indent="-274320">
              <a:buFont typeface="Wingdings 2"/>
              <a:buChar char=""/>
              <a:defRPr/>
            </a:pPr>
            <a:endParaRPr lang="en-US" dirty="0" smtClean="0"/>
          </a:p>
          <a:p>
            <a:pPr marL="274320" indent="-274320">
              <a:buFont typeface="Wingdings 2"/>
              <a:buChar char=""/>
              <a:defRPr/>
            </a:pPr>
            <a:endParaRPr lang="en-US" dirty="0"/>
          </a:p>
        </p:txBody>
      </p:sp>
      <p:sp>
        <p:nvSpPr>
          <p:cNvPr id="4" name="Rectangle 3"/>
          <p:cNvSpPr/>
          <p:nvPr/>
        </p:nvSpPr>
        <p:spPr>
          <a:xfrm>
            <a:off x="3048000" y="381000"/>
            <a:ext cx="4822460" cy="923330"/>
          </a:xfrm>
          <a:prstGeom prst="rect">
            <a:avLst/>
          </a:prstGeom>
          <a:noFill/>
        </p:spPr>
        <p:txBody>
          <a:bodyPr>
            <a:spAutoFit/>
          </a:bodyPr>
          <a:lstStyle/>
          <a:p>
            <a:pPr algn="ctr">
              <a:defRPr/>
            </a:pP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Treatment</a:t>
            </a:r>
          </a:p>
        </p:txBody>
      </p:sp>
    </p:spTree>
    <p:extLst>
      <p:ext uri="{BB962C8B-B14F-4D97-AF65-F5344CB8AC3E}">
        <p14:creationId xmlns:p14="http://schemas.microsoft.com/office/powerpoint/2010/main" val="3239259714"/>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447801"/>
            <a:ext cx="8229600" cy="4678363"/>
          </a:xfrm>
        </p:spPr>
        <p:txBody>
          <a:bodyPr>
            <a:normAutofit fontScale="92500" lnSpcReduction="20000"/>
          </a:bodyPr>
          <a:lstStyle/>
          <a:p>
            <a:pPr marL="274320" indent="-274320">
              <a:buFont typeface="Wingdings 2"/>
              <a:buChar char=""/>
              <a:defRPr/>
            </a:pPr>
            <a:r>
              <a:rPr lang="en-US" dirty="0"/>
              <a:t>Alzheimer's disease (AD), also known as Senile Dementia of</a:t>
            </a:r>
            <a:r>
              <a:rPr lang="en-US" b="1" dirty="0"/>
              <a:t> </a:t>
            </a:r>
            <a:r>
              <a:rPr lang="en-US" dirty="0"/>
              <a:t>the Alzheimer Type (SDAT) or simply Alzheimer’s is the most common form of dementia. This incurable, degenerative, terminal disease was first described by a German psychiatrist and </a:t>
            </a:r>
            <a:r>
              <a:rPr lang="en-US" dirty="0" err="1"/>
              <a:t>neuropathologist</a:t>
            </a:r>
            <a:r>
              <a:rPr lang="en-US" dirty="0"/>
              <a:t> </a:t>
            </a:r>
            <a:r>
              <a:rPr lang="en-US" dirty="0" err="1"/>
              <a:t>Alois</a:t>
            </a:r>
            <a:r>
              <a:rPr lang="en-US" dirty="0"/>
              <a:t> Alzheimer in 1906 and was named after him.</a:t>
            </a:r>
          </a:p>
          <a:p>
            <a:pPr marL="274320" indent="-274320">
              <a:buFont typeface="Wingdings 2"/>
              <a:buChar char=""/>
              <a:defRPr/>
            </a:pPr>
            <a:r>
              <a:rPr lang="en-US" dirty="0"/>
              <a:t>Alzheimer's disease (AD) is a slowly progressive disease of the brain that is characterized by impairment of memory and eventually by disturbances in reasoning, planning, language, and perception. </a:t>
            </a:r>
          </a:p>
          <a:p>
            <a:pPr marL="274320" indent="-274320">
              <a:buFont typeface="Wingdings 2"/>
              <a:buChar char=""/>
              <a:defRPr/>
            </a:pPr>
            <a:r>
              <a:rPr lang="en-US" dirty="0"/>
              <a:t>Many scientists believe that Alzheimer's disease results from an increase in the production or accumulation of a specific protein (beta-</a:t>
            </a:r>
            <a:r>
              <a:rPr lang="en-US" dirty="0" err="1"/>
              <a:t>amyloid</a:t>
            </a:r>
            <a:r>
              <a:rPr lang="en-US" dirty="0"/>
              <a:t> protein) in the brain that leads to nerve cell death.</a:t>
            </a:r>
          </a:p>
          <a:p>
            <a:pPr marL="274320" indent="-274320">
              <a:buFont typeface="Wingdings 2"/>
              <a:buChar char=""/>
              <a:defRPr/>
            </a:pPr>
            <a:endParaRPr lang="en-US" dirty="0"/>
          </a:p>
        </p:txBody>
      </p:sp>
      <p:sp>
        <p:nvSpPr>
          <p:cNvPr id="2" name="Title 1"/>
          <p:cNvSpPr>
            <a:spLocks noGrp="1"/>
          </p:cNvSpPr>
          <p:nvPr>
            <p:ph type="title"/>
          </p:nvPr>
        </p:nvSpPr>
        <p:spPr>
          <a:xfrm>
            <a:off x="2819400" y="-152400"/>
            <a:ext cx="7010400" cy="1447800"/>
          </a:xfrm>
        </p:spPr>
        <p:txBody>
          <a:bodyPr/>
          <a:lstStyle/>
          <a:p>
            <a:pPr>
              <a:defRPr/>
            </a:pPr>
            <a:r>
              <a:rPr lang="en-US" sz="400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What is Alzheimer’s ?  </a:t>
            </a:r>
            <a:endParaRPr lang="en-US" dirty="0"/>
          </a:p>
        </p:txBody>
      </p:sp>
    </p:spTree>
    <p:extLst>
      <p:ext uri="{BB962C8B-B14F-4D97-AF65-F5344CB8AC3E}">
        <p14:creationId xmlns:p14="http://schemas.microsoft.com/office/powerpoint/2010/main" val="3143575243"/>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p:txBody>
          <a:bodyPr/>
          <a:lstStyle/>
          <a:p>
            <a:pPr eaLnBrk="1" hangingPunct="1"/>
            <a:endParaRPr lang="en-US" smtClean="0"/>
          </a:p>
          <a:p>
            <a:pPr eaLnBrk="1" hangingPunct="1"/>
            <a:endParaRPr lang="en-US" smtClean="0"/>
          </a:p>
          <a:p>
            <a:pPr eaLnBrk="1" hangingPunct="1"/>
            <a:r>
              <a:rPr lang="en-US" smtClean="0"/>
              <a:t>Generally, it is diagnosed in people over 65 years of age, although the less-prevalent early onset of Alzheimer’s can occur much earlier.</a:t>
            </a:r>
          </a:p>
          <a:p>
            <a:pPr eaLnBrk="1" hangingPunct="1"/>
            <a:r>
              <a:rPr lang="en-US" smtClean="0"/>
              <a:t>In 2006, there were 26.6 million sufferers worldwide.</a:t>
            </a:r>
          </a:p>
          <a:p>
            <a:pPr eaLnBrk="1" hangingPunct="1"/>
            <a:r>
              <a:rPr lang="en-US" smtClean="0"/>
              <a:t>Alzheimer’s is predicted to affect 1 in 85 people globally by 2050.</a:t>
            </a:r>
          </a:p>
          <a:p>
            <a:pPr eaLnBrk="1" hangingPunct="1"/>
            <a:endParaRPr lang="en-US" smtClean="0"/>
          </a:p>
        </p:txBody>
      </p:sp>
      <p:sp>
        <p:nvSpPr>
          <p:cNvPr id="4" name="Rectangle 3"/>
          <p:cNvSpPr/>
          <p:nvPr/>
        </p:nvSpPr>
        <p:spPr>
          <a:xfrm>
            <a:off x="1981201" y="304800"/>
            <a:ext cx="7239000" cy="1754326"/>
          </a:xfrm>
          <a:prstGeom prst="rect">
            <a:avLst/>
          </a:prstGeom>
          <a:noFill/>
        </p:spPr>
        <p:txBody>
          <a:bodyPr>
            <a:spAutoFit/>
          </a:bodyPr>
          <a:lstStyle/>
          <a:p>
            <a:pPr algn="ctr">
              <a:defRPr/>
            </a:pP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Statistics of Alzheimer’s disease</a:t>
            </a:r>
          </a:p>
        </p:txBody>
      </p:sp>
    </p:spTree>
    <p:extLst>
      <p:ext uri="{BB962C8B-B14F-4D97-AF65-F5344CB8AC3E}">
        <p14:creationId xmlns:p14="http://schemas.microsoft.com/office/powerpoint/2010/main" val="1428577912"/>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Content Placeholder 4" descr="C:\Users\owner\Pictures\stages of alzheimers.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3337560" y="1676400"/>
            <a:ext cx="4983480" cy="5181600"/>
          </a:xfrm>
        </p:spPr>
      </p:pic>
      <p:sp>
        <p:nvSpPr>
          <p:cNvPr id="4" name="Rectangle 3"/>
          <p:cNvSpPr/>
          <p:nvPr/>
        </p:nvSpPr>
        <p:spPr>
          <a:xfrm>
            <a:off x="1981200" y="0"/>
            <a:ext cx="7696200" cy="1754326"/>
          </a:xfrm>
          <a:prstGeom prst="rect">
            <a:avLst/>
          </a:prstGeom>
          <a:noFill/>
        </p:spPr>
        <p:txBody>
          <a:bodyPr>
            <a:spAutoFit/>
          </a:bodyPr>
          <a:lstStyle/>
          <a:p>
            <a:pPr algn="ctr">
              <a:defRPr/>
            </a:pP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Stages of Alzheimer’s Disease</a:t>
            </a:r>
          </a:p>
        </p:txBody>
      </p:sp>
    </p:spTree>
    <p:extLst>
      <p:ext uri="{BB962C8B-B14F-4D97-AF65-F5344CB8AC3E}">
        <p14:creationId xmlns:p14="http://schemas.microsoft.com/office/powerpoint/2010/main" val="10732310"/>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274320" indent="-274320">
              <a:buNone/>
              <a:defRPr/>
            </a:pPr>
            <a:r>
              <a:rPr lang="en-US" b="1" dirty="0" smtClean="0"/>
              <a:t>1) Early Stage</a:t>
            </a:r>
            <a:endParaRPr lang="en-US" dirty="0" smtClean="0"/>
          </a:p>
          <a:p>
            <a:pPr marL="274320" indent="-274320">
              <a:buFont typeface="Wingdings 2"/>
              <a:buChar char=""/>
              <a:defRPr/>
            </a:pPr>
            <a:r>
              <a:rPr lang="en-US" dirty="0" smtClean="0"/>
              <a:t>This is considered as a mild/early stage and the duration period is 2-4 years.</a:t>
            </a:r>
          </a:p>
          <a:p>
            <a:pPr marL="274320" indent="-274320">
              <a:buFont typeface="Wingdings 2"/>
              <a:buChar char=""/>
              <a:defRPr/>
            </a:pPr>
            <a:r>
              <a:rPr lang="en-US" dirty="0" smtClean="0"/>
              <a:t>Frequent recent memory loss, particularly of recent conversations and events.</a:t>
            </a:r>
          </a:p>
          <a:p>
            <a:pPr marL="274320" indent="-274320">
              <a:buFont typeface="Wingdings 2"/>
              <a:buChar char=""/>
              <a:defRPr/>
            </a:pPr>
            <a:r>
              <a:rPr lang="en-US" dirty="0" smtClean="0"/>
              <a:t>Repeated questions, some problems expressing and understanding language.</a:t>
            </a:r>
          </a:p>
          <a:p>
            <a:pPr marL="274320" indent="-274320">
              <a:buFont typeface="Wingdings 2"/>
              <a:buChar char=""/>
              <a:defRPr/>
            </a:pPr>
            <a:r>
              <a:rPr lang="en-US" dirty="0" smtClean="0"/>
              <a:t>Writing and using objects become difficult and depression and apathy can occur.</a:t>
            </a:r>
          </a:p>
          <a:p>
            <a:pPr marL="274320" indent="-274320">
              <a:buFont typeface="Wingdings 2"/>
              <a:buChar char=""/>
              <a:defRPr/>
            </a:pPr>
            <a:r>
              <a:rPr lang="en-US" dirty="0" smtClean="0"/>
              <a:t>Drastic personality changes may accompany functional decline.</a:t>
            </a:r>
          </a:p>
          <a:p>
            <a:pPr marL="274320" indent="-274320">
              <a:buFont typeface="Wingdings 2"/>
              <a:buChar char=""/>
              <a:defRPr/>
            </a:pPr>
            <a:r>
              <a:rPr lang="en-US" dirty="0" smtClean="0"/>
              <a:t>Need reminders for daily activities and difficulties with sequencing impact driving early in this stage. </a:t>
            </a:r>
          </a:p>
          <a:p>
            <a:pPr marL="274320" indent="-274320">
              <a:buFont typeface="Wingdings 2"/>
              <a:buChar char=""/>
              <a:defRPr/>
            </a:pPr>
            <a:endParaRPr lang="en-US" dirty="0"/>
          </a:p>
        </p:txBody>
      </p:sp>
      <p:sp>
        <p:nvSpPr>
          <p:cNvPr id="4" name="Rectangle 3"/>
          <p:cNvSpPr/>
          <p:nvPr/>
        </p:nvSpPr>
        <p:spPr>
          <a:xfrm>
            <a:off x="2057400" y="0"/>
            <a:ext cx="7162800" cy="1754326"/>
          </a:xfrm>
          <a:prstGeom prst="rect">
            <a:avLst/>
          </a:prstGeom>
          <a:noFill/>
        </p:spPr>
        <p:txBody>
          <a:bodyPr>
            <a:spAutoFit/>
          </a:bodyPr>
          <a:lstStyle/>
          <a:p>
            <a:pPr algn="ctr">
              <a:defRPr/>
            </a:pP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Symptoms of Developing A.D </a:t>
            </a:r>
          </a:p>
        </p:txBody>
      </p:sp>
      <p:sp>
        <p:nvSpPr>
          <p:cNvPr id="5" name="Rectangle 4"/>
          <p:cNvSpPr/>
          <p:nvPr/>
        </p:nvSpPr>
        <p:spPr>
          <a:xfrm>
            <a:off x="6003925" y="2967039"/>
            <a:ext cx="184150" cy="923925"/>
          </a:xfrm>
          <a:prstGeom prst="rect">
            <a:avLst/>
          </a:prstGeom>
          <a:noFill/>
        </p:spPr>
        <p:txBody>
          <a:bodyPr wrap="non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endParaRPr lang="en-US"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1803011246"/>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274320" indent="-274320">
              <a:buNone/>
              <a:defRPr/>
            </a:pPr>
            <a:r>
              <a:rPr lang="en-US" b="1" dirty="0" smtClean="0"/>
              <a:t>2) </a:t>
            </a:r>
            <a:r>
              <a:rPr lang="en-US" sz="3100" b="1" dirty="0"/>
              <a:t>Second stage</a:t>
            </a:r>
            <a:endParaRPr lang="en-US" sz="3100" dirty="0"/>
          </a:p>
          <a:p>
            <a:pPr marL="274320" indent="-274320">
              <a:buFont typeface="Wingdings 2"/>
              <a:buChar char=""/>
              <a:defRPr/>
            </a:pPr>
            <a:r>
              <a:rPr lang="en-US" dirty="0" smtClean="0"/>
              <a:t>This is considered as a middle/moderate stage and the duration is 2-10 years.</a:t>
            </a:r>
          </a:p>
          <a:p>
            <a:pPr marL="274320" indent="-274320">
              <a:buFont typeface="Wingdings 2"/>
              <a:buChar char=""/>
              <a:defRPr/>
            </a:pPr>
            <a:r>
              <a:rPr lang="en-US" dirty="0" smtClean="0"/>
              <a:t>Can no longer cover up problems. </a:t>
            </a:r>
          </a:p>
          <a:p>
            <a:pPr marL="274320" indent="-274320">
              <a:buFont typeface="Wingdings 2"/>
              <a:buChar char=""/>
              <a:defRPr/>
            </a:pPr>
            <a:r>
              <a:rPr lang="en-US" dirty="0" smtClean="0"/>
              <a:t>persistent memory loss impacts life across settings.</a:t>
            </a:r>
          </a:p>
          <a:p>
            <a:pPr marL="274320" indent="-274320">
              <a:buFont typeface="Wingdings 2"/>
              <a:buChar char=""/>
              <a:defRPr/>
            </a:pPr>
            <a:r>
              <a:rPr lang="en-US" dirty="0" smtClean="0"/>
              <a:t>Rambling(aim less and confused, </a:t>
            </a:r>
            <a:r>
              <a:rPr lang="en-US" dirty="0" err="1" smtClean="0"/>
              <a:t>haphazzard</a:t>
            </a:r>
            <a:r>
              <a:rPr lang="en-US" dirty="0" smtClean="0"/>
              <a:t>) speech, unusual reasoning, confusion about current events, time, and place. </a:t>
            </a:r>
          </a:p>
          <a:p>
            <a:pPr marL="274320" indent="-274320">
              <a:buFont typeface="Wingdings 2"/>
              <a:buChar char=""/>
              <a:defRPr/>
            </a:pPr>
            <a:r>
              <a:rPr lang="en-US" dirty="0" smtClean="0"/>
              <a:t>Potential to become lost in familiar settings, sleep disturbances, and mood or behavioral symptoms accelerate.</a:t>
            </a:r>
          </a:p>
          <a:p>
            <a:pPr marL="274320" indent="-274320">
              <a:buFont typeface="Wingdings 2"/>
              <a:buChar char=""/>
              <a:defRPr/>
            </a:pPr>
            <a:r>
              <a:rPr lang="en-US" dirty="0" smtClean="0"/>
              <a:t>Nearly 80% of patients exhibit emotional and behavioral problems which are aggravated by stress and change.</a:t>
            </a:r>
          </a:p>
          <a:p>
            <a:pPr marL="274320" indent="-274320">
              <a:buFont typeface="Wingdings 2"/>
              <a:buChar char=""/>
              <a:defRPr/>
            </a:pPr>
            <a:r>
              <a:rPr lang="en-US" dirty="0" smtClean="0"/>
              <a:t>Slowness, rigidity, tremors, and gait problems impact mobility and coordination. </a:t>
            </a:r>
          </a:p>
          <a:p>
            <a:pPr marL="274320" indent="-274320">
              <a:buFont typeface="Wingdings 2"/>
              <a:buChar char=""/>
              <a:defRPr/>
            </a:pPr>
            <a:r>
              <a:rPr lang="en-US" dirty="0" smtClean="0"/>
              <a:t>Need structure, reminders, and assistance with activities of daily living.</a:t>
            </a:r>
          </a:p>
          <a:p>
            <a:pPr marL="274320" indent="-274320">
              <a:buFont typeface="Wingdings 2"/>
              <a:buChar char=""/>
              <a:defRPr/>
            </a:pPr>
            <a:endParaRPr lang="en-US" dirty="0"/>
          </a:p>
        </p:txBody>
      </p:sp>
      <p:sp>
        <p:nvSpPr>
          <p:cNvPr id="4" name="Rectangle 3"/>
          <p:cNvSpPr/>
          <p:nvPr/>
        </p:nvSpPr>
        <p:spPr>
          <a:xfrm>
            <a:off x="3048001" y="304800"/>
            <a:ext cx="4801045" cy="923330"/>
          </a:xfrm>
          <a:prstGeom prst="rect">
            <a:avLst/>
          </a:prstGeom>
          <a:noFill/>
        </p:spPr>
        <p:txBody>
          <a:bodyPr>
            <a:spAutoFit/>
          </a:bodyPr>
          <a:lstStyle/>
          <a:p>
            <a:pPr algn="ctr">
              <a:defRPr/>
            </a:pP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Continued</a:t>
            </a:r>
          </a:p>
        </p:txBody>
      </p:sp>
    </p:spTree>
    <p:extLst>
      <p:ext uri="{BB962C8B-B14F-4D97-AF65-F5344CB8AC3E}">
        <p14:creationId xmlns:p14="http://schemas.microsoft.com/office/powerpoint/2010/main" val="2943616657"/>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274320" indent="-274320">
              <a:buNone/>
              <a:defRPr/>
            </a:pPr>
            <a:r>
              <a:rPr lang="en-US" b="1" dirty="0"/>
              <a:t>Moderate stage</a:t>
            </a:r>
            <a:endParaRPr lang="en-US" sz="2400" dirty="0"/>
          </a:p>
          <a:p>
            <a:pPr marL="274320" indent="-274320">
              <a:buFont typeface="Wingdings 2"/>
              <a:buChar char=""/>
              <a:defRPr/>
            </a:pPr>
            <a:r>
              <a:rPr lang="en-US" dirty="0" smtClean="0"/>
              <a:t>Increased memory loss and confusion.</a:t>
            </a:r>
          </a:p>
          <a:p>
            <a:pPr marL="274320" indent="-274320">
              <a:buFont typeface="Wingdings 2"/>
              <a:buChar char=""/>
              <a:defRPr/>
            </a:pPr>
            <a:r>
              <a:rPr lang="en-US" dirty="0" smtClean="0"/>
              <a:t>Problems recognizing family and friends.</a:t>
            </a:r>
          </a:p>
          <a:p>
            <a:pPr marL="274320" indent="-274320">
              <a:buFont typeface="Wingdings 2"/>
              <a:buChar char=""/>
              <a:defRPr/>
            </a:pPr>
            <a:r>
              <a:rPr lang="en-US" dirty="0" smtClean="0"/>
              <a:t>Inability to learn new things.</a:t>
            </a:r>
          </a:p>
          <a:p>
            <a:pPr marL="274320" indent="-274320">
              <a:buFont typeface="Wingdings 2"/>
              <a:buChar char=""/>
              <a:defRPr/>
            </a:pPr>
            <a:r>
              <a:rPr lang="en-US" dirty="0" smtClean="0"/>
              <a:t>Difficulty carrying out tasks that involve multiple steps (such as getting dressed).</a:t>
            </a:r>
          </a:p>
          <a:p>
            <a:pPr marL="274320" indent="-274320">
              <a:buFont typeface="Wingdings 2"/>
              <a:buChar char=""/>
              <a:defRPr/>
            </a:pPr>
            <a:r>
              <a:rPr lang="en-US" dirty="0" smtClean="0"/>
              <a:t>Problems coping with new situations.</a:t>
            </a:r>
          </a:p>
          <a:p>
            <a:pPr marL="274320" indent="-274320">
              <a:buFont typeface="Wingdings 2"/>
              <a:buChar char=""/>
              <a:defRPr/>
            </a:pPr>
            <a:r>
              <a:rPr lang="en-US" dirty="0" smtClean="0"/>
              <a:t>Delusions(false ideas due to mental disorder) and paranoia.</a:t>
            </a:r>
          </a:p>
          <a:p>
            <a:pPr marL="274320" indent="-274320">
              <a:buFont typeface="Wingdings 2"/>
              <a:buChar char=""/>
              <a:defRPr/>
            </a:pPr>
            <a:r>
              <a:rPr lang="en-US" dirty="0" smtClean="0"/>
              <a:t>Impulsive(not controlled behavior) behavior.</a:t>
            </a:r>
          </a:p>
          <a:p>
            <a:pPr marL="274320" indent="-274320">
              <a:buFont typeface="Wingdings 2"/>
              <a:buChar char=""/>
              <a:defRPr/>
            </a:pPr>
            <a:r>
              <a:rPr lang="en-US" dirty="0" smtClean="0"/>
              <a:t>In moderate AD, damage occurs in areas of the brain that control language, reasoning,     sensory processing, and conscious thought</a:t>
            </a:r>
          </a:p>
          <a:p>
            <a:pPr marL="274320" indent="-274320">
              <a:buFont typeface="Wingdings 2"/>
              <a:buChar char=""/>
              <a:defRPr/>
            </a:pPr>
            <a:endParaRPr lang="en-US" dirty="0"/>
          </a:p>
        </p:txBody>
      </p:sp>
      <p:sp>
        <p:nvSpPr>
          <p:cNvPr id="4" name="Rectangle 3"/>
          <p:cNvSpPr/>
          <p:nvPr/>
        </p:nvSpPr>
        <p:spPr>
          <a:xfrm>
            <a:off x="3124201" y="381000"/>
            <a:ext cx="4724845" cy="923330"/>
          </a:xfrm>
          <a:prstGeom prst="rect">
            <a:avLst/>
          </a:prstGeom>
          <a:noFill/>
        </p:spPr>
        <p:txBody>
          <a:bodyPr>
            <a:spAutoFit/>
          </a:bodyPr>
          <a:lstStyle/>
          <a:p>
            <a:pPr algn="ctr">
              <a:defRPr/>
            </a:pP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Continued</a:t>
            </a:r>
          </a:p>
        </p:txBody>
      </p:sp>
    </p:spTree>
    <p:extLst>
      <p:ext uri="{BB962C8B-B14F-4D97-AF65-F5344CB8AC3E}">
        <p14:creationId xmlns:p14="http://schemas.microsoft.com/office/powerpoint/2010/main" val="220467346"/>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274320" indent="-274320">
              <a:buNone/>
              <a:defRPr/>
            </a:pPr>
            <a:r>
              <a:rPr lang="en-US" b="1" dirty="0" smtClean="0"/>
              <a:t>4) Last stage</a:t>
            </a:r>
            <a:endParaRPr lang="en-US" dirty="0" smtClean="0"/>
          </a:p>
          <a:p>
            <a:pPr marL="274320" indent="-274320">
              <a:buFont typeface="Wingdings 2"/>
              <a:buChar char=""/>
              <a:defRPr/>
            </a:pPr>
            <a:r>
              <a:rPr lang="en-US" dirty="0" smtClean="0"/>
              <a:t>This is considered as the severe stage and the duration is 1-3 years.</a:t>
            </a:r>
          </a:p>
          <a:p>
            <a:pPr marL="274320" indent="-274320">
              <a:buFont typeface="Wingdings 2"/>
              <a:buChar char=""/>
              <a:defRPr/>
            </a:pPr>
            <a:r>
              <a:rPr lang="en-US" dirty="0" smtClean="0"/>
              <a:t>Confused about past and present. Loss of recognition of familiar people and places</a:t>
            </a:r>
          </a:p>
          <a:p>
            <a:pPr marL="274320" indent="-274320">
              <a:buFont typeface="Wingdings 2"/>
              <a:buChar char=""/>
              <a:defRPr/>
            </a:pPr>
            <a:r>
              <a:rPr lang="en-US" dirty="0" smtClean="0"/>
              <a:t>Generally incapacitated with severe to total loss of verbal skills.</a:t>
            </a:r>
          </a:p>
          <a:p>
            <a:pPr marL="274320" indent="-274320">
              <a:buFont typeface="Wingdings 2"/>
              <a:buChar char=""/>
              <a:defRPr/>
            </a:pPr>
            <a:r>
              <a:rPr lang="en-US" dirty="0" smtClean="0"/>
              <a:t>Unable to care for self.  Falls possible and immobility likely.</a:t>
            </a:r>
          </a:p>
          <a:p>
            <a:pPr marL="274320" indent="-274320">
              <a:buFont typeface="Wingdings 2"/>
              <a:buChar char=""/>
              <a:defRPr/>
            </a:pPr>
            <a:r>
              <a:rPr lang="en-US" dirty="0" smtClean="0"/>
              <a:t>Problems with swallowing, incontinence, and illness.</a:t>
            </a:r>
          </a:p>
          <a:p>
            <a:pPr marL="274320" indent="-274320">
              <a:buFont typeface="Wingdings 2"/>
              <a:buChar char=""/>
              <a:defRPr/>
            </a:pPr>
            <a:r>
              <a:rPr lang="en-US" dirty="0" smtClean="0"/>
              <a:t>Extreme problems with mood, behavioral problems, hallucinations, and delirium.</a:t>
            </a:r>
          </a:p>
          <a:p>
            <a:pPr marL="274320" indent="-274320">
              <a:buFont typeface="Wingdings 2"/>
              <a:buChar char=""/>
              <a:defRPr/>
            </a:pPr>
            <a:r>
              <a:rPr lang="en-US" dirty="0" smtClean="0"/>
              <a:t>Patients need total support and care, and often die from infections or pneumonia</a:t>
            </a:r>
            <a:endParaRPr lang="en-US" dirty="0"/>
          </a:p>
        </p:txBody>
      </p:sp>
      <p:sp>
        <p:nvSpPr>
          <p:cNvPr id="4" name="Rectangle 3"/>
          <p:cNvSpPr/>
          <p:nvPr/>
        </p:nvSpPr>
        <p:spPr>
          <a:xfrm>
            <a:off x="3048001" y="304800"/>
            <a:ext cx="4648645" cy="923330"/>
          </a:xfrm>
          <a:prstGeom prst="rect">
            <a:avLst/>
          </a:prstGeom>
          <a:noFill/>
        </p:spPr>
        <p:txBody>
          <a:bodyPr>
            <a:spAutoFit/>
          </a:bodyPr>
          <a:lstStyle/>
          <a:p>
            <a:pPr algn="ctr">
              <a:defRPr/>
            </a:pP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Continued</a:t>
            </a:r>
          </a:p>
        </p:txBody>
      </p:sp>
    </p:spTree>
    <p:extLst>
      <p:ext uri="{BB962C8B-B14F-4D97-AF65-F5344CB8AC3E}">
        <p14:creationId xmlns:p14="http://schemas.microsoft.com/office/powerpoint/2010/main" val="1782915478"/>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274320" indent="-274320">
              <a:buFont typeface="Wingdings 2"/>
              <a:buChar char=""/>
              <a:defRPr/>
            </a:pPr>
            <a:r>
              <a:rPr lang="en-US" dirty="0" smtClean="0"/>
              <a:t>Alzheimer's disease is usually diagnosed clinically from the patient history, collateral history from relatives, and clinical observations, based on the presence of characteristic neurological and neuropsychological features and the absence of alternative conditions. </a:t>
            </a:r>
          </a:p>
          <a:p>
            <a:pPr marL="274320" indent="-274320">
              <a:buFont typeface="Wingdings 2"/>
              <a:buChar char=""/>
              <a:defRPr/>
            </a:pPr>
            <a:r>
              <a:rPr lang="en-US" dirty="0" smtClean="0"/>
              <a:t>Advanced medical imaging with computed tomography (CT) or magnetic resonance imaging (MRI), and with single photon emission computer tomography (SPECT) or positron emission tomography (PET) can be used to help exclude other cerebral pathology or subtypes of dementia.</a:t>
            </a:r>
          </a:p>
          <a:p>
            <a:pPr marL="274320" indent="-274320">
              <a:buFont typeface="Wingdings 2"/>
              <a:buChar char=""/>
              <a:defRPr/>
            </a:pPr>
            <a:r>
              <a:rPr lang="en-US" dirty="0" smtClean="0"/>
              <a:t>The diagnosis can be confirmed with very high accuracy post-mortem when brain material is available and can be examined histologically.</a:t>
            </a:r>
          </a:p>
          <a:p>
            <a:pPr marL="274320" indent="-274320">
              <a:buFont typeface="Wingdings 2"/>
              <a:buChar char=""/>
              <a:defRPr/>
            </a:pPr>
            <a:endParaRPr lang="en-US" dirty="0"/>
          </a:p>
        </p:txBody>
      </p:sp>
      <p:sp>
        <p:nvSpPr>
          <p:cNvPr id="4" name="Rectangle 3"/>
          <p:cNvSpPr/>
          <p:nvPr/>
        </p:nvSpPr>
        <p:spPr>
          <a:xfrm>
            <a:off x="1981201" y="0"/>
            <a:ext cx="7239000" cy="1754326"/>
          </a:xfrm>
          <a:prstGeom prst="rect">
            <a:avLst/>
          </a:prstGeom>
          <a:noFill/>
        </p:spPr>
        <p:txBody>
          <a:bodyPr>
            <a:spAutoFit/>
          </a:bodyPr>
          <a:lstStyle/>
          <a:p>
            <a:pPr algn="ctr">
              <a:defRPr/>
            </a:pP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Diagnosis of Alzheimer’s Disease</a:t>
            </a:r>
          </a:p>
        </p:txBody>
      </p:sp>
    </p:spTree>
    <p:extLst>
      <p:ext uri="{BB962C8B-B14F-4D97-AF65-F5344CB8AC3E}">
        <p14:creationId xmlns:p14="http://schemas.microsoft.com/office/powerpoint/2010/main" val="4087263132"/>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1142</Words>
  <Application>Microsoft Office PowerPoint</Application>
  <PresentationFormat>Custom</PresentationFormat>
  <Paragraphs>125</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Alzheimer’s Disease</vt:lpstr>
      <vt:lpstr>What is Alzheimer’s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Alzheimer’s Disease and it’s    Treatment</dc:title>
  <dc:creator>faiza</dc:creator>
  <cp:lastModifiedBy>Bajwa Traders</cp:lastModifiedBy>
  <cp:revision>5</cp:revision>
  <dcterms:created xsi:type="dcterms:W3CDTF">2015-04-17T05:17:08Z</dcterms:created>
  <dcterms:modified xsi:type="dcterms:W3CDTF">2020-04-18T10:58:35Z</dcterms:modified>
</cp:coreProperties>
</file>