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06" r:id="rId2"/>
    <p:sldId id="260" r:id="rId3"/>
    <p:sldId id="262" r:id="rId4"/>
    <p:sldId id="264" r:id="rId5"/>
    <p:sldId id="266" r:id="rId6"/>
    <p:sldId id="268" r:id="rId7"/>
    <p:sldId id="270" r:id="rId8"/>
    <p:sldId id="272" r:id="rId9"/>
    <p:sldId id="274" r:id="rId10"/>
    <p:sldId id="275" r:id="rId11"/>
    <p:sldId id="276" r:id="rId12"/>
    <p:sldId id="277" r:id="rId13"/>
    <p:sldId id="308" r:id="rId14"/>
    <p:sldId id="313" r:id="rId15"/>
    <p:sldId id="280" r:id="rId16"/>
    <p:sldId id="311" r:id="rId17"/>
    <p:sldId id="309" r:id="rId18"/>
    <p:sldId id="312" r:id="rId19"/>
    <p:sldId id="321" r:id="rId20"/>
    <p:sldId id="287" r:id="rId21"/>
    <p:sldId id="314" r:id="rId22"/>
    <p:sldId id="315" r:id="rId23"/>
    <p:sldId id="316" r:id="rId24"/>
    <p:sldId id="317" r:id="rId25"/>
    <p:sldId id="296" r:id="rId26"/>
    <p:sldId id="320" r:id="rId27"/>
    <p:sldId id="319" r:id="rId28"/>
    <p:sldId id="318" r:id="rId29"/>
    <p:sldId id="32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20F147-2F36-4481-A731-85CC58150871}" type="datetimeFigureOut">
              <a:rPr lang="en-US" smtClean="0"/>
              <a:pPr/>
              <a:t>4/27/2018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55FE3C-8C02-4FD9-9AB0-62C268291982}" type="slidenum">
              <a:rPr lang="en-US" smtClean="0"/>
              <a:pPr/>
              <a:t>‹#›</a:t>
            </a:fld>
            <a:endParaRPr lang="en-US"/>
          </a:p>
        </p:txBody>
      </p:sp>
    </p:spTree>
    <p:extLst>
      <p:ext uri="{BB962C8B-B14F-4D97-AF65-F5344CB8AC3E}">
        <p14:creationId xmlns:p14="http://schemas.microsoft.com/office/powerpoint/2010/main" val="462741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BUSINESS DOCUMENTS </a:t>
            </a:r>
          </a:p>
        </p:txBody>
      </p:sp>
      <p:sp>
        <p:nvSpPr>
          <p:cNvPr id="7" name="Rectangle 7"/>
          <p:cNvSpPr>
            <a:spLocks noGrp="1" noChangeArrowheads="1"/>
          </p:cNvSpPr>
          <p:nvPr>
            <p:ph type="sldNum" sz="quarter" idx="5"/>
          </p:nvPr>
        </p:nvSpPr>
        <p:spPr>
          <a:ln/>
        </p:spPr>
        <p:txBody>
          <a:bodyPr/>
          <a:lstStyle/>
          <a:p>
            <a:fld id="{ABEFF066-B1A7-4ED0-B859-A0C28DAEFEC2}" type="slidenum">
              <a:rPr lang="en-US" altLang="zh-CN"/>
              <a:pPr/>
              <a:t>2</a:t>
            </a:fld>
            <a:endParaRPr lang="en-US" altLang="zh-CN"/>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549B435-1787-4E43-9CB1-C2299DC1B698}" type="slidenum">
              <a:rPr lang="en-US"/>
              <a:pPr/>
              <a:t>23</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AA05D03-BB21-4D14-8E36-EBEDB0D61AD5}" type="slidenum">
              <a:rPr lang="en-US"/>
              <a:pPr/>
              <a:t>24</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077389E-F62E-4E3E-8180-59A0B881580B}" type="slidenum">
              <a:rPr lang="en-US">
                <a:latin typeface="Times New Roman" pitchFamily="18" charset="0"/>
              </a:rPr>
              <a:pPr eaLnBrk="1" hangingPunct="1"/>
              <a:t>25</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C-terms – shipment</a:t>
            </a:r>
          </a:p>
          <a:p>
            <a:pPr eaLnBrk="1" hangingPunct="1"/>
            <a:r>
              <a:rPr lang="en-US" smtClean="0"/>
              <a:t>D-terms – destination, buyer clears goods for import.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EBB32DCF-1C90-4654-BAF2-69BECD773B34}" type="slidenum">
              <a:rPr lang="en-US"/>
              <a:pPr/>
              <a:t>26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D3A691A-9894-4764-8C12-808D224AB67F}" type="slidenum">
              <a:rPr lang="en-US"/>
              <a:pPr/>
              <a:t>27</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EC87149A-8D57-4857-8ED8-DED6B3DC2D9B}" type="slidenum">
              <a:rPr lang="en-US"/>
              <a:pPr/>
              <a:t>28</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5FE3C-8C02-4FD9-9AB0-62C268291982}" type="slidenum">
              <a:rPr lang="en-US" smtClean="0"/>
              <a:pPr/>
              <a:t>6</a:t>
            </a:fld>
            <a:endParaRPr lang="en-US"/>
          </a:p>
        </p:txBody>
      </p:sp>
    </p:spTree>
    <p:extLst>
      <p:ext uri="{BB962C8B-B14F-4D97-AF65-F5344CB8AC3E}">
        <p14:creationId xmlns:p14="http://schemas.microsoft.com/office/powerpoint/2010/main" val="4201017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FAAFA05-38FC-4D34-87D1-537EFC9E0C2A}" type="slidenum">
              <a:rPr lang="en-US">
                <a:latin typeface="Times New Roman" pitchFamily="18" charset="0"/>
              </a:rPr>
              <a:pPr eaLnBrk="1" hangingPunct="1"/>
              <a:t>11</a:t>
            </a:fld>
            <a:endParaRPr lang="en-US">
              <a:latin typeface="Times New Roman" pitchFamily="18" charset="0"/>
            </a:endParaRPr>
          </a:p>
        </p:txBody>
      </p:sp>
      <p:sp>
        <p:nvSpPr>
          <p:cNvPr id="38915" name="Rectangle 1026"/>
          <p:cNvSpPr>
            <a:spLocks noGrp="1" noRot="1" noChangeAspect="1" noChangeArrowheads="1" noTextEdit="1"/>
          </p:cNvSpPr>
          <p:nvPr>
            <p:ph type="sldImg"/>
          </p:nvPr>
        </p:nvSpPr>
        <p:spPr>
          <a:ln/>
        </p:spPr>
      </p:sp>
      <p:sp>
        <p:nvSpPr>
          <p:cNvPr id="389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Must say, “as per ICC 2000” or “Incoterms 2000” for it to be enforceable.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9412B353-8491-4230-A2C1-B41BCC949CDB}" type="slidenum">
              <a:rPr lang="en-US"/>
              <a:pPr/>
              <a:t>14</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sl-SI"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EDE0B2-D592-4910-8BC9-27EE7BEC1C4F}" type="slidenum">
              <a:rPr lang="en-US"/>
              <a:pPr/>
              <a:t>16</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sl-SI"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79442D5-3787-4763-AAD0-79808C9AC8CE}" type="slidenum">
              <a:rPr lang="en-US"/>
              <a:pPr/>
              <a:t>17</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sl-SI"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3C73224F-6A9F-422C-BBD6-2BE22BED45DA}" type="slidenum">
              <a:rPr lang="en-US"/>
              <a:pPr/>
              <a:t>18</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sl-SI"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2A1C492-C6BB-401F-AA28-987197153BB1}" type="slidenum">
              <a:rPr lang="en-US"/>
              <a:pPr/>
              <a:t>21</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79BFC85-9CB8-45C0-80A1-908E7443AE32}" type="slidenum">
              <a:rPr lang="en-US"/>
              <a:pPr/>
              <a:t>22</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sl-SI"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52B729-63E8-4186-B92C-F60C3AB7CC43}"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155217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52B729-63E8-4186-B92C-F60C3AB7CC43}"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28526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52B729-63E8-4186-B92C-F60C3AB7CC43}"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356828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52B729-63E8-4186-B92C-F60C3AB7CC43}"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183081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2B729-63E8-4186-B92C-F60C3AB7CC43}"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32533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52B729-63E8-4186-B92C-F60C3AB7CC43}"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932870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52B729-63E8-4186-B92C-F60C3AB7CC43}" type="datetimeFigureOut">
              <a:rPr lang="en-US" smtClean="0"/>
              <a:pPr/>
              <a:t>4/27/2018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2256560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52B729-63E8-4186-B92C-F60C3AB7CC43}" type="datetimeFigureOut">
              <a:rPr lang="en-US" smtClean="0"/>
              <a:pPr/>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145717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52B729-63E8-4186-B92C-F60C3AB7CC43}" type="datetimeFigureOut">
              <a:rPr lang="en-US" smtClean="0"/>
              <a:pPr/>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154545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52B729-63E8-4186-B92C-F60C3AB7CC43}"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62297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52B729-63E8-4186-B92C-F60C3AB7CC43}"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E7B14-4314-45FA-9DC0-F04686D81CC1}" type="slidenum">
              <a:rPr lang="en-US" smtClean="0"/>
              <a:pPr/>
              <a:t>‹#›</a:t>
            </a:fld>
            <a:endParaRPr lang="en-US"/>
          </a:p>
        </p:txBody>
      </p:sp>
    </p:spTree>
    <p:extLst>
      <p:ext uri="{BB962C8B-B14F-4D97-AF65-F5344CB8AC3E}">
        <p14:creationId xmlns:p14="http://schemas.microsoft.com/office/powerpoint/2010/main" val="1778398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2B729-63E8-4186-B92C-F60C3AB7CC43}" type="datetimeFigureOut">
              <a:rPr lang="en-US" smtClean="0"/>
              <a:pPr/>
              <a:t>4/27/2018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E7B14-4314-45FA-9DC0-F04686D81CC1}" type="slidenum">
              <a:rPr lang="en-US" smtClean="0"/>
              <a:pPr/>
              <a:t>‹#›</a:t>
            </a:fld>
            <a:endParaRPr lang="en-US"/>
          </a:p>
        </p:txBody>
      </p:sp>
    </p:spTree>
    <p:extLst>
      <p:ext uri="{BB962C8B-B14F-4D97-AF65-F5344CB8AC3E}">
        <p14:creationId xmlns:p14="http://schemas.microsoft.com/office/powerpoint/2010/main" val="3998844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http://www.export911.com/e911/export/imgInco/inco3.gif"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http://www.export911.com/e911/export/imgInco/inco3.gif"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http://www.export911.com/e911/export/imgInco/inco3.gi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http://www.export911.com/e911/export/imgInco/inco3.gi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http://www.export911.com/e911/export/imgInco/inco3.gi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http://www.export911.com/e911/export/imgInco/inco3.gi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http://www.export911.com/e911/export/imgInco/inco3.gif" TargetMode="Externa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http://www.export911.com/e911/export/imgInco/inco3.gif"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http://www.export911.com/e911/export/imgInco/inco3.gif" TargetMode="Externa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http://www.export911.com/e911/export/imgInco/inco3.gif" TargetMode="Externa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4373562"/>
          </a:xfrm>
        </p:spPr>
        <p:txBody>
          <a:bodyPr>
            <a:normAutofit/>
          </a:bodyPr>
          <a:lstStyle/>
          <a:p>
            <a:r>
              <a:rPr lang="en-US" dirty="0" smtClean="0"/>
              <a:t>INCOTERMS</a:t>
            </a:r>
            <a:br>
              <a:rPr lang="en-US" dirty="0" smtClean="0"/>
            </a:br>
            <a:r>
              <a:rPr lang="en-US" dirty="0" smtClean="0"/>
              <a:t>&amp; </a:t>
            </a:r>
            <a:br>
              <a:rPr lang="en-US" dirty="0" smtClean="0"/>
            </a:br>
            <a:r>
              <a:rPr lang="en-US" dirty="0" smtClean="0"/>
              <a:t>EXPORT DOCUMENTS</a:t>
            </a:r>
            <a:endParaRPr lang="en-US" dirty="0"/>
          </a:p>
        </p:txBody>
      </p:sp>
    </p:spTree>
    <p:extLst>
      <p:ext uri="{BB962C8B-B14F-4D97-AF65-F5344CB8AC3E}">
        <p14:creationId xmlns:p14="http://schemas.microsoft.com/office/powerpoint/2010/main" val="3988683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smtClean="0"/>
              <a:t>Incoterms – Purpose and Scope</a:t>
            </a:r>
          </a:p>
        </p:txBody>
      </p:sp>
      <p:sp>
        <p:nvSpPr>
          <p:cNvPr id="16388" name="Rectangle 3"/>
          <p:cNvSpPr>
            <a:spLocks noGrp="1" noChangeArrowheads="1"/>
          </p:cNvSpPr>
          <p:nvPr>
            <p:ph type="body" idx="1"/>
          </p:nvPr>
        </p:nvSpPr>
        <p:spPr/>
        <p:txBody>
          <a:bodyPr/>
          <a:lstStyle/>
          <a:p>
            <a:pPr eaLnBrk="1" hangingPunct="1"/>
            <a:r>
              <a:rPr lang="en-US" sz="2800" smtClean="0"/>
              <a:t>Pricing terms, shipping terms, sales terms</a:t>
            </a:r>
          </a:p>
          <a:p>
            <a:pPr eaLnBrk="1" hangingPunct="1"/>
            <a:r>
              <a:rPr lang="en-US" sz="2800" smtClean="0"/>
              <a:t>Apply to international trade</a:t>
            </a:r>
          </a:p>
          <a:p>
            <a:pPr eaLnBrk="1" hangingPunct="1"/>
            <a:r>
              <a:rPr lang="en-US" sz="2800" smtClean="0"/>
              <a:t>Define the rights and obligation of the parties to the contract of sale with respect to the delivery of goods sold. </a:t>
            </a:r>
          </a:p>
        </p:txBody>
      </p:sp>
    </p:spTree>
    <p:extLst>
      <p:ext uri="{BB962C8B-B14F-4D97-AF65-F5344CB8AC3E}">
        <p14:creationId xmlns:p14="http://schemas.microsoft.com/office/powerpoint/2010/main" val="76497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smtClean="0"/>
              <a:t>INCOTERMS 2000	</a:t>
            </a:r>
          </a:p>
        </p:txBody>
      </p:sp>
      <p:sp>
        <p:nvSpPr>
          <p:cNvPr id="15364" name="Rectangle 3"/>
          <p:cNvSpPr>
            <a:spLocks noGrp="1" noChangeArrowheads="1"/>
          </p:cNvSpPr>
          <p:nvPr>
            <p:ph type="body" idx="1"/>
          </p:nvPr>
        </p:nvSpPr>
        <p:spPr/>
        <p:txBody>
          <a:bodyPr/>
          <a:lstStyle/>
          <a:p>
            <a:pPr eaLnBrk="1" hangingPunct="1"/>
            <a:r>
              <a:rPr lang="en-US" sz="2400" dirty="0" smtClean="0"/>
              <a:t>First published by the ICC in 1936</a:t>
            </a:r>
          </a:p>
          <a:p>
            <a:pPr eaLnBrk="1" hangingPunct="1"/>
            <a:r>
              <a:rPr lang="en-US" sz="2400" dirty="0" smtClean="0"/>
              <a:t>ICC (International Chamber of Commerce) Official Rules for the Interpretation of Trade terms.</a:t>
            </a:r>
          </a:p>
          <a:p>
            <a:pPr eaLnBrk="1" hangingPunct="1"/>
            <a:r>
              <a:rPr lang="en-US" sz="2400" dirty="0" smtClean="0"/>
              <a:t>Purpose is to provide a set of international rules for the interpretation of the most commonly used trade terms.</a:t>
            </a:r>
          </a:p>
          <a:p>
            <a:pPr eaLnBrk="1" hangingPunct="1"/>
            <a:r>
              <a:rPr lang="en-US" sz="2400" dirty="0" smtClean="0"/>
              <a:t>10 categories describing where risks lie between seller and buyer</a:t>
            </a:r>
          </a:p>
          <a:p>
            <a:pPr eaLnBrk="1" hangingPunct="1"/>
            <a:r>
              <a:rPr lang="en-US" sz="2400" dirty="0" smtClean="0"/>
              <a:t>International Commercial Terms (INCOTERMS)</a:t>
            </a:r>
          </a:p>
        </p:txBody>
      </p:sp>
    </p:spTree>
    <p:extLst>
      <p:ext uri="{BB962C8B-B14F-4D97-AF65-F5344CB8AC3E}">
        <p14:creationId xmlns:p14="http://schemas.microsoft.com/office/powerpoint/2010/main" val="1100364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2"/>
          <p:cNvSpPr txBox="1">
            <a:spLocks noChangeArrowheads="1"/>
          </p:cNvSpPr>
          <p:nvPr/>
        </p:nvSpPr>
        <p:spPr bwMode="auto">
          <a:xfrm>
            <a:off x="838200" y="533400"/>
            <a:ext cx="716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4400">
                <a:latin typeface="Times New Roman" pitchFamily="18" charset="0"/>
              </a:rPr>
              <a:t>Four Groups of Incoterms</a:t>
            </a:r>
          </a:p>
        </p:txBody>
      </p:sp>
      <p:sp>
        <p:nvSpPr>
          <p:cNvPr id="17412" name="Text Box 3"/>
          <p:cNvSpPr txBox="1">
            <a:spLocks noChangeArrowheads="1"/>
          </p:cNvSpPr>
          <p:nvPr/>
        </p:nvSpPr>
        <p:spPr bwMode="auto">
          <a:xfrm>
            <a:off x="914400" y="1981200"/>
            <a:ext cx="1041400" cy="8001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400">
                <a:solidFill>
                  <a:srgbClr val="003366"/>
                </a:solidFill>
                <a:latin typeface="Times New Roman" pitchFamily="18" charset="0"/>
              </a:rPr>
              <a:t>  </a:t>
            </a:r>
            <a:r>
              <a:rPr lang="en-US" sz="2000">
                <a:solidFill>
                  <a:srgbClr val="003366"/>
                </a:solidFill>
                <a:latin typeface="Arial Unicode MS" pitchFamily="34" charset="-128"/>
              </a:rPr>
              <a:t>Less</a:t>
            </a:r>
          </a:p>
          <a:p>
            <a:pPr algn="ctr"/>
            <a:r>
              <a:rPr lang="en-US" sz="2000" u="sng">
                <a:solidFill>
                  <a:srgbClr val="003366"/>
                </a:solidFill>
                <a:latin typeface="Arial Unicode MS" pitchFamily="34" charset="-128"/>
              </a:rPr>
              <a:t>Control</a:t>
            </a:r>
            <a:endParaRPr lang="en-US" sz="2000">
              <a:solidFill>
                <a:srgbClr val="003366"/>
              </a:solidFill>
              <a:latin typeface="Arial Unicode MS" pitchFamily="34" charset="-128"/>
            </a:endParaRPr>
          </a:p>
        </p:txBody>
      </p:sp>
      <p:sp>
        <p:nvSpPr>
          <p:cNvPr id="17413" name="Text Box 4"/>
          <p:cNvSpPr txBox="1">
            <a:spLocks noChangeArrowheads="1"/>
          </p:cNvSpPr>
          <p:nvPr/>
        </p:nvSpPr>
        <p:spPr bwMode="auto">
          <a:xfrm>
            <a:off x="7010400" y="1981200"/>
            <a:ext cx="1193800" cy="7397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000"/>
              <a:t>  </a:t>
            </a:r>
            <a:r>
              <a:rPr lang="en-US" sz="2000">
                <a:solidFill>
                  <a:srgbClr val="003366"/>
                </a:solidFill>
                <a:latin typeface="Arial Unicode MS" pitchFamily="34" charset="-128"/>
              </a:rPr>
              <a:t>More</a:t>
            </a:r>
          </a:p>
          <a:p>
            <a:pPr algn="ctr"/>
            <a:r>
              <a:rPr lang="en-US" sz="2000" u="sng">
                <a:solidFill>
                  <a:srgbClr val="003366"/>
                </a:solidFill>
                <a:latin typeface="Arial Unicode MS" pitchFamily="34" charset="-128"/>
              </a:rPr>
              <a:t>Control</a:t>
            </a:r>
          </a:p>
        </p:txBody>
      </p:sp>
      <p:sp>
        <p:nvSpPr>
          <p:cNvPr id="17414" name="Text Box 5"/>
          <p:cNvSpPr txBox="1">
            <a:spLocks noChangeArrowheads="1"/>
          </p:cNvSpPr>
          <p:nvPr/>
        </p:nvSpPr>
        <p:spPr bwMode="auto">
          <a:xfrm>
            <a:off x="3352800" y="2362200"/>
            <a:ext cx="1920875"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000">
                <a:solidFill>
                  <a:srgbClr val="003366"/>
                </a:solidFill>
              </a:rPr>
              <a:t>1)  “</a:t>
            </a:r>
            <a:r>
              <a:rPr lang="en-US" sz="2000" b="1">
                <a:solidFill>
                  <a:srgbClr val="003366"/>
                </a:solidFill>
              </a:rPr>
              <a:t>E</a:t>
            </a:r>
            <a:r>
              <a:rPr lang="en-US" sz="2000">
                <a:solidFill>
                  <a:srgbClr val="003366"/>
                </a:solidFill>
              </a:rPr>
              <a:t>” group </a:t>
            </a:r>
          </a:p>
          <a:p>
            <a:endParaRPr lang="en-US" sz="2000">
              <a:solidFill>
                <a:srgbClr val="003366"/>
              </a:solidFill>
            </a:endParaRPr>
          </a:p>
          <a:p>
            <a:r>
              <a:rPr lang="en-US" sz="2000">
                <a:solidFill>
                  <a:srgbClr val="003366"/>
                </a:solidFill>
              </a:rPr>
              <a:t>2)  “</a:t>
            </a:r>
            <a:r>
              <a:rPr lang="en-US" sz="2000" b="1">
                <a:solidFill>
                  <a:srgbClr val="003366"/>
                </a:solidFill>
              </a:rPr>
              <a:t>F</a:t>
            </a:r>
            <a:r>
              <a:rPr lang="en-US" sz="2000">
                <a:solidFill>
                  <a:srgbClr val="003366"/>
                </a:solidFill>
              </a:rPr>
              <a:t>” group</a:t>
            </a:r>
          </a:p>
          <a:p>
            <a:endParaRPr lang="en-US" sz="2000">
              <a:solidFill>
                <a:srgbClr val="003366"/>
              </a:solidFill>
            </a:endParaRPr>
          </a:p>
          <a:p>
            <a:r>
              <a:rPr lang="en-US" sz="2000">
                <a:solidFill>
                  <a:srgbClr val="003366"/>
                </a:solidFill>
              </a:rPr>
              <a:t>3)  “</a:t>
            </a:r>
            <a:r>
              <a:rPr lang="en-US" sz="2000" b="1">
                <a:solidFill>
                  <a:srgbClr val="003366"/>
                </a:solidFill>
              </a:rPr>
              <a:t>C</a:t>
            </a:r>
            <a:r>
              <a:rPr lang="en-US" sz="2000">
                <a:solidFill>
                  <a:srgbClr val="003366"/>
                </a:solidFill>
              </a:rPr>
              <a:t>” group</a:t>
            </a:r>
          </a:p>
          <a:p>
            <a:endParaRPr lang="en-US" sz="2000">
              <a:solidFill>
                <a:srgbClr val="003366"/>
              </a:solidFill>
            </a:endParaRPr>
          </a:p>
          <a:p>
            <a:r>
              <a:rPr lang="en-US" sz="2000">
                <a:solidFill>
                  <a:srgbClr val="003366"/>
                </a:solidFill>
              </a:rPr>
              <a:t>4)  “</a:t>
            </a:r>
            <a:r>
              <a:rPr lang="en-US" sz="2000" b="1">
                <a:solidFill>
                  <a:srgbClr val="003366"/>
                </a:solidFill>
              </a:rPr>
              <a:t>D</a:t>
            </a:r>
            <a:r>
              <a:rPr lang="en-US" sz="2000">
                <a:solidFill>
                  <a:srgbClr val="003366"/>
                </a:solidFill>
              </a:rPr>
              <a:t>” group</a:t>
            </a:r>
          </a:p>
        </p:txBody>
      </p:sp>
      <p:sp>
        <p:nvSpPr>
          <p:cNvPr id="17415" name="Line 6"/>
          <p:cNvSpPr>
            <a:spLocks noChangeShapeType="1"/>
          </p:cNvSpPr>
          <p:nvPr/>
        </p:nvSpPr>
        <p:spPr bwMode="auto">
          <a:xfrm flipV="1">
            <a:off x="7543800" y="28956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6" name="Text Box 7"/>
          <p:cNvSpPr txBox="1">
            <a:spLocks noChangeArrowheads="1"/>
          </p:cNvSpPr>
          <p:nvPr/>
        </p:nvSpPr>
        <p:spPr bwMode="auto">
          <a:xfrm>
            <a:off x="381000" y="3124200"/>
            <a:ext cx="873125" cy="4349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000">
                <a:solidFill>
                  <a:srgbClr val="003366"/>
                </a:solidFill>
                <a:latin typeface="Arial Unicode MS" pitchFamily="34" charset="-128"/>
              </a:rPr>
              <a:t>Seller</a:t>
            </a:r>
          </a:p>
        </p:txBody>
      </p:sp>
      <p:sp>
        <p:nvSpPr>
          <p:cNvPr id="17417" name="Text Box 8"/>
          <p:cNvSpPr txBox="1">
            <a:spLocks noChangeArrowheads="1"/>
          </p:cNvSpPr>
          <p:nvPr/>
        </p:nvSpPr>
        <p:spPr bwMode="auto">
          <a:xfrm>
            <a:off x="7848600" y="3124200"/>
            <a:ext cx="885825" cy="4349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000">
                <a:solidFill>
                  <a:srgbClr val="003366"/>
                </a:solidFill>
                <a:latin typeface="Arial Unicode MS" pitchFamily="34" charset="-128"/>
              </a:rPr>
              <a:t>Buyer</a:t>
            </a:r>
          </a:p>
        </p:txBody>
      </p:sp>
      <p:sp>
        <p:nvSpPr>
          <p:cNvPr id="17418" name="Text Box 9"/>
          <p:cNvSpPr txBox="1">
            <a:spLocks noChangeArrowheads="1"/>
          </p:cNvSpPr>
          <p:nvPr/>
        </p:nvSpPr>
        <p:spPr bwMode="auto">
          <a:xfrm>
            <a:off x="914400" y="3962400"/>
            <a:ext cx="1193800" cy="8001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400">
                <a:solidFill>
                  <a:srgbClr val="003366"/>
                </a:solidFill>
              </a:rPr>
              <a:t> </a:t>
            </a:r>
            <a:r>
              <a:rPr lang="en-US" sz="2000">
                <a:solidFill>
                  <a:srgbClr val="003366"/>
                </a:solidFill>
                <a:latin typeface="Arial Unicode MS" pitchFamily="34" charset="-128"/>
              </a:rPr>
              <a:t>More</a:t>
            </a:r>
          </a:p>
          <a:p>
            <a:pPr algn="ctr"/>
            <a:r>
              <a:rPr lang="en-US" sz="2000" u="sng">
                <a:solidFill>
                  <a:srgbClr val="003366"/>
                </a:solidFill>
                <a:latin typeface="Arial Unicode MS" pitchFamily="34" charset="-128"/>
              </a:rPr>
              <a:t>Control</a:t>
            </a:r>
            <a:endParaRPr lang="en-US" sz="2000">
              <a:solidFill>
                <a:srgbClr val="003366"/>
              </a:solidFill>
              <a:latin typeface="Arial Unicode MS" pitchFamily="34" charset="-128"/>
            </a:endParaRPr>
          </a:p>
        </p:txBody>
      </p:sp>
      <p:sp>
        <p:nvSpPr>
          <p:cNvPr id="17419" name="Text Box 10"/>
          <p:cNvSpPr txBox="1">
            <a:spLocks noChangeArrowheads="1"/>
          </p:cNvSpPr>
          <p:nvPr/>
        </p:nvSpPr>
        <p:spPr bwMode="auto">
          <a:xfrm>
            <a:off x="7086600" y="3962400"/>
            <a:ext cx="1041400" cy="7397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000"/>
              <a:t>  </a:t>
            </a:r>
            <a:r>
              <a:rPr lang="en-US" sz="2000">
                <a:solidFill>
                  <a:srgbClr val="003366"/>
                </a:solidFill>
                <a:latin typeface="Arial Unicode MS" pitchFamily="34" charset="-128"/>
              </a:rPr>
              <a:t>Less</a:t>
            </a:r>
          </a:p>
          <a:p>
            <a:r>
              <a:rPr lang="en-US" sz="2000" u="sng">
                <a:solidFill>
                  <a:srgbClr val="003366"/>
                </a:solidFill>
                <a:latin typeface="Arial Unicode MS" pitchFamily="34" charset="-128"/>
              </a:rPr>
              <a:t>Control</a:t>
            </a:r>
          </a:p>
        </p:txBody>
      </p:sp>
      <p:cxnSp>
        <p:nvCxnSpPr>
          <p:cNvPr id="17420" name="AutoShape 11"/>
          <p:cNvCxnSpPr>
            <a:cxnSpLocks noChangeShapeType="1"/>
          </p:cNvCxnSpPr>
          <p:nvPr/>
        </p:nvCxnSpPr>
        <p:spPr bwMode="auto">
          <a:xfrm>
            <a:off x="1447800" y="2895600"/>
            <a:ext cx="1588" cy="9144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7421" name="Text Box 12"/>
          <p:cNvSpPr txBox="1">
            <a:spLocks noChangeArrowheads="1"/>
          </p:cNvSpPr>
          <p:nvPr/>
        </p:nvSpPr>
        <p:spPr bwMode="auto">
          <a:xfrm>
            <a:off x="8001000" y="63246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fld id="{493C41DF-E879-4B07-A84B-B88E5A283BBF}" type="slidenum">
              <a:rPr lang="en-US"/>
              <a:pPr algn="ctr" eaLnBrk="1" hangingPunct="1">
                <a:spcBef>
                  <a:spcPct val="50000"/>
                </a:spcBef>
              </a:pPr>
              <a:t>12</a:t>
            </a:fld>
            <a:endParaRPr lang="en-US"/>
          </a:p>
        </p:txBody>
      </p:sp>
    </p:spTree>
    <p:extLst>
      <p:ext uri="{BB962C8B-B14F-4D97-AF65-F5344CB8AC3E}">
        <p14:creationId xmlns:p14="http://schemas.microsoft.com/office/powerpoint/2010/main" val="48942781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slov 1"/>
          <p:cNvSpPr>
            <a:spLocks noGrp="1"/>
          </p:cNvSpPr>
          <p:nvPr>
            <p:ph type="title"/>
          </p:nvPr>
        </p:nvSpPr>
        <p:spPr/>
        <p:txBody>
          <a:bodyPr/>
          <a:lstStyle/>
          <a:p>
            <a:r>
              <a:rPr lang="sl-SI" sz="2800" smtClean="0"/>
              <a:t>Incoterms put simply. Generally speaking – if the abbreviation begins with…</a:t>
            </a:r>
            <a:endParaRPr lang="en-US" sz="2800" smtClean="0"/>
          </a:p>
        </p:txBody>
      </p:sp>
      <p:sp>
        <p:nvSpPr>
          <p:cNvPr id="29699" name="PoljeZBesedilom 3"/>
          <p:cNvSpPr txBox="1">
            <a:spLocks noChangeArrowheads="1"/>
          </p:cNvSpPr>
          <p:nvPr/>
        </p:nvSpPr>
        <p:spPr bwMode="auto">
          <a:xfrm>
            <a:off x="1828800" y="1981200"/>
            <a:ext cx="2879725" cy="1323439"/>
          </a:xfrm>
          <a:prstGeom prst="rect">
            <a:avLst/>
          </a:prstGeom>
          <a:noFill/>
          <a:ln w="9525">
            <a:noFill/>
            <a:miter lim="800000"/>
            <a:headEnd/>
            <a:tailEnd/>
          </a:ln>
        </p:spPr>
        <p:txBody>
          <a:bodyPr>
            <a:spAutoFit/>
          </a:bodyPr>
          <a:lstStyle/>
          <a:p>
            <a:pPr algn="l"/>
            <a:r>
              <a:rPr lang="en-US" sz="2000" dirty="0"/>
              <a:t>All transport charges</a:t>
            </a:r>
          </a:p>
          <a:p>
            <a:pPr algn="l"/>
            <a:r>
              <a:rPr lang="en-US" sz="2000" dirty="0"/>
              <a:t>are forward to collect at</a:t>
            </a:r>
          </a:p>
          <a:p>
            <a:pPr algn="l"/>
            <a:r>
              <a:rPr lang="en-US" sz="2000" dirty="0"/>
              <a:t>destination from the </a:t>
            </a:r>
            <a:r>
              <a:rPr lang="en-US" sz="2000" dirty="0">
                <a:solidFill>
                  <a:srgbClr val="0070C0"/>
                </a:solidFill>
              </a:rPr>
              <a:t>buyer</a:t>
            </a:r>
          </a:p>
        </p:txBody>
      </p:sp>
      <p:sp>
        <p:nvSpPr>
          <p:cNvPr id="29700" name="PoljeZBesedilom 4"/>
          <p:cNvSpPr txBox="1">
            <a:spLocks noChangeArrowheads="1"/>
          </p:cNvSpPr>
          <p:nvPr/>
        </p:nvSpPr>
        <p:spPr bwMode="auto">
          <a:xfrm>
            <a:off x="1524000" y="3886200"/>
            <a:ext cx="2879725" cy="1631216"/>
          </a:xfrm>
          <a:prstGeom prst="rect">
            <a:avLst/>
          </a:prstGeom>
          <a:noFill/>
          <a:ln w="9525">
            <a:noFill/>
            <a:miter lim="800000"/>
            <a:headEnd/>
            <a:tailEnd/>
          </a:ln>
        </p:spPr>
        <p:txBody>
          <a:bodyPr wrap="square">
            <a:spAutoFit/>
          </a:bodyPr>
          <a:lstStyle/>
          <a:p>
            <a:pPr algn="l"/>
            <a:r>
              <a:rPr lang="en-US" sz="2000" dirty="0"/>
              <a:t>Costs  to main port/airport</a:t>
            </a:r>
          </a:p>
          <a:p>
            <a:pPr algn="l"/>
            <a:r>
              <a:rPr lang="en-US" sz="2000" dirty="0"/>
              <a:t>of destination are prepaid</a:t>
            </a:r>
          </a:p>
          <a:p>
            <a:pPr algn="l"/>
            <a:r>
              <a:rPr lang="en-US" sz="2000" dirty="0"/>
              <a:t>by </a:t>
            </a:r>
            <a:r>
              <a:rPr lang="en-US" sz="2000" dirty="0">
                <a:solidFill>
                  <a:srgbClr val="0070C0"/>
                </a:solidFill>
              </a:rPr>
              <a:t>seller</a:t>
            </a:r>
            <a:r>
              <a:rPr lang="en-US" sz="2000" dirty="0"/>
              <a:t> remainder paid by </a:t>
            </a:r>
            <a:r>
              <a:rPr lang="en-US" sz="2000" dirty="0" smtClean="0"/>
              <a:t> </a:t>
            </a:r>
            <a:r>
              <a:rPr lang="en-US" sz="2000" dirty="0" smtClean="0">
                <a:solidFill>
                  <a:srgbClr val="0070C0"/>
                </a:solidFill>
              </a:rPr>
              <a:t>buyer</a:t>
            </a:r>
            <a:endParaRPr lang="en-US" sz="2000" dirty="0">
              <a:solidFill>
                <a:srgbClr val="0070C0"/>
              </a:solidFill>
            </a:endParaRPr>
          </a:p>
        </p:txBody>
      </p:sp>
      <p:sp>
        <p:nvSpPr>
          <p:cNvPr id="29701" name="PoljeZBesedilom 5"/>
          <p:cNvSpPr txBox="1">
            <a:spLocks noChangeArrowheads="1"/>
          </p:cNvSpPr>
          <p:nvPr/>
        </p:nvSpPr>
        <p:spPr bwMode="auto">
          <a:xfrm>
            <a:off x="609600" y="1524000"/>
            <a:ext cx="1079500" cy="1019175"/>
          </a:xfrm>
          <a:prstGeom prst="rect">
            <a:avLst/>
          </a:prstGeom>
          <a:noFill/>
          <a:ln w="9525">
            <a:noFill/>
            <a:miter lim="800000"/>
            <a:headEnd/>
            <a:tailEnd/>
          </a:ln>
        </p:spPr>
        <p:txBody>
          <a:bodyPr wrap="square">
            <a:spAutoFit/>
          </a:bodyPr>
          <a:lstStyle/>
          <a:p>
            <a:pPr algn="l"/>
            <a:r>
              <a:rPr lang="sl-SI" sz="6000" dirty="0">
                <a:solidFill>
                  <a:srgbClr val="0070C0"/>
                </a:solidFill>
              </a:rPr>
              <a:t>E</a:t>
            </a:r>
            <a:endParaRPr lang="en-US" sz="6000" dirty="0">
              <a:solidFill>
                <a:srgbClr val="0070C0"/>
              </a:solidFill>
            </a:endParaRPr>
          </a:p>
        </p:txBody>
      </p:sp>
      <p:sp>
        <p:nvSpPr>
          <p:cNvPr id="29702" name="PoljeZBesedilom 6"/>
          <p:cNvSpPr txBox="1">
            <a:spLocks noChangeArrowheads="1"/>
          </p:cNvSpPr>
          <p:nvPr/>
        </p:nvSpPr>
        <p:spPr bwMode="auto">
          <a:xfrm>
            <a:off x="533400" y="3810000"/>
            <a:ext cx="935038" cy="1015663"/>
          </a:xfrm>
          <a:prstGeom prst="rect">
            <a:avLst/>
          </a:prstGeom>
          <a:noFill/>
          <a:ln w="9525">
            <a:noFill/>
            <a:miter lim="800000"/>
            <a:headEnd/>
            <a:tailEnd/>
          </a:ln>
        </p:spPr>
        <p:txBody>
          <a:bodyPr wrap="square">
            <a:spAutoFit/>
          </a:bodyPr>
          <a:lstStyle/>
          <a:p>
            <a:pPr algn="l"/>
            <a:r>
              <a:rPr lang="sl-SI" sz="6000" dirty="0">
                <a:solidFill>
                  <a:srgbClr val="0070C0"/>
                </a:solidFill>
              </a:rPr>
              <a:t>C</a:t>
            </a:r>
            <a:endParaRPr lang="en-US" sz="6000" dirty="0">
              <a:solidFill>
                <a:srgbClr val="0070C0"/>
              </a:solidFill>
            </a:endParaRPr>
          </a:p>
        </p:txBody>
      </p:sp>
      <p:sp>
        <p:nvSpPr>
          <p:cNvPr id="29703" name="PoljeZBesedilom 7"/>
          <p:cNvSpPr txBox="1">
            <a:spLocks noChangeArrowheads="1"/>
          </p:cNvSpPr>
          <p:nvPr/>
        </p:nvSpPr>
        <p:spPr bwMode="auto">
          <a:xfrm>
            <a:off x="5638800" y="1981200"/>
            <a:ext cx="2881312" cy="1647091"/>
          </a:xfrm>
          <a:prstGeom prst="rect">
            <a:avLst/>
          </a:prstGeom>
          <a:noFill/>
          <a:ln w="9525">
            <a:noFill/>
            <a:miter lim="800000"/>
            <a:headEnd/>
            <a:tailEnd/>
          </a:ln>
        </p:spPr>
        <p:txBody>
          <a:bodyPr wrap="square">
            <a:spAutoFit/>
          </a:bodyPr>
          <a:lstStyle/>
          <a:p>
            <a:pPr algn="l"/>
            <a:r>
              <a:rPr lang="en-US" sz="2000" dirty="0"/>
              <a:t>Cost to loading are prepaid by </a:t>
            </a:r>
            <a:r>
              <a:rPr lang="en-US" sz="2000" dirty="0">
                <a:solidFill>
                  <a:srgbClr val="0070C0"/>
                </a:solidFill>
              </a:rPr>
              <a:t>seller</a:t>
            </a:r>
            <a:r>
              <a:rPr lang="en-US" sz="2000" dirty="0"/>
              <a:t>, from that point on the main freight charge is paid by </a:t>
            </a:r>
            <a:r>
              <a:rPr lang="en-US" sz="2000" dirty="0">
                <a:solidFill>
                  <a:srgbClr val="0070C0"/>
                </a:solidFill>
              </a:rPr>
              <a:t>buyer</a:t>
            </a:r>
          </a:p>
        </p:txBody>
      </p:sp>
      <p:sp>
        <p:nvSpPr>
          <p:cNvPr id="29704" name="PoljeZBesedilom 8"/>
          <p:cNvSpPr txBox="1">
            <a:spLocks noChangeArrowheads="1"/>
          </p:cNvSpPr>
          <p:nvPr/>
        </p:nvSpPr>
        <p:spPr bwMode="auto">
          <a:xfrm>
            <a:off x="5486400" y="3962400"/>
            <a:ext cx="2881312" cy="1323439"/>
          </a:xfrm>
          <a:prstGeom prst="rect">
            <a:avLst/>
          </a:prstGeom>
          <a:noFill/>
          <a:ln w="9525">
            <a:noFill/>
            <a:miter lim="800000"/>
            <a:headEnd/>
            <a:tailEnd/>
          </a:ln>
        </p:spPr>
        <p:txBody>
          <a:bodyPr wrap="square">
            <a:spAutoFit/>
          </a:bodyPr>
          <a:lstStyle/>
          <a:p>
            <a:pPr algn="l"/>
            <a:r>
              <a:rPr lang="en-US" sz="2000" dirty="0"/>
              <a:t>All charges prepaid to named destination by </a:t>
            </a:r>
            <a:r>
              <a:rPr lang="en-US" sz="2000" dirty="0">
                <a:solidFill>
                  <a:srgbClr val="0070C0"/>
                </a:solidFill>
              </a:rPr>
              <a:t>seller</a:t>
            </a:r>
            <a:r>
              <a:rPr lang="en-US" sz="2000" dirty="0"/>
              <a:t> this may or may not include taxes</a:t>
            </a:r>
            <a:endParaRPr lang="en-US" sz="2000" dirty="0">
              <a:solidFill>
                <a:srgbClr val="0070C0"/>
              </a:solidFill>
            </a:endParaRPr>
          </a:p>
        </p:txBody>
      </p:sp>
      <p:sp>
        <p:nvSpPr>
          <p:cNvPr id="29705" name="PoljeZBesedilom 9"/>
          <p:cNvSpPr txBox="1">
            <a:spLocks noChangeArrowheads="1"/>
          </p:cNvSpPr>
          <p:nvPr/>
        </p:nvSpPr>
        <p:spPr bwMode="auto">
          <a:xfrm>
            <a:off x="4648200" y="1524000"/>
            <a:ext cx="1079500" cy="1016000"/>
          </a:xfrm>
          <a:prstGeom prst="rect">
            <a:avLst/>
          </a:prstGeom>
          <a:noFill/>
          <a:ln w="9525">
            <a:noFill/>
            <a:miter lim="800000"/>
            <a:headEnd/>
            <a:tailEnd/>
          </a:ln>
        </p:spPr>
        <p:txBody>
          <a:bodyPr wrap="square">
            <a:spAutoFit/>
          </a:bodyPr>
          <a:lstStyle/>
          <a:p>
            <a:pPr algn="l"/>
            <a:r>
              <a:rPr lang="sl-SI" sz="6000" dirty="0">
                <a:solidFill>
                  <a:srgbClr val="0070C0"/>
                </a:solidFill>
              </a:rPr>
              <a:t>F</a:t>
            </a:r>
            <a:endParaRPr lang="en-US" sz="6000" dirty="0">
              <a:solidFill>
                <a:srgbClr val="0070C0"/>
              </a:solidFill>
            </a:endParaRPr>
          </a:p>
        </p:txBody>
      </p:sp>
      <p:sp>
        <p:nvSpPr>
          <p:cNvPr id="29706" name="PoljeZBesedilom 10"/>
          <p:cNvSpPr txBox="1">
            <a:spLocks noChangeArrowheads="1"/>
          </p:cNvSpPr>
          <p:nvPr/>
        </p:nvSpPr>
        <p:spPr bwMode="auto">
          <a:xfrm>
            <a:off x="4648200" y="3733800"/>
            <a:ext cx="936625" cy="1015663"/>
          </a:xfrm>
          <a:prstGeom prst="rect">
            <a:avLst/>
          </a:prstGeom>
          <a:noFill/>
          <a:ln w="9525">
            <a:noFill/>
            <a:miter lim="800000"/>
            <a:headEnd/>
            <a:tailEnd/>
          </a:ln>
        </p:spPr>
        <p:txBody>
          <a:bodyPr wrap="square">
            <a:spAutoFit/>
          </a:bodyPr>
          <a:lstStyle/>
          <a:p>
            <a:pPr algn="l"/>
            <a:r>
              <a:rPr lang="sl-SI" sz="6000" dirty="0">
                <a:solidFill>
                  <a:srgbClr val="0070C0"/>
                </a:solidFill>
              </a:rPr>
              <a:t>D</a:t>
            </a:r>
            <a:endParaRPr lang="en-US" sz="6000"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b="1" smtClean="0"/>
              <a:t>E group</a:t>
            </a:r>
            <a:r>
              <a:rPr lang="sl-SI" b="1" smtClean="0"/>
              <a:t>: </a:t>
            </a:r>
            <a:endParaRPr lang="en-US" b="1" smtClean="0"/>
          </a:p>
        </p:txBody>
      </p:sp>
      <p:sp>
        <p:nvSpPr>
          <p:cNvPr id="30723" name="Rectangle 3"/>
          <p:cNvSpPr>
            <a:spLocks noGrp="1" noChangeArrowheads="1"/>
          </p:cNvSpPr>
          <p:nvPr>
            <p:ph type="body" idx="1"/>
          </p:nvPr>
        </p:nvSpPr>
        <p:spPr>
          <a:xfrm>
            <a:off x="457200" y="1219200"/>
            <a:ext cx="8229600" cy="4906963"/>
          </a:xfrm>
        </p:spPr>
        <p:txBody>
          <a:bodyPr/>
          <a:lstStyle/>
          <a:p>
            <a:r>
              <a:rPr lang="sl-SI" b="1" dirty="0" smtClean="0">
                <a:solidFill>
                  <a:srgbClr val="CC0000"/>
                </a:solidFill>
              </a:rPr>
              <a:t>EXW: Ex Works</a:t>
            </a:r>
          </a:p>
        </p:txBody>
      </p:sp>
      <p:grpSp>
        <p:nvGrpSpPr>
          <p:cNvPr id="2" name="Group 10"/>
          <p:cNvGrpSpPr>
            <a:grpSpLocks/>
          </p:cNvGrpSpPr>
          <p:nvPr/>
        </p:nvGrpSpPr>
        <p:grpSpPr bwMode="auto">
          <a:xfrm>
            <a:off x="7380288" y="0"/>
            <a:ext cx="1763712" cy="1484313"/>
            <a:chOff x="0" y="1104"/>
            <a:chExt cx="1219" cy="1433"/>
          </a:xfrm>
        </p:grpSpPr>
        <p:pic>
          <p:nvPicPr>
            <p:cNvPr id="30755" name="Picture 11"/>
            <p:cNvPicPr>
              <a:picLocks noChangeAspect="1" noChangeArrowheads="1"/>
            </p:cNvPicPr>
            <p:nvPr/>
          </p:nvPicPr>
          <p:blipFill>
            <a:blip r:embed="rId3"/>
            <a:srcRect l="-3372" t="-2902" r="59521" b="64908"/>
            <a:stretch>
              <a:fillRect/>
            </a:stretch>
          </p:blipFill>
          <p:spPr bwMode="auto">
            <a:xfrm>
              <a:off x="144" y="1728"/>
              <a:ext cx="816" cy="377"/>
            </a:xfrm>
            <a:prstGeom prst="rect">
              <a:avLst/>
            </a:prstGeom>
            <a:noFill/>
            <a:ln w="9525">
              <a:noFill/>
              <a:miter lim="800000"/>
              <a:headEnd/>
              <a:tailEnd/>
            </a:ln>
          </p:spPr>
        </p:pic>
        <p:pic>
          <p:nvPicPr>
            <p:cNvPr id="30756" name="Picture 12" descr="http://www.export911.com/e911/export/imgInco/inco3.gif"/>
            <p:cNvPicPr>
              <a:picLocks noChangeAspect="1" noChangeArrowheads="1"/>
            </p:cNvPicPr>
            <p:nvPr/>
          </p:nvPicPr>
          <p:blipFill>
            <a:blip r:embed="rId4" r:link="rId5"/>
            <a:srcRect l="29527" t="25560" b="20000"/>
            <a:stretch>
              <a:fillRect/>
            </a:stretch>
          </p:blipFill>
          <p:spPr bwMode="auto">
            <a:xfrm>
              <a:off x="195" y="2152"/>
              <a:ext cx="871" cy="385"/>
            </a:xfrm>
            <a:prstGeom prst="rect">
              <a:avLst/>
            </a:prstGeom>
            <a:noFill/>
            <a:ln w="9525">
              <a:noFill/>
              <a:miter lim="800000"/>
              <a:headEnd/>
              <a:tailEnd/>
            </a:ln>
          </p:spPr>
        </p:pic>
        <p:pic>
          <p:nvPicPr>
            <p:cNvPr id="30757" name="Picture 13"/>
            <p:cNvPicPr>
              <a:picLocks noChangeAspect="1" noChangeArrowheads="1"/>
            </p:cNvPicPr>
            <p:nvPr/>
          </p:nvPicPr>
          <p:blipFill>
            <a:blip r:embed="rId6"/>
            <a:srcRect t="30475" r="49402" b="22427"/>
            <a:stretch>
              <a:fillRect/>
            </a:stretch>
          </p:blipFill>
          <p:spPr bwMode="auto">
            <a:xfrm>
              <a:off x="220" y="1392"/>
              <a:ext cx="720" cy="357"/>
            </a:xfrm>
            <a:prstGeom prst="rect">
              <a:avLst/>
            </a:prstGeom>
            <a:noFill/>
            <a:ln w="9525">
              <a:noFill/>
              <a:miter lim="800000"/>
              <a:headEnd/>
              <a:tailEnd/>
            </a:ln>
          </p:spPr>
        </p:pic>
        <p:pic>
          <p:nvPicPr>
            <p:cNvPr id="30758" name="Picture 14"/>
            <p:cNvPicPr>
              <a:picLocks noChangeAspect="1" noChangeArrowheads="1"/>
            </p:cNvPicPr>
            <p:nvPr/>
          </p:nvPicPr>
          <p:blipFill>
            <a:blip r:embed="rId7"/>
            <a:srcRect/>
            <a:stretch>
              <a:fillRect/>
            </a:stretch>
          </p:blipFill>
          <p:spPr bwMode="auto">
            <a:xfrm>
              <a:off x="0" y="1104"/>
              <a:ext cx="1219" cy="358"/>
            </a:xfrm>
            <a:prstGeom prst="rect">
              <a:avLst/>
            </a:prstGeom>
            <a:noFill/>
            <a:ln w="9525">
              <a:noFill/>
              <a:miter lim="800000"/>
              <a:headEnd/>
              <a:tailEnd/>
            </a:ln>
          </p:spPr>
        </p:pic>
      </p:grpSp>
      <p:grpSp>
        <p:nvGrpSpPr>
          <p:cNvPr id="3" name="Group 15"/>
          <p:cNvGrpSpPr>
            <a:grpSpLocks/>
          </p:cNvGrpSpPr>
          <p:nvPr/>
        </p:nvGrpSpPr>
        <p:grpSpPr bwMode="auto">
          <a:xfrm>
            <a:off x="1143000" y="5334000"/>
            <a:ext cx="6880225" cy="1304925"/>
            <a:chOff x="672" y="3239"/>
            <a:chExt cx="4334" cy="822"/>
          </a:xfrm>
        </p:grpSpPr>
        <p:sp>
          <p:nvSpPr>
            <p:cNvPr id="30728" name="Rectangle 16"/>
            <p:cNvSpPr>
              <a:spLocks noChangeArrowheads="1"/>
            </p:cNvSpPr>
            <p:nvPr/>
          </p:nvSpPr>
          <p:spPr bwMode="auto">
            <a:xfrm>
              <a:off x="1181" y="3384"/>
              <a:ext cx="2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a:solidFill>
                    <a:srgbClr val="000000"/>
                  </a:solidFill>
                  <a:latin typeface="Times New Roman" pitchFamily="18" charset="0"/>
                </a:rPr>
                <a:t> </a:t>
              </a:r>
              <a:endParaRPr lang="sl-SI" b="0">
                <a:latin typeface="Times New Roman" pitchFamily="18" charset="0"/>
              </a:endParaRPr>
            </a:p>
          </p:txBody>
        </p:sp>
        <p:sp>
          <p:nvSpPr>
            <p:cNvPr id="30729" name="Rectangle 17"/>
            <p:cNvSpPr>
              <a:spLocks noChangeArrowheads="1"/>
            </p:cNvSpPr>
            <p:nvPr/>
          </p:nvSpPr>
          <p:spPr bwMode="auto">
            <a:xfrm>
              <a:off x="1181" y="3496"/>
              <a:ext cx="2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a:solidFill>
                    <a:srgbClr val="000000"/>
                  </a:solidFill>
                  <a:latin typeface="Times New Roman" pitchFamily="18" charset="0"/>
                </a:rPr>
                <a:t> </a:t>
              </a:r>
              <a:endParaRPr lang="sl-SI" b="0">
                <a:latin typeface="Times New Roman" pitchFamily="18" charset="0"/>
              </a:endParaRPr>
            </a:p>
          </p:txBody>
        </p:sp>
        <p:sp>
          <p:nvSpPr>
            <p:cNvPr id="30730" name="Rectangle 18"/>
            <p:cNvSpPr>
              <a:spLocks noChangeArrowheads="1"/>
            </p:cNvSpPr>
            <p:nvPr/>
          </p:nvSpPr>
          <p:spPr bwMode="auto">
            <a:xfrm>
              <a:off x="1181" y="3609"/>
              <a:ext cx="60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a:solidFill>
                    <a:srgbClr val="000000"/>
                  </a:solidFill>
                  <a:latin typeface="Times New Roman" pitchFamily="18" charset="0"/>
                </a:rPr>
                <a:t>                              </a:t>
              </a:r>
              <a:endParaRPr lang="sl-SI" b="0">
                <a:latin typeface="Times New Roman" pitchFamily="18" charset="0"/>
              </a:endParaRPr>
            </a:p>
          </p:txBody>
        </p:sp>
        <p:sp>
          <p:nvSpPr>
            <p:cNvPr id="30731" name="Rectangle 19"/>
            <p:cNvSpPr>
              <a:spLocks noChangeArrowheads="1"/>
            </p:cNvSpPr>
            <p:nvPr/>
          </p:nvSpPr>
          <p:spPr bwMode="auto">
            <a:xfrm>
              <a:off x="1951" y="3609"/>
              <a:ext cx="2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a:solidFill>
                    <a:srgbClr val="000000"/>
                  </a:solidFill>
                  <a:latin typeface="Times New Roman" pitchFamily="18" charset="0"/>
                </a:rPr>
                <a:t> </a:t>
              </a:r>
              <a:endParaRPr lang="sl-SI" b="0">
                <a:latin typeface="Times New Roman" pitchFamily="18" charset="0"/>
              </a:endParaRPr>
            </a:p>
          </p:txBody>
        </p:sp>
        <p:sp>
          <p:nvSpPr>
            <p:cNvPr id="30732" name="Rectangle 20"/>
            <p:cNvSpPr>
              <a:spLocks noChangeArrowheads="1"/>
            </p:cNvSpPr>
            <p:nvPr/>
          </p:nvSpPr>
          <p:spPr bwMode="auto">
            <a:xfrm>
              <a:off x="672" y="3744"/>
              <a:ext cx="1356" cy="173"/>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800" dirty="0">
                  <a:solidFill>
                    <a:srgbClr val="FF0000"/>
                  </a:solidFill>
                  <a:latin typeface="Times New Roman" pitchFamily="18" charset="0"/>
                </a:rPr>
                <a:t>Cost and risk transfer</a:t>
              </a:r>
              <a:endParaRPr lang="en-US" sz="1800" b="0" dirty="0">
                <a:latin typeface="Times New Roman" pitchFamily="18" charset="0"/>
              </a:endParaRPr>
            </a:p>
          </p:txBody>
        </p:sp>
        <p:sp>
          <p:nvSpPr>
            <p:cNvPr id="30733" name="Rectangle 21"/>
            <p:cNvSpPr>
              <a:spLocks noChangeArrowheads="1"/>
            </p:cNvSpPr>
            <p:nvPr/>
          </p:nvSpPr>
          <p:spPr bwMode="auto">
            <a:xfrm>
              <a:off x="2617" y="3753"/>
              <a:ext cx="16" cy="77"/>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800">
                  <a:solidFill>
                    <a:srgbClr val="000000"/>
                  </a:solidFill>
                  <a:latin typeface="Times New Roman" pitchFamily="18" charset="0"/>
                </a:rPr>
                <a:t> </a:t>
              </a:r>
              <a:endParaRPr lang="sl-SI" b="0">
                <a:latin typeface="Times New Roman" pitchFamily="18" charset="0"/>
              </a:endParaRPr>
            </a:p>
          </p:txBody>
        </p:sp>
        <p:sp>
          <p:nvSpPr>
            <p:cNvPr id="30734" name="Rectangle 22"/>
            <p:cNvSpPr>
              <a:spLocks noChangeArrowheads="1"/>
            </p:cNvSpPr>
            <p:nvPr/>
          </p:nvSpPr>
          <p:spPr bwMode="auto">
            <a:xfrm>
              <a:off x="2638" y="3739"/>
              <a:ext cx="2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30735" name="Rectangle 23"/>
            <p:cNvSpPr>
              <a:spLocks noChangeArrowheads="1"/>
            </p:cNvSpPr>
            <p:nvPr/>
          </p:nvSpPr>
          <p:spPr bwMode="auto">
            <a:xfrm>
              <a:off x="1181" y="3852"/>
              <a:ext cx="2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30736" name="Rectangle 24"/>
            <p:cNvSpPr>
              <a:spLocks noChangeArrowheads="1"/>
            </p:cNvSpPr>
            <p:nvPr/>
          </p:nvSpPr>
          <p:spPr bwMode="auto">
            <a:xfrm>
              <a:off x="1181" y="3965"/>
              <a:ext cx="20" cy="96"/>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30737" name="Rectangle 25"/>
            <p:cNvSpPr>
              <a:spLocks noChangeArrowheads="1"/>
            </p:cNvSpPr>
            <p:nvPr/>
          </p:nvSpPr>
          <p:spPr bwMode="auto">
            <a:xfrm>
              <a:off x="846" y="3983"/>
              <a:ext cx="293" cy="17"/>
            </a:xfrm>
            <a:prstGeom prst="rect">
              <a:avLst/>
            </a:prstGeom>
            <a:solidFill>
              <a:srgbClr val="FF0000"/>
            </a:solidFill>
            <a:ln w="9525">
              <a:noFill/>
              <a:miter lim="800000"/>
              <a:headEnd/>
              <a:tailEnd/>
            </a:ln>
          </p:spPr>
          <p:txBody>
            <a:bodyPr/>
            <a:lstStyle/>
            <a:p>
              <a:endParaRPr lang="sl-SI"/>
            </a:p>
          </p:txBody>
        </p:sp>
        <p:sp>
          <p:nvSpPr>
            <p:cNvPr id="30738" name="Freeform 26"/>
            <p:cNvSpPr>
              <a:spLocks/>
            </p:cNvSpPr>
            <p:nvPr/>
          </p:nvSpPr>
          <p:spPr bwMode="auto">
            <a:xfrm>
              <a:off x="1137" y="3947"/>
              <a:ext cx="94" cy="89"/>
            </a:xfrm>
            <a:custGeom>
              <a:avLst/>
              <a:gdLst>
                <a:gd name="T0" fmla="*/ 0 w 91"/>
                <a:gd name="T1" fmla="*/ 186 h 74"/>
                <a:gd name="T2" fmla="*/ 106 w 91"/>
                <a:gd name="T3" fmla="*/ 94 h 74"/>
                <a:gd name="T4" fmla="*/ 0 w 91"/>
                <a:gd name="T5" fmla="*/ 0 h 74"/>
                <a:gd name="T6" fmla="*/ 0 w 91"/>
                <a:gd name="T7" fmla="*/ 186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7"/>
                  </a:lnTo>
                  <a:lnTo>
                    <a:pt x="0" y="0"/>
                  </a:lnTo>
                  <a:lnTo>
                    <a:pt x="0" y="74"/>
                  </a:lnTo>
                  <a:close/>
                </a:path>
              </a:pathLst>
            </a:custGeom>
            <a:solidFill>
              <a:srgbClr val="FF0000"/>
            </a:solidFill>
            <a:ln w="9525">
              <a:noFill/>
              <a:round/>
              <a:headEnd/>
              <a:tailEnd/>
            </a:ln>
          </p:spPr>
          <p:txBody>
            <a:bodyPr/>
            <a:lstStyle/>
            <a:p>
              <a:endParaRPr lang="en-US"/>
            </a:p>
          </p:txBody>
        </p:sp>
        <p:sp>
          <p:nvSpPr>
            <p:cNvPr id="30739" name="Rectangle 27"/>
            <p:cNvSpPr>
              <a:spLocks noChangeArrowheads="1"/>
            </p:cNvSpPr>
            <p:nvPr/>
          </p:nvSpPr>
          <p:spPr bwMode="auto">
            <a:xfrm>
              <a:off x="1322" y="3983"/>
              <a:ext cx="3684" cy="17"/>
            </a:xfrm>
            <a:prstGeom prst="rect">
              <a:avLst/>
            </a:prstGeom>
            <a:solidFill>
              <a:srgbClr val="FF0000"/>
            </a:solidFill>
            <a:ln w="9525">
              <a:noFill/>
              <a:miter lim="800000"/>
              <a:headEnd/>
              <a:tailEnd/>
            </a:ln>
          </p:spPr>
          <p:txBody>
            <a:bodyPr/>
            <a:lstStyle/>
            <a:p>
              <a:endParaRPr lang="sl-SI"/>
            </a:p>
          </p:txBody>
        </p:sp>
        <p:sp>
          <p:nvSpPr>
            <p:cNvPr id="30740" name="Freeform 28"/>
            <p:cNvSpPr>
              <a:spLocks/>
            </p:cNvSpPr>
            <p:nvPr/>
          </p:nvSpPr>
          <p:spPr bwMode="auto">
            <a:xfrm>
              <a:off x="1231" y="3947"/>
              <a:ext cx="94" cy="89"/>
            </a:xfrm>
            <a:custGeom>
              <a:avLst/>
              <a:gdLst>
                <a:gd name="T0" fmla="*/ 106 w 91"/>
                <a:gd name="T1" fmla="*/ 0 h 74"/>
                <a:gd name="T2" fmla="*/ 0 w 91"/>
                <a:gd name="T3" fmla="*/ 94 h 74"/>
                <a:gd name="T4" fmla="*/ 106 w 91"/>
                <a:gd name="T5" fmla="*/ 186 h 74"/>
                <a:gd name="T6" fmla="*/ 106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FF0000"/>
            </a:solidFill>
            <a:ln w="9525">
              <a:noFill/>
              <a:round/>
              <a:headEnd/>
              <a:tailEnd/>
            </a:ln>
          </p:spPr>
          <p:txBody>
            <a:bodyPr/>
            <a:lstStyle/>
            <a:p>
              <a:endParaRPr lang="en-US"/>
            </a:p>
          </p:txBody>
        </p:sp>
        <p:sp>
          <p:nvSpPr>
            <p:cNvPr id="30741" name="Rectangle 29"/>
            <p:cNvSpPr>
              <a:spLocks noChangeArrowheads="1"/>
            </p:cNvSpPr>
            <p:nvPr/>
          </p:nvSpPr>
          <p:spPr bwMode="auto">
            <a:xfrm>
              <a:off x="768" y="3358"/>
              <a:ext cx="463" cy="240"/>
            </a:xfrm>
            <a:prstGeom prst="rect">
              <a:avLst/>
            </a:prstGeom>
            <a:solidFill>
              <a:srgbClr val="FFFF00"/>
            </a:solidFill>
            <a:ln w="9525">
              <a:noFill/>
              <a:miter lim="800000"/>
              <a:headEnd/>
              <a:tailEnd/>
            </a:ln>
          </p:spPr>
          <p:txBody>
            <a:bodyPr/>
            <a:lstStyle/>
            <a:p>
              <a:endParaRPr lang="sl-SI"/>
            </a:p>
          </p:txBody>
        </p:sp>
        <p:sp>
          <p:nvSpPr>
            <p:cNvPr id="30742" name="Rectangle 30"/>
            <p:cNvSpPr>
              <a:spLocks noChangeArrowheads="1"/>
            </p:cNvSpPr>
            <p:nvPr/>
          </p:nvSpPr>
          <p:spPr bwMode="auto">
            <a:xfrm>
              <a:off x="768" y="3358"/>
              <a:ext cx="457" cy="234"/>
            </a:xfrm>
            <a:prstGeom prst="rect">
              <a:avLst/>
            </a:prstGeom>
            <a:noFill/>
            <a:ln w="9525">
              <a:solidFill>
                <a:srgbClr val="000000"/>
              </a:solidFill>
              <a:miter lim="800000"/>
              <a:headEnd/>
              <a:tailEnd/>
            </a:ln>
          </p:spPr>
          <p:txBody>
            <a:bodyPr/>
            <a:lstStyle/>
            <a:p>
              <a:endParaRPr lang="sl-SI"/>
            </a:p>
          </p:txBody>
        </p:sp>
        <p:sp>
          <p:nvSpPr>
            <p:cNvPr id="30743" name="Freeform 31"/>
            <p:cNvSpPr>
              <a:spLocks/>
            </p:cNvSpPr>
            <p:nvPr/>
          </p:nvSpPr>
          <p:spPr bwMode="auto">
            <a:xfrm>
              <a:off x="768" y="3239"/>
              <a:ext cx="463" cy="119"/>
            </a:xfrm>
            <a:custGeom>
              <a:avLst/>
              <a:gdLst>
                <a:gd name="T0" fmla="*/ 266 w 447"/>
                <a:gd name="T1" fmla="*/ 0 h 99"/>
                <a:gd name="T2" fmla="*/ 0 w 447"/>
                <a:gd name="T3" fmla="*/ 249 h 99"/>
                <a:gd name="T4" fmla="*/ 533 w 447"/>
                <a:gd name="T5" fmla="*/ 249 h 99"/>
                <a:gd name="T6" fmla="*/ 266 w 447"/>
                <a:gd name="T7" fmla="*/ 0 h 99"/>
                <a:gd name="T8" fmla="*/ 0 60000 65536"/>
                <a:gd name="T9" fmla="*/ 0 60000 65536"/>
                <a:gd name="T10" fmla="*/ 0 60000 65536"/>
                <a:gd name="T11" fmla="*/ 0 60000 65536"/>
                <a:gd name="T12" fmla="*/ 0 w 447"/>
                <a:gd name="T13" fmla="*/ 0 h 99"/>
                <a:gd name="T14" fmla="*/ 447 w 447"/>
                <a:gd name="T15" fmla="*/ 99 h 99"/>
              </a:gdLst>
              <a:ahLst/>
              <a:cxnLst>
                <a:cxn ang="T8">
                  <a:pos x="T0" y="T1"/>
                </a:cxn>
                <a:cxn ang="T9">
                  <a:pos x="T2" y="T3"/>
                </a:cxn>
                <a:cxn ang="T10">
                  <a:pos x="T4" y="T5"/>
                </a:cxn>
                <a:cxn ang="T11">
                  <a:pos x="T6" y="T7"/>
                </a:cxn>
              </a:cxnLst>
              <a:rect l="T12" t="T13" r="T14" b="T15"/>
              <a:pathLst>
                <a:path w="447" h="99">
                  <a:moveTo>
                    <a:pt x="223" y="0"/>
                  </a:moveTo>
                  <a:lnTo>
                    <a:pt x="0" y="99"/>
                  </a:lnTo>
                  <a:lnTo>
                    <a:pt x="447"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0744" name="Line 32"/>
            <p:cNvSpPr>
              <a:spLocks noChangeShapeType="1"/>
            </p:cNvSpPr>
            <p:nvPr/>
          </p:nvSpPr>
          <p:spPr bwMode="auto">
            <a:xfrm>
              <a:off x="1231" y="3598"/>
              <a:ext cx="1001" cy="1"/>
            </a:xfrm>
            <a:prstGeom prst="line">
              <a:avLst/>
            </a:prstGeom>
            <a:noFill/>
            <a:ln w="9525">
              <a:solidFill>
                <a:srgbClr val="000000"/>
              </a:solidFill>
              <a:round/>
              <a:headEnd/>
              <a:tailEnd/>
            </a:ln>
          </p:spPr>
          <p:txBody>
            <a:bodyPr/>
            <a:lstStyle/>
            <a:p>
              <a:endParaRPr lang="en-US"/>
            </a:p>
          </p:txBody>
        </p:sp>
        <p:sp>
          <p:nvSpPr>
            <p:cNvPr id="30745" name="Rectangle 33"/>
            <p:cNvSpPr>
              <a:spLocks noChangeArrowheads="1"/>
            </p:cNvSpPr>
            <p:nvPr/>
          </p:nvSpPr>
          <p:spPr bwMode="auto">
            <a:xfrm>
              <a:off x="4543" y="3358"/>
              <a:ext cx="463" cy="240"/>
            </a:xfrm>
            <a:prstGeom prst="rect">
              <a:avLst/>
            </a:prstGeom>
            <a:solidFill>
              <a:srgbClr val="FFFF00"/>
            </a:solidFill>
            <a:ln w="9525">
              <a:noFill/>
              <a:miter lim="800000"/>
              <a:headEnd/>
              <a:tailEnd/>
            </a:ln>
          </p:spPr>
          <p:txBody>
            <a:bodyPr/>
            <a:lstStyle/>
            <a:p>
              <a:endParaRPr lang="sl-SI"/>
            </a:p>
          </p:txBody>
        </p:sp>
        <p:sp>
          <p:nvSpPr>
            <p:cNvPr id="30746" name="Rectangle 34"/>
            <p:cNvSpPr>
              <a:spLocks noChangeArrowheads="1"/>
            </p:cNvSpPr>
            <p:nvPr/>
          </p:nvSpPr>
          <p:spPr bwMode="auto">
            <a:xfrm>
              <a:off x="4543" y="3358"/>
              <a:ext cx="457" cy="234"/>
            </a:xfrm>
            <a:prstGeom prst="rect">
              <a:avLst/>
            </a:prstGeom>
            <a:noFill/>
            <a:ln w="9525">
              <a:solidFill>
                <a:srgbClr val="000000"/>
              </a:solidFill>
              <a:miter lim="800000"/>
              <a:headEnd/>
              <a:tailEnd/>
            </a:ln>
          </p:spPr>
          <p:txBody>
            <a:bodyPr/>
            <a:lstStyle/>
            <a:p>
              <a:endParaRPr lang="sl-SI"/>
            </a:p>
          </p:txBody>
        </p:sp>
        <p:sp>
          <p:nvSpPr>
            <p:cNvPr id="30747" name="Freeform 35"/>
            <p:cNvSpPr>
              <a:spLocks/>
            </p:cNvSpPr>
            <p:nvPr/>
          </p:nvSpPr>
          <p:spPr bwMode="auto">
            <a:xfrm>
              <a:off x="4543" y="3239"/>
              <a:ext cx="463" cy="119"/>
            </a:xfrm>
            <a:custGeom>
              <a:avLst/>
              <a:gdLst>
                <a:gd name="T0" fmla="*/ 267 w 447"/>
                <a:gd name="T1" fmla="*/ 0 h 99"/>
                <a:gd name="T2" fmla="*/ 0 w 447"/>
                <a:gd name="T3" fmla="*/ 249 h 99"/>
                <a:gd name="T4" fmla="*/ 533 w 447"/>
                <a:gd name="T5" fmla="*/ 249 h 99"/>
                <a:gd name="T6" fmla="*/ 267 w 447"/>
                <a:gd name="T7" fmla="*/ 0 h 99"/>
                <a:gd name="T8" fmla="*/ 0 60000 65536"/>
                <a:gd name="T9" fmla="*/ 0 60000 65536"/>
                <a:gd name="T10" fmla="*/ 0 60000 65536"/>
                <a:gd name="T11" fmla="*/ 0 60000 65536"/>
                <a:gd name="T12" fmla="*/ 0 w 447"/>
                <a:gd name="T13" fmla="*/ 0 h 99"/>
                <a:gd name="T14" fmla="*/ 447 w 447"/>
                <a:gd name="T15" fmla="*/ 99 h 99"/>
              </a:gdLst>
              <a:ahLst/>
              <a:cxnLst>
                <a:cxn ang="T8">
                  <a:pos x="T0" y="T1"/>
                </a:cxn>
                <a:cxn ang="T9">
                  <a:pos x="T2" y="T3"/>
                </a:cxn>
                <a:cxn ang="T10">
                  <a:pos x="T4" y="T5"/>
                </a:cxn>
                <a:cxn ang="T11">
                  <a:pos x="T6" y="T7"/>
                </a:cxn>
              </a:cxnLst>
              <a:rect l="T12" t="T13" r="T14" b="T15"/>
              <a:pathLst>
                <a:path w="447" h="99">
                  <a:moveTo>
                    <a:pt x="224" y="0"/>
                  </a:moveTo>
                  <a:lnTo>
                    <a:pt x="0" y="99"/>
                  </a:lnTo>
                  <a:lnTo>
                    <a:pt x="447" y="99"/>
                  </a:lnTo>
                  <a:lnTo>
                    <a:pt x="224" y="0"/>
                  </a:lnTo>
                  <a:close/>
                </a:path>
              </a:pathLst>
            </a:custGeom>
            <a:solidFill>
              <a:srgbClr val="CC6600"/>
            </a:solidFill>
            <a:ln w="9525">
              <a:solidFill>
                <a:srgbClr val="000000"/>
              </a:solidFill>
              <a:round/>
              <a:headEnd/>
              <a:tailEnd/>
            </a:ln>
          </p:spPr>
          <p:txBody>
            <a:bodyPr/>
            <a:lstStyle/>
            <a:p>
              <a:endParaRPr lang="en-US"/>
            </a:p>
          </p:txBody>
        </p:sp>
        <p:sp>
          <p:nvSpPr>
            <p:cNvPr id="30748" name="Line 36"/>
            <p:cNvSpPr>
              <a:spLocks noChangeShapeType="1"/>
            </p:cNvSpPr>
            <p:nvPr/>
          </p:nvSpPr>
          <p:spPr bwMode="auto">
            <a:xfrm>
              <a:off x="2386" y="3598"/>
              <a:ext cx="1" cy="120"/>
            </a:xfrm>
            <a:prstGeom prst="line">
              <a:avLst/>
            </a:prstGeom>
            <a:noFill/>
            <a:ln w="9525">
              <a:solidFill>
                <a:srgbClr val="000000"/>
              </a:solidFill>
              <a:round/>
              <a:headEnd/>
              <a:tailEnd/>
            </a:ln>
          </p:spPr>
          <p:txBody>
            <a:bodyPr/>
            <a:lstStyle/>
            <a:p>
              <a:endParaRPr lang="en-US"/>
            </a:p>
          </p:txBody>
        </p:sp>
        <p:sp>
          <p:nvSpPr>
            <p:cNvPr id="30749" name="Line 37"/>
            <p:cNvSpPr>
              <a:spLocks noChangeShapeType="1"/>
            </p:cNvSpPr>
            <p:nvPr/>
          </p:nvSpPr>
          <p:spPr bwMode="auto">
            <a:xfrm flipV="1">
              <a:off x="4082" y="3598"/>
              <a:ext cx="1" cy="120"/>
            </a:xfrm>
            <a:prstGeom prst="line">
              <a:avLst/>
            </a:prstGeom>
            <a:noFill/>
            <a:ln w="9525">
              <a:solidFill>
                <a:srgbClr val="000000"/>
              </a:solidFill>
              <a:round/>
              <a:headEnd/>
              <a:tailEnd/>
            </a:ln>
          </p:spPr>
          <p:txBody>
            <a:bodyPr/>
            <a:lstStyle/>
            <a:p>
              <a:endParaRPr lang="en-US"/>
            </a:p>
          </p:txBody>
        </p:sp>
        <p:sp>
          <p:nvSpPr>
            <p:cNvPr id="30750" name="Line 38"/>
            <p:cNvSpPr>
              <a:spLocks noChangeShapeType="1"/>
            </p:cNvSpPr>
            <p:nvPr/>
          </p:nvSpPr>
          <p:spPr bwMode="auto">
            <a:xfrm>
              <a:off x="4082" y="3598"/>
              <a:ext cx="461" cy="1"/>
            </a:xfrm>
            <a:prstGeom prst="line">
              <a:avLst/>
            </a:prstGeom>
            <a:noFill/>
            <a:ln w="9525">
              <a:solidFill>
                <a:srgbClr val="000000"/>
              </a:solidFill>
              <a:round/>
              <a:headEnd/>
              <a:tailEnd/>
            </a:ln>
          </p:spPr>
          <p:txBody>
            <a:bodyPr/>
            <a:lstStyle/>
            <a:p>
              <a:endParaRPr lang="en-US"/>
            </a:p>
          </p:txBody>
        </p:sp>
        <p:sp>
          <p:nvSpPr>
            <p:cNvPr id="30751" name="Freeform 39"/>
            <p:cNvSpPr>
              <a:spLocks/>
            </p:cNvSpPr>
            <p:nvPr/>
          </p:nvSpPr>
          <p:spPr bwMode="auto">
            <a:xfrm>
              <a:off x="2383" y="3636"/>
              <a:ext cx="1702" cy="73"/>
            </a:xfrm>
            <a:custGeom>
              <a:avLst/>
              <a:gdLst>
                <a:gd name="T0" fmla="*/ 96 w 1644"/>
                <a:gd name="T1" fmla="*/ 69 h 60"/>
                <a:gd name="T2" fmla="*/ 158 w 1644"/>
                <a:gd name="T3" fmla="*/ 28 h 60"/>
                <a:gd name="T4" fmla="*/ 200 w 1644"/>
                <a:gd name="T5" fmla="*/ 33 h 60"/>
                <a:gd name="T6" fmla="*/ 288 w 1644"/>
                <a:gd name="T7" fmla="*/ 118 h 60"/>
                <a:gd name="T8" fmla="*/ 347 w 1644"/>
                <a:gd name="T9" fmla="*/ 158 h 60"/>
                <a:gd name="T10" fmla="*/ 395 w 1644"/>
                <a:gd name="T11" fmla="*/ 148 h 60"/>
                <a:gd name="T12" fmla="*/ 494 w 1644"/>
                <a:gd name="T13" fmla="*/ 49 h 60"/>
                <a:gd name="T14" fmla="*/ 525 w 1644"/>
                <a:gd name="T15" fmla="*/ 28 h 60"/>
                <a:gd name="T16" fmla="*/ 554 w 1644"/>
                <a:gd name="T17" fmla="*/ 33 h 60"/>
                <a:gd name="T18" fmla="*/ 642 w 1644"/>
                <a:gd name="T19" fmla="*/ 118 h 60"/>
                <a:gd name="T20" fmla="*/ 702 w 1644"/>
                <a:gd name="T21" fmla="*/ 158 h 60"/>
                <a:gd name="T22" fmla="*/ 750 w 1644"/>
                <a:gd name="T23" fmla="*/ 148 h 60"/>
                <a:gd name="T24" fmla="*/ 848 w 1644"/>
                <a:gd name="T25" fmla="*/ 49 h 60"/>
                <a:gd name="T26" fmla="*/ 879 w 1644"/>
                <a:gd name="T27" fmla="*/ 28 h 60"/>
                <a:gd name="T28" fmla="*/ 909 w 1644"/>
                <a:gd name="T29" fmla="*/ 33 h 60"/>
                <a:gd name="T30" fmla="*/ 998 w 1644"/>
                <a:gd name="T31" fmla="*/ 118 h 60"/>
                <a:gd name="T32" fmla="*/ 1056 w 1644"/>
                <a:gd name="T33" fmla="*/ 158 h 60"/>
                <a:gd name="T34" fmla="*/ 1103 w 1644"/>
                <a:gd name="T35" fmla="*/ 148 h 60"/>
                <a:gd name="T36" fmla="*/ 1203 w 1644"/>
                <a:gd name="T37" fmla="*/ 49 h 60"/>
                <a:gd name="T38" fmla="*/ 1233 w 1644"/>
                <a:gd name="T39" fmla="*/ 28 h 60"/>
                <a:gd name="T40" fmla="*/ 1262 w 1644"/>
                <a:gd name="T41" fmla="*/ 33 h 60"/>
                <a:gd name="T42" fmla="*/ 1350 w 1644"/>
                <a:gd name="T43" fmla="*/ 118 h 60"/>
                <a:gd name="T44" fmla="*/ 1409 w 1644"/>
                <a:gd name="T45" fmla="*/ 158 h 60"/>
                <a:gd name="T46" fmla="*/ 1457 w 1644"/>
                <a:gd name="T47" fmla="*/ 148 h 60"/>
                <a:gd name="T48" fmla="*/ 1555 w 1644"/>
                <a:gd name="T49" fmla="*/ 49 h 60"/>
                <a:gd name="T50" fmla="*/ 1586 w 1644"/>
                <a:gd name="T51" fmla="*/ 28 h 60"/>
                <a:gd name="T52" fmla="*/ 1616 w 1644"/>
                <a:gd name="T53" fmla="*/ 33 h 60"/>
                <a:gd name="T54" fmla="*/ 1704 w 1644"/>
                <a:gd name="T55" fmla="*/ 118 h 60"/>
                <a:gd name="T56" fmla="*/ 1763 w 1644"/>
                <a:gd name="T57" fmla="*/ 158 h 60"/>
                <a:gd name="T58" fmla="*/ 1846 w 1644"/>
                <a:gd name="T59" fmla="*/ 134 h 60"/>
                <a:gd name="T60" fmla="*/ 1948 w 1644"/>
                <a:gd name="T61" fmla="*/ 1 h 60"/>
                <a:gd name="T62" fmla="*/ 1817 w 1644"/>
                <a:gd name="T63" fmla="*/ 123 h 60"/>
                <a:gd name="T64" fmla="*/ 1763 w 1644"/>
                <a:gd name="T65" fmla="*/ 131 h 60"/>
                <a:gd name="T66" fmla="*/ 1732 w 1644"/>
                <a:gd name="T67" fmla="*/ 114 h 60"/>
                <a:gd name="T68" fmla="*/ 1634 w 1644"/>
                <a:gd name="T69" fmla="*/ 13 h 60"/>
                <a:gd name="T70" fmla="*/ 1586 w 1644"/>
                <a:gd name="T71" fmla="*/ 1 h 60"/>
                <a:gd name="T72" fmla="*/ 1528 w 1644"/>
                <a:gd name="T73" fmla="*/ 47 h 60"/>
                <a:gd name="T74" fmla="*/ 1439 w 1644"/>
                <a:gd name="T75" fmla="*/ 128 h 60"/>
                <a:gd name="T76" fmla="*/ 1409 w 1644"/>
                <a:gd name="T77" fmla="*/ 131 h 60"/>
                <a:gd name="T78" fmla="*/ 1379 w 1644"/>
                <a:gd name="T79" fmla="*/ 114 h 60"/>
                <a:gd name="T80" fmla="*/ 1280 w 1644"/>
                <a:gd name="T81" fmla="*/ 13 h 60"/>
                <a:gd name="T82" fmla="*/ 1233 w 1644"/>
                <a:gd name="T83" fmla="*/ 1 h 60"/>
                <a:gd name="T84" fmla="*/ 1174 w 1644"/>
                <a:gd name="T85" fmla="*/ 47 h 60"/>
                <a:gd name="T86" fmla="*/ 1084 w 1644"/>
                <a:gd name="T87" fmla="*/ 128 h 60"/>
                <a:gd name="T88" fmla="*/ 1056 w 1644"/>
                <a:gd name="T89" fmla="*/ 131 h 60"/>
                <a:gd name="T90" fmla="*/ 1025 w 1644"/>
                <a:gd name="T91" fmla="*/ 114 h 60"/>
                <a:gd name="T92" fmla="*/ 923 w 1644"/>
                <a:gd name="T93" fmla="*/ 13 h 60"/>
                <a:gd name="T94" fmla="*/ 879 w 1644"/>
                <a:gd name="T95" fmla="*/ 1 h 60"/>
                <a:gd name="T96" fmla="*/ 819 w 1644"/>
                <a:gd name="T97" fmla="*/ 47 h 60"/>
                <a:gd name="T98" fmla="*/ 731 w 1644"/>
                <a:gd name="T99" fmla="*/ 128 h 60"/>
                <a:gd name="T100" fmla="*/ 702 w 1644"/>
                <a:gd name="T101" fmla="*/ 131 h 60"/>
                <a:gd name="T102" fmla="*/ 671 w 1644"/>
                <a:gd name="T103" fmla="*/ 114 h 60"/>
                <a:gd name="T104" fmla="*/ 573 w 1644"/>
                <a:gd name="T105" fmla="*/ 13 h 60"/>
                <a:gd name="T106" fmla="*/ 525 w 1644"/>
                <a:gd name="T107" fmla="*/ 1 h 60"/>
                <a:gd name="T108" fmla="*/ 465 w 1644"/>
                <a:gd name="T109" fmla="*/ 47 h 60"/>
                <a:gd name="T110" fmla="*/ 377 w 1644"/>
                <a:gd name="T111" fmla="*/ 128 h 60"/>
                <a:gd name="T112" fmla="*/ 347 w 1644"/>
                <a:gd name="T113" fmla="*/ 131 h 60"/>
                <a:gd name="T114" fmla="*/ 316 w 1644"/>
                <a:gd name="T115" fmla="*/ 114 h 60"/>
                <a:gd name="T116" fmla="*/ 217 w 1644"/>
                <a:gd name="T117" fmla="*/ 13 h 60"/>
                <a:gd name="T118" fmla="*/ 158 w 1644"/>
                <a:gd name="T119" fmla="*/ 1 h 60"/>
                <a:gd name="T120" fmla="*/ 67 w 1644"/>
                <a:gd name="T121" fmla="*/ 63 h 6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4"/>
                <a:gd name="T184" fmla="*/ 0 h 60"/>
                <a:gd name="T185" fmla="*/ 1644 w 1644"/>
                <a:gd name="T186" fmla="*/ 60 h 6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4" h="60">
                  <a:moveTo>
                    <a:pt x="0" y="51"/>
                  </a:moveTo>
                  <a:lnTo>
                    <a:pt x="6" y="59"/>
                  </a:lnTo>
                  <a:lnTo>
                    <a:pt x="43" y="41"/>
                  </a:lnTo>
                  <a:lnTo>
                    <a:pt x="62" y="33"/>
                  </a:lnTo>
                  <a:lnTo>
                    <a:pt x="81" y="26"/>
                  </a:lnTo>
                  <a:lnTo>
                    <a:pt x="99" y="19"/>
                  </a:lnTo>
                  <a:lnTo>
                    <a:pt x="117" y="14"/>
                  </a:lnTo>
                  <a:lnTo>
                    <a:pt x="115" y="9"/>
                  </a:lnTo>
                  <a:lnTo>
                    <a:pt x="115" y="14"/>
                  </a:lnTo>
                  <a:lnTo>
                    <a:pt x="133" y="11"/>
                  </a:lnTo>
                  <a:lnTo>
                    <a:pt x="152" y="10"/>
                  </a:lnTo>
                  <a:lnTo>
                    <a:pt x="161" y="11"/>
                  </a:lnTo>
                  <a:lnTo>
                    <a:pt x="171" y="13"/>
                  </a:lnTo>
                  <a:lnTo>
                    <a:pt x="171" y="8"/>
                  </a:lnTo>
                  <a:lnTo>
                    <a:pt x="168" y="12"/>
                  </a:lnTo>
                  <a:lnTo>
                    <a:pt x="178" y="14"/>
                  </a:lnTo>
                  <a:lnTo>
                    <a:pt x="187" y="18"/>
                  </a:lnTo>
                  <a:lnTo>
                    <a:pt x="206" y="26"/>
                  </a:lnTo>
                  <a:lnTo>
                    <a:pt x="225" y="35"/>
                  </a:lnTo>
                  <a:lnTo>
                    <a:pt x="242" y="44"/>
                  </a:lnTo>
                  <a:lnTo>
                    <a:pt x="261" y="52"/>
                  </a:lnTo>
                  <a:lnTo>
                    <a:pt x="270" y="55"/>
                  </a:lnTo>
                  <a:lnTo>
                    <a:pt x="280" y="57"/>
                  </a:lnTo>
                  <a:lnTo>
                    <a:pt x="282" y="57"/>
                  </a:lnTo>
                  <a:lnTo>
                    <a:pt x="292" y="59"/>
                  </a:lnTo>
                  <a:lnTo>
                    <a:pt x="301" y="60"/>
                  </a:lnTo>
                  <a:lnTo>
                    <a:pt x="310" y="59"/>
                  </a:lnTo>
                  <a:lnTo>
                    <a:pt x="320" y="57"/>
                  </a:lnTo>
                  <a:lnTo>
                    <a:pt x="322" y="57"/>
                  </a:lnTo>
                  <a:lnTo>
                    <a:pt x="332" y="55"/>
                  </a:lnTo>
                  <a:lnTo>
                    <a:pt x="341" y="52"/>
                  </a:lnTo>
                  <a:lnTo>
                    <a:pt x="360" y="44"/>
                  </a:lnTo>
                  <a:lnTo>
                    <a:pt x="378" y="35"/>
                  </a:lnTo>
                  <a:lnTo>
                    <a:pt x="396" y="26"/>
                  </a:lnTo>
                  <a:lnTo>
                    <a:pt x="415" y="18"/>
                  </a:lnTo>
                  <a:lnTo>
                    <a:pt x="424" y="14"/>
                  </a:lnTo>
                  <a:lnTo>
                    <a:pt x="434" y="12"/>
                  </a:lnTo>
                  <a:lnTo>
                    <a:pt x="431" y="8"/>
                  </a:lnTo>
                  <a:lnTo>
                    <a:pt x="431" y="13"/>
                  </a:lnTo>
                  <a:lnTo>
                    <a:pt x="441" y="11"/>
                  </a:lnTo>
                  <a:lnTo>
                    <a:pt x="450" y="10"/>
                  </a:lnTo>
                  <a:lnTo>
                    <a:pt x="459" y="11"/>
                  </a:lnTo>
                  <a:lnTo>
                    <a:pt x="469" y="13"/>
                  </a:lnTo>
                  <a:lnTo>
                    <a:pt x="469" y="8"/>
                  </a:lnTo>
                  <a:lnTo>
                    <a:pt x="466" y="12"/>
                  </a:lnTo>
                  <a:lnTo>
                    <a:pt x="476" y="14"/>
                  </a:lnTo>
                  <a:lnTo>
                    <a:pt x="485" y="18"/>
                  </a:lnTo>
                  <a:lnTo>
                    <a:pt x="503" y="26"/>
                  </a:lnTo>
                  <a:lnTo>
                    <a:pt x="522" y="35"/>
                  </a:lnTo>
                  <a:lnTo>
                    <a:pt x="540" y="44"/>
                  </a:lnTo>
                  <a:lnTo>
                    <a:pt x="559" y="52"/>
                  </a:lnTo>
                  <a:lnTo>
                    <a:pt x="568" y="55"/>
                  </a:lnTo>
                  <a:lnTo>
                    <a:pt x="578" y="57"/>
                  </a:lnTo>
                  <a:lnTo>
                    <a:pt x="580" y="57"/>
                  </a:lnTo>
                  <a:lnTo>
                    <a:pt x="590" y="59"/>
                  </a:lnTo>
                  <a:lnTo>
                    <a:pt x="599" y="60"/>
                  </a:lnTo>
                  <a:lnTo>
                    <a:pt x="608" y="59"/>
                  </a:lnTo>
                  <a:lnTo>
                    <a:pt x="618" y="57"/>
                  </a:lnTo>
                  <a:lnTo>
                    <a:pt x="620" y="57"/>
                  </a:lnTo>
                  <a:lnTo>
                    <a:pt x="630" y="55"/>
                  </a:lnTo>
                  <a:lnTo>
                    <a:pt x="638" y="52"/>
                  </a:lnTo>
                  <a:lnTo>
                    <a:pt x="657" y="44"/>
                  </a:lnTo>
                  <a:lnTo>
                    <a:pt x="676" y="35"/>
                  </a:lnTo>
                  <a:lnTo>
                    <a:pt x="694" y="26"/>
                  </a:lnTo>
                  <a:lnTo>
                    <a:pt x="713" y="18"/>
                  </a:lnTo>
                  <a:lnTo>
                    <a:pt x="722" y="14"/>
                  </a:lnTo>
                  <a:lnTo>
                    <a:pt x="732" y="12"/>
                  </a:lnTo>
                  <a:lnTo>
                    <a:pt x="729" y="8"/>
                  </a:lnTo>
                  <a:lnTo>
                    <a:pt x="729" y="13"/>
                  </a:lnTo>
                  <a:lnTo>
                    <a:pt x="739" y="11"/>
                  </a:lnTo>
                  <a:lnTo>
                    <a:pt x="748" y="10"/>
                  </a:lnTo>
                  <a:lnTo>
                    <a:pt x="757" y="11"/>
                  </a:lnTo>
                  <a:lnTo>
                    <a:pt x="766" y="13"/>
                  </a:lnTo>
                  <a:lnTo>
                    <a:pt x="766" y="8"/>
                  </a:lnTo>
                  <a:lnTo>
                    <a:pt x="764" y="12"/>
                  </a:lnTo>
                  <a:lnTo>
                    <a:pt x="773" y="14"/>
                  </a:lnTo>
                  <a:lnTo>
                    <a:pt x="782" y="18"/>
                  </a:lnTo>
                  <a:lnTo>
                    <a:pt x="801" y="26"/>
                  </a:lnTo>
                  <a:lnTo>
                    <a:pt x="820" y="35"/>
                  </a:lnTo>
                  <a:lnTo>
                    <a:pt x="838" y="44"/>
                  </a:lnTo>
                  <a:lnTo>
                    <a:pt x="857" y="52"/>
                  </a:lnTo>
                  <a:lnTo>
                    <a:pt x="866" y="55"/>
                  </a:lnTo>
                  <a:lnTo>
                    <a:pt x="876" y="57"/>
                  </a:lnTo>
                  <a:lnTo>
                    <a:pt x="878" y="57"/>
                  </a:lnTo>
                  <a:lnTo>
                    <a:pt x="888" y="59"/>
                  </a:lnTo>
                  <a:lnTo>
                    <a:pt x="897" y="60"/>
                  </a:lnTo>
                  <a:lnTo>
                    <a:pt x="905" y="59"/>
                  </a:lnTo>
                  <a:lnTo>
                    <a:pt x="915" y="57"/>
                  </a:lnTo>
                  <a:lnTo>
                    <a:pt x="917" y="57"/>
                  </a:lnTo>
                  <a:lnTo>
                    <a:pt x="927" y="55"/>
                  </a:lnTo>
                  <a:lnTo>
                    <a:pt x="936" y="52"/>
                  </a:lnTo>
                  <a:lnTo>
                    <a:pt x="955" y="44"/>
                  </a:lnTo>
                  <a:lnTo>
                    <a:pt x="974" y="35"/>
                  </a:lnTo>
                  <a:lnTo>
                    <a:pt x="992" y="26"/>
                  </a:lnTo>
                  <a:lnTo>
                    <a:pt x="1011" y="18"/>
                  </a:lnTo>
                  <a:lnTo>
                    <a:pt x="1020" y="14"/>
                  </a:lnTo>
                  <a:lnTo>
                    <a:pt x="1030" y="12"/>
                  </a:lnTo>
                  <a:lnTo>
                    <a:pt x="1027" y="8"/>
                  </a:lnTo>
                  <a:lnTo>
                    <a:pt x="1027" y="13"/>
                  </a:lnTo>
                  <a:lnTo>
                    <a:pt x="1036" y="11"/>
                  </a:lnTo>
                  <a:lnTo>
                    <a:pt x="1045" y="10"/>
                  </a:lnTo>
                  <a:lnTo>
                    <a:pt x="1054" y="11"/>
                  </a:lnTo>
                  <a:lnTo>
                    <a:pt x="1064" y="13"/>
                  </a:lnTo>
                  <a:lnTo>
                    <a:pt x="1064" y="8"/>
                  </a:lnTo>
                  <a:lnTo>
                    <a:pt x="1061" y="12"/>
                  </a:lnTo>
                  <a:lnTo>
                    <a:pt x="1071" y="14"/>
                  </a:lnTo>
                  <a:lnTo>
                    <a:pt x="1080" y="18"/>
                  </a:lnTo>
                  <a:lnTo>
                    <a:pt x="1099" y="26"/>
                  </a:lnTo>
                  <a:lnTo>
                    <a:pt x="1118" y="35"/>
                  </a:lnTo>
                  <a:lnTo>
                    <a:pt x="1136" y="44"/>
                  </a:lnTo>
                  <a:lnTo>
                    <a:pt x="1155" y="52"/>
                  </a:lnTo>
                  <a:lnTo>
                    <a:pt x="1163" y="55"/>
                  </a:lnTo>
                  <a:lnTo>
                    <a:pt x="1173" y="57"/>
                  </a:lnTo>
                  <a:lnTo>
                    <a:pt x="1175" y="57"/>
                  </a:lnTo>
                  <a:lnTo>
                    <a:pt x="1185" y="59"/>
                  </a:lnTo>
                  <a:lnTo>
                    <a:pt x="1194" y="60"/>
                  </a:lnTo>
                  <a:lnTo>
                    <a:pt x="1203" y="59"/>
                  </a:lnTo>
                  <a:lnTo>
                    <a:pt x="1213" y="57"/>
                  </a:lnTo>
                  <a:lnTo>
                    <a:pt x="1215" y="57"/>
                  </a:lnTo>
                  <a:lnTo>
                    <a:pt x="1225" y="55"/>
                  </a:lnTo>
                  <a:lnTo>
                    <a:pt x="1234" y="52"/>
                  </a:lnTo>
                  <a:lnTo>
                    <a:pt x="1253" y="44"/>
                  </a:lnTo>
                  <a:lnTo>
                    <a:pt x="1272" y="35"/>
                  </a:lnTo>
                  <a:lnTo>
                    <a:pt x="1290" y="26"/>
                  </a:lnTo>
                  <a:lnTo>
                    <a:pt x="1308" y="18"/>
                  </a:lnTo>
                  <a:lnTo>
                    <a:pt x="1317" y="14"/>
                  </a:lnTo>
                  <a:lnTo>
                    <a:pt x="1327" y="12"/>
                  </a:lnTo>
                  <a:lnTo>
                    <a:pt x="1324" y="8"/>
                  </a:lnTo>
                  <a:lnTo>
                    <a:pt x="1324" y="13"/>
                  </a:lnTo>
                  <a:lnTo>
                    <a:pt x="1334" y="11"/>
                  </a:lnTo>
                  <a:lnTo>
                    <a:pt x="1343" y="10"/>
                  </a:lnTo>
                  <a:lnTo>
                    <a:pt x="1352" y="11"/>
                  </a:lnTo>
                  <a:lnTo>
                    <a:pt x="1362" y="13"/>
                  </a:lnTo>
                  <a:lnTo>
                    <a:pt x="1362" y="8"/>
                  </a:lnTo>
                  <a:lnTo>
                    <a:pt x="1359" y="12"/>
                  </a:lnTo>
                  <a:lnTo>
                    <a:pt x="1369" y="14"/>
                  </a:lnTo>
                  <a:lnTo>
                    <a:pt x="1378" y="18"/>
                  </a:lnTo>
                  <a:lnTo>
                    <a:pt x="1397" y="26"/>
                  </a:lnTo>
                  <a:lnTo>
                    <a:pt x="1416" y="35"/>
                  </a:lnTo>
                  <a:lnTo>
                    <a:pt x="1433" y="44"/>
                  </a:lnTo>
                  <a:lnTo>
                    <a:pt x="1452" y="52"/>
                  </a:lnTo>
                  <a:lnTo>
                    <a:pt x="1461" y="55"/>
                  </a:lnTo>
                  <a:lnTo>
                    <a:pt x="1471" y="57"/>
                  </a:lnTo>
                  <a:lnTo>
                    <a:pt x="1473" y="57"/>
                  </a:lnTo>
                  <a:lnTo>
                    <a:pt x="1483" y="59"/>
                  </a:lnTo>
                  <a:lnTo>
                    <a:pt x="1492" y="60"/>
                  </a:lnTo>
                  <a:lnTo>
                    <a:pt x="1511" y="59"/>
                  </a:lnTo>
                  <a:lnTo>
                    <a:pt x="1530" y="56"/>
                  </a:lnTo>
                  <a:lnTo>
                    <a:pt x="1532" y="55"/>
                  </a:lnTo>
                  <a:lnTo>
                    <a:pt x="1551" y="50"/>
                  </a:lnTo>
                  <a:lnTo>
                    <a:pt x="1569" y="44"/>
                  </a:lnTo>
                  <a:lnTo>
                    <a:pt x="1587" y="36"/>
                  </a:lnTo>
                  <a:lnTo>
                    <a:pt x="1606" y="28"/>
                  </a:lnTo>
                  <a:lnTo>
                    <a:pt x="1644" y="9"/>
                  </a:lnTo>
                  <a:lnTo>
                    <a:pt x="1638" y="1"/>
                  </a:lnTo>
                  <a:lnTo>
                    <a:pt x="1601" y="19"/>
                  </a:lnTo>
                  <a:lnTo>
                    <a:pt x="1582" y="27"/>
                  </a:lnTo>
                  <a:lnTo>
                    <a:pt x="1564" y="35"/>
                  </a:lnTo>
                  <a:lnTo>
                    <a:pt x="1546" y="41"/>
                  </a:lnTo>
                  <a:lnTo>
                    <a:pt x="1527" y="46"/>
                  </a:lnTo>
                  <a:lnTo>
                    <a:pt x="1530" y="51"/>
                  </a:lnTo>
                  <a:lnTo>
                    <a:pt x="1530" y="46"/>
                  </a:lnTo>
                  <a:lnTo>
                    <a:pt x="1511" y="49"/>
                  </a:lnTo>
                  <a:lnTo>
                    <a:pt x="1492" y="50"/>
                  </a:lnTo>
                  <a:lnTo>
                    <a:pt x="1483" y="49"/>
                  </a:lnTo>
                  <a:lnTo>
                    <a:pt x="1473" y="48"/>
                  </a:lnTo>
                  <a:lnTo>
                    <a:pt x="1473" y="52"/>
                  </a:lnTo>
                  <a:lnTo>
                    <a:pt x="1476" y="48"/>
                  </a:lnTo>
                  <a:lnTo>
                    <a:pt x="1466" y="46"/>
                  </a:lnTo>
                  <a:lnTo>
                    <a:pt x="1457" y="43"/>
                  </a:lnTo>
                  <a:lnTo>
                    <a:pt x="1438" y="35"/>
                  </a:lnTo>
                  <a:lnTo>
                    <a:pt x="1421" y="26"/>
                  </a:lnTo>
                  <a:lnTo>
                    <a:pt x="1402" y="17"/>
                  </a:lnTo>
                  <a:lnTo>
                    <a:pt x="1383" y="9"/>
                  </a:lnTo>
                  <a:lnTo>
                    <a:pt x="1374" y="5"/>
                  </a:lnTo>
                  <a:lnTo>
                    <a:pt x="1364" y="3"/>
                  </a:lnTo>
                  <a:lnTo>
                    <a:pt x="1362" y="3"/>
                  </a:lnTo>
                  <a:lnTo>
                    <a:pt x="1352" y="1"/>
                  </a:lnTo>
                  <a:lnTo>
                    <a:pt x="1343" y="0"/>
                  </a:lnTo>
                  <a:lnTo>
                    <a:pt x="1334" y="1"/>
                  </a:lnTo>
                  <a:lnTo>
                    <a:pt x="1324" y="3"/>
                  </a:lnTo>
                  <a:lnTo>
                    <a:pt x="1322" y="3"/>
                  </a:lnTo>
                  <a:lnTo>
                    <a:pt x="1312" y="5"/>
                  </a:lnTo>
                  <a:lnTo>
                    <a:pt x="1303" y="9"/>
                  </a:lnTo>
                  <a:lnTo>
                    <a:pt x="1285" y="17"/>
                  </a:lnTo>
                  <a:lnTo>
                    <a:pt x="1267" y="26"/>
                  </a:lnTo>
                  <a:lnTo>
                    <a:pt x="1248" y="35"/>
                  </a:lnTo>
                  <a:lnTo>
                    <a:pt x="1229" y="43"/>
                  </a:lnTo>
                  <a:lnTo>
                    <a:pt x="1220" y="46"/>
                  </a:lnTo>
                  <a:lnTo>
                    <a:pt x="1210" y="48"/>
                  </a:lnTo>
                  <a:lnTo>
                    <a:pt x="1213" y="52"/>
                  </a:lnTo>
                  <a:lnTo>
                    <a:pt x="1213" y="48"/>
                  </a:lnTo>
                  <a:lnTo>
                    <a:pt x="1203" y="49"/>
                  </a:lnTo>
                  <a:lnTo>
                    <a:pt x="1194" y="50"/>
                  </a:lnTo>
                  <a:lnTo>
                    <a:pt x="1185" y="49"/>
                  </a:lnTo>
                  <a:lnTo>
                    <a:pt x="1175" y="48"/>
                  </a:lnTo>
                  <a:lnTo>
                    <a:pt x="1175" y="52"/>
                  </a:lnTo>
                  <a:lnTo>
                    <a:pt x="1178" y="48"/>
                  </a:lnTo>
                  <a:lnTo>
                    <a:pt x="1168" y="46"/>
                  </a:lnTo>
                  <a:lnTo>
                    <a:pt x="1160" y="43"/>
                  </a:lnTo>
                  <a:lnTo>
                    <a:pt x="1141" y="35"/>
                  </a:lnTo>
                  <a:lnTo>
                    <a:pt x="1123" y="26"/>
                  </a:lnTo>
                  <a:lnTo>
                    <a:pt x="1104" y="17"/>
                  </a:lnTo>
                  <a:lnTo>
                    <a:pt x="1085" y="9"/>
                  </a:lnTo>
                  <a:lnTo>
                    <a:pt x="1076" y="5"/>
                  </a:lnTo>
                  <a:lnTo>
                    <a:pt x="1066" y="3"/>
                  </a:lnTo>
                  <a:lnTo>
                    <a:pt x="1064" y="3"/>
                  </a:lnTo>
                  <a:lnTo>
                    <a:pt x="1054" y="1"/>
                  </a:lnTo>
                  <a:lnTo>
                    <a:pt x="1045" y="0"/>
                  </a:lnTo>
                  <a:lnTo>
                    <a:pt x="1036" y="1"/>
                  </a:lnTo>
                  <a:lnTo>
                    <a:pt x="1027" y="3"/>
                  </a:lnTo>
                  <a:lnTo>
                    <a:pt x="1025" y="3"/>
                  </a:lnTo>
                  <a:lnTo>
                    <a:pt x="1015" y="5"/>
                  </a:lnTo>
                  <a:lnTo>
                    <a:pt x="1006" y="9"/>
                  </a:lnTo>
                  <a:lnTo>
                    <a:pt x="987" y="17"/>
                  </a:lnTo>
                  <a:lnTo>
                    <a:pt x="969" y="26"/>
                  </a:lnTo>
                  <a:lnTo>
                    <a:pt x="950" y="35"/>
                  </a:lnTo>
                  <a:lnTo>
                    <a:pt x="931" y="43"/>
                  </a:lnTo>
                  <a:lnTo>
                    <a:pt x="922" y="46"/>
                  </a:lnTo>
                  <a:lnTo>
                    <a:pt x="912" y="48"/>
                  </a:lnTo>
                  <a:lnTo>
                    <a:pt x="915" y="52"/>
                  </a:lnTo>
                  <a:lnTo>
                    <a:pt x="915" y="48"/>
                  </a:lnTo>
                  <a:lnTo>
                    <a:pt x="905" y="49"/>
                  </a:lnTo>
                  <a:lnTo>
                    <a:pt x="897" y="50"/>
                  </a:lnTo>
                  <a:lnTo>
                    <a:pt x="888" y="49"/>
                  </a:lnTo>
                  <a:lnTo>
                    <a:pt x="878" y="48"/>
                  </a:lnTo>
                  <a:lnTo>
                    <a:pt x="878" y="52"/>
                  </a:lnTo>
                  <a:lnTo>
                    <a:pt x="881" y="48"/>
                  </a:lnTo>
                  <a:lnTo>
                    <a:pt x="871" y="46"/>
                  </a:lnTo>
                  <a:lnTo>
                    <a:pt x="862" y="43"/>
                  </a:lnTo>
                  <a:lnTo>
                    <a:pt x="843" y="35"/>
                  </a:lnTo>
                  <a:lnTo>
                    <a:pt x="825" y="26"/>
                  </a:lnTo>
                  <a:lnTo>
                    <a:pt x="806" y="17"/>
                  </a:lnTo>
                  <a:lnTo>
                    <a:pt x="787" y="9"/>
                  </a:lnTo>
                  <a:lnTo>
                    <a:pt x="778" y="5"/>
                  </a:lnTo>
                  <a:lnTo>
                    <a:pt x="768" y="3"/>
                  </a:lnTo>
                  <a:lnTo>
                    <a:pt x="766" y="3"/>
                  </a:lnTo>
                  <a:lnTo>
                    <a:pt x="757" y="1"/>
                  </a:lnTo>
                  <a:lnTo>
                    <a:pt x="748" y="0"/>
                  </a:lnTo>
                  <a:lnTo>
                    <a:pt x="739" y="1"/>
                  </a:lnTo>
                  <a:lnTo>
                    <a:pt x="729" y="3"/>
                  </a:lnTo>
                  <a:lnTo>
                    <a:pt x="727" y="3"/>
                  </a:lnTo>
                  <a:lnTo>
                    <a:pt x="717" y="5"/>
                  </a:lnTo>
                  <a:lnTo>
                    <a:pt x="708" y="9"/>
                  </a:lnTo>
                  <a:lnTo>
                    <a:pt x="689" y="17"/>
                  </a:lnTo>
                  <a:lnTo>
                    <a:pt x="671" y="26"/>
                  </a:lnTo>
                  <a:lnTo>
                    <a:pt x="652" y="35"/>
                  </a:lnTo>
                  <a:lnTo>
                    <a:pt x="634" y="43"/>
                  </a:lnTo>
                  <a:lnTo>
                    <a:pt x="625" y="46"/>
                  </a:lnTo>
                  <a:lnTo>
                    <a:pt x="615" y="48"/>
                  </a:lnTo>
                  <a:lnTo>
                    <a:pt x="618" y="52"/>
                  </a:lnTo>
                  <a:lnTo>
                    <a:pt x="618" y="48"/>
                  </a:lnTo>
                  <a:lnTo>
                    <a:pt x="608" y="49"/>
                  </a:lnTo>
                  <a:lnTo>
                    <a:pt x="599" y="50"/>
                  </a:lnTo>
                  <a:lnTo>
                    <a:pt x="590" y="49"/>
                  </a:lnTo>
                  <a:lnTo>
                    <a:pt x="580" y="48"/>
                  </a:lnTo>
                  <a:lnTo>
                    <a:pt x="580" y="52"/>
                  </a:lnTo>
                  <a:lnTo>
                    <a:pt x="583" y="48"/>
                  </a:lnTo>
                  <a:lnTo>
                    <a:pt x="573" y="46"/>
                  </a:lnTo>
                  <a:lnTo>
                    <a:pt x="564" y="43"/>
                  </a:lnTo>
                  <a:lnTo>
                    <a:pt x="545" y="35"/>
                  </a:lnTo>
                  <a:lnTo>
                    <a:pt x="527" y="26"/>
                  </a:lnTo>
                  <a:lnTo>
                    <a:pt x="508" y="17"/>
                  </a:lnTo>
                  <a:lnTo>
                    <a:pt x="490" y="9"/>
                  </a:lnTo>
                  <a:lnTo>
                    <a:pt x="481" y="5"/>
                  </a:lnTo>
                  <a:lnTo>
                    <a:pt x="471" y="3"/>
                  </a:lnTo>
                  <a:lnTo>
                    <a:pt x="469" y="3"/>
                  </a:lnTo>
                  <a:lnTo>
                    <a:pt x="459" y="1"/>
                  </a:lnTo>
                  <a:lnTo>
                    <a:pt x="450" y="0"/>
                  </a:lnTo>
                  <a:lnTo>
                    <a:pt x="441" y="1"/>
                  </a:lnTo>
                  <a:lnTo>
                    <a:pt x="431" y="3"/>
                  </a:lnTo>
                  <a:lnTo>
                    <a:pt x="429" y="3"/>
                  </a:lnTo>
                  <a:lnTo>
                    <a:pt x="419" y="5"/>
                  </a:lnTo>
                  <a:lnTo>
                    <a:pt x="410" y="9"/>
                  </a:lnTo>
                  <a:lnTo>
                    <a:pt x="391" y="17"/>
                  </a:lnTo>
                  <a:lnTo>
                    <a:pt x="373" y="26"/>
                  </a:lnTo>
                  <a:lnTo>
                    <a:pt x="355" y="35"/>
                  </a:lnTo>
                  <a:lnTo>
                    <a:pt x="336" y="43"/>
                  </a:lnTo>
                  <a:lnTo>
                    <a:pt x="327" y="46"/>
                  </a:lnTo>
                  <a:lnTo>
                    <a:pt x="317" y="48"/>
                  </a:lnTo>
                  <a:lnTo>
                    <a:pt x="320" y="52"/>
                  </a:lnTo>
                  <a:lnTo>
                    <a:pt x="320" y="48"/>
                  </a:lnTo>
                  <a:lnTo>
                    <a:pt x="310" y="49"/>
                  </a:lnTo>
                  <a:lnTo>
                    <a:pt x="301" y="50"/>
                  </a:lnTo>
                  <a:lnTo>
                    <a:pt x="292" y="49"/>
                  </a:lnTo>
                  <a:lnTo>
                    <a:pt x="282" y="48"/>
                  </a:lnTo>
                  <a:lnTo>
                    <a:pt x="282" y="52"/>
                  </a:lnTo>
                  <a:lnTo>
                    <a:pt x="285" y="48"/>
                  </a:lnTo>
                  <a:lnTo>
                    <a:pt x="275" y="46"/>
                  </a:lnTo>
                  <a:lnTo>
                    <a:pt x="266" y="43"/>
                  </a:lnTo>
                  <a:lnTo>
                    <a:pt x="247" y="35"/>
                  </a:lnTo>
                  <a:lnTo>
                    <a:pt x="230" y="26"/>
                  </a:lnTo>
                  <a:lnTo>
                    <a:pt x="211" y="17"/>
                  </a:lnTo>
                  <a:lnTo>
                    <a:pt x="192" y="9"/>
                  </a:lnTo>
                  <a:lnTo>
                    <a:pt x="183" y="5"/>
                  </a:lnTo>
                  <a:lnTo>
                    <a:pt x="173" y="3"/>
                  </a:lnTo>
                  <a:lnTo>
                    <a:pt x="171" y="3"/>
                  </a:lnTo>
                  <a:lnTo>
                    <a:pt x="161" y="1"/>
                  </a:lnTo>
                  <a:lnTo>
                    <a:pt x="152" y="0"/>
                  </a:lnTo>
                  <a:lnTo>
                    <a:pt x="133" y="1"/>
                  </a:lnTo>
                  <a:lnTo>
                    <a:pt x="115" y="5"/>
                  </a:lnTo>
                  <a:lnTo>
                    <a:pt x="112" y="5"/>
                  </a:lnTo>
                  <a:lnTo>
                    <a:pt x="94" y="10"/>
                  </a:lnTo>
                  <a:lnTo>
                    <a:pt x="76" y="17"/>
                  </a:lnTo>
                  <a:lnTo>
                    <a:pt x="57" y="24"/>
                  </a:lnTo>
                  <a:lnTo>
                    <a:pt x="38" y="32"/>
                  </a:lnTo>
                  <a:lnTo>
                    <a:pt x="0" y="51"/>
                  </a:lnTo>
                  <a:close/>
                </a:path>
              </a:pathLst>
            </a:custGeom>
            <a:solidFill>
              <a:srgbClr val="3366FF"/>
            </a:solidFill>
            <a:ln w="9525">
              <a:noFill/>
              <a:round/>
              <a:headEnd/>
              <a:tailEnd/>
            </a:ln>
          </p:spPr>
          <p:txBody>
            <a:bodyPr/>
            <a:lstStyle/>
            <a:p>
              <a:endParaRPr lang="en-US"/>
            </a:p>
          </p:txBody>
        </p:sp>
        <p:sp>
          <p:nvSpPr>
            <p:cNvPr id="30752" name="Freeform 40"/>
            <p:cNvSpPr>
              <a:spLocks/>
            </p:cNvSpPr>
            <p:nvPr/>
          </p:nvSpPr>
          <p:spPr bwMode="auto">
            <a:xfrm>
              <a:off x="2849" y="3522"/>
              <a:ext cx="693" cy="181"/>
            </a:xfrm>
            <a:custGeom>
              <a:avLst/>
              <a:gdLst>
                <a:gd name="T0" fmla="*/ 0 w 670"/>
                <a:gd name="T1" fmla="*/ 0 h 150"/>
                <a:gd name="T2" fmla="*/ 199 w 670"/>
                <a:gd name="T3" fmla="*/ 383 h 150"/>
                <a:gd name="T4" fmla="*/ 594 w 670"/>
                <a:gd name="T5" fmla="*/ 383 h 150"/>
                <a:gd name="T6" fmla="*/ 793 w 670"/>
                <a:gd name="T7" fmla="*/ 0 h 150"/>
                <a:gd name="T8" fmla="*/ 0 w 670"/>
                <a:gd name="T9" fmla="*/ 0 h 150"/>
                <a:gd name="T10" fmla="*/ 0 60000 65536"/>
                <a:gd name="T11" fmla="*/ 0 60000 65536"/>
                <a:gd name="T12" fmla="*/ 0 60000 65536"/>
                <a:gd name="T13" fmla="*/ 0 60000 65536"/>
                <a:gd name="T14" fmla="*/ 0 60000 65536"/>
                <a:gd name="T15" fmla="*/ 0 w 670"/>
                <a:gd name="T16" fmla="*/ 0 h 150"/>
                <a:gd name="T17" fmla="*/ 670 w 670"/>
                <a:gd name="T18" fmla="*/ 150 h 150"/>
              </a:gdLst>
              <a:ahLst/>
              <a:cxnLst>
                <a:cxn ang="T10">
                  <a:pos x="T0" y="T1"/>
                </a:cxn>
                <a:cxn ang="T11">
                  <a:pos x="T2" y="T3"/>
                </a:cxn>
                <a:cxn ang="T12">
                  <a:pos x="T4" y="T5"/>
                </a:cxn>
                <a:cxn ang="T13">
                  <a:pos x="T6" y="T7"/>
                </a:cxn>
                <a:cxn ang="T14">
                  <a:pos x="T8" y="T9"/>
                </a:cxn>
              </a:cxnLst>
              <a:rect l="T15" t="T16" r="T17" b="T18"/>
              <a:pathLst>
                <a:path w="670" h="150">
                  <a:moveTo>
                    <a:pt x="0" y="0"/>
                  </a:moveTo>
                  <a:lnTo>
                    <a:pt x="168" y="150"/>
                  </a:lnTo>
                  <a:lnTo>
                    <a:pt x="502" y="150"/>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0753" name="Rectangle 41"/>
            <p:cNvSpPr>
              <a:spLocks noChangeArrowheads="1"/>
            </p:cNvSpPr>
            <p:nvPr/>
          </p:nvSpPr>
          <p:spPr bwMode="auto">
            <a:xfrm>
              <a:off x="3003" y="3463"/>
              <a:ext cx="379" cy="54"/>
            </a:xfrm>
            <a:prstGeom prst="rect">
              <a:avLst/>
            </a:prstGeom>
            <a:solidFill>
              <a:srgbClr val="969696"/>
            </a:solidFill>
            <a:ln w="9525">
              <a:solidFill>
                <a:srgbClr val="969696"/>
              </a:solidFill>
              <a:miter lim="800000"/>
              <a:headEnd/>
              <a:tailEnd/>
            </a:ln>
          </p:spPr>
          <p:txBody>
            <a:bodyPr/>
            <a:lstStyle/>
            <a:p>
              <a:endParaRPr lang="sl-SI"/>
            </a:p>
          </p:txBody>
        </p:sp>
        <p:sp>
          <p:nvSpPr>
            <p:cNvPr id="30754" name="Line 42"/>
            <p:cNvSpPr>
              <a:spLocks noChangeShapeType="1"/>
            </p:cNvSpPr>
            <p:nvPr/>
          </p:nvSpPr>
          <p:spPr bwMode="auto">
            <a:xfrm>
              <a:off x="2232" y="3598"/>
              <a:ext cx="154" cy="1"/>
            </a:xfrm>
            <a:prstGeom prst="line">
              <a:avLst/>
            </a:prstGeom>
            <a:noFill/>
            <a:ln w="9525">
              <a:solidFill>
                <a:srgbClr val="000000"/>
              </a:solidFill>
              <a:round/>
              <a:headEnd/>
              <a:tailEnd/>
            </a:ln>
          </p:spPr>
          <p:txBody>
            <a:bodyPr/>
            <a:lstStyle/>
            <a:p>
              <a:endParaRPr lang="en-US"/>
            </a:p>
          </p:txBody>
        </p:sp>
      </p:grpSp>
      <p:sp>
        <p:nvSpPr>
          <p:cNvPr id="30726" name="AutoShape 43"/>
          <p:cNvSpPr>
            <a:spLocks noChangeArrowheads="1"/>
          </p:cNvSpPr>
          <p:nvPr/>
        </p:nvSpPr>
        <p:spPr bwMode="auto">
          <a:xfrm>
            <a:off x="533400" y="1828800"/>
            <a:ext cx="3571875" cy="3240088"/>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endParaRPr lang="sl-SI" u="sng" dirty="0"/>
          </a:p>
          <a:p>
            <a:pPr algn="ctr"/>
            <a:r>
              <a:rPr lang="en-US" b="0" i="1" dirty="0"/>
              <a:t>The seller’s obligation is to make the</a:t>
            </a:r>
          </a:p>
          <a:p>
            <a:pPr algn="ctr"/>
            <a:r>
              <a:rPr lang="en-US" b="0" i="1" dirty="0"/>
              <a:t>goods available at his premises or </a:t>
            </a:r>
          </a:p>
          <a:p>
            <a:pPr algn="ctr"/>
            <a:r>
              <a:rPr lang="en-US" b="0" i="1" dirty="0"/>
              <a:t>another named place, and to</a:t>
            </a:r>
          </a:p>
          <a:p>
            <a:pPr algn="ctr"/>
            <a:r>
              <a:rPr lang="sl-SI" b="0" i="1" dirty="0"/>
              <a:t>i</a:t>
            </a:r>
            <a:r>
              <a:rPr lang="en-US" b="0" i="1" dirty="0" err="1"/>
              <a:t>nform</a:t>
            </a:r>
            <a:r>
              <a:rPr lang="en-US" b="0" i="1" dirty="0"/>
              <a:t> the buyer in appropriate time</a:t>
            </a:r>
            <a:r>
              <a:rPr lang="en-US" b="0" dirty="0"/>
              <a:t>.</a:t>
            </a:r>
            <a:endParaRPr lang="sl-SI" b="0" dirty="0"/>
          </a:p>
          <a:p>
            <a:pPr algn="ctr"/>
            <a:endParaRPr lang="sl-SI" b="0" dirty="0"/>
          </a:p>
          <a:p>
            <a:pPr algn="ctr"/>
            <a:r>
              <a:rPr lang="en-US" b="0" i="1" dirty="0"/>
              <a:t>Seller not in charge for </a:t>
            </a:r>
            <a:r>
              <a:rPr lang="sl-SI" b="0" i="1" dirty="0"/>
              <a:t>up</a:t>
            </a:r>
            <a:r>
              <a:rPr lang="en-US" b="0" i="1" dirty="0"/>
              <a:t>loading </a:t>
            </a:r>
          </a:p>
          <a:p>
            <a:pPr algn="ctr"/>
            <a:r>
              <a:rPr lang="sl-SI" b="0" i="1" dirty="0"/>
              <a:t>g</a:t>
            </a:r>
            <a:r>
              <a:rPr lang="en-US" b="0" i="1" dirty="0" err="1"/>
              <a:t>oods</a:t>
            </a:r>
            <a:r>
              <a:rPr lang="sl-SI" b="0" i="1" dirty="0"/>
              <a:t> </a:t>
            </a:r>
            <a:r>
              <a:rPr lang="en-US" b="0" i="1" dirty="0"/>
              <a:t>or export duty procedures</a:t>
            </a:r>
            <a:r>
              <a:rPr lang="en-US" b="0" dirty="0" smtClean="0"/>
              <a:t>.</a:t>
            </a:r>
            <a:endParaRPr lang="sl-SI" b="0" dirty="0"/>
          </a:p>
        </p:txBody>
      </p:sp>
      <p:sp>
        <p:nvSpPr>
          <p:cNvPr id="30727" name="AutoShape 44"/>
          <p:cNvSpPr>
            <a:spLocks noChangeArrowheads="1"/>
          </p:cNvSpPr>
          <p:nvPr/>
        </p:nvSpPr>
        <p:spPr bwMode="auto">
          <a:xfrm>
            <a:off x="4876801" y="1773238"/>
            <a:ext cx="3367088" cy="3384550"/>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p>
          <a:p>
            <a:pPr algn="ctr"/>
            <a:r>
              <a:rPr lang="en-US" b="0" i="1" dirty="0"/>
              <a:t>Buyer bears all costs and risks</a:t>
            </a:r>
          </a:p>
          <a:p>
            <a:pPr algn="ctr"/>
            <a:r>
              <a:rPr lang="en-US" b="0" i="1" dirty="0"/>
              <a:t>from the moment that goods are</a:t>
            </a:r>
          </a:p>
          <a:p>
            <a:pPr algn="ctr"/>
            <a:r>
              <a:rPr lang="en-US" b="0" i="1" dirty="0"/>
              <a:t>made available at the named place. </a:t>
            </a:r>
          </a:p>
          <a:p>
            <a:pPr algn="ctr"/>
            <a:r>
              <a:rPr lang="en-US" b="0" i="1" dirty="0"/>
              <a:t>He /she has to confirm the date </a:t>
            </a:r>
          </a:p>
          <a:p>
            <a:pPr algn="ctr"/>
            <a:r>
              <a:rPr lang="en-US" b="0" i="1" dirty="0"/>
              <a:t>of pick-up.</a:t>
            </a:r>
          </a:p>
          <a:p>
            <a:pPr algn="ctr"/>
            <a:endParaRPr lang="en-US" b="0" i="1" dirty="0"/>
          </a:p>
          <a:p>
            <a:pPr algn="ctr"/>
            <a:r>
              <a:rPr lang="en-US" b="0" i="1" dirty="0"/>
              <a:t>Loading costs and risk, as well as </a:t>
            </a:r>
          </a:p>
          <a:p>
            <a:pPr algn="ctr"/>
            <a:r>
              <a:rPr lang="en-US" b="0" i="1" dirty="0"/>
              <a:t>export duty procedures </a:t>
            </a:r>
            <a:r>
              <a:rPr lang="sl-SI" b="0" i="1" dirty="0"/>
              <a:t>are</a:t>
            </a:r>
            <a:r>
              <a:rPr lang="en-US" b="0" i="1" dirty="0"/>
              <a:t> buyer</a:t>
            </a:r>
            <a:r>
              <a:rPr lang="sl-SI" b="0" i="1" dirty="0"/>
              <a:t>’</a:t>
            </a:r>
            <a:r>
              <a:rPr lang="en-US" b="0" i="1" dirty="0"/>
              <a:t>s</a:t>
            </a:r>
          </a:p>
          <a:p>
            <a:pPr algn="ctr"/>
            <a:r>
              <a:rPr lang="sl-SI" b="0" i="1" dirty="0"/>
              <a:t>responsibility</a:t>
            </a:r>
            <a:r>
              <a:rPr lang="en-US" b="0" i="1" dirty="0"/>
              <a:t>.</a:t>
            </a:r>
          </a:p>
          <a:p>
            <a:pPr algn="ct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sz="4000" smtClean="0"/>
              <a:t>Incoterms 2000</a:t>
            </a:r>
          </a:p>
        </p:txBody>
      </p:sp>
      <p:sp>
        <p:nvSpPr>
          <p:cNvPr id="19460" name="Rectangle 3"/>
          <p:cNvSpPr>
            <a:spLocks noGrp="1" noChangeArrowheads="1"/>
          </p:cNvSpPr>
          <p:nvPr>
            <p:ph type="body" idx="1"/>
          </p:nvPr>
        </p:nvSpPr>
        <p:spPr/>
        <p:txBody>
          <a:bodyPr/>
          <a:lstStyle/>
          <a:p>
            <a:pPr eaLnBrk="1" hangingPunct="1"/>
            <a:r>
              <a:rPr lang="en-US" sz="2800" dirty="0" smtClean="0"/>
              <a:t>The “F” –terms require the seller to deliver goods for carriage as instructed by the buyer.</a:t>
            </a:r>
          </a:p>
          <a:p>
            <a:r>
              <a:rPr lang="en-US" sz="2800" dirty="0" smtClean="0"/>
              <a:t>FCA </a:t>
            </a:r>
            <a:r>
              <a:rPr lang="en-US" sz="2800" dirty="0" smtClean="0">
                <a:solidFill>
                  <a:srgbClr val="0070C0"/>
                </a:solidFill>
              </a:rPr>
              <a:t>Free Carrier </a:t>
            </a:r>
            <a:endParaRPr lang="en-US" sz="2800" dirty="0" smtClean="0"/>
          </a:p>
          <a:p>
            <a:r>
              <a:rPr lang="en-US" sz="2800" dirty="0" smtClean="0"/>
              <a:t>FAS </a:t>
            </a:r>
            <a:r>
              <a:rPr lang="en-US" sz="2800" dirty="0" smtClean="0">
                <a:solidFill>
                  <a:srgbClr val="0070C0"/>
                </a:solidFill>
              </a:rPr>
              <a:t>Free Alongside Ship </a:t>
            </a:r>
            <a:endParaRPr lang="en-US" sz="2800" dirty="0" smtClean="0"/>
          </a:p>
          <a:p>
            <a:r>
              <a:rPr lang="en-US" sz="2800" dirty="0" smtClean="0"/>
              <a:t>FOB </a:t>
            </a:r>
            <a:r>
              <a:rPr lang="en-US" sz="2800" dirty="0" smtClean="0">
                <a:solidFill>
                  <a:srgbClr val="0070C0"/>
                </a:solidFill>
              </a:rPr>
              <a:t>Free On Board </a:t>
            </a:r>
            <a:endParaRPr lang="en-US" sz="2800" dirty="0" smtClean="0"/>
          </a:p>
        </p:txBody>
      </p:sp>
    </p:spTree>
    <p:extLst>
      <p:ext uri="{BB962C8B-B14F-4D97-AF65-F5344CB8AC3E}">
        <p14:creationId xmlns:p14="http://schemas.microsoft.com/office/powerpoint/2010/main" val="255716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b="1" smtClean="0"/>
              <a:t>F group: </a:t>
            </a:r>
            <a:r>
              <a:rPr lang="en-US" b="1" smtClean="0">
                <a:solidFill>
                  <a:srgbClr val="CC0000"/>
                </a:solidFill>
              </a:rPr>
              <a:t>FCA (free carrier)</a:t>
            </a:r>
            <a:endParaRPr lang="en-US" b="1" smtClean="0"/>
          </a:p>
        </p:txBody>
      </p:sp>
      <p:grpSp>
        <p:nvGrpSpPr>
          <p:cNvPr id="2" name="Group 4"/>
          <p:cNvGrpSpPr>
            <a:grpSpLocks/>
          </p:cNvGrpSpPr>
          <p:nvPr/>
        </p:nvGrpSpPr>
        <p:grpSpPr bwMode="auto">
          <a:xfrm>
            <a:off x="7380288" y="0"/>
            <a:ext cx="1763712" cy="1484313"/>
            <a:chOff x="0" y="1104"/>
            <a:chExt cx="1219" cy="1433"/>
          </a:xfrm>
        </p:grpSpPr>
        <p:pic>
          <p:nvPicPr>
            <p:cNvPr id="31766" name="Picture 5"/>
            <p:cNvPicPr>
              <a:picLocks noChangeAspect="1" noChangeArrowheads="1"/>
            </p:cNvPicPr>
            <p:nvPr/>
          </p:nvPicPr>
          <p:blipFill>
            <a:blip r:embed="rId3"/>
            <a:srcRect l="-3372" t="-2902" r="59521" b="64908"/>
            <a:stretch>
              <a:fillRect/>
            </a:stretch>
          </p:blipFill>
          <p:spPr bwMode="auto">
            <a:xfrm>
              <a:off x="144" y="1728"/>
              <a:ext cx="816" cy="377"/>
            </a:xfrm>
            <a:prstGeom prst="rect">
              <a:avLst/>
            </a:prstGeom>
            <a:noFill/>
            <a:ln w="9525">
              <a:noFill/>
              <a:miter lim="800000"/>
              <a:headEnd/>
              <a:tailEnd/>
            </a:ln>
          </p:spPr>
        </p:pic>
        <p:pic>
          <p:nvPicPr>
            <p:cNvPr id="31767" name="Picture 6" descr="http://www.export911.com/e911/export/imgInco/inco3.gif"/>
            <p:cNvPicPr>
              <a:picLocks noChangeAspect="1" noChangeArrowheads="1"/>
            </p:cNvPicPr>
            <p:nvPr/>
          </p:nvPicPr>
          <p:blipFill>
            <a:blip r:embed="rId4" r:link="rId5"/>
            <a:srcRect l="29527" t="25560" b="20000"/>
            <a:stretch>
              <a:fillRect/>
            </a:stretch>
          </p:blipFill>
          <p:spPr bwMode="auto">
            <a:xfrm>
              <a:off x="195" y="2152"/>
              <a:ext cx="871" cy="385"/>
            </a:xfrm>
            <a:prstGeom prst="rect">
              <a:avLst/>
            </a:prstGeom>
            <a:noFill/>
            <a:ln w="9525">
              <a:noFill/>
              <a:miter lim="800000"/>
              <a:headEnd/>
              <a:tailEnd/>
            </a:ln>
          </p:spPr>
        </p:pic>
        <p:pic>
          <p:nvPicPr>
            <p:cNvPr id="31768" name="Picture 7"/>
            <p:cNvPicPr>
              <a:picLocks noChangeAspect="1" noChangeArrowheads="1"/>
            </p:cNvPicPr>
            <p:nvPr/>
          </p:nvPicPr>
          <p:blipFill>
            <a:blip r:embed="rId6"/>
            <a:srcRect t="30475" r="49402" b="22427"/>
            <a:stretch>
              <a:fillRect/>
            </a:stretch>
          </p:blipFill>
          <p:spPr bwMode="auto">
            <a:xfrm>
              <a:off x="220" y="1392"/>
              <a:ext cx="720" cy="357"/>
            </a:xfrm>
            <a:prstGeom prst="rect">
              <a:avLst/>
            </a:prstGeom>
            <a:noFill/>
            <a:ln w="9525">
              <a:noFill/>
              <a:miter lim="800000"/>
              <a:headEnd/>
              <a:tailEnd/>
            </a:ln>
          </p:spPr>
        </p:pic>
        <p:pic>
          <p:nvPicPr>
            <p:cNvPr id="31769" name="Picture 8"/>
            <p:cNvPicPr>
              <a:picLocks noChangeAspect="1" noChangeArrowheads="1"/>
            </p:cNvPicPr>
            <p:nvPr/>
          </p:nvPicPr>
          <p:blipFill>
            <a:blip r:embed="rId7"/>
            <a:srcRect/>
            <a:stretch>
              <a:fillRect/>
            </a:stretch>
          </p:blipFill>
          <p:spPr bwMode="auto">
            <a:xfrm>
              <a:off x="0" y="1104"/>
              <a:ext cx="1219" cy="358"/>
            </a:xfrm>
            <a:prstGeom prst="rect">
              <a:avLst/>
            </a:prstGeom>
            <a:noFill/>
            <a:ln w="9525">
              <a:noFill/>
              <a:miter lim="800000"/>
              <a:headEnd/>
              <a:tailEnd/>
            </a:ln>
          </p:spPr>
        </p:pic>
      </p:grpSp>
      <p:sp>
        <p:nvSpPr>
          <p:cNvPr id="31748" name="Rectangle 67"/>
          <p:cNvSpPr>
            <a:spLocks noChangeArrowheads="1"/>
          </p:cNvSpPr>
          <p:nvPr/>
        </p:nvSpPr>
        <p:spPr bwMode="auto">
          <a:xfrm>
            <a:off x="1692275" y="5589588"/>
            <a:ext cx="722313" cy="455612"/>
          </a:xfrm>
          <a:prstGeom prst="rect">
            <a:avLst/>
          </a:prstGeom>
          <a:solidFill>
            <a:srgbClr val="FFFF00"/>
          </a:solidFill>
          <a:ln w="9525">
            <a:solidFill>
              <a:srgbClr val="000000"/>
            </a:solidFill>
            <a:miter lim="800000"/>
            <a:headEnd/>
            <a:tailEnd/>
          </a:ln>
        </p:spPr>
        <p:txBody>
          <a:bodyPr/>
          <a:lstStyle/>
          <a:p>
            <a:endParaRPr lang="sl-SI"/>
          </a:p>
        </p:txBody>
      </p:sp>
      <p:sp>
        <p:nvSpPr>
          <p:cNvPr id="31749" name="Freeform 68"/>
          <p:cNvSpPr>
            <a:spLocks/>
          </p:cNvSpPr>
          <p:nvPr/>
        </p:nvSpPr>
        <p:spPr bwMode="auto">
          <a:xfrm>
            <a:off x="1692275" y="5373688"/>
            <a:ext cx="733425" cy="231775"/>
          </a:xfrm>
          <a:custGeom>
            <a:avLst/>
            <a:gdLst>
              <a:gd name="T0" fmla="*/ 2147483647 w 446"/>
              <a:gd name="T1" fmla="*/ 0 h 99"/>
              <a:gd name="T2" fmla="*/ 0 w 446"/>
              <a:gd name="T3" fmla="*/ 2147483647 h 99"/>
              <a:gd name="T4" fmla="*/ 2147483647 w 446"/>
              <a:gd name="T5" fmla="*/ 2147483647 h 99"/>
              <a:gd name="T6" fmla="*/ 2147483647 w 446"/>
              <a:gd name="T7" fmla="*/ 0 h 99"/>
              <a:gd name="T8" fmla="*/ 0 60000 65536"/>
              <a:gd name="T9" fmla="*/ 0 60000 65536"/>
              <a:gd name="T10" fmla="*/ 0 60000 65536"/>
              <a:gd name="T11" fmla="*/ 0 60000 65536"/>
              <a:gd name="T12" fmla="*/ 0 w 446"/>
              <a:gd name="T13" fmla="*/ 0 h 99"/>
              <a:gd name="T14" fmla="*/ 446 w 446"/>
              <a:gd name="T15" fmla="*/ 99 h 99"/>
            </a:gdLst>
            <a:ahLst/>
            <a:cxnLst>
              <a:cxn ang="T8">
                <a:pos x="T0" y="T1"/>
              </a:cxn>
              <a:cxn ang="T9">
                <a:pos x="T2" y="T3"/>
              </a:cxn>
              <a:cxn ang="T10">
                <a:pos x="T4" y="T5"/>
              </a:cxn>
              <a:cxn ang="T11">
                <a:pos x="T6" y="T7"/>
              </a:cxn>
            </a:cxnLst>
            <a:rect l="T12" t="T13" r="T14" b="T15"/>
            <a:pathLst>
              <a:path w="446" h="99">
                <a:moveTo>
                  <a:pt x="223" y="0"/>
                </a:moveTo>
                <a:lnTo>
                  <a:pt x="0" y="99"/>
                </a:lnTo>
                <a:lnTo>
                  <a:pt x="446"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1750" name="Line 69"/>
          <p:cNvSpPr>
            <a:spLocks noChangeShapeType="1"/>
          </p:cNvSpPr>
          <p:nvPr/>
        </p:nvSpPr>
        <p:spPr bwMode="auto">
          <a:xfrm>
            <a:off x="2411413" y="6021388"/>
            <a:ext cx="1590675" cy="3175"/>
          </a:xfrm>
          <a:prstGeom prst="line">
            <a:avLst/>
          </a:prstGeom>
          <a:noFill/>
          <a:ln w="9525">
            <a:solidFill>
              <a:srgbClr val="000000"/>
            </a:solidFill>
            <a:round/>
            <a:headEnd/>
            <a:tailEnd/>
          </a:ln>
        </p:spPr>
        <p:txBody>
          <a:bodyPr/>
          <a:lstStyle/>
          <a:p>
            <a:endParaRPr lang="en-US"/>
          </a:p>
        </p:txBody>
      </p:sp>
      <p:sp>
        <p:nvSpPr>
          <p:cNvPr id="31751" name="Line 70"/>
          <p:cNvSpPr>
            <a:spLocks noChangeShapeType="1"/>
          </p:cNvSpPr>
          <p:nvPr/>
        </p:nvSpPr>
        <p:spPr bwMode="auto">
          <a:xfrm>
            <a:off x="3995738" y="6021388"/>
            <a:ext cx="1587" cy="234950"/>
          </a:xfrm>
          <a:prstGeom prst="line">
            <a:avLst/>
          </a:prstGeom>
          <a:noFill/>
          <a:ln w="9525">
            <a:solidFill>
              <a:srgbClr val="000000"/>
            </a:solidFill>
            <a:round/>
            <a:headEnd/>
            <a:tailEnd/>
          </a:ln>
        </p:spPr>
        <p:txBody>
          <a:bodyPr/>
          <a:lstStyle/>
          <a:p>
            <a:endParaRPr lang="en-US"/>
          </a:p>
        </p:txBody>
      </p:sp>
      <p:sp>
        <p:nvSpPr>
          <p:cNvPr id="31752" name="Freeform 72"/>
          <p:cNvSpPr>
            <a:spLocks/>
          </p:cNvSpPr>
          <p:nvPr/>
        </p:nvSpPr>
        <p:spPr bwMode="auto">
          <a:xfrm>
            <a:off x="3995738" y="6165850"/>
            <a:ext cx="2700337" cy="138113"/>
          </a:xfrm>
          <a:custGeom>
            <a:avLst/>
            <a:gdLst>
              <a:gd name="T0" fmla="*/ 2147483647 w 1643"/>
              <a:gd name="T1" fmla="*/ 2147483647 h 59"/>
              <a:gd name="T2" fmla="*/ 2147483647 w 1643"/>
              <a:gd name="T3" fmla="*/ 2147483647 h 59"/>
              <a:gd name="T4" fmla="*/ 2147483647 w 1643"/>
              <a:gd name="T5" fmla="*/ 2147483647 h 59"/>
              <a:gd name="T6" fmla="*/ 2147483647 w 1643"/>
              <a:gd name="T7" fmla="*/ 2147483647 h 59"/>
              <a:gd name="T8" fmla="*/ 2147483647 w 1643"/>
              <a:gd name="T9" fmla="*/ 2147483647 h 59"/>
              <a:gd name="T10" fmla="*/ 2147483647 w 1643"/>
              <a:gd name="T11" fmla="*/ 2147483647 h 59"/>
              <a:gd name="T12" fmla="*/ 2147483647 w 1643"/>
              <a:gd name="T13" fmla="*/ 2147483647 h 59"/>
              <a:gd name="T14" fmla="*/ 2147483647 w 1643"/>
              <a:gd name="T15" fmla="*/ 2147483647 h 59"/>
              <a:gd name="T16" fmla="*/ 2147483647 w 1643"/>
              <a:gd name="T17" fmla="*/ 2147483647 h 59"/>
              <a:gd name="T18" fmla="*/ 2147483647 w 1643"/>
              <a:gd name="T19" fmla="*/ 2147483647 h 59"/>
              <a:gd name="T20" fmla="*/ 2147483647 w 1643"/>
              <a:gd name="T21" fmla="*/ 2147483647 h 59"/>
              <a:gd name="T22" fmla="*/ 2147483647 w 1643"/>
              <a:gd name="T23" fmla="*/ 2147483647 h 59"/>
              <a:gd name="T24" fmla="*/ 2147483647 w 1643"/>
              <a:gd name="T25" fmla="*/ 2147483647 h 59"/>
              <a:gd name="T26" fmla="*/ 2147483647 w 1643"/>
              <a:gd name="T27" fmla="*/ 2147483647 h 59"/>
              <a:gd name="T28" fmla="*/ 2147483647 w 1643"/>
              <a:gd name="T29" fmla="*/ 2147483647 h 59"/>
              <a:gd name="T30" fmla="*/ 2147483647 w 1643"/>
              <a:gd name="T31" fmla="*/ 2147483647 h 59"/>
              <a:gd name="T32" fmla="*/ 2147483647 w 1643"/>
              <a:gd name="T33" fmla="*/ 2147483647 h 59"/>
              <a:gd name="T34" fmla="*/ 2147483647 w 1643"/>
              <a:gd name="T35" fmla="*/ 2147483647 h 59"/>
              <a:gd name="T36" fmla="*/ 2147483647 w 1643"/>
              <a:gd name="T37" fmla="*/ 2147483647 h 59"/>
              <a:gd name="T38" fmla="*/ 2147483647 w 1643"/>
              <a:gd name="T39" fmla="*/ 2147483647 h 59"/>
              <a:gd name="T40" fmla="*/ 2147483647 w 1643"/>
              <a:gd name="T41" fmla="*/ 2147483647 h 59"/>
              <a:gd name="T42" fmla="*/ 2147483647 w 1643"/>
              <a:gd name="T43" fmla="*/ 2147483647 h 59"/>
              <a:gd name="T44" fmla="*/ 2147483647 w 1643"/>
              <a:gd name="T45" fmla="*/ 2147483647 h 59"/>
              <a:gd name="T46" fmla="*/ 2147483647 w 1643"/>
              <a:gd name="T47" fmla="*/ 2147483647 h 59"/>
              <a:gd name="T48" fmla="*/ 2147483647 w 1643"/>
              <a:gd name="T49" fmla="*/ 2147483647 h 59"/>
              <a:gd name="T50" fmla="*/ 2147483647 w 1643"/>
              <a:gd name="T51" fmla="*/ 2147483647 h 59"/>
              <a:gd name="T52" fmla="*/ 2147483647 w 1643"/>
              <a:gd name="T53" fmla="*/ 2147483647 h 59"/>
              <a:gd name="T54" fmla="*/ 2147483647 w 1643"/>
              <a:gd name="T55" fmla="*/ 2147483647 h 59"/>
              <a:gd name="T56" fmla="*/ 2147483647 w 1643"/>
              <a:gd name="T57" fmla="*/ 2147483647 h 59"/>
              <a:gd name="T58" fmla="*/ 2147483647 w 1643"/>
              <a:gd name="T59" fmla="*/ 2147483647 h 59"/>
              <a:gd name="T60" fmla="*/ 2147483647 w 1643"/>
              <a:gd name="T61" fmla="*/ 2147483647 h 59"/>
              <a:gd name="T62" fmla="*/ 2147483647 w 1643"/>
              <a:gd name="T63" fmla="*/ 2147483647 h 59"/>
              <a:gd name="T64" fmla="*/ 2147483647 w 1643"/>
              <a:gd name="T65" fmla="*/ 2147483647 h 59"/>
              <a:gd name="T66" fmla="*/ 2147483647 w 1643"/>
              <a:gd name="T67" fmla="*/ 2147483647 h 59"/>
              <a:gd name="T68" fmla="*/ 2147483647 w 1643"/>
              <a:gd name="T69" fmla="*/ 2147483647 h 59"/>
              <a:gd name="T70" fmla="*/ 2147483647 w 1643"/>
              <a:gd name="T71" fmla="*/ 2147483647 h 59"/>
              <a:gd name="T72" fmla="*/ 2147483647 w 1643"/>
              <a:gd name="T73" fmla="*/ 2147483647 h 59"/>
              <a:gd name="T74" fmla="*/ 2147483647 w 1643"/>
              <a:gd name="T75" fmla="*/ 2147483647 h 59"/>
              <a:gd name="T76" fmla="*/ 2147483647 w 1643"/>
              <a:gd name="T77" fmla="*/ 2147483647 h 59"/>
              <a:gd name="T78" fmla="*/ 2147483647 w 1643"/>
              <a:gd name="T79" fmla="*/ 2147483647 h 59"/>
              <a:gd name="T80" fmla="*/ 2147483647 w 1643"/>
              <a:gd name="T81" fmla="*/ 2147483647 h 59"/>
              <a:gd name="T82" fmla="*/ 2147483647 w 1643"/>
              <a:gd name="T83" fmla="*/ 2147483647 h 59"/>
              <a:gd name="T84" fmla="*/ 2147483647 w 1643"/>
              <a:gd name="T85" fmla="*/ 2147483647 h 59"/>
              <a:gd name="T86" fmla="*/ 2147483647 w 1643"/>
              <a:gd name="T87" fmla="*/ 2147483647 h 59"/>
              <a:gd name="T88" fmla="*/ 2147483647 w 1643"/>
              <a:gd name="T89" fmla="*/ 2147483647 h 59"/>
              <a:gd name="T90" fmla="*/ 2147483647 w 1643"/>
              <a:gd name="T91" fmla="*/ 2147483647 h 59"/>
              <a:gd name="T92" fmla="*/ 2147483647 w 1643"/>
              <a:gd name="T93" fmla="*/ 2147483647 h 59"/>
              <a:gd name="T94" fmla="*/ 2147483647 w 1643"/>
              <a:gd name="T95" fmla="*/ 2147483647 h 59"/>
              <a:gd name="T96" fmla="*/ 2147483647 w 1643"/>
              <a:gd name="T97" fmla="*/ 2147483647 h 59"/>
              <a:gd name="T98" fmla="*/ 2147483647 w 1643"/>
              <a:gd name="T99" fmla="*/ 2147483647 h 59"/>
              <a:gd name="T100" fmla="*/ 2147483647 w 1643"/>
              <a:gd name="T101" fmla="*/ 2147483647 h 59"/>
              <a:gd name="T102" fmla="*/ 2147483647 w 1643"/>
              <a:gd name="T103" fmla="*/ 2147483647 h 59"/>
              <a:gd name="T104" fmla="*/ 2147483647 w 1643"/>
              <a:gd name="T105" fmla="*/ 2147483647 h 59"/>
              <a:gd name="T106" fmla="*/ 2147483647 w 1643"/>
              <a:gd name="T107" fmla="*/ 2147483647 h 59"/>
              <a:gd name="T108" fmla="*/ 2147483647 w 1643"/>
              <a:gd name="T109" fmla="*/ 2147483647 h 59"/>
              <a:gd name="T110" fmla="*/ 2147483647 w 1643"/>
              <a:gd name="T111" fmla="*/ 2147483647 h 59"/>
              <a:gd name="T112" fmla="*/ 2147483647 w 1643"/>
              <a:gd name="T113" fmla="*/ 2147483647 h 59"/>
              <a:gd name="T114" fmla="*/ 2147483647 w 1643"/>
              <a:gd name="T115" fmla="*/ 2147483647 h 59"/>
              <a:gd name="T116" fmla="*/ 2147483647 w 1643"/>
              <a:gd name="T117" fmla="*/ 2147483647 h 59"/>
              <a:gd name="T118" fmla="*/ 2147483647 w 1643"/>
              <a:gd name="T119" fmla="*/ 2147483647 h 59"/>
              <a:gd name="T120" fmla="*/ 2147483647 w 1643"/>
              <a:gd name="T121" fmla="*/ 2147483647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0"/>
                </a:lnTo>
                <a:lnTo>
                  <a:pt x="61" y="32"/>
                </a:lnTo>
                <a:lnTo>
                  <a:pt x="80" y="25"/>
                </a:lnTo>
                <a:lnTo>
                  <a:pt x="98" y="19"/>
                </a:lnTo>
                <a:lnTo>
                  <a:pt x="117" y="14"/>
                </a:lnTo>
                <a:lnTo>
                  <a:pt x="115" y="9"/>
                </a:lnTo>
                <a:lnTo>
                  <a:pt x="115" y="14"/>
                </a:lnTo>
                <a:lnTo>
                  <a:pt x="133" y="10"/>
                </a:lnTo>
                <a:lnTo>
                  <a:pt x="152" y="10"/>
                </a:lnTo>
                <a:lnTo>
                  <a:pt x="161" y="10"/>
                </a:lnTo>
                <a:lnTo>
                  <a:pt x="170" y="12"/>
                </a:lnTo>
                <a:lnTo>
                  <a:pt x="170" y="7"/>
                </a:lnTo>
                <a:lnTo>
                  <a:pt x="167" y="11"/>
                </a:lnTo>
                <a:lnTo>
                  <a:pt x="177" y="14"/>
                </a:lnTo>
                <a:lnTo>
                  <a:pt x="186" y="17"/>
                </a:lnTo>
                <a:lnTo>
                  <a:pt x="205" y="25"/>
                </a:lnTo>
                <a:lnTo>
                  <a:pt x="224" y="34"/>
                </a:lnTo>
                <a:lnTo>
                  <a:pt x="242" y="43"/>
                </a:lnTo>
                <a:lnTo>
                  <a:pt x="261" y="51"/>
                </a:lnTo>
                <a:lnTo>
                  <a:pt x="270" y="54"/>
                </a:lnTo>
                <a:lnTo>
                  <a:pt x="280" y="57"/>
                </a:lnTo>
                <a:lnTo>
                  <a:pt x="282" y="57"/>
                </a:lnTo>
                <a:lnTo>
                  <a:pt x="292" y="58"/>
                </a:lnTo>
                <a:lnTo>
                  <a:pt x="300" y="59"/>
                </a:lnTo>
                <a:lnTo>
                  <a:pt x="309" y="58"/>
                </a:lnTo>
                <a:lnTo>
                  <a:pt x="319" y="57"/>
                </a:lnTo>
                <a:lnTo>
                  <a:pt x="321" y="57"/>
                </a:lnTo>
                <a:lnTo>
                  <a:pt x="331" y="54"/>
                </a:lnTo>
                <a:lnTo>
                  <a:pt x="340" y="51"/>
                </a:lnTo>
                <a:lnTo>
                  <a:pt x="359" y="43"/>
                </a:lnTo>
                <a:lnTo>
                  <a:pt x="378" y="34"/>
                </a:lnTo>
                <a:lnTo>
                  <a:pt x="396" y="25"/>
                </a:lnTo>
                <a:lnTo>
                  <a:pt x="415" y="17"/>
                </a:lnTo>
                <a:lnTo>
                  <a:pt x="424" y="14"/>
                </a:lnTo>
                <a:lnTo>
                  <a:pt x="433" y="11"/>
                </a:lnTo>
                <a:lnTo>
                  <a:pt x="430" y="7"/>
                </a:lnTo>
                <a:lnTo>
                  <a:pt x="430" y="12"/>
                </a:lnTo>
                <a:lnTo>
                  <a:pt x="440" y="10"/>
                </a:lnTo>
                <a:lnTo>
                  <a:pt x="449" y="10"/>
                </a:lnTo>
                <a:lnTo>
                  <a:pt x="458" y="10"/>
                </a:lnTo>
                <a:lnTo>
                  <a:pt x="468" y="12"/>
                </a:lnTo>
                <a:lnTo>
                  <a:pt x="468" y="7"/>
                </a:lnTo>
                <a:lnTo>
                  <a:pt x="465" y="11"/>
                </a:lnTo>
                <a:lnTo>
                  <a:pt x="475" y="14"/>
                </a:lnTo>
                <a:lnTo>
                  <a:pt x="484" y="17"/>
                </a:lnTo>
                <a:lnTo>
                  <a:pt x="503" y="25"/>
                </a:lnTo>
                <a:lnTo>
                  <a:pt x="522" y="34"/>
                </a:lnTo>
                <a:lnTo>
                  <a:pt x="540" y="43"/>
                </a:lnTo>
                <a:lnTo>
                  <a:pt x="559" y="51"/>
                </a:lnTo>
                <a:lnTo>
                  <a:pt x="567" y="54"/>
                </a:lnTo>
                <a:lnTo>
                  <a:pt x="577" y="57"/>
                </a:lnTo>
                <a:lnTo>
                  <a:pt x="579" y="57"/>
                </a:lnTo>
                <a:lnTo>
                  <a:pt x="589" y="58"/>
                </a:lnTo>
                <a:lnTo>
                  <a:pt x="598" y="59"/>
                </a:lnTo>
                <a:lnTo>
                  <a:pt x="607" y="58"/>
                </a:lnTo>
                <a:lnTo>
                  <a:pt x="617" y="57"/>
                </a:lnTo>
                <a:lnTo>
                  <a:pt x="619" y="57"/>
                </a:lnTo>
                <a:lnTo>
                  <a:pt x="629" y="54"/>
                </a:lnTo>
                <a:lnTo>
                  <a:pt x="638" y="51"/>
                </a:lnTo>
                <a:lnTo>
                  <a:pt x="657" y="43"/>
                </a:lnTo>
                <a:lnTo>
                  <a:pt x="676" y="34"/>
                </a:lnTo>
                <a:lnTo>
                  <a:pt x="693" y="25"/>
                </a:lnTo>
                <a:lnTo>
                  <a:pt x="712" y="17"/>
                </a:lnTo>
                <a:lnTo>
                  <a:pt x="721" y="14"/>
                </a:lnTo>
                <a:lnTo>
                  <a:pt x="731" y="11"/>
                </a:lnTo>
                <a:lnTo>
                  <a:pt x="728" y="7"/>
                </a:lnTo>
                <a:lnTo>
                  <a:pt x="728" y="12"/>
                </a:lnTo>
                <a:lnTo>
                  <a:pt x="738" y="10"/>
                </a:lnTo>
                <a:lnTo>
                  <a:pt x="747" y="10"/>
                </a:lnTo>
                <a:lnTo>
                  <a:pt x="756" y="10"/>
                </a:lnTo>
                <a:lnTo>
                  <a:pt x="766" y="12"/>
                </a:lnTo>
                <a:lnTo>
                  <a:pt x="766" y="7"/>
                </a:lnTo>
                <a:lnTo>
                  <a:pt x="763" y="11"/>
                </a:lnTo>
                <a:lnTo>
                  <a:pt x="773" y="14"/>
                </a:lnTo>
                <a:lnTo>
                  <a:pt x="782" y="17"/>
                </a:lnTo>
                <a:lnTo>
                  <a:pt x="801" y="25"/>
                </a:lnTo>
                <a:lnTo>
                  <a:pt x="820" y="34"/>
                </a:lnTo>
                <a:lnTo>
                  <a:pt x="837" y="43"/>
                </a:lnTo>
                <a:lnTo>
                  <a:pt x="856" y="51"/>
                </a:lnTo>
                <a:lnTo>
                  <a:pt x="865" y="54"/>
                </a:lnTo>
                <a:lnTo>
                  <a:pt x="875" y="57"/>
                </a:lnTo>
                <a:lnTo>
                  <a:pt x="877" y="57"/>
                </a:lnTo>
                <a:lnTo>
                  <a:pt x="887" y="58"/>
                </a:lnTo>
                <a:lnTo>
                  <a:pt x="896" y="59"/>
                </a:lnTo>
                <a:lnTo>
                  <a:pt x="905" y="58"/>
                </a:lnTo>
                <a:lnTo>
                  <a:pt x="915" y="57"/>
                </a:lnTo>
                <a:lnTo>
                  <a:pt x="917" y="57"/>
                </a:lnTo>
                <a:lnTo>
                  <a:pt x="927" y="54"/>
                </a:lnTo>
                <a:lnTo>
                  <a:pt x="936" y="51"/>
                </a:lnTo>
                <a:lnTo>
                  <a:pt x="955" y="43"/>
                </a:lnTo>
                <a:lnTo>
                  <a:pt x="973" y="34"/>
                </a:lnTo>
                <a:lnTo>
                  <a:pt x="991" y="25"/>
                </a:lnTo>
                <a:lnTo>
                  <a:pt x="1010" y="17"/>
                </a:lnTo>
                <a:lnTo>
                  <a:pt x="1019" y="14"/>
                </a:lnTo>
                <a:lnTo>
                  <a:pt x="1029" y="11"/>
                </a:lnTo>
                <a:lnTo>
                  <a:pt x="1026" y="7"/>
                </a:lnTo>
                <a:lnTo>
                  <a:pt x="1026" y="12"/>
                </a:lnTo>
                <a:lnTo>
                  <a:pt x="1036" y="10"/>
                </a:lnTo>
                <a:lnTo>
                  <a:pt x="1045" y="10"/>
                </a:lnTo>
                <a:lnTo>
                  <a:pt x="1054" y="10"/>
                </a:lnTo>
                <a:lnTo>
                  <a:pt x="1064" y="12"/>
                </a:lnTo>
                <a:lnTo>
                  <a:pt x="1064" y="7"/>
                </a:lnTo>
                <a:lnTo>
                  <a:pt x="1061" y="11"/>
                </a:lnTo>
                <a:lnTo>
                  <a:pt x="1071" y="14"/>
                </a:lnTo>
                <a:lnTo>
                  <a:pt x="1080" y="17"/>
                </a:lnTo>
                <a:lnTo>
                  <a:pt x="1098" y="25"/>
                </a:lnTo>
                <a:lnTo>
                  <a:pt x="1117" y="34"/>
                </a:lnTo>
                <a:lnTo>
                  <a:pt x="1135" y="43"/>
                </a:lnTo>
                <a:lnTo>
                  <a:pt x="1154" y="51"/>
                </a:lnTo>
                <a:lnTo>
                  <a:pt x="1163" y="54"/>
                </a:lnTo>
                <a:lnTo>
                  <a:pt x="1173" y="57"/>
                </a:lnTo>
                <a:lnTo>
                  <a:pt x="1175" y="57"/>
                </a:lnTo>
                <a:lnTo>
                  <a:pt x="1185" y="58"/>
                </a:lnTo>
                <a:lnTo>
                  <a:pt x="1194" y="59"/>
                </a:lnTo>
                <a:lnTo>
                  <a:pt x="1203" y="58"/>
                </a:lnTo>
                <a:lnTo>
                  <a:pt x="1213" y="57"/>
                </a:lnTo>
                <a:lnTo>
                  <a:pt x="1215" y="57"/>
                </a:lnTo>
                <a:lnTo>
                  <a:pt x="1224" y="54"/>
                </a:lnTo>
                <a:lnTo>
                  <a:pt x="1233" y="51"/>
                </a:lnTo>
                <a:lnTo>
                  <a:pt x="1252" y="43"/>
                </a:lnTo>
                <a:lnTo>
                  <a:pt x="1271" y="34"/>
                </a:lnTo>
                <a:lnTo>
                  <a:pt x="1289" y="25"/>
                </a:lnTo>
                <a:lnTo>
                  <a:pt x="1308" y="17"/>
                </a:lnTo>
                <a:lnTo>
                  <a:pt x="1317" y="14"/>
                </a:lnTo>
                <a:lnTo>
                  <a:pt x="1327" y="11"/>
                </a:lnTo>
                <a:lnTo>
                  <a:pt x="1324" y="7"/>
                </a:lnTo>
                <a:lnTo>
                  <a:pt x="1324" y="12"/>
                </a:lnTo>
                <a:lnTo>
                  <a:pt x="1334" y="10"/>
                </a:lnTo>
                <a:lnTo>
                  <a:pt x="1343" y="10"/>
                </a:lnTo>
                <a:lnTo>
                  <a:pt x="1351" y="10"/>
                </a:lnTo>
                <a:lnTo>
                  <a:pt x="1361" y="12"/>
                </a:lnTo>
                <a:lnTo>
                  <a:pt x="1361" y="7"/>
                </a:lnTo>
                <a:lnTo>
                  <a:pt x="1358" y="11"/>
                </a:lnTo>
                <a:lnTo>
                  <a:pt x="1368" y="14"/>
                </a:lnTo>
                <a:lnTo>
                  <a:pt x="1377" y="17"/>
                </a:lnTo>
                <a:lnTo>
                  <a:pt x="1396" y="25"/>
                </a:lnTo>
                <a:lnTo>
                  <a:pt x="1415" y="34"/>
                </a:lnTo>
                <a:lnTo>
                  <a:pt x="1433" y="43"/>
                </a:lnTo>
                <a:lnTo>
                  <a:pt x="1452" y="51"/>
                </a:lnTo>
                <a:lnTo>
                  <a:pt x="1461" y="54"/>
                </a:lnTo>
                <a:lnTo>
                  <a:pt x="1471" y="57"/>
                </a:lnTo>
                <a:lnTo>
                  <a:pt x="1473" y="57"/>
                </a:lnTo>
                <a:lnTo>
                  <a:pt x="1482" y="58"/>
                </a:lnTo>
                <a:lnTo>
                  <a:pt x="1491" y="59"/>
                </a:lnTo>
                <a:lnTo>
                  <a:pt x="1510" y="58"/>
                </a:lnTo>
                <a:lnTo>
                  <a:pt x="1529" y="55"/>
                </a:lnTo>
                <a:lnTo>
                  <a:pt x="1531" y="54"/>
                </a:lnTo>
                <a:lnTo>
                  <a:pt x="1550" y="49"/>
                </a:lnTo>
                <a:lnTo>
                  <a:pt x="1569" y="44"/>
                </a:lnTo>
                <a:lnTo>
                  <a:pt x="1587" y="36"/>
                </a:lnTo>
                <a:lnTo>
                  <a:pt x="1606" y="27"/>
                </a:lnTo>
                <a:lnTo>
                  <a:pt x="1643" y="9"/>
                </a:lnTo>
                <a:lnTo>
                  <a:pt x="1637" y="1"/>
                </a:lnTo>
                <a:lnTo>
                  <a:pt x="1601" y="19"/>
                </a:lnTo>
                <a:lnTo>
                  <a:pt x="1582" y="27"/>
                </a:lnTo>
                <a:lnTo>
                  <a:pt x="1564" y="35"/>
                </a:lnTo>
                <a:lnTo>
                  <a:pt x="1545" y="40"/>
                </a:lnTo>
                <a:lnTo>
                  <a:pt x="1526" y="45"/>
                </a:lnTo>
                <a:lnTo>
                  <a:pt x="1529" y="50"/>
                </a:lnTo>
                <a:lnTo>
                  <a:pt x="1529" y="45"/>
                </a:lnTo>
                <a:lnTo>
                  <a:pt x="1510" y="49"/>
                </a:lnTo>
                <a:lnTo>
                  <a:pt x="1491" y="49"/>
                </a:lnTo>
                <a:lnTo>
                  <a:pt x="1482" y="49"/>
                </a:lnTo>
                <a:lnTo>
                  <a:pt x="1473" y="47"/>
                </a:lnTo>
                <a:lnTo>
                  <a:pt x="1473" y="52"/>
                </a:lnTo>
                <a:lnTo>
                  <a:pt x="1476" y="48"/>
                </a:lnTo>
                <a:lnTo>
                  <a:pt x="1466" y="45"/>
                </a:lnTo>
                <a:lnTo>
                  <a:pt x="1457" y="42"/>
                </a:lnTo>
                <a:lnTo>
                  <a:pt x="1438" y="34"/>
                </a:lnTo>
                <a:lnTo>
                  <a:pt x="1420" y="25"/>
                </a:lnTo>
                <a:lnTo>
                  <a:pt x="1401" y="16"/>
                </a:lnTo>
                <a:lnTo>
                  <a:pt x="1382" y="8"/>
                </a:lnTo>
                <a:lnTo>
                  <a:pt x="1373" y="5"/>
                </a:lnTo>
                <a:lnTo>
                  <a:pt x="1363" y="2"/>
                </a:lnTo>
                <a:lnTo>
                  <a:pt x="1361" y="2"/>
                </a:lnTo>
                <a:lnTo>
                  <a:pt x="1351" y="1"/>
                </a:lnTo>
                <a:lnTo>
                  <a:pt x="1343" y="0"/>
                </a:lnTo>
                <a:lnTo>
                  <a:pt x="1334" y="1"/>
                </a:lnTo>
                <a:lnTo>
                  <a:pt x="1324" y="2"/>
                </a:lnTo>
                <a:lnTo>
                  <a:pt x="1322" y="2"/>
                </a:lnTo>
                <a:lnTo>
                  <a:pt x="1312" y="5"/>
                </a:lnTo>
                <a:lnTo>
                  <a:pt x="1303" y="8"/>
                </a:lnTo>
                <a:lnTo>
                  <a:pt x="1284" y="16"/>
                </a:lnTo>
                <a:lnTo>
                  <a:pt x="1266" y="25"/>
                </a:lnTo>
                <a:lnTo>
                  <a:pt x="1247" y="34"/>
                </a:lnTo>
                <a:lnTo>
                  <a:pt x="1228" y="42"/>
                </a:lnTo>
                <a:lnTo>
                  <a:pt x="1219" y="45"/>
                </a:lnTo>
                <a:lnTo>
                  <a:pt x="1210" y="48"/>
                </a:lnTo>
                <a:lnTo>
                  <a:pt x="1213" y="52"/>
                </a:lnTo>
                <a:lnTo>
                  <a:pt x="1213" y="47"/>
                </a:lnTo>
                <a:lnTo>
                  <a:pt x="1203" y="49"/>
                </a:lnTo>
                <a:lnTo>
                  <a:pt x="1194" y="49"/>
                </a:lnTo>
                <a:lnTo>
                  <a:pt x="1185" y="49"/>
                </a:lnTo>
                <a:lnTo>
                  <a:pt x="1175" y="47"/>
                </a:lnTo>
                <a:lnTo>
                  <a:pt x="1175" y="52"/>
                </a:lnTo>
                <a:lnTo>
                  <a:pt x="1178" y="48"/>
                </a:lnTo>
                <a:lnTo>
                  <a:pt x="1168" y="45"/>
                </a:lnTo>
                <a:lnTo>
                  <a:pt x="1159" y="42"/>
                </a:lnTo>
                <a:lnTo>
                  <a:pt x="1140" y="34"/>
                </a:lnTo>
                <a:lnTo>
                  <a:pt x="1122" y="25"/>
                </a:lnTo>
                <a:lnTo>
                  <a:pt x="1103" y="16"/>
                </a:lnTo>
                <a:lnTo>
                  <a:pt x="1085" y="8"/>
                </a:lnTo>
                <a:lnTo>
                  <a:pt x="1076" y="5"/>
                </a:lnTo>
                <a:lnTo>
                  <a:pt x="1066" y="2"/>
                </a:lnTo>
                <a:lnTo>
                  <a:pt x="1064" y="2"/>
                </a:lnTo>
                <a:lnTo>
                  <a:pt x="1054" y="1"/>
                </a:lnTo>
                <a:lnTo>
                  <a:pt x="1045" y="0"/>
                </a:lnTo>
                <a:lnTo>
                  <a:pt x="1036" y="1"/>
                </a:lnTo>
                <a:lnTo>
                  <a:pt x="1026" y="2"/>
                </a:lnTo>
                <a:lnTo>
                  <a:pt x="1024" y="2"/>
                </a:lnTo>
                <a:lnTo>
                  <a:pt x="1014" y="5"/>
                </a:lnTo>
                <a:lnTo>
                  <a:pt x="1005" y="8"/>
                </a:lnTo>
                <a:lnTo>
                  <a:pt x="986" y="16"/>
                </a:lnTo>
                <a:lnTo>
                  <a:pt x="968" y="25"/>
                </a:lnTo>
                <a:lnTo>
                  <a:pt x="950" y="34"/>
                </a:lnTo>
                <a:lnTo>
                  <a:pt x="931" y="42"/>
                </a:lnTo>
                <a:lnTo>
                  <a:pt x="922" y="45"/>
                </a:lnTo>
                <a:lnTo>
                  <a:pt x="912" y="48"/>
                </a:lnTo>
                <a:lnTo>
                  <a:pt x="915" y="52"/>
                </a:lnTo>
                <a:lnTo>
                  <a:pt x="915" y="47"/>
                </a:lnTo>
                <a:lnTo>
                  <a:pt x="905" y="49"/>
                </a:lnTo>
                <a:lnTo>
                  <a:pt x="896" y="49"/>
                </a:lnTo>
                <a:lnTo>
                  <a:pt x="887" y="49"/>
                </a:lnTo>
                <a:lnTo>
                  <a:pt x="877" y="47"/>
                </a:lnTo>
                <a:lnTo>
                  <a:pt x="877" y="52"/>
                </a:lnTo>
                <a:lnTo>
                  <a:pt x="880" y="48"/>
                </a:lnTo>
                <a:lnTo>
                  <a:pt x="870" y="45"/>
                </a:lnTo>
                <a:lnTo>
                  <a:pt x="861" y="42"/>
                </a:lnTo>
                <a:lnTo>
                  <a:pt x="842" y="34"/>
                </a:lnTo>
                <a:lnTo>
                  <a:pt x="824" y="25"/>
                </a:lnTo>
                <a:lnTo>
                  <a:pt x="806" y="16"/>
                </a:lnTo>
                <a:lnTo>
                  <a:pt x="787" y="8"/>
                </a:lnTo>
                <a:lnTo>
                  <a:pt x="778" y="5"/>
                </a:lnTo>
                <a:lnTo>
                  <a:pt x="768" y="2"/>
                </a:lnTo>
                <a:lnTo>
                  <a:pt x="766" y="2"/>
                </a:lnTo>
                <a:lnTo>
                  <a:pt x="756" y="1"/>
                </a:lnTo>
                <a:lnTo>
                  <a:pt x="747" y="0"/>
                </a:lnTo>
                <a:lnTo>
                  <a:pt x="738" y="1"/>
                </a:lnTo>
                <a:lnTo>
                  <a:pt x="728" y="2"/>
                </a:lnTo>
                <a:lnTo>
                  <a:pt x="726" y="2"/>
                </a:lnTo>
                <a:lnTo>
                  <a:pt x="716" y="5"/>
                </a:lnTo>
                <a:lnTo>
                  <a:pt x="707" y="8"/>
                </a:lnTo>
                <a:lnTo>
                  <a:pt x="689" y="16"/>
                </a:lnTo>
                <a:lnTo>
                  <a:pt x="671" y="25"/>
                </a:lnTo>
                <a:lnTo>
                  <a:pt x="652" y="34"/>
                </a:lnTo>
                <a:lnTo>
                  <a:pt x="633" y="42"/>
                </a:lnTo>
                <a:lnTo>
                  <a:pt x="624" y="45"/>
                </a:lnTo>
                <a:lnTo>
                  <a:pt x="614" y="48"/>
                </a:lnTo>
                <a:lnTo>
                  <a:pt x="617" y="52"/>
                </a:lnTo>
                <a:lnTo>
                  <a:pt x="617" y="47"/>
                </a:lnTo>
                <a:lnTo>
                  <a:pt x="607" y="49"/>
                </a:lnTo>
                <a:lnTo>
                  <a:pt x="598" y="49"/>
                </a:lnTo>
                <a:lnTo>
                  <a:pt x="589" y="49"/>
                </a:lnTo>
                <a:lnTo>
                  <a:pt x="579" y="47"/>
                </a:lnTo>
                <a:lnTo>
                  <a:pt x="579" y="52"/>
                </a:lnTo>
                <a:lnTo>
                  <a:pt x="582" y="48"/>
                </a:lnTo>
                <a:lnTo>
                  <a:pt x="572" y="45"/>
                </a:lnTo>
                <a:lnTo>
                  <a:pt x="563" y="42"/>
                </a:lnTo>
                <a:lnTo>
                  <a:pt x="545" y="34"/>
                </a:lnTo>
                <a:lnTo>
                  <a:pt x="527" y="25"/>
                </a:lnTo>
                <a:lnTo>
                  <a:pt x="508" y="16"/>
                </a:lnTo>
                <a:lnTo>
                  <a:pt x="489" y="8"/>
                </a:lnTo>
                <a:lnTo>
                  <a:pt x="480" y="5"/>
                </a:lnTo>
                <a:lnTo>
                  <a:pt x="470" y="2"/>
                </a:lnTo>
                <a:lnTo>
                  <a:pt x="468" y="2"/>
                </a:lnTo>
                <a:lnTo>
                  <a:pt x="458" y="1"/>
                </a:lnTo>
                <a:lnTo>
                  <a:pt x="449" y="0"/>
                </a:lnTo>
                <a:lnTo>
                  <a:pt x="440" y="1"/>
                </a:lnTo>
                <a:lnTo>
                  <a:pt x="430" y="2"/>
                </a:lnTo>
                <a:lnTo>
                  <a:pt x="428" y="2"/>
                </a:lnTo>
                <a:lnTo>
                  <a:pt x="419" y="5"/>
                </a:lnTo>
                <a:lnTo>
                  <a:pt x="410" y="8"/>
                </a:lnTo>
                <a:lnTo>
                  <a:pt x="391" y="16"/>
                </a:lnTo>
                <a:lnTo>
                  <a:pt x="373" y="25"/>
                </a:lnTo>
                <a:lnTo>
                  <a:pt x="354" y="34"/>
                </a:lnTo>
                <a:lnTo>
                  <a:pt x="335" y="42"/>
                </a:lnTo>
                <a:lnTo>
                  <a:pt x="326" y="45"/>
                </a:lnTo>
                <a:lnTo>
                  <a:pt x="316" y="48"/>
                </a:lnTo>
                <a:lnTo>
                  <a:pt x="319" y="52"/>
                </a:lnTo>
                <a:lnTo>
                  <a:pt x="319" y="47"/>
                </a:lnTo>
                <a:lnTo>
                  <a:pt x="309" y="49"/>
                </a:lnTo>
                <a:lnTo>
                  <a:pt x="300" y="49"/>
                </a:lnTo>
                <a:lnTo>
                  <a:pt x="292" y="49"/>
                </a:lnTo>
                <a:lnTo>
                  <a:pt x="282" y="47"/>
                </a:lnTo>
                <a:lnTo>
                  <a:pt x="282" y="52"/>
                </a:lnTo>
                <a:lnTo>
                  <a:pt x="285" y="48"/>
                </a:lnTo>
                <a:lnTo>
                  <a:pt x="275" y="45"/>
                </a:lnTo>
                <a:lnTo>
                  <a:pt x="266" y="42"/>
                </a:lnTo>
                <a:lnTo>
                  <a:pt x="247" y="34"/>
                </a:lnTo>
                <a:lnTo>
                  <a:pt x="229" y="25"/>
                </a:lnTo>
                <a:lnTo>
                  <a:pt x="210" y="16"/>
                </a:lnTo>
                <a:lnTo>
                  <a:pt x="191" y="8"/>
                </a:lnTo>
                <a:lnTo>
                  <a:pt x="182" y="5"/>
                </a:lnTo>
                <a:lnTo>
                  <a:pt x="172" y="2"/>
                </a:lnTo>
                <a:lnTo>
                  <a:pt x="170" y="2"/>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1753" name="Line 73"/>
          <p:cNvSpPr>
            <a:spLocks noChangeShapeType="1"/>
          </p:cNvSpPr>
          <p:nvPr/>
        </p:nvSpPr>
        <p:spPr bwMode="auto">
          <a:xfrm flipV="1">
            <a:off x="6732588" y="6021388"/>
            <a:ext cx="1587" cy="234950"/>
          </a:xfrm>
          <a:prstGeom prst="line">
            <a:avLst/>
          </a:prstGeom>
          <a:noFill/>
          <a:ln w="9525">
            <a:solidFill>
              <a:srgbClr val="000000"/>
            </a:solidFill>
            <a:round/>
            <a:headEnd/>
            <a:tailEnd/>
          </a:ln>
        </p:spPr>
        <p:txBody>
          <a:bodyPr/>
          <a:lstStyle/>
          <a:p>
            <a:endParaRPr lang="en-US"/>
          </a:p>
        </p:txBody>
      </p:sp>
      <p:sp>
        <p:nvSpPr>
          <p:cNvPr id="31754" name="Line 74"/>
          <p:cNvSpPr>
            <a:spLocks noChangeShapeType="1"/>
          </p:cNvSpPr>
          <p:nvPr/>
        </p:nvSpPr>
        <p:spPr bwMode="auto">
          <a:xfrm>
            <a:off x="6732588" y="6021388"/>
            <a:ext cx="733425" cy="3175"/>
          </a:xfrm>
          <a:prstGeom prst="line">
            <a:avLst/>
          </a:prstGeom>
          <a:noFill/>
          <a:ln w="9525">
            <a:solidFill>
              <a:srgbClr val="000000"/>
            </a:solidFill>
            <a:round/>
            <a:headEnd/>
            <a:tailEnd/>
          </a:ln>
        </p:spPr>
        <p:txBody>
          <a:bodyPr/>
          <a:lstStyle/>
          <a:p>
            <a:endParaRPr lang="en-US"/>
          </a:p>
        </p:txBody>
      </p:sp>
      <p:sp>
        <p:nvSpPr>
          <p:cNvPr id="31755" name="Rectangle 75"/>
          <p:cNvSpPr>
            <a:spLocks noChangeArrowheads="1"/>
          </p:cNvSpPr>
          <p:nvPr/>
        </p:nvSpPr>
        <p:spPr bwMode="auto">
          <a:xfrm>
            <a:off x="7451725" y="5589588"/>
            <a:ext cx="722313" cy="455612"/>
          </a:xfrm>
          <a:prstGeom prst="rect">
            <a:avLst/>
          </a:prstGeom>
          <a:solidFill>
            <a:srgbClr val="FFFF00"/>
          </a:solidFill>
          <a:ln w="9525">
            <a:solidFill>
              <a:srgbClr val="000000"/>
            </a:solidFill>
            <a:miter lim="800000"/>
            <a:headEnd/>
            <a:tailEnd/>
          </a:ln>
        </p:spPr>
        <p:txBody>
          <a:bodyPr/>
          <a:lstStyle/>
          <a:p>
            <a:endParaRPr lang="sl-SI"/>
          </a:p>
        </p:txBody>
      </p:sp>
      <p:sp>
        <p:nvSpPr>
          <p:cNvPr id="31756" name="Freeform 76"/>
          <p:cNvSpPr>
            <a:spLocks/>
          </p:cNvSpPr>
          <p:nvPr/>
        </p:nvSpPr>
        <p:spPr bwMode="auto">
          <a:xfrm>
            <a:off x="7451725" y="5373688"/>
            <a:ext cx="733425" cy="231775"/>
          </a:xfrm>
          <a:custGeom>
            <a:avLst/>
            <a:gdLst>
              <a:gd name="T0" fmla="*/ 2147483647 w 446"/>
              <a:gd name="T1" fmla="*/ 0 h 99"/>
              <a:gd name="T2" fmla="*/ 0 w 446"/>
              <a:gd name="T3" fmla="*/ 2147483647 h 99"/>
              <a:gd name="T4" fmla="*/ 2147483647 w 446"/>
              <a:gd name="T5" fmla="*/ 2147483647 h 99"/>
              <a:gd name="T6" fmla="*/ 2147483647 w 446"/>
              <a:gd name="T7" fmla="*/ 0 h 99"/>
              <a:gd name="T8" fmla="*/ 0 60000 65536"/>
              <a:gd name="T9" fmla="*/ 0 60000 65536"/>
              <a:gd name="T10" fmla="*/ 0 60000 65536"/>
              <a:gd name="T11" fmla="*/ 0 60000 65536"/>
              <a:gd name="T12" fmla="*/ 0 w 446"/>
              <a:gd name="T13" fmla="*/ 0 h 99"/>
              <a:gd name="T14" fmla="*/ 446 w 446"/>
              <a:gd name="T15" fmla="*/ 99 h 99"/>
            </a:gdLst>
            <a:ahLst/>
            <a:cxnLst>
              <a:cxn ang="T8">
                <a:pos x="T0" y="T1"/>
              </a:cxn>
              <a:cxn ang="T9">
                <a:pos x="T2" y="T3"/>
              </a:cxn>
              <a:cxn ang="T10">
                <a:pos x="T4" y="T5"/>
              </a:cxn>
              <a:cxn ang="T11">
                <a:pos x="T6" y="T7"/>
              </a:cxn>
            </a:cxnLst>
            <a:rect l="T12" t="T13" r="T14" b="T15"/>
            <a:pathLst>
              <a:path w="446" h="99">
                <a:moveTo>
                  <a:pt x="223" y="0"/>
                </a:moveTo>
                <a:lnTo>
                  <a:pt x="0" y="99"/>
                </a:lnTo>
                <a:lnTo>
                  <a:pt x="446"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1757" name="Rectangle 77"/>
          <p:cNvSpPr>
            <a:spLocks noChangeArrowheads="1"/>
          </p:cNvSpPr>
          <p:nvPr/>
        </p:nvSpPr>
        <p:spPr bwMode="auto">
          <a:xfrm>
            <a:off x="1476375" y="6524625"/>
            <a:ext cx="2422525" cy="33338"/>
          </a:xfrm>
          <a:prstGeom prst="rect">
            <a:avLst/>
          </a:prstGeom>
          <a:solidFill>
            <a:srgbClr val="FF0000"/>
          </a:solidFill>
          <a:ln w="9525">
            <a:noFill/>
            <a:miter lim="800000"/>
            <a:headEnd/>
            <a:tailEnd/>
          </a:ln>
        </p:spPr>
        <p:txBody>
          <a:bodyPr/>
          <a:lstStyle/>
          <a:p>
            <a:endParaRPr lang="sl-SI"/>
          </a:p>
        </p:txBody>
      </p:sp>
      <p:sp>
        <p:nvSpPr>
          <p:cNvPr id="31758" name="Freeform 78"/>
          <p:cNvSpPr>
            <a:spLocks/>
          </p:cNvSpPr>
          <p:nvPr/>
        </p:nvSpPr>
        <p:spPr bwMode="auto">
          <a:xfrm>
            <a:off x="3779838" y="6453188"/>
            <a:ext cx="149225" cy="173037"/>
          </a:xfrm>
          <a:custGeom>
            <a:avLst/>
            <a:gdLst>
              <a:gd name="T0" fmla="*/ 0 w 91"/>
              <a:gd name="T1" fmla="*/ 2147483647 h 74"/>
              <a:gd name="T2" fmla="*/ 2147483647 w 91"/>
              <a:gd name="T3" fmla="*/ 2147483647 h 74"/>
              <a:gd name="T4" fmla="*/ 0 w 91"/>
              <a:gd name="T5" fmla="*/ 0 h 74"/>
              <a:gd name="T6" fmla="*/ 0 w 91"/>
              <a:gd name="T7" fmla="*/ 2147483647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6"/>
                </a:lnTo>
                <a:lnTo>
                  <a:pt x="0" y="0"/>
                </a:lnTo>
                <a:lnTo>
                  <a:pt x="0" y="74"/>
                </a:lnTo>
                <a:close/>
              </a:path>
            </a:pathLst>
          </a:custGeom>
          <a:solidFill>
            <a:srgbClr val="FF0000"/>
          </a:solidFill>
          <a:ln w="9525">
            <a:noFill/>
            <a:round/>
            <a:headEnd/>
            <a:tailEnd/>
          </a:ln>
        </p:spPr>
        <p:txBody>
          <a:bodyPr/>
          <a:lstStyle/>
          <a:p>
            <a:endParaRPr lang="en-US"/>
          </a:p>
        </p:txBody>
      </p:sp>
      <p:sp>
        <p:nvSpPr>
          <p:cNvPr id="31759" name="Freeform 79"/>
          <p:cNvSpPr>
            <a:spLocks/>
          </p:cNvSpPr>
          <p:nvPr/>
        </p:nvSpPr>
        <p:spPr bwMode="auto">
          <a:xfrm>
            <a:off x="3924300" y="6453188"/>
            <a:ext cx="149225" cy="173037"/>
          </a:xfrm>
          <a:custGeom>
            <a:avLst/>
            <a:gdLst>
              <a:gd name="T0" fmla="*/ 2147483647 w 91"/>
              <a:gd name="T1" fmla="*/ 0 h 74"/>
              <a:gd name="T2" fmla="*/ 0 w 91"/>
              <a:gd name="T3" fmla="*/ 2147483647 h 74"/>
              <a:gd name="T4" fmla="*/ 2147483647 w 91"/>
              <a:gd name="T5" fmla="*/ 2147483647 h 74"/>
              <a:gd name="T6" fmla="*/ 2147483647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6"/>
                </a:lnTo>
                <a:lnTo>
                  <a:pt x="91" y="74"/>
                </a:lnTo>
                <a:lnTo>
                  <a:pt x="91" y="0"/>
                </a:lnTo>
                <a:close/>
              </a:path>
            </a:pathLst>
          </a:custGeom>
          <a:solidFill>
            <a:srgbClr val="FF0000"/>
          </a:solidFill>
          <a:ln w="9525">
            <a:noFill/>
            <a:round/>
            <a:headEnd/>
            <a:tailEnd/>
          </a:ln>
        </p:spPr>
        <p:txBody>
          <a:bodyPr/>
          <a:lstStyle/>
          <a:p>
            <a:endParaRPr lang="en-US"/>
          </a:p>
        </p:txBody>
      </p:sp>
      <p:sp>
        <p:nvSpPr>
          <p:cNvPr id="31760" name="Rectangle 80"/>
          <p:cNvSpPr>
            <a:spLocks noChangeArrowheads="1"/>
          </p:cNvSpPr>
          <p:nvPr/>
        </p:nvSpPr>
        <p:spPr bwMode="auto">
          <a:xfrm>
            <a:off x="4067175" y="6524625"/>
            <a:ext cx="4014788" cy="33338"/>
          </a:xfrm>
          <a:prstGeom prst="rect">
            <a:avLst/>
          </a:prstGeom>
          <a:solidFill>
            <a:srgbClr val="FF0000"/>
          </a:solidFill>
          <a:ln w="9525">
            <a:noFill/>
            <a:miter lim="800000"/>
            <a:headEnd/>
            <a:tailEnd/>
          </a:ln>
        </p:spPr>
        <p:txBody>
          <a:bodyPr/>
          <a:lstStyle/>
          <a:p>
            <a:endParaRPr lang="sl-SI"/>
          </a:p>
        </p:txBody>
      </p:sp>
      <p:sp>
        <p:nvSpPr>
          <p:cNvPr id="31761" name="Rectangle 81"/>
          <p:cNvSpPr>
            <a:spLocks noChangeArrowheads="1"/>
          </p:cNvSpPr>
          <p:nvPr/>
        </p:nvSpPr>
        <p:spPr bwMode="auto">
          <a:xfrm>
            <a:off x="1692275" y="6165850"/>
            <a:ext cx="2152650" cy="274638"/>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800" dirty="0">
                <a:solidFill>
                  <a:srgbClr val="FF0000"/>
                </a:solidFill>
                <a:latin typeface="Times New Roman" pitchFamily="18" charset="0"/>
              </a:rPr>
              <a:t>Cost and risk transfer</a:t>
            </a:r>
            <a:endParaRPr lang="en-US" sz="1800" b="0" dirty="0">
              <a:latin typeface="Times New Roman" pitchFamily="18" charset="0"/>
            </a:endParaRPr>
          </a:p>
        </p:txBody>
      </p:sp>
      <p:sp>
        <p:nvSpPr>
          <p:cNvPr id="31762" name="Freeform 82"/>
          <p:cNvSpPr>
            <a:spLocks/>
          </p:cNvSpPr>
          <p:nvPr/>
        </p:nvSpPr>
        <p:spPr bwMode="auto">
          <a:xfrm>
            <a:off x="4716463" y="5949950"/>
            <a:ext cx="1100137" cy="347663"/>
          </a:xfrm>
          <a:custGeom>
            <a:avLst/>
            <a:gdLst>
              <a:gd name="T0" fmla="*/ 0 w 670"/>
              <a:gd name="T1" fmla="*/ 0 h 149"/>
              <a:gd name="T2" fmla="*/ 2147483647 w 670"/>
              <a:gd name="T3" fmla="*/ 2147483647 h 149"/>
              <a:gd name="T4" fmla="*/ 2147483647 w 670"/>
              <a:gd name="T5" fmla="*/ 2147483647 h 149"/>
              <a:gd name="T6" fmla="*/ 2147483647 w 670"/>
              <a:gd name="T7" fmla="*/ 0 h 149"/>
              <a:gd name="T8" fmla="*/ 0 w 670"/>
              <a:gd name="T9" fmla="*/ 0 h 149"/>
              <a:gd name="T10" fmla="*/ 0 60000 65536"/>
              <a:gd name="T11" fmla="*/ 0 60000 65536"/>
              <a:gd name="T12" fmla="*/ 0 60000 65536"/>
              <a:gd name="T13" fmla="*/ 0 60000 65536"/>
              <a:gd name="T14" fmla="*/ 0 60000 65536"/>
              <a:gd name="T15" fmla="*/ 0 w 670"/>
              <a:gd name="T16" fmla="*/ 0 h 149"/>
              <a:gd name="T17" fmla="*/ 670 w 670"/>
              <a:gd name="T18" fmla="*/ 149 h 149"/>
            </a:gdLst>
            <a:ahLst/>
            <a:cxnLst>
              <a:cxn ang="T10">
                <a:pos x="T0" y="T1"/>
              </a:cxn>
              <a:cxn ang="T11">
                <a:pos x="T2" y="T3"/>
              </a:cxn>
              <a:cxn ang="T12">
                <a:pos x="T4" y="T5"/>
              </a:cxn>
              <a:cxn ang="T13">
                <a:pos x="T6" y="T7"/>
              </a:cxn>
              <a:cxn ang="T14">
                <a:pos x="T8" y="T9"/>
              </a:cxn>
            </a:cxnLst>
            <a:rect l="T15" t="T16" r="T17" b="T18"/>
            <a:pathLst>
              <a:path w="670" h="149">
                <a:moveTo>
                  <a:pt x="0" y="0"/>
                </a:moveTo>
                <a:lnTo>
                  <a:pt x="168" y="149"/>
                </a:lnTo>
                <a:lnTo>
                  <a:pt x="503" y="149"/>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1763" name="Rectangle 83"/>
          <p:cNvSpPr>
            <a:spLocks noChangeArrowheads="1"/>
          </p:cNvSpPr>
          <p:nvPr/>
        </p:nvSpPr>
        <p:spPr bwMode="auto">
          <a:xfrm>
            <a:off x="5003800" y="5805488"/>
            <a:ext cx="600075" cy="144462"/>
          </a:xfrm>
          <a:prstGeom prst="rect">
            <a:avLst/>
          </a:prstGeom>
          <a:solidFill>
            <a:srgbClr val="969696"/>
          </a:solidFill>
          <a:ln w="9525">
            <a:solidFill>
              <a:srgbClr val="969696"/>
            </a:solidFill>
            <a:miter lim="800000"/>
            <a:headEnd/>
            <a:tailEnd/>
          </a:ln>
        </p:spPr>
        <p:txBody>
          <a:bodyPr/>
          <a:lstStyle/>
          <a:p>
            <a:endParaRPr lang="sl-SI"/>
          </a:p>
        </p:txBody>
      </p:sp>
      <p:sp>
        <p:nvSpPr>
          <p:cNvPr id="31764" name="AutoShape 85"/>
          <p:cNvSpPr>
            <a:spLocks noChangeArrowheads="1"/>
          </p:cNvSpPr>
          <p:nvPr/>
        </p:nvSpPr>
        <p:spPr bwMode="auto">
          <a:xfrm>
            <a:off x="457200" y="1447800"/>
            <a:ext cx="3962400" cy="3886200"/>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The seller’s obligation is to transport </a:t>
            </a:r>
          </a:p>
          <a:p>
            <a:pPr algn="ctr"/>
            <a:r>
              <a:rPr lang="en-US" b="0" i="1" dirty="0"/>
              <a:t>the goods to the beginning of the </a:t>
            </a:r>
          </a:p>
          <a:p>
            <a:pPr algn="ctr"/>
            <a:r>
              <a:rPr lang="en-US" b="0" i="1" dirty="0"/>
              <a:t>main transport and carrier specified </a:t>
            </a:r>
          </a:p>
          <a:p>
            <a:pPr algn="ctr"/>
            <a:r>
              <a:rPr lang="en-US" b="0" i="1" dirty="0"/>
              <a:t>by the buyer, with all appropriate</a:t>
            </a:r>
          </a:p>
          <a:p>
            <a:pPr algn="ctr"/>
            <a:r>
              <a:rPr lang="en-US" b="0" i="1" dirty="0"/>
              <a:t>export duty procedures.</a:t>
            </a:r>
          </a:p>
          <a:p>
            <a:pPr algn="ctr"/>
            <a:endParaRPr lang="en-US" b="0" i="1" dirty="0"/>
          </a:p>
          <a:p>
            <a:pPr algn="ctr"/>
            <a:r>
              <a:rPr lang="en-US" b="0" i="1" dirty="0"/>
              <a:t>If goods are made available in seller’s</a:t>
            </a:r>
          </a:p>
          <a:p>
            <a:pPr algn="ctr"/>
            <a:r>
              <a:rPr lang="en-US" b="0" i="1" dirty="0"/>
              <a:t>premises, the seller is also in charge</a:t>
            </a:r>
          </a:p>
          <a:p>
            <a:pPr algn="ctr"/>
            <a:r>
              <a:rPr lang="en-US" b="0" i="1" dirty="0"/>
              <a:t>of </a:t>
            </a:r>
            <a:r>
              <a:rPr lang="sl-SI" b="0" i="1" dirty="0"/>
              <a:t>up</a:t>
            </a:r>
            <a:r>
              <a:rPr lang="en-US" b="0" i="1" dirty="0"/>
              <a:t>loading the goods on the </a:t>
            </a:r>
            <a:r>
              <a:rPr lang="sl-SI" b="0" i="1" dirty="0"/>
              <a:t>buyer’s</a:t>
            </a:r>
            <a:endParaRPr lang="en-US" b="0" i="1" dirty="0"/>
          </a:p>
          <a:p>
            <a:pPr algn="ctr"/>
            <a:r>
              <a:rPr lang="sl-SI" b="0" i="1" dirty="0"/>
              <a:t>transport mode.</a:t>
            </a:r>
          </a:p>
          <a:p>
            <a:pPr algn="ctr"/>
            <a:endParaRPr lang="sl-SI" b="0" i="1" dirty="0"/>
          </a:p>
          <a:p>
            <a:pPr algn="ctr"/>
            <a:r>
              <a:rPr lang="en-US" b="0" i="1" dirty="0"/>
              <a:t>Seller must also provide proof of</a:t>
            </a:r>
          </a:p>
          <a:p>
            <a:pPr algn="ctr"/>
            <a:r>
              <a:rPr lang="en-US" b="0" i="1" dirty="0"/>
              <a:t>delivery.</a:t>
            </a:r>
          </a:p>
        </p:txBody>
      </p:sp>
      <p:sp>
        <p:nvSpPr>
          <p:cNvPr id="31765" name="AutoShape 86"/>
          <p:cNvSpPr>
            <a:spLocks noChangeArrowheads="1"/>
          </p:cNvSpPr>
          <p:nvPr/>
        </p:nvSpPr>
        <p:spPr bwMode="auto">
          <a:xfrm>
            <a:off x="5105400" y="1447800"/>
            <a:ext cx="3429000" cy="3743325"/>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Buyer bears all costs and risks from</a:t>
            </a:r>
          </a:p>
          <a:p>
            <a:pPr algn="ctr"/>
            <a:r>
              <a:rPr lang="en-US" b="0" i="1" dirty="0"/>
              <a:t>the moment the goods are made </a:t>
            </a:r>
          </a:p>
          <a:p>
            <a:pPr algn="ctr"/>
            <a:r>
              <a:rPr lang="en-US" b="0" i="1" dirty="0"/>
              <a:t>available to his carrier at the </a:t>
            </a:r>
          </a:p>
          <a:p>
            <a:pPr algn="ctr"/>
            <a:r>
              <a:rPr lang="en-US" b="0" i="1" dirty="0"/>
              <a:t>designated place. He is in charge</a:t>
            </a:r>
          </a:p>
          <a:p>
            <a:pPr algn="ctr"/>
            <a:r>
              <a:rPr lang="en-US" b="0" i="1" dirty="0"/>
              <a:t>of re-loading the goods!</a:t>
            </a:r>
          </a:p>
          <a:p>
            <a:pPr algn="ct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b="1" smtClean="0"/>
              <a:t>F group: </a:t>
            </a:r>
            <a:r>
              <a:rPr lang="en-US" b="1" smtClean="0">
                <a:solidFill>
                  <a:srgbClr val="CC0000"/>
                </a:solidFill>
              </a:rPr>
              <a:t>FAS (free alongside ship)</a:t>
            </a:r>
          </a:p>
        </p:txBody>
      </p:sp>
      <p:pic>
        <p:nvPicPr>
          <p:cNvPr id="32771" name="Picture 4" descr="http://www.export911.com/e911/export/imgInco/inco3.gif"/>
          <p:cNvPicPr>
            <a:picLocks noChangeAspect="1" noChangeArrowheads="1"/>
          </p:cNvPicPr>
          <p:nvPr/>
        </p:nvPicPr>
        <p:blipFill>
          <a:blip r:embed="rId3" r:link="rId4"/>
          <a:srcRect l="29527" t="25560" b="20000"/>
          <a:stretch>
            <a:fillRect/>
          </a:stretch>
        </p:blipFill>
        <p:spPr bwMode="auto">
          <a:xfrm>
            <a:off x="7761288" y="0"/>
            <a:ext cx="1382712" cy="611188"/>
          </a:xfrm>
          <a:prstGeom prst="rect">
            <a:avLst/>
          </a:prstGeom>
          <a:noFill/>
          <a:ln w="9525">
            <a:noFill/>
            <a:miter lim="800000"/>
            <a:headEnd/>
            <a:tailEnd/>
          </a:ln>
        </p:spPr>
      </p:pic>
      <p:sp>
        <p:nvSpPr>
          <p:cNvPr id="32772" name="Rectangle 5"/>
          <p:cNvSpPr>
            <a:spLocks noChangeArrowheads="1"/>
          </p:cNvSpPr>
          <p:nvPr/>
        </p:nvSpPr>
        <p:spPr bwMode="auto">
          <a:xfrm>
            <a:off x="1692275" y="5589588"/>
            <a:ext cx="722313" cy="455612"/>
          </a:xfrm>
          <a:prstGeom prst="rect">
            <a:avLst/>
          </a:prstGeom>
          <a:solidFill>
            <a:srgbClr val="FFFF00"/>
          </a:solidFill>
          <a:ln w="9525">
            <a:solidFill>
              <a:srgbClr val="000000"/>
            </a:solidFill>
            <a:miter lim="800000"/>
            <a:headEnd/>
            <a:tailEnd/>
          </a:ln>
        </p:spPr>
        <p:txBody>
          <a:bodyPr/>
          <a:lstStyle/>
          <a:p>
            <a:endParaRPr lang="sl-SI"/>
          </a:p>
        </p:txBody>
      </p:sp>
      <p:sp>
        <p:nvSpPr>
          <p:cNvPr id="32773" name="Freeform 6"/>
          <p:cNvSpPr>
            <a:spLocks/>
          </p:cNvSpPr>
          <p:nvPr/>
        </p:nvSpPr>
        <p:spPr bwMode="auto">
          <a:xfrm>
            <a:off x="1692275" y="5373688"/>
            <a:ext cx="733425" cy="231775"/>
          </a:xfrm>
          <a:custGeom>
            <a:avLst/>
            <a:gdLst>
              <a:gd name="T0" fmla="*/ 2147483647 w 446"/>
              <a:gd name="T1" fmla="*/ 0 h 99"/>
              <a:gd name="T2" fmla="*/ 0 w 446"/>
              <a:gd name="T3" fmla="*/ 2147483647 h 99"/>
              <a:gd name="T4" fmla="*/ 2147483647 w 446"/>
              <a:gd name="T5" fmla="*/ 2147483647 h 99"/>
              <a:gd name="T6" fmla="*/ 2147483647 w 446"/>
              <a:gd name="T7" fmla="*/ 0 h 99"/>
              <a:gd name="T8" fmla="*/ 0 60000 65536"/>
              <a:gd name="T9" fmla="*/ 0 60000 65536"/>
              <a:gd name="T10" fmla="*/ 0 60000 65536"/>
              <a:gd name="T11" fmla="*/ 0 60000 65536"/>
              <a:gd name="T12" fmla="*/ 0 w 446"/>
              <a:gd name="T13" fmla="*/ 0 h 99"/>
              <a:gd name="T14" fmla="*/ 446 w 446"/>
              <a:gd name="T15" fmla="*/ 99 h 99"/>
            </a:gdLst>
            <a:ahLst/>
            <a:cxnLst>
              <a:cxn ang="T8">
                <a:pos x="T0" y="T1"/>
              </a:cxn>
              <a:cxn ang="T9">
                <a:pos x="T2" y="T3"/>
              </a:cxn>
              <a:cxn ang="T10">
                <a:pos x="T4" y="T5"/>
              </a:cxn>
              <a:cxn ang="T11">
                <a:pos x="T6" y="T7"/>
              </a:cxn>
            </a:cxnLst>
            <a:rect l="T12" t="T13" r="T14" b="T15"/>
            <a:pathLst>
              <a:path w="446" h="99">
                <a:moveTo>
                  <a:pt x="223" y="0"/>
                </a:moveTo>
                <a:lnTo>
                  <a:pt x="0" y="99"/>
                </a:lnTo>
                <a:lnTo>
                  <a:pt x="446"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2774" name="Line 7"/>
          <p:cNvSpPr>
            <a:spLocks noChangeShapeType="1"/>
          </p:cNvSpPr>
          <p:nvPr/>
        </p:nvSpPr>
        <p:spPr bwMode="auto">
          <a:xfrm>
            <a:off x="2411413" y="6021388"/>
            <a:ext cx="1590675" cy="3175"/>
          </a:xfrm>
          <a:prstGeom prst="line">
            <a:avLst/>
          </a:prstGeom>
          <a:noFill/>
          <a:ln w="9525">
            <a:solidFill>
              <a:srgbClr val="000000"/>
            </a:solidFill>
            <a:round/>
            <a:headEnd/>
            <a:tailEnd/>
          </a:ln>
        </p:spPr>
        <p:txBody>
          <a:bodyPr/>
          <a:lstStyle/>
          <a:p>
            <a:endParaRPr lang="en-US"/>
          </a:p>
        </p:txBody>
      </p:sp>
      <p:sp>
        <p:nvSpPr>
          <p:cNvPr id="32775" name="Line 8"/>
          <p:cNvSpPr>
            <a:spLocks noChangeShapeType="1"/>
          </p:cNvSpPr>
          <p:nvPr/>
        </p:nvSpPr>
        <p:spPr bwMode="auto">
          <a:xfrm>
            <a:off x="3995738" y="6021388"/>
            <a:ext cx="1587" cy="234950"/>
          </a:xfrm>
          <a:prstGeom prst="line">
            <a:avLst/>
          </a:prstGeom>
          <a:noFill/>
          <a:ln w="9525">
            <a:solidFill>
              <a:srgbClr val="000000"/>
            </a:solidFill>
            <a:round/>
            <a:headEnd/>
            <a:tailEnd/>
          </a:ln>
        </p:spPr>
        <p:txBody>
          <a:bodyPr/>
          <a:lstStyle/>
          <a:p>
            <a:endParaRPr lang="en-US"/>
          </a:p>
        </p:txBody>
      </p:sp>
      <p:sp>
        <p:nvSpPr>
          <p:cNvPr id="32776" name="Freeform 9"/>
          <p:cNvSpPr>
            <a:spLocks/>
          </p:cNvSpPr>
          <p:nvPr/>
        </p:nvSpPr>
        <p:spPr bwMode="auto">
          <a:xfrm>
            <a:off x="3995738" y="6165850"/>
            <a:ext cx="2700337" cy="138113"/>
          </a:xfrm>
          <a:custGeom>
            <a:avLst/>
            <a:gdLst>
              <a:gd name="T0" fmla="*/ 2147483647 w 1643"/>
              <a:gd name="T1" fmla="*/ 2147483647 h 59"/>
              <a:gd name="T2" fmla="*/ 2147483647 w 1643"/>
              <a:gd name="T3" fmla="*/ 2147483647 h 59"/>
              <a:gd name="T4" fmla="*/ 2147483647 w 1643"/>
              <a:gd name="T5" fmla="*/ 2147483647 h 59"/>
              <a:gd name="T6" fmla="*/ 2147483647 w 1643"/>
              <a:gd name="T7" fmla="*/ 2147483647 h 59"/>
              <a:gd name="T8" fmla="*/ 2147483647 w 1643"/>
              <a:gd name="T9" fmla="*/ 2147483647 h 59"/>
              <a:gd name="T10" fmla="*/ 2147483647 w 1643"/>
              <a:gd name="T11" fmla="*/ 2147483647 h 59"/>
              <a:gd name="T12" fmla="*/ 2147483647 w 1643"/>
              <a:gd name="T13" fmla="*/ 2147483647 h 59"/>
              <a:gd name="T14" fmla="*/ 2147483647 w 1643"/>
              <a:gd name="T15" fmla="*/ 2147483647 h 59"/>
              <a:gd name="T16" fmla="*/ 2147483647 w 1643"/>
              <a:gd name="T17" fmla="*/ 2147483647 h 59"/>
              <a:gd name="T18" fmla="*/ 2147483647 w 1643"/>
              <a:gd name="T19" fmla="*/ 2147483647 h 59"/>
              <a:gd name="T20" fmla="*/ 2147483647 w 1643"/>
              <a:gd name="T21" fmla="*/ 2147483647 h 59"/>
              <a:gd name="T22" fmla="*/ 2147483647 w 1643"/>
              <a:gd name="T23" fmla="*/ 2147483647 h 59"/>
              <a:gd name="T24" fmla="*/ 2147483647 w 1643"/>
              <a:gd name="T25" fmla="*/ 2147483647 h 59"/>
              <a:gd name="T26" fmla="*/ 2147483647 w 1643"/>
              <a:gd name="T27" fmla="*/ 2147483647 h 59"/>
              <a:gd name="T28" fmla="*/ 2147483647 w 1643"/>
              <a:gd name="T29" fmla="*/ 2147483647 h 59"/>
              <a:gd name="T30" fmla="*/ 2147483647 w 1643"/>
              <a:gd name="T31" fmla="*/ 2147483647 h 59"/>
              <a:gd name="T32" fmla="*/ 2147483647 w 1643"/>
              <a:gd name="T33" fmla="*/ 2147483647 h 59"/>
              <a:gd name="T34" fmla="*/ 2147483647 w 1643"/>
              <a:gd name="T35" fmla="*/ 2147483647 h 59"/>
              <a:gd name="T36" fmla="*/ 2147483647 w 1643"/>
              <a:gd name="T37" fmla="*/ 2147483647 h 59"/>
              <a:gd name="T38" fmla="*/ 2147483647 w 1643"/>
              <a:gd name="T39" fmla="*/ 2147483647 h 59"/>
              <a:gd name="T40" fmla="*/ 2147483647 w 1643"/>
              <a:gd name="T41" fmla="*/ 2147483647 h 59"/>
              <a:gd name="T42" fmla="*/ 2147483647 w 1643"/>
              <a:gd name="T43" fmla="*/ 2147483647 h 59"/>
              <a:gd name="T44" fmla="*/ 2147483647 w 1643"/>
              <a:gd name="T45" fmla="*/ 2147483647 h 59"/>
              <a:gd name="T46" fmla="*/ 2147483647 w 1643"/>
              <a:gd name="T47" fmla="*/ 2147483647 h 59"/>
              <a:gd name="T48" fmla="*/ 2147483647 w 1643"/>
              <a:gd name="T49" fmla="*/ 2147483647 h 59"/>
              <a:gd name="T50" fmla="*/ 2147483647 w 1643"/>
              <a:gd name="T51" fmla="*/ 2147483647 h 59"/>
              <a:gd name="T52" fmla="*/ 2147483647 w 1643"/>
              <a:gd name="T53" fmla="*/ 2147483647 h 59"/>
              <a:gd name="T54" fmla="*/ 2147483647 w 1643"/>
              <a:gd name="T55" fmla="*/ 2147483647 h 59"/>
              <a:gd name="T56" fmla="*/ 2147483647 w 1643"/>
              <a:gd name="T57" fmla="*/ 2147483647 h 59"/>
              <a:gd name="T58" fmla="*/ 2147483647 w 1643"/>
              <a:gd name="T59" fmla="*/ 2147483647 h 59"/>
              <a:gd name="T60" fmla="*/ 2147483647 w 1643"/>
              <a:gd name="T61" fmla="*/ 2147483647 h 59"/>
              <a:gd name="T62" fmla="*/ 2147483647 w 1643"/>
              <a:gd name="T63" fmla="*/ 2147483647 h 59"/>
              <a:gd name="T64" fmla="*/ 2147483647 w 1643"/>
              <a:gd name="T65" fmla="*/ 2147483647 h 59"/>
              <a:gd name="T66" fmla="*/ 2147483647 w 1643"/>
              <a:gd name="T67" fmla="*/ 2147483647 h 59"/>
              <a:gd name="T68" fmla="*/ 2147483647 w 1643"/>
              <a:gd name="T69" fmla="*/ 2147483647 h 59"/>
              <a:gd name="T70" fmla="*/ 2147483647 w 1643"/>
              <a:gd name="T71" fmla="*/ 2147483647 h 59"/>
              <a:gd name="T72" fmla="*/ 2147483647 w 1643"/>
              <a:gd name="T73" fmla="*/ 2147483647 h 59"/>
              <a:gd name="T74" fmla="*/ 2147483647 w 1643"/>
              <a:gd name="T75" fmla="*/ 2147483647 h 59"/>
              <a:gd name="T76" fmla="*/ 2147483647 w 1643"/>
              <a:gd name="T77" fmla="*/ 2147483647 h 59"/>
              <a:gd name="T78" fmla="*/ 2147483647 w 1643"/>
              <a:gd name="T79" fmla="*/ 2147483647 h 59"/>
              <a:gd name="T80" fmla="*/ 2147483647 w 1643"/>
              <a:gd name="T81" fmla="*/ 2147483647 h 59"/>
              <a:gd name="T82" fmla="*/ 2147483647 w 1643"/>
              <a:gd name="T83" fmla="*/ 2147483647 h 59"/>
              <a:gd name="T84" fmla="*/ 2147483647 w 1643"/>
              <a:gd name="T85" fmla="*/ 2147483647 h 59"/>
              <a:gd name="T86" fmla="*/ 2147483647 w 1643"/>
              <a:gd name="T87" fmla="*/ 2147483647 h 59"/>
              <a:gd name="T88" fmla="*/ 2147483647 w 1643"/>
              <a:gd name="T89" fmla="*/ 2147483647 h 59"/>
              <a:gd name="T90" fmla="*/ 2147483647 w 1643"/>
              <a:gd name="T91" fmla="*/ 2147483647 h 59"/>
              <a:gd name="T92" fmla="*/ 2147483647 w 1643"/>
              <a:gd name="T93" fmla="*/ 2147483647 h 59"/>
              <a:gd name="T94" fmla="*/ 2147483647 w 1643"/>
              <a:gd name="T95" fmla="*/ 2147483647 h 59"/>
              <a:gd name="T96" fmla="*/ 2147483647 w 1643"/>
              <a:gd name="T97" fmla="*/ 2147483647 h 59"/>
              <a:gd name="T98" fmla="*/ 2147483647 w 1643"/>
              <a:gd name="T99" fmla="*/ 2147483647 h 59"/>
              <a:gd name="T100" fmla="*/ 2147483647 w 1643"/>
              <a:gd name="T101" fmla="*/ 2147483647 h 59"/>
              <a:gd name="T102" fmla="*/ 2147483647 w 1643"/>
              <a:gd name="T103" fmla="*/ 2147483647 h 59"/>
              <a:gd name="T104" fmla="*/ 2147483647 w 1643"/>
              <a:gd name="T105" fmla="*/ 2147483647 h 59"/>
              <a:gd name="T106" fmla="*/ 2147483647 w 1643"/>
              <a:gd name="T107" fmla="*/ 2147483647 h 59"/>
              <a:gd name="T108" fmla="*/ 2147483647 w 1643"/>
              <a:gd name="T109" fmla="*/ 2147483647 h 59"/>
              <a:gd name="T110" fmla="*/ 2147483647 w 1643"/>
              <a:gd name="T111" fmla="*/ 2147483647 h 59"/>
              <a:gd name="T112" fmla="*/ 2147483647 w 1643"/>
              <a:gd name="T113" fmla="*/ 2147483647 h 59"/>
              <a:gd name="T114" fmla="*/ 2147483647 w 1643"/>
              <a:gd name="T115" fmla="*/ 2147483647 h 59"/>
              <a:gd name="T116" fmla="*/ 2147483647 w 1643"/>
              <a:gd name="T117" fmla="*/ 2147483647 h 59"/>
              <a:gd name="T118" fmla="*/ 2147483647 w 1643"/>
              <a:gd name="T119" fmla="*/ 2147483647 h 59"/>
              <a:gd name="T120" fmla="*/ 2147483647 w 1643"/>
              <a:gd name="T121" fmla="*/ 2147483647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0"/>
                </a:lnTo>
                <a:lnTo>
                  <a:pt x="61" y="32"/>
                </a:lnTo>
                <a:lnTo>
                  <a:pt x="80" y="25"/>
                </a:lnTo>
                <a:lnTo>
                  <a:pt x="98" y="19"/>
                </a:lnTo>
                <a:lnTo>
                  <a:pt x="117" y="14"/>
                </a:lnTo>
                <a:lnTo>
                  <a:pt x="115" y="9"/>
                </a:lnTo>
                <a:lnTo>
                  <a:pt x="115" y="14"/>
                </a:lnTo>
                <a:lnTo>
                  <a:pt x="133" y="10"/>
                </a:lnTo>
                <a:lnTo>
                  <a:pt x="152" y="10"/>
                </a:lnTo>
                <a:lnTo>
                  <a:pt x="161" y="10"/>
                </a:lnTo>
                <a:lnTo>
                  <a:pt x="170" y="12"/>
                </a:lnTo>
                <a:lnTo>
                  <a:pt x="170" y="7"/>
                </a:lnTo>
                <a:lnTo>
                  <a:pt x="167" y="11"/>
                </a:lnTo>
                <a:lnTo>
                  <a:pt x="177" y="14"/>
                </a:lnTo>
                <a:lnTo>
                  <a:pt x="186" y="17"/>
                </a:lnTo>
                <a:lnTo>
                  <a:pt x="205" y="25"/>
                </a:lnTo>
                <a:lnTo>
                  <a:pt x="224" y="34"/>
                </a:lnTo>
                <a:lnTo>
                  <a:pt x="242" y="43"/>
                </a:lnTo>
                <a:lnTo>
                  <a:pt x="261" y="51"/>
                </a:lnTo>
                <a:lnTo>
                  <a:pt x="270" y="54"/>
                </a:lnTo>
                <a:lnTo>
                  <a:pt x="280" y="57"/>
                </a:lnTo>
                <a:lnTo>
                  <a:pt x="282" y="57"/>
                </a:lnTo>
                <a:lnTo>
                  <a:pt x="292" y="58"/>
                </a:lnTo>
                <a:lnTo>
                  <a:pt x="300" y="59"/>
                </a:lnTo>
                <a:lnTo>
                  <a:pt x="309" y="58"/>
                </a:lnTo>
                <a:lnTo>
                  <a:pt x="319" y="57"/>
                </a:lnTo>
                <a:lnTo>
                  <a:pt x="321" y="57"/>
                </a:lnTo>
                <a:lnTo>
                  <a:pt x="331" y="54"/>
                </a:lnTo>
                <a:lnTo>
                  <a:pt x="340" y="51"/>
                </a:lnTo>
                <a:lnTo>
                  <a:pt x="359" y="43"/>
                </a:lnTo>
                <a:lnTo>
                  <a:pt x="378" y="34"/>
                </a:lnTo>
                <a:lnTo>
                  <a:pt x="396" y="25"/>
                </a:lnTo>
                <a:lnTo>
                  <a:pt x="415" y="17"/>
                </a:lnTo>
                <a:lnTo>
                  <a:pt x="424" y="14"/>
                </a:lnTo>
                <a:lnTo>
                  <a:pt x="433" y="11"/>
                </a:lnTo>
                <a:lnTo>
                  <a:pt x="430" y="7"/>
                </a:lnTo>
                <a:lnTo>
                  <a:pt x="430" y="12"/>
                </a:lnTo>
                <a:lnTo>
                  <a:pt x="440" y="10"/>
                </a:lnTo>
                <a:lnTo>
                  <a:pt x="449" y="10"/>
                </a:lnTo>
                <a:lnTo>
                  <a:pt x="458" y="10"/>
                </a:lnTo>
                <a:lnTo>
                  <a:pt x="468" y="12"/>
                </a:lnTo>
                <a:lnTo>
                  <a:pt x="468" y="7"/>
                </a:lnTo>
                <a:lnTo>
                  <a:pt x="465" y="11"/>
                </a:lnTo>
                <a:lnTo>
                  <a:pt x="475" y="14"/>
                </a:lnTo>
                <a:lnTo>
                  <a:pt x="484" y="17"/>
                </a:lnTo>
                <a:lnTo>
                  <a:pt x="503" y="25"/>
                </a:lnTo>
                <a:lnTo>
                  <a:pt x="522" y="34"/>
                </a:lnTo>
                <a:lnTo>
                  <a:pt x="540" y="43"/>
                </a:lnTo>
                <a:lnTo>
                  <a:pt x="559" y="51"/>
                </a:lnTo>
                <a:lnTo>
                  <a:pt x="567" y="54"/>
                </a:lnTo>
                <a:lnTo>
                  <a:pt x="577" y="57"/>
                </a:lnTo>
                <a:lnTo>
                  <a:pt x="579" y="57"/>
                </a:lnTo>
                <a:lnTo>
                  <a:pt x="589" y="58"/>
                </a:lnTo>
                <a:lnTo>
                  <a:pt x="598" y="59"/>
                </a:lnTo>
                <a:lnTo>
                  <a:pt x="607" y="58"/>
                </a:lnTo>
                <a:lnTo>
                  <a:pt x="617" y="57"/>
                </a:lnTo>
                <a:lnTo>
                  <a:pt x="619" y="57"/>
                </a:lnTo>
                <a:lnTo>
                  <a:pt x="629" y="54"/>
                </a:lnTo>
                <a:lnTo>
                  <a:pt x="638" y="51"/>
                </a:lnTo>
                <a:lnTo>
                  <a:pt x="657" y="43"/>
                </a:lnTo>
                <a:lnTo>
                  <a:pt x="676" y="34"/>
                </a:lnTo>
                <a:lnTo>
                  <a:pt x="693" y="25"/>
                </a:lnTo>
                <a:lnTo>
                  <a:pt x="712" y="17"/>
                </a:lnTo>
                <a:lnTo>
                  <a:pt x="721" y="14"/>
                </a:lnTo>
                <a:lnTo>
                  <a:pt x="731" y="11"/>
                </a:lnTo>
                <a:lnTo>
                  <a:pt x="728" y="7"/>
                </a:lnTo>
                <a:lnTo>
                  <a:pt x="728" y="12"/>
                </a:lnTo>
                <a:lnTo>
                  <a:pt x="738" y="10"/>
                </a:lnTo>
                <a:lnTo>
                  <a:pt x="747" y="10"/>
                </a:lnTo>
                <a:lnTo>
                  <a:pt x="756" y="10"/>
                </a:lnTo>
                <a:lnTo>
                  <a:pt x="766" y="12"/>
                </a:lnTo>
                <a:lnTo>
                  <a:pt x="766" y="7"/>
                </a:lnTo>
                <a:lnTo>
                  <a:pt x="763" y="11"/>
                </a:lnTo>
                <a:lnTo>
                  <a:pt x="773" y="14"/>
                </a:lnTo>
                <a:lnTo>
                  <a:pt x="782" y="17"/>
                </a:lnTo>
                <a:lnTo>
                  <a:pt x="801" y="25"/>
                </a:lnTo>
                <a:lnTo>
                  <a:pt x="820" y="34"/>
                </a:lnTo>
                <a:lnTo>
                  <a:pt x="837" y="43"/>
                </a:lnTo>
                <a:lnTo>
                  <a:pt x="856" y="51"/>
                </a:lnTo>
                <a:lnTo>
                  <a:pt x="865" y="54"/>
                </a:lnTo>
                <a:lnTo>
                  <a:pt x="875" y="57"/>
                </a:lnTo>
                <a:lnTo>
                  <a:pt x="877" y="57"/>
                </a:lnTo>
                <a:lnTo>
                  <a:pt x="887" y="58"/>
                </a:lnTo>
                <a:lnTo>
                  <a:pt x="896" y="59"/>
                </a:lnTo>
                <a:lnTo>
                  <a:pt x="905" y="58"/>
                </a:lnTo>
                <a:lnTo>
                  <a:pt x="915" y="57"/>
                </a:lnTo>
                <a:lnTo>
                  <a:pt x="917" y="57"/>
                </a:lnTo>
                <a:lnTo>
                  <a:pt x="927" y="54"/>
                </a:lnTo>
                <a:lnTo>
                  <a:pt x="936" y="51"/>
                </a:lnTo>
                <a:lnTo>
                  <a:pt x="955" y="43"/>
                </a:lnTo>
                <a:lnTo>
                  <a:pt x="973" y="34"/>
                </a:lnTo>
                <a:lnTo>
                  <a:pt x="991" y="25"/>
                </a:lnTo>
                <a:lnTo>
                  <a:pt x="1010" y="17"/>
                </a:lnTo>
                <a:lnTo>
                  <a:pt x="1019" y="14"/>
                </a:lnTo>
                <a:lnTo>
                  <a:pt x="1029" y="11"/>
                </a:lnTo>
                <a:lnTo>
                  <a:pt x="1026" y="7"/>
                </a:lnTo>
                <a:lnTo>
                  <a:pt x="1026" y="12"/>
                </a:lnTo>
                <a:lnTo>
                  <a:pt x="1036" y="10"/>
                </a:lnTo>
                <a:lnTo>
                  <a:pt x="1045" y="10"/>
                </a:lnTo>
                <a:lnTo>
                  <a:pt x="1054" y="10"/>
                </a:lnTo>
                <a:lnTo>
                  <a:pt x="1064" y="12"/>
                </a:lnTo>
                <a:lnTo>
                  <a:pt x="1064" y="7"/>
                </a:lnTo>
                <a:lnTo>
                  <a:pt x="1061" y="11"/>
                </a:lnTo>
                <a:lnTo>
                  <a:pt x="1071" y="14"/>
                </a:lnTo>
                <a:lnTo>
                  <a:pt x="1080" y="17"/>
                </a:lnTo>
                <a:lnTo>
                  <a:pt x="1098" y="25"/>
                </a:lnTo>
                <a:lnTo>
                  <a:pt x="1117" y="34"/>
                </a:lnTo>
                <a:lnTo>
                  <a:pt x="1135" y="43"/>
                </a:lnTo>
                <a:lnTo>
                  <a:pt x="1154" y="51"/>
                </a:lnTo>
                <a:lnTo>
                  <a:pt x="1163" y="54"/>
                </a:lnTo>
                <a:lnTo>
                  <a:pt x="1173" y="57"/>
                </a:lnTo>
                <a:lnTo>
                  <a:pt x="1175" y="57"/>
                </a:lnTo>
                <a:lnTo>
                  <a:pt x="1185" y="58"/>
                </a:lnTo>
                <a:lnTo>
                  <a:pt x="1194" y="59"/>
                </a:lnTo>
                <a:lnTo>
                  <a:pt x="1203" y="58"/>
                </a:lnTo>
                <a:lnTo>
                  <a:pt x="1213" y="57"/>
                </a:lnTo>
                <a:lnTo>
                  <a:pt x="1215" y="57"/>
                </a:lnTo>
                <a:lnTo>
                  <a:pt x="1224" y="54"/>
                </a:lnTo>
                <a:lnTo>
                  <a:pt x="1233" y="51"/>
                </a:lnTo>
                <a:lnTo>
                  <a:pt x="1252" y="43"/>
                </a:lnTo>
                <a:lnTo>
                  <a:pt x="1271" y="34"/>
                </a:lnTo>
                <a:lnTo>
                  <a:pt x="1289" y="25"/>
                </a:lnTo>
                <a:lnTo>
                  <a:pt x="1308" y="17"/>
                </a:lnTo>
                <a:lnTo>
                  <a:pt x="1317" y="14"/>
                </a:lnTo>
                <a:lnTo>
                  <a:pt x="1327" y="11"/>
                </a:lnTo>
                <a:lnTo>
                  <a:pt x="1324" y="7"/>
                </a:lnTo>
                <a:lnTo>
                  <a:pt x="1324" y="12"/>
                </a:lnTo>
                <a:lnTo>
                  <a:pt x="1334" y="10"/>
                </a:lnTo>
                <a:lnTo>
                  <a:pt x="1343" y="10"/>
                </a:lnTo>
                <a:lnTo>
                  <a:pt x="1351" y="10"/>
                </a:lnTo>
                <a:lnTo>
                  <a:pt x="1361" y="12"/>
                </a:lnTo>
                <a:lnTo>
                  <a:pt x="1361" y="7"/>
                </a:lnTo>
                <a:lnTo>
                  <a:pt x="1358" y="11"/>
                </a:lnTo>
                <a:lnTo>
                  <a:pt x="1368" y="14"/>
                </a:lnTo>
                <a:lnTo>
                  <a:pt x="1377" y="17"/>
                </a:lnTo>
                <a:lnTo>
                  <a:pt x="1396" y="25"/>
                </a:lnTo>
                <a:lnTo>
                  <a:pt x="1415" y="34"/>
                </a:lnTo>
                <a:lnTo>
                  <a:pt x="1433" y="43"/>
                </a:lnTo>
                <a:lnTo>
                  <a:pt x="1452" y="51"/>
                </a:lnTo>
                <a:lnTo>
                  <a:pt x="1461" y="54"/>
                </a:lnTo>
                <a:lnTo>
                  <a:pt x="1471" y="57"/>
                </a:lnTo>
                <a:lnTo>
                  <a:pt x="1473" y="57"/>
                </a:lnTo>
                <a:lnTo>
                  <a:pt x="1482" y="58"/>
                </a:lnTo>
                <a:lnTo>
                  <a:pt x="1491" y="59"/>
                </a:lnTo>
                <a:lnTo>
                  <a:pt x="1510" y="58"/>
                </a:lnTo>
                <a:lnTo>
                  <a:pt x="1529" y="55"/>
                </a:lnTo>
                <a:lnTo>
                  <a:pt x="1531" y="54"/>
                </a:lnTo>
                <a:lnTo>
                  <a:pt x="1550" y="49"/>
                </a:lnTo>
                <a:lnTo>
                  <a:pt x="1569" y="44"/>
                </a:lnTo>
                <a:lnTo>
                  <a:pt x="1587" y="36"/>
                </a:lnTo>
                <a:lnTo>
                  <a:pt x="1606" y="27"/>
                </a:lnTo>
                <a:lnTo>
                  <a:pt x="1643" y="9"/>
                </a:lnTo>
                <a:lnTo>
                  <a:pt x="1637" y="1"/>
                </a:lnTo>
                <a:lnTo>
                  <a:pt x="1601" y="19"/>
                </a:lnTo>
                <a:lnTo>
                  <a:pt x="1582" y="27"/>
                </a:lnTo>
                <a:lnTo>
                  <a:pt x="1564" y="35"/>
                </a:lnTo>
                <a:lnTo>
                  <a:pt x="1545" y="40"/>
                </a:lnTo>
                <a:lnTo>
                  <a:pt x="1526" y="45"/>
                </a:lnTo>
                <a:lnTo>
                  <a:pt x="1529" y="50"/>
                </a:lnTo>
                <a:lnTo>
                  <a:pt x="1529" y="45"/>
                </a:lnTo>
                <a:lnTo>
                  <a:pt x="1510" y="49"/>
                </a:lnTo>
                <a:lnTo>
                  <a:pt x="1491" y="49"/>
                </a:lnTo>
                <a:lnTo>
                  <a:pt x="1482" y="49"/>
                </a:lnTo>
                <a:lnTo>
                  <a:pt x="1473" y="47"/>
                </a:lnTo>
                <a:lnTo>
                  <a:pt x="1473" y="52"/>
                </a:lnTo>
                <a:lnTo>
                  <a:pt x="1476" y="48"/>
                </a:lnTo>
                <a:lnTo>
                  <a:pt x="1466" y="45"/>
                </a:lnTo>
                <a:lnTo>
                  <a:pt x="1457" y="42"/>
                </a:lnTo>
                <a:lnTo>
                  <a:pt x="1438" y="34"/>
                </a:lnTo>
                <a:lnTo>
                  <a:pt x="1420" y="25"/>
                </a:lnTo>
                <a:lnTo>
                  <a:pt x="1401" y="16"/>
                </a:lnTo>
                <a:lnTo>
                  <a:pt x="1382" y="8"/>
                </a:lnTo>
                <a:lnTo>
                  <a:pt x="1373" y="5"/>
                </a:lnTo>
                <a:lnTo>
                  <a:pt x="1363" y="2"/>
                </a:lnTo>
                <a:lnTo>
                  <a:pt x="1361" y="2"/>
                </a:lnTo>
                <a:lnTo>
                  <a:pt x="1351" y="1"/>
                </a:lnTo>
                <a:lnTo>
                  <a:pt x="1343" y="0"/>
                </a:lnTo>
                <a:lnTo>
                  <a:pt x="1334" y="1"/>
                </a:lnTo>
                <a:lnTo>
                  <a:pt x="1324" y="2"/>
                </a:lnTo>
                <a:lnTo>
                  <a:pt x="1322" y="2"/>
                </a:lnTo>
                <a:lnTo>
                  <a:pt x="1312" y="5"/>
                </a:lnTo>
                <a:lnTo>
                  <a:pt x="1303" y="8"/>
                </a:lnTo>
                <a:lnTo>
                  <a:pt x="1284" y="16"/>
                </a:lnTo>
                <a:lnTo>
                  <a:pt x="1266" y="25"/>
                </a:lnTo>
                <a:lnTo>
                  <a:pt x="1247" y="34"/>
                </a:lnTo>
                <a:lnTo>
                  <a:pt x="1228" y="42"/>
                </a:lnTo>
                <a:lnTo>
                  <a:pt x="1219" y="45"/>
                </a:lnTo>
                <a:lnTo>
                  <a:pt x="1210" y="48"/>
                </a:lnTo>
                <a:lnTo>
                  <a:pt x="1213" y="52"/>
                </a:lnTo>
                <a:lnTo>
                  <a:pt x="1213" y="47"/>
                </a:lnTo>
                <a:lnTo>
                  <a:pt x="1203" y="49"/>
                </a:lnTo>
                <a:lnTo>
                  <a:pt x="1194" y="49"/>
                </a:lnTo>
                <a:lnTo>
                  <a:pt x="1185" y="49"/>
                </a:lnTo>
                <a:lnTo>
                  <a:pt x="1175" y="47"/>
                </a:lnTo>
                <a:lnTo>
                  <a:pt x="1175" y="52"/>
                </a:lnTo>
                <a:lnTo>
                  <a:pt x="1178" y="48"/>
                </a:lnTo>
                <a:lnTo>
                  <a:pt x="1168" y="45"/>
                </a:lnTo>
                <a:lnTo>
                  <a:pt x="1159" y="42"/>
                </a:lnTo>
                <a:lnTo>
                  <a:pt x="1140" y="34"/>
                </a:lnTo>
                <a:lnTo>
                  <a:pt x="1122" y="25"/>
                </a:lnTo>
                <a:lnTo>
                  <a:pt x="1103" y="16"/>
                </a:lnTo>
                <a:lnTo>
                  <a:pt x="1085" y="8"/>
                </a:lnTo>
                <a:lnTo>
                  <a:pt x="1076" y="5"/>
                </a:lnTo>
                <a:lnTo>
                  <a:pt x="1066" y="2"/>
                </a:lnTo>
                <a:lnTo>
                  <a:pt x="1064" y="2"/>
                </a:lnTo>
                <a:lnTo>
                  <a:pt x="1054" y="1"/>
                </a:lnTo>
                <a:lnTo>
                  <a:pt x="1045" y="0"/>
                </a:lnTo>
                <a:lnTo>
                  <a:pt x="1036" y="1"/>
                </a:lnTo>
                <a:lnTo>
                  <a:pt x="1026" y="2"/>
                </a:lnTo>
                <a:lnTo>
                  <a:pt x="1024" y="2"/>
                </a:lnTo>
                <a:lnTo>
                  <a:pt x="1014" y="5"/>
                </a:lnTo>
                <a:lnTo>
                  <a:pt x="1005" y="8"/>
                </a:lnTo>
                <a:lnTo>
                  <a:pt x="986" y="16"/>
                </a:lnTo>
                <a:lnTo>
                  <a:pt x="968" y="25"/>
                </a:lnTo>
                <a:lnTo>
                  <a:pt x="950" y="34"/>
                </a:lnTo>
                <a:lnTo>
                  <a:pt x="931" y="42"/>
                </a:lnTo>
                <a:lnTo>
                  <a:pt x="922" y="45"/>
                </a:lnTo>
                <a:lnTo>
                  <a:pt x="912" y="48"/>
                </a:lnTo>
                <a:lnTo>
                  <a:pt x="915" y="52"/>
                </a:lnTo>
                <a:lnTo>
                  <a:pt x="915" y="47"/>
                </a:lnTo>
                <a:lnTo>
                  <a:pt x="905" y="49"/>
                </a:lnTo>
                <a:lnTo>
                  <a:pt x="896" y="49"/>
                </a:lnTo>
                <a:lnTo>
                  <a:pt x="887" y="49"/>
                </a:lnTo>
                <a:lnTo>
                  <a:pt x="877" y="47"/>
                </a:lnTo>
                <a:lnTo>
                  <a:pt x="877" y="52"/>
                </a:lnTo>
                <a:lnTo>
                  <a:pt x="880" y="48"/>
                </a:lnTo>
                <a:lnTo>
                  <a:pt x="870" y="45"/>
                </a:lnTo>
                <a:lnTo>
                  <a:pt x="861" y="42"/>
                </a:lnTo>
                <a:lnTo>
                  <a:pt x="842" y="34"/>
                </a:lnTo>
                <a:lnTo>
                  <a:pt x="824" y="25"/>
                </a:lnTo>
                <a:lnTo>
                  <a:pt x="806" y="16"/>
                </a:lnTo>
                <a:lnTo>
                  <a:pt x="787" y="8"/>
                </a:lnTo>
                <a:lnTo>
                  <a:pt x="778" y="5"/>
                </a:lnTo>
                <a:lnTo>
                  <a:pt x="768" y="2"/>
                </a:lnTo>
                <a:lnTo>
                  <a:pt x="766" y="2"/>
                </a:lnTo>
                <a:lnTo>
                  <a:pt x="756" y="1"/>
                </a:lnTo>
                <a:lnTo>
                  <a:pt x="747" y="0"/>
                </a:lnTo>
                <a:lnTo>
                  <a:pt x="738" y="1"/>
                </a:lnTo>
                <a:lnTo>
                  <a:pt x="728" y="2"/>
                </a:lnTo>
                <a:lnTo>
                  <a:pt x="726" y="2"/>
                </a:lnTo>
                <a:lnTo>
                  <a:pt x="716" y="5"/>
                </a:lnTo>
                <a:lnTo>
                  <a:pt x="707" y="8"/>
                </a:lnTo>
                <a:lnTo>
                  <a:pt x="689" y="16"/>
                </a:lnTo>
                <a:lnTo>
                  <a:pt x="671" y="25"/>
                </a:lnTo>
                <a:lnTo>
                  <a:pt x="652" y="34"/>
                </a:lnTo>
                <a:lnTo>
                  <a:pt x="633" y="42"/>
                </a:lnTo>
                <a:lnTo>
                  <a:pt x="624" y="45"/>
                </a:lnTo>
                <a:lnTo>
                  <a:pt x="614" y="48"/>
                </a:lnTo>
                <a:lnTo>
                  <a:pt x="617" y="52"/>
                </a:lnTo>
                <a:lnTo>
                  <a:pt x="617" y="47"/>
                </a:lnTo>
                <a:lnTo>
                  <a:pt x="607" y="49"/>
                </a:lnTo>
                <a:lnTo>
                  <a:pt x="598" y="49"/>
                </a:lnTo>
                <a:lnTo>
                  <a:pt x="589" y="49"/>
                </a:lnTo>
                <a:lnTo>
                  <a:pt x="579" y="47"/>
                </a:lnTo>
                <a:lnTo>
                  <a:pt x="579" y="52"/>
                </a:lnTo>
                <a:lnTo>
                  <a:pt x="582" y="48"/>
                </a:lnTo>
                <a:lnTo>
                  <a:pt x="572" y="45"/>
                </a:lnTo>
                <a:lnTo>
                  <a:pt x="563" y="42"/>
                </a:lnTo>
                <a:lnTo>
                  <a:pt x="545" y="34"/>
                </a:lnTo>
                <a:lnTo>
                  <a:pt x="527" y="25"/>
                </a:lnTo>
                <a:lnTo>
                  <a:pt x="508" y="16"/>
                </a:lnTo>
                <a:lnTo>
                  <a:pt x="489" y="8"/>
                </a:lnTo>
                <a:lnTo>
                  <a:pt x="480" y="5"/>
                </a:lnTo>
                <a:lnTo>
                  <a:pt x="470" y="2"/>
                </a:lnTo>
                <a:lnTo>
                  <a:pt x="468" y="2"/>
                </a:lnTo>
                <a:lnTo>
                  <a:pt x="458" y="1"/>
                </a:lnTo>
                <a:lnTo>
                  <a:pt x="449" y="0"/>
                </a:lnTo>
                <a:lnTo>
                  <a:pt x="440" y="1"/>
                </a:lnTo>
                <a:lnTo>
                  <a:pt x="430" y="2"/>
                </a:lnTo>
                <a:lnTo>
                  <a:pt x="428" y="2"/>
                </a:lnTo>
                <a:lnTo>
                  <a:pt x="419" y="5"/>
                </a:lnTo>
                <a:lnTo>
                  <a:pt x="410" y="8"/>
                </a:lnTo>
                <a:lnTo>
                  <a:pt x="391" y="16"/>
                </a:lnTo>
                <a:lnTo>
                  <a:pt x="373" y="25"/>
                </a:lnTo>
                <a:lnTo>
                  <a:pt x="354" y="34"/>
                </a:lnTo>
                <a:lnTo>
                  <a:pt x="335" y="42"/>
                </a:lnTo>
                <a:lnTo>
                  <a:pt x="326" y="45"/>
                </a:lnTo>
                <a:lnTo>
                  <a:pt x="316" y="48"/>
                </a:lnTo>
                <a:lnTo>
                  <a:pt x="319" y="52"/>
                </a:lnTo>
                <a:lnTo>
                  <a:pt x="319" y="47"/>
                </a:lnTo>
                <a:lnTo>
                  <a:pt x="309" y="49"/>
                </a:lnTo>
                <a:lnTo>
                  <a:pt x="300" y="49"/>
                </a:lnTo>
                <a:lnTo>
                  <a:pt x="292" y="49"/>
                </a:lnTo>
                <a:lnTo>
                  <a:pt x="282" y="47"/>
                </a:lnTo>
                <a:lnTo>
                  <a:pt x="282" y="52"/>
                </a:lnTo>
                <a:lnTo>
                  <a:pt x="285" y="48"/>
                </a:lnTo>
                <a:lnTo>
                  <a:pt x="275" y="45"/>
                </a:lnTo>
                <a:lnTo>
                  <a:pt x="266" y="42"/>
                </a:lnTo>
                <a:lnTo>
                  <a:pt x="247" y="34"/>
                </a:lnTo>
                <a:lnTo>
                  <a:pt x="229" y="25"/>
                </a:lnTo>
                <a:lnTo>
                  <a:pt x="210" y="16"/>
                </a:lnTo>
                <a:lnTo>
                  <a:pt x="191" y="8"/>
                </a:lnTo>
                <a:lnTo>
                  <a:pt x="182" y="5"/>
                </a:lnTo>
                <a:lnTo>
                  <a:pt x="172" y="2"/>
                </a:lnTo>
                <a:lnTo>
                  <a:pt x="170" y="2"/>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2777" name="Line 10"/>
          <p:cNvSpPr>
            <a:spLocks noChangeShapeType="1"/>
          </p:cNvSpPr>
          <p:nvPr/>
        </p:nvSpPr>
        <p:spPr bwMode="auto">
          <a:xfrm flipV="1">
            <a:off x="6732588" y="6021388"/>
            <a:ext cx="1587" cy="234950"/>
          </a:xfrm>
          <a:prstGeom prst="line">
            <a:avLst/>
          </a:prstGeom>
          <a:noFill/>
          <a:ln w="9525">
            <a:solidFill>
              <a:srgbClr val="000000"/>
            </a:solidFill>
            <a:round/>
            <a:headEnd/>
            <a:tailEnd/>
          </a:ln>
        </p:spPr>
        <p:txBody>
          <a:bodyPr/>
          <a:lstStyle/>
          <a:p>
            <a:endParaRPr lang="en-US"/>
          </a:p>
        </p:txBody>
      </p:sp>
      <p:sp>
        <p:nvSpPr>
          <p:cNvPr id="32778" name="Line 11"/>
          <p:cNvSpPr>
            <a:spLocks noChangeShapeType="1"/>
          </p:cNvSpPr>
          <p:nvPr/>
        </p:nvSpPr>
        <p:spPr bwMode="auto">
          <a:xfrm>
            <a:off x="6732588" y="6021388"/>
            <a:ext cx="733425" cy="3175"/>
          </a:xfrm>
          <a:prstGeom prst="line">
            <a:avLst/>
          </a:prstGeom>
          <a:noFill/>
          <a:ln w="9525">
            <a:solidFill>
              <a:srgbClr val="000000"/>
            </a:solidFill>
            <a:round/>
            <a:headEnd/>
            <a:tailEnd/>
          </a:ln>
        </p:spPr>
        <p:txBody>
          <a:bodyPr/>
          <a:lstStyle/>
          <a:p>
            <a:endParaRPr lang="en-US"/>
          </a:p>
        </p:txBody>
      </p:sp>
      <p:sp>
        <p:nvSpPr>
          <p:cNvPr id="32779" name="Rectangle 12"/>
          <p:cNvSpPr>
            <a:spLocks noChangeArrowheads="1"/>
          </p:cNvSpPr>
          <p:nvPr/>
        </p:nvSpPr>
        <p:spPr bwMode="auto">
          <a:xfrm>
            <a:off x="7451725" y="5589588"/>
            <a:ext cx="722313" cy="455612"/>
          </a:xfrm>
          <a:prstGeom prst="rect">
            <a:avLst/>
          </a:prstGeom>
          <a:solidFill>
            <a:srgbClr val="FFFF00"/>
          </a:solidFill>
          <a:ln w="9525">
            <a:solidFill>
              <a:srgbClr val="000000"/>
            </a:solidFill>
            <a:miter lim="800000"/>
            <a:headEnd/>
            <a:tailEnd/>
          </a:ln>
        </p:spPr>
        <p:txBody>
          <a:bodyPr/>
          <a:lstStyle/>
          <a:p>
            <a:endParaRPr lang="sl-SI"/>
          </a:p>
        </p:txBody>
      </p:sp>
      <p:sp>
        <p:nvSpPr>
          <p:cNvPr id="32780" name="Freeform 13"/>
          <p:cNvSpPr>
            <a:spLocks/>
          </p:cNvSpPr>
          <p:nvPr/>
        </p:nvSpPr>
        <p:spPr bwMode="auto">
          <a:xfrm>
            <a:off x="7451725" y="5373688"/>
            <a:ext cx="733425" cy="231775"/>
          </a:xfrm>
          <a:custGeom>
            <a:avLst/>
            <a:gdLst>
              <a:gd name="T0" fmla="*/ 2147483647 w 446"/>
              <a:gd name="T1" fmla="*/ 0 h 99"/>
              <a:gd name="T2" fmla="*/ 0 w 446"/>
              <a:gd name="T3" fmla="*/ 2147483647 h 99"/>
              <a:gd name="T4" fmla="*/ 2147483647 w 446"/>
              <a:gd name="T5" fmla="*/ 2147483647 h 99"/>
              <a:gd name="T6" fmla="*/ 2147483647 w 446"/>
              <a:gd name="T7" fmla="*/ 0 h 99"/>
              <a:gd name="T8" fmla="*/ 0 60000 65536"/>
              <a:gd name="T9" fmla="*/ 0 60000 65536"/>
              <a:gd name="T10" fmla="*/ 0 60000 65536"/>
              <a:gd name="T11" fmla="*/ 0 60000 65536"/>
              <a:gd name="T12" fmla="*/ 0 w 446"/>
              <a:gd name="T13" fmla="*/ 0 h 99"/>
              <a:gd name="T14" fmla="*/ 446 w 446"/>
              <a:gd name="T15" fmla="*/ 99 h 99"/>
            </a:gdLst>
            <a:ahLst/>
            <a:cxnLst>
              <a:cxn ang="T8">
                <a:pos x="T0" y="T1"/>
              </a:cxn>
              <a:cxn ang="T9">
                <a:pos x="T2" y="T3"/>
              </a:cxn>
              <a:cxn ang="T10">
                <a:pos x="T4" y="T5"/>
              </a:cxn>
              <a:cxn ang="T11">
                <a:pos x="T6" y="T7"/>
              </a:cxn>
            </a:cxnLst>
            <a:rect l="T12" t="T13" r="T14" b="T15"/>
            <a:pathLst>
              <a:path w="446" h="99">
                <a:moveTo>
                  <a:pt x="223" y="0"/>
                </a:moveTo>
                <a:lnTo>
                  <a:pt x="0" y="99"/>
                </a:lnTo>
                <a:lnTo>
                  <a:pt x="446"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2781" name="Rectangle 14"/>
          <p:cNvSpPr>
            <a:spLocks noChangeArrowheads="1"/>
          </p:cNvSpPr>
          <p:nvPr/>
        </p:nvSpPr>
        <p:spPr bwMode="auto">
          <a:xfrm>
            <a:off x="1476375" y="6524625"/>
            <a:ext cx="2422525" cy="33338"/>
          </a:xfrm>
          <a:prstGeom prst="rect">
            <a:avLst/>
          </a:prstGeom>
          <a:solidFill>
            <a:srgbClr val="FF0000"/>
          </a:solidFill>
          <a:ln w="9525">
            <a:noFill/>
            <a:miter lim="800000"/>
            <a:headEnd/>
            <a:tailEnd/>
          </a:ln>
        </p:spPr>
        <p:txBody>
          <a:bodyPr/>
          <a:lstStyle/>
          <a:p>
            <a:endParaRPr lang="sl-SI"/>
          </a:p>
        </p:txBody>
      </p:sp>
      <p:sp>
        <p:nvSpPr>
          <p:cNvPr id="32782" name="Freeform 15"/>
          <p:cNvSpPr>
            <a:spLocks/>
          </p:cNvSpPr>
          <p:nvPr/>
        </p:nvSpPr>
        <p:spPr bwMode="auto">
          <a:xfrm>
            <a:off x="3779838" y="6453188"/>
            <a:ext cx="149225" cy="173037"/>
          </a:xfrm>
          <a:custGeom>
            <a:avLst/>
            <a:gdLst>
              <a:gd name="T0" fmla="*/ 0 w 91"/>
              <a:gd name="T1" fmla="*/ 2147483647 h 74"/>
              <a:gd name="T2" fmla="*/ 2147483647 w 91"/>
              <a:gd name="T3" fmla="*/ 2147483647 h 74"/>
              <a:gd name="T4" fmla="*/ 0 w 91"/>
              <a:gd name="T5" fmla="*/ 0 h 74"/>
              <a:gd name="T6" fmla="*/ 0 w 91"/>
              <a:gd name="T7" fmla="*/ 2147483647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6"/>
                </a:lnTo>
                <a:lnTo>
                  <a:pt x="0" y="0"/>
                </a:lnTo>
                <a:lnTo>
                  <a:pt x="0" y="74"/>
                </a:lnTo>
                <a:close/>
              </a:path>
            </a:pathLst>
          </a:custGeom>
          <a:solidFill>
            <a:srgbClr val="FF0000"/>
          </a:solidFill>
          <a:ln w="9525">
            <a:noFill/>
            <a:round/>
            <a:headEnd/>
            <a:tailEnd/>
          </a:ln>
        </p:spPr>
        <p:txBody>
          <a:bodyPr/>
          <a:lstStyle/>
          <a:p>
            <a:endParaRPr lang="en-US"/>
          </a:p>
        </p:txBody>
      </p:sp>
      <p:sp>
        <p:nvSpPr>
          <p:cNvPr id="32783" name="Freeform 16"/>
          <p:cNvSpPr>
            <a:spLocks/>
          </p:cNvSpPr>
          <p:nvPr/>
        </p:nvSpPr>
        <p:spPr bwMode="auto">
          <a:xfrm>
            <a:off x="3924300" y="6453188"/>
            <a:ext cx="149225" cy="173037"/>
          </a:xfrm>
          <a:custGeom>
            <a:avLst/>
            <a:gdLst>
              <a:gd name="T0" fmla="*/ 2147483647 w 91"/>
              <a:gd name="T1" fmla="*/ 0 h 74"/>
              <a:gd name="T2" fmla="*/ 0 w 91"/>
              <a:gd name="T3" fmla="*/ 2147483647 h 74"/>
              <a:gd name="T4" fmla="*/ 2147483647 w 91"/>
              <a:gd name="T5" fmla="*/ 2147483647 h 74"/>
              <a:gd name="T6" fmla="*/ 2147483647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6"/>
                </a:lnTo>
                <a:lnTo>
                  <a:pt x="91" y="74"/>
                </a:lnTo>
                <a:lnTo>
                  <a:pt x="91" y="0"/>
                </a:lnTo>
                <a:close/>
              </a:path>
            </a:pathLst>
          </a:custGeom>
          <a:solidFill>
            <a:srgbClr val="FF0000"/>
          </a:solidFill>
          <a:ln w="9525">
            <a:noFill/>
            <a:round/>
            <a:headEnd/>
            <a:tailEnd/>
          </a:ln>
        </p:spPr>
        <p:txBody>
          <a:bodyPr/>
          <a:lstStyle/>
          <a:p>
            <a:endParaRPr lang="en-US"/>
          </a:p>
        </p:txBody>
      </p:sp>
      <p:sp>
        <p:nvSpPr>
          <p:cNvPr id="32784" name="Rectangle 17"/>
          <p:cNvSpPr>
            <a:spLocks noChangeArrowheads="1"/>
          </p:cNvSpPr>
          <p:nvPr/>
        </p:nvSpPr>
        <p:spPr bwMode="auto">
          <a:xfrm>
            <a:off x="4067175" y="6524625"/>
            <a:ext cx="4014788" cy="33338"/>
          </a:xfrm>
          <a:prstGeom prst="rect">
            <a:avLst/>
          </a:prstGeom>
          <a:solidFill>
            <a:srgbClr val="FF0000"/>
          </a:solidFill>
          <a:ln w="9525">
            <a:noFill/>
            <a:miter lim="800000"/>
            <a:headEnd/>
            <a:tailEnd/>
          </a:ln>
        </p:spPr>
        <p:txBody>
          <a:bodyPr/>
          <a:lstStyle/>
          <a:p>
            <a:endParaRPr lang="sl-SI"/>
          </a:p>
        </p:txBody>
      </p:sp>
      <p:sp>
        <p:nvSpPr>
          <p:cNvPr id="32785" name="Rectangle 18"/>
          <p:cNvSpPr>
            <a:spLocks noChangeArrowheads="1"/>
          </p:cNvSpPr>
          <p:nvPr/>
        </p:nvSpPr>
        <p:spPr bwMode="auto">
          <a:xfrm>
            <a:off x="1692275" y="6165850"/>
            <a:ext cx="2152650" cy="274638"/>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800">
                <a:solidFill>
                  <a:srgbClr val="FF0000"/>
                </a:solidFill>
                <a:latin typeface="Times New Roman" pitchFamily="18" charset="0"/>
              </a:rPr>
              <a:t>Cost and risk transfer</a:t>
            </a:r>
            <a:endParaRPr lang="en-US" sz="1800" b="0">
              <a:latin typeface="Times New Roman" pitchFamily="18" charset="0"/>
            </a:endParaRPr>
          </a:p>
        </p:txBody>
      </p:sp>
      <p:sp>
        <p:nvSpPr>
          <p:cNvPr id="32786" name="Freeform 19"/>
          <p:cNvSpPr>
            <a:spLocks/>
          </p:cNvSpPr>
          <p:nvPr/>
        </p:nvSpPr>
        <p:spPr bwMode="auto">
          <a:xfrm>
            <a:off x="4716463" y="5949950"/>
            <a:ext cx="1100137" cy="347663"/>
          </a:xfrm>
          <a:custGeom>
            <a:avLst/>
            <a:gdLst>
              <a:gd name="T0" fmla="*/ 0 w 670"/>
              <a:gd name="T1" fmla="*/ 0 h 149"/>
              <a:gd name="T2" fmla="*/ 2147483647 w 670"/>
              <a:gd name="T3" fmla="*/ 2147483647 h 149"/>
              <a:gd name="T4" fmla="*/ 2147483647 w 670"/>
              <a:gd name="T5" fmla="*/ 2147483647 h 149"/>
              <a:gd name="T6" fmla="*/ 2147483647 w 670"/>
              <a:gd name="T7" fmla="*/ 0 h 149"/>
              <a:gd name="T8" fmla="*/ 0 w 670"/>
              <a:gd name="T9" fmla="*/ 0 h 149"/>
              <a:gd name="T10" fmla="*/ 0 60000 65536"/>
              <a:gd name="T11" fmla="*/ 0 60000 65536"/>
              <a:gd name="T12" fmla="*/ 0 60000 65536"/>
              <a:gd name="T13" fmla="*/ 0 60000 65536"/>
              <a:gd name="T14" fmla="*/ 0 60000 65536"/>
              <a:gd name="T15" fmla="*/ 0 w 670"/>
              <a:gd name="T16" fmla="*/ 0 h 149"/>
              <a:gd name="T17" fmla="*/ 670 w 670"/>
              <a:gd name="T18" fmla="*/ 149 h 149"/>
            </a:gdLst>
            <a:ahLst/>
            <a:cxnLst>
              <a:cxn ang="T10">
                <a:pos x="T0" y="T1"/>
              </a:cxn>
              <a:cxn ang="T11">
                <a:pos x="T2" y="T3"/>
              </a:cxn>
              <a:cxn ang="T12">
                <a:pos x="T4" y="T5"/>
              </a:cxn>
              <a:cxn ang="T13">
                <a:pos x="T6" y="T7"/>
              </a:cxn>
              <a:cxn ang="T14">
                <a:pos x="T8" y="T9"/>
              </a:cxn>
            </a:cxnLst>
            <a:rect l="T15" t="T16" r="T17" b="T18"/>
            <a:pathLst>
              <a:path w="670" h="149">
                <a:moveTo>
                  <a:pt x="0" y="0"/>
                </a:moveTo>
                <a:lnTo>
                  <a:pt x="168" y="149"/>
                </a:lnTo>
                <a:lnTo>
                  <a:pt x="503" y="149"/>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2787" name="Rectangle 20"/>
          <p:cNvSpPr>
            <a:spLocks noChangeArrowheads="1"/>
          </p:cNvSpPr>
          <p:nvPr/>
        </p:nvSpPr>
        <p:spPr bwMode="auto">
          <a:xfrm>
            <a:off x="5003800" y="5805488"/>
            <a:ext cx="600075" cy="144462"/>
          </a:xfrm>
          <a:prstGeom prst="rect">
            <a:avLst/>
          </a:prstGeom>
          <a:solidFill>
            <a:srgbClr val="969696"/>
          </a:solidFill>
          <a:ln w="9525">
            <a:solidFill>
              <a:srgbClr val="969696"/>
            </a:solidFill>
            <a:miter lim="800000"/>
            <a:headEnd/>
            <a:tailEnd/>
          </a:ln>
        </p:spPr>
        <p:txBody>
          <a:bodyPr/>
          <a:lstStyle/>
          <a:p>
            <a:endParaRPr lang="sl-SI"/>
          </a:p>
        </p:txBody>
      </p:sp>
      <p:sp>
        <p:nvSpPr>
          <p:cNvPr id="32788" name="AutoShape 21"/>
          <p:cNvSpPr>
            <a:spLocks noChangeArrowheads="1"/>
          </p:cNvSpPr>
          <p:nvPr/>
        </p:nvSpPr>
        <p:spPr bwMode="auto">
          <a:xfrm>
            <a:off x="533400" y="1371600"/>
            <a:ext cx="3563938" cy="3600450"/>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Seller’s obligations end, when he </a:t>
            </a:r>
          </a:p>
          <a:p>
            <a:pPr algn="ctr"/>
            <a:r>
              <a:rPr lang="en-US" b="0" i="1" dirty="0"/>
              <a:t>places the goods alongside the ship</a:t>
            </a:r>
          </a:p>
          <a:p>
            <a:pPr algn="ctr"/>
            <a:r>
              <a:rPr lang="en-US" b="0" i="1" dirty="0"/>
              <a:t>of the buyer. </a:t>
            </a:r>
          </a:p>
          <a:p>
            <a:pPr algn="ctr"/>
            <a:endParaRPr lang="en-US" b="0" i="1" dirty="0"/>
          </a:p>
          <a:p>
            <a:pPr algn="ctr"/>
            <a:r>
              <a:rPr lang="en-US" b="0" i="1" dirty="0"/>
              <a:t>He is not in charge of uploading the</a:t>
            </a:r>
          </a:p>
          <a:p>
            <a:pPr algn="ctr"/>
            <a:r>
              <a:rPr lang="en-US" b="0" i="1" dirty="0"/>
              <a:t>goods on</a:t>
            </a:r>
            <a:r>
              <a:rPr lang="sl-SI" b="0" i="1" dirty="0"/>
              <a:t> to</a:t>
            </a:r>
            <a:r>
              <a:rPr lang="en-US" b="0" i="1" dirty="0"/>
              <a:t> the ship!</a:t>
            </a:r>
          </a:p>
        </p:txBody>
      </p:sp>
      <p:sp>
        <p:nvSpPr>
          <p:cNvPr id="32789" name="AutoShape 22"/>
          <p:cNvSpPr>
            <a:spLocks noChangeArrowheads="1"/>
          </p:cNvSpPr>
          <p:nvPr/>
        </p:nvSpPr>
        <p:spPr bwMode="auto">
          <a:xfrm>
            <a:off x="4953000" y="1447800"/>
            <a:ext cx="3519488" cy="3671887"/>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Buyer bears all costs and risks from</a:t>
            </a:r>
          </a:p>
          <a:p>
            <a:pPr algn="ctr"/>
            <a:r>
              <a:rPr lang="en-US" b="0" i="1" dirty="0"/>
              <a:t>the moment the goods are placed </a:t>
            </a:r>
          </a:p>
          <a:p>
            <a:pPr algn="ctr"/>
            <a:r>
              <a:rPr lang="en-US" b="0" i="1" dirty="0"/>
              <a:t>alongside the specified ship.</a:t>
            </a:r>
          </a:p>
          <a:p>
            <a:pPr algn="ct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b="1" smtClean="0"/>
              <a:t>F group: </a:t>
            </a:r>
            <a:r>
              <a:rPr lang="en-US" b="1" smtClean="0">
                <a:solidFill>
                  <a:srgbClr val="CC0000"/>
                </a:solidFill>
              </a:rPr>
              <a:t>FOB (free on board)</a:t>
            </a:r>
          </a:p>
        </p:txBody>
      </p:sp>
      <p:pic>
        <p:nvPicPr>
          <p:cNvPr id="33795" name="Picture 4" descr="http://www.export911.com/e911/export/imgInco/inco3.gif"/>
          <p:cNvPicPr>
            <a:picLocks noChangeAspect="1" noChangeArrowheads="1"/>
          </p:cNvPicPr>
          <p:nvPr/>
        </p:nvPicPr>
        <p:blipFill>
          <a:blip r:embed="rId3" r:link="rId4"/>
          <a:srcRect l="29527" t="25560" b="20000"/>
          <a:stretch>
            <a:fillRect/>
          </a:stretch>
        </p:blipFill>
        <p:spPr bwMode="auto">
          <a:xfrm>
            <a:off x="7761288" y="0"/>
            <a:ext cx="1382712" cy="611188"/>
          </a:xfrm>
          <a:prstGeom prst="rect">
            <a:avLst/>
          </a:prstGeom>
          <a:noFill/>
          <a:ln w="9525">
            <a:noFill/>
            <a:miter lim="800000"/>
            <a:headEnd/>
            <a:tailEnd/>
          </a:ln>
        </p:spPr>
      </p:pic>
      <p:sp>
        <p:nvSpPr>
          <p:cNvPr id="33796" name="Rectangle 5"/>
          <p:cNvSpPr>
            <a:spLocks noChangeArrowheads="1"/>
          </p:cNvSpPr>
          <p:nvPr/>
        </p:nvSpPr>
        <p:spPr bwMode="auto">
          <a:xfrm>
            <a:off x="1692275" y="5589588"/>
            <a:ext cx="722313" cy="455612"/>
          </a:xfrm>
          <a:prstGeom prst="rect">
            <a:avLst/>
          </a:prstGeom>
          <a:solidFill>
            <a:srgbClr val="FFFF00"/>
          </a:solidFill>
          <a:ln w="9525">
            <a:solidFill>
              <a:srgbClr val="000000"/>
            </a:solidFill>
            <a:miter lim="800000"/>
            <a:headEnd/>
            <a:tailEnd/>
          </a:ln>
        </p:spPr>
        <p:txBody>
          <a:bodyPr/>
          <a:lstStyle/>
          <a:p>
            <a:endParaRPr lang="sl-SI"/>
          </a:p>
        </p:txBody>
      </p:sp>
      <p:sp>
        <p:nvSpPr>
          <p:cNvPr id="33797" name="Freeform 6"/>
          <p:cNvSpPr>
            <a:spLocks/>
          </p:cNvSpPr>
          <p:nvPr/>
        </p:nvSpPr>
        <p:spPr bwMode="auto">
          <a:xfrm>
            <a:off x="1692275" y="5373688"/>
            <a:ext cx="733425" cy="231775"/>
          </a:xfrm>
          <a:custGeom>
            <a:avLst/>
            <a:gdLst>
              <a:gd name="T0" fmla="*/ 2147483647 w 446"/>
              <a:gd name="T1" fmla="*/ 0 h 99"/>
              <a:gd name="T2" fmla="*/ 0 w 446"/>
              <a:gd name="T3" fmla="*/ 2147483647 h 99"/>
              <a:gd name="T4" fmla="*/ 2147483647 w 446"/>
              <a:gd name="T5" fmla="*/ 2147483647 h 99"/>
              <a:gd name="T6" fmla="*/ 2147483647 w 446"/>
              <a:gd name="T7" fmla="*/ 0 h 99"/>
              <a:gd name="T8" fmla="*/ 0 60000 65536"/>
              <a:gd name="T9" fmla="*/ 0 60000 65536"/>
              <a:gd name="T10" fmla="*/ 0 60000 65536"/>
              <a:gd name="T11" fmla="*/ 0 60000 65536"/>
              <a:gd name="T12" fmla="*/ 0 w 446"/>
              <a:gd name="T13" fmla="*/ 0 h 99"/>
              <a:gd name="T14" fmla="*/ 446 w 446"/>
              <a:gd name="T15" fmla="*/ 99 h 99"/>
            </a:gdLst>
            <a:ahLst/>
            <a:cxnLst>
              <a:cxn ang="T8">
                <a:pos x="T0" y="T1"/>
              </a:cxn>
              <a:cxn ang="T9">
                <a:pos x="T2" y="T3"/>
              </a:cxn>
              <a:cxn ang="T10">
                <a:pos x="T4" y="T5"/>
              </a:cxn>
              <a:cxn ang="T11">
                <a:pos x="T6" y="T7"/>
              </a:cxn>
            </a:cxnLst>
            <a:rect l="T12" t="T13" r="T14" b="T15"/>
            <a:pathLst>
              <a:path w="446" h="99">
                <a:moveTo>
                  <a:pt x="223" y="0"/>
                </a:moveTo>
                <a:lnTo>
                  <a:pt x="0" y="99"/>
                </a:lnTo>
                <a:lnTo>
                  <a:pt x="446"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3798" name="Line 7"/>
          <p:cNvSpPr>
            <a:spLocks noChangeShapeType="1"/>
          </p:cNvSpPr>
          <p:nvPr/>
        </p:nvSpPr>
        <p:spPr bwMode="auto">
          <a:xfrm>
            <a:off x="2411413" y="6021388"/>
            <a:ext cx="1590675" cy="3175"/>
          </a:xfrm>
          <a:prstGeom prst="line">
            <a:avLst/>
          </a:prstGeom>
          <a:noFill/>
          <a:ln w="9525">
            <a:solidFill>
              <a:srgbClr val="000000"/>
            </a:solidFill>
            <a:round/>
            <a:headEnd/>
            <a:tailEnd/>
          </a:ln>
        </p:spPr>
        <p:txBody>
          <a:bodyPr/>
          <a:lstStyle/>
          <a:p>
            <a:endParaRPr lang="en-US"/>
          </a:p>
        </p:txBody>
      </p:sp>
      <p:sp>
        <p:nvSpPr>
          <p:cNvPr id="33799" name="Line 8"/>
          <p:cNvSpPr>
            <a:spLocks noChangeShapeType="1"/>
          </p:cNvSpPr>
          <p:nvPr/>
        </p:nvSpPr>
        <p:spPr bwMode="auto">
          <a:xfrm>
            <a:off x="3995738" y="6021388"/>
            <a:ext cx="1587" cy="234950"/>
          </a:xfrm>
          <a:prstGeom prst="line">
            <a:avLst/>
          </a:prstGeom>
          <a:noFill/>
          <a:ln w="9525">
            <a:solidFill>
              <a:srgbClr val="000000"/>
            </a:solidFill>
            <a:round/>
            <a:headEnd/>
            <a:tailEnd/>
          </a:ln>
        </p:spPr>
        <p:txBody>
          <a:bodyPr/>
          <a:lstStyle/>
          <a:p>
            <a:endParaRPr lang="en-US"/>
          </a:p>
        </p:txBody>
      </p:sp>
      <p:sp>
        <p:nvSpPr>
          <p:cNvPr id="33800" name="Freeform 9"/>
          <p:cNvSpPr>
            <a:spLocks/>
          </p:cNvSpPr>
          <p:nvPr/>
        </p:nvSpPr>
        <p:spPr bwMode="auto">
          <a:xfrm>
            <a:off x="3995738" y="6165850"/>
            <a:ext cx="2700337" cy="138113"/>
          </a:xfrm>
          <a:custGeom>
            <a:avLst/>
            <a:gdLst>
              <a:gd name="T0" fmla="*/ 2147483647 w 1643"/>
              <a:gd name="T1" fmla="*/ 2147483647 h 59"/>
              <a:gd name="T2" fmla="*/ 2147483647 w 1643"/>
              <a:gd name="T3" fmla="*/ 2147483647 h 59"/>
              <a:gd name="T4" fmla="*/ 2147483647 w 1643"/>
              <a:gd name="T5" fmla="*/ 2147483647 h 59"/>
              <a:gd name="T6" fmla="*/ 2147483647 w 1643"/>
              <a:gd name="T7" fmla="*/ 2147483647 h 59"/>
              <a:gd name="T8" fmla="*/ 2147483647 w 1643"/>
              <a:gd name="T9" fmla="*/ 2147483647 h 59"/>
              <a:gd name="T10" fmla="*/ 2147483647 w 1643"/>
              <a:gd name="T11" fmla="*/ 2147483647 h 59"/>
              <a:gd name="T12" fmla="*/ 2147483647 w 1643"/>
              <a:gd name="T13" fmla="*/ 2147483647 h 59"/>
              <a:gd name="T14" fmla="*/ 2147483647 w 1643"/>
              <a:gd name="T15" fmla="*/ 2147483647 h 59"/>
              <a:gd name="T16" fmla="*/ 2147483647 w 1643"/>
              <a:gd name="T17" fmla="*/ 2147483647 h 59"/>
              <a:gd name="T18" fmla="*/ 2147483647 w 1643"/>
              <a:gd name="T19" fmla="*/ 2147483647 h 59"/>
              <a:gd name="T20" fmla="*/ 2147483647 w 1643"/>
              <a:gd name="T21" fmla="*/ 2147483647 h 59"/>
              <a:gd name="T22" fmla="*/ 2147483647 w 1643"/>
              <a:gd name="T23" fmla="*/ 2147483647 h 59"/>
              <a:gd name="T24" fmla="*/ 2147483647 w 1643"/>
              <a:gd name="T25" fmla="*/ 2147483647 h 59"/>
              <a:gd name="T26" fmla="*/ 2147483647 w 1643"/>
              <a:gd name="T27" fmla="*/ 2147483647 h 59"/>
              <a:gd name="T28" fmla="*/ 2147483647 w 1643"/>
              <a:gd name="T29" fmla="*/ 2147483647 h 59"/>
              <a:gd name="T30" fmla="*/ 2147483647 w 1643"/>
              <a:gd name="T31" fmla="*/ 2147483647 h 59"/>
              <a:gd name="T32" fmla="*/ 2147483647 w 1643"/>
              <a:gd name="T33" fmla="*/ 2147483647 h 59"/>
              <a:gd name="T34" fmla="*/ 2147483647 w 1643"/>
              <a:gd name="T35" fmla="*/ 2147483647 h 59"/>
              <a:gd name="T36" fmla="*/ 2147483647 w 1643"/>
              <a:gd name="T37" fmla="*/ 2147483647 h 59"/>
              <a:gd name="T38" fmla="*/ 2147483647 w 1643"/>
              <a:gd name="T39" fmla="*/ 2147483647 h 59"/>
              <a:gd name="T40" fmla="*/ 2147483647 w 1643"/>
              <a:gd name="T41" fmla="*/ 2147483647 h 59"/>
              <a:gd name="T42" fmla="*/ 2147483647 w 1643"/>
              <a:gd name="T43" fmla="*/ 2147483647 h 59"/>
              <a:gd name="T44" fmla="*/ 2147483647 w 1643"/>
              <a:gd name="T45" fmla="*/ 2147483647 h 59"/>
              <a:gd name="T46" fmla="*/ 2147483647 w 1643"/>
              <a:gd name="T47" fmla="*/ 2147483647 h 59"/>
              <a:gd name="T48" fmla="*/ 2147483647 w 1643"/>
              <a:gd name="T49" fmla="*/ 2147483647 h 59"/>
              <a:gd name="T50" fmla="*/ 2147483647 w 1643"/>
              <a:gd name="T51" fmla="*/ 2147483647 h 59"/>
              <a:gd name="T52" fmla="*/ 2147483647 w 1643"/>
              <a:gd name="T53" fmla="*/ 2147483647 h 59"/>
              <a:gd name="T54" fmla="*/ 2147483647 w 1643"/>
              <a:gd name="T55" fmla="*/ 2147483647 h 59"/>
              <a:gd name="T56" fmla="*/ 2147483647 w 1643"/>
              <a:gd name="T57" fmla="*/ 2147483647 h 59"/>
              <a:gd name="T58" fmla="*/ 2147483647 w 1643"/>
              <a:gd name="T59" fmla="*/ 2147483647 h 59"/>
              <a:gd name="T60" fmla="*/ 2147483647 w 1643"/>
              <a:gd name="T61" fmla="*/ 2147483647 h 59"/>
              <a:gd name="T62" fmla="*/ 2147483647 w 1643"/>
              <a:gd name="T63" fmla="*/ 2147483647 h 59"/>
              <a:gd name="T64" fmla="*/ 2147483647 w 1643"/>
              <a:gd name="T65" fmla="*/ 2147483647 h 59"/>
              <a:gd name="T66" fmla="*/ 2147483647 w 1643"/>
              <a:gd name="T67" fmla="*/ 2147483647 h 59"/>
              <a:gd name="T68" fmla="*/ 2147483647 w 1643"/>
              <a:gd name="T69" fmla="*/ 2147483647 h 59"/>
              <a:gd name="T70" fmla="*/ 2147483647 w 1643"/>
              <a:gd name="T71" fmla="*/ 2147483647 h 59"/>
              <a:gd name="T72" fmla="*/ 2147483647 w 1643"/>
              <a:gd name="T73" fmla="*/ 2147483647 h 59"/>
              <a:gd name="T74" fmla="*/ 2147483647 w 1643"/>
              <a:gd name="T75" fmla="*/ 2147483647 h 59"/>
              <a:gd name="T76" fmla="*/ 2147483647 w 1643"/>
              <a:gd name="T77" fmla="*/ 2147483647 h 59"/>
              <a:gd name="T78" fmla="*/ 2147483647 w 1643"/>
              <a:gd name="T79" fmla="*/ 2147483647 h 59"/>
              <a:gd name="T80" fmla="*/ 2147483647 w 1643"/>
              <a:gd name="T81" fmla="*/ 2147483647 h 59"/>
              <a:gd name="T82" fmla="*/ 2147483647 w 1643"/>
              <a:gd name="T83" fmla="*/ 2147483647 h 59"/>
              <a:gd name="T84" fmla="*/ 2147483647 w 1643"/>
              <a:gd name="T85" fmla="*/ 2147483647 h 59"/>
              <a:gd name="T86" fmla="*/ 2147483647 w 1643"/>
              <a:gd name="T87" fmla="*/ 2147483647 h 59"/>
              <a:gd name="T88" fmla="*/ 2147483647 w 1643"/>
              <a:gd name="T89" fmla="*/ 2147483647 h 59"/>
              <a:gd name="T90" fmla="*/ 2147483647 w 1643"/>
              <a:gd name="T91" fmla="*/ 2147483647 h 59"/>
              <a:gd name="T92" fmla="*/ 2147483647 w 1643"/>
              <a:gd name="T93" fmla="*/ 2147483647 h 59"/>
              <a:gd name="T94" fmla="*/ 2147483647 w 1643"/>
              <a:gd name="T95" fmla="*/ 2147483647 h 59"/>
              <a:gd name="T96" fmla="*/ 2147483647 w 1643"/>
              <a:gd name="T97" fmla="*/ 2147483647 h 59"/>
              <a:gd name="T98" fmla="*/ 2147483647 w 1643"/>
              <a:gd name="T99" fmla="*/ 2147483647 h 59"/>
              <a:gd name="T100" fmla="*/ 2147483647 w 1643"/>
              <a:gd name="T101" fmla="*/ 2147483647 h 59"/>
              <a:gd name="T102" fmla="*/ 2147483647 w 1643"/>
              <a:gd name="T103" fmla="*/ 2147483647 h 59"/>
              <a:gd name="T104" fmla="*/ 2147483647 w 1643"/>
              <a:gd name="T105" fmla="*/ 2147483647 h 59"/>
              <a:gd name="T106" fmla="*/ 2147483647 w 1643"/>
              <a:gd name="T107" fmla="*/ 2147483647 h 59"/>
              <a:gd name="T108" fmla="*/ 2147483647 w 1643"/>
              <a:gd name="T109" fmla="*/ 2147483647 h 59"/>
              <a:gd name="T110" fmla="*/ 2147483647 w 1643"/>
              <a:gd name="T111" fmla="*/ 2147483647 h 59"/>
              <a:gd name="T112" fmla="*/ 2147483647 w 1643"/>
              <a:gd name="T113" fmla="*/ 2147483647 h 59"/>
              <a:gd name="T114" fmla="*/ 2147483647 w 1643"/>
              <a:gd name="T115" fmla="*/ 2147483647 h 59"/>
              <a:gd name="T116" fmla="*/ 2147483647 w 1643"/>
              <a:gd name="T117" fmla="*/ 2147483647 h 59"/>
              <a:gd name="T118" fmla="*/ 2147483647 w 1643"/>
              <a:gd name="T119" fmla="*/ 2147483647 h 59"/>
              <a:gd name="T120" fmla="*/ 2147483647 w 1643"/>
              <a:gd name="T121" fmla="*/ 2147483647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0"/>
                </a:lnTo>
                <a:lnTo>
                  <a:pt x="61" y="32"/>
                </a:lnTo>
                <a:lnTo>
                  <a:pt x="80" y="25"/>
                </a:lnTo>
                <a:lnTo>
                  <a:pt x="98" y="19"/>
                </a:lnTo>
                <a:lnTo>
                  <a:pt x="117" y="14"/>
                </a:lnTo>
                <a:lnTo>
                  <a:pt x="115" y="9"/>
                </a:lnTo>
                <a:lnTo>
                  <a:pt x="115" y="14"/>
                </a:lnTo>
                <a:lnTo>
                  <a:pt x="133" y="10"/>
                </a:lnTo>
                <a:lnTo>
                  <a:pt x="152" y="10"/>
                </a:lnTo>
                <a:lnTo>
                  <a:pt x="161" y="10"/>
                </a:lnTo>
                <a:lnTo>
                  <a:pt x="170" y="12"/>
                </a:lnTo>
                <a:lnTo>
                  <a:pt x="170" y="7"/>
                </a:lnTo>
                <a:lnTo>
                  <a:pt x="167" y="11"/>
                </a:lnTo>
                <a:lnTo>
                  <a:pt x="177" y="14"/>
                </a:lnTo>
                <a:lnTo>
                  <a:pt x="186" y="17"/>
                </a:lnTo>
                <a:lnTo>
                  <a:pt x="205" y="25"/>
                </a:lnTo>
                <a:lnTo>
                  <a:pt x="224" y="34"/>
                </a:lnTo>
                <a:lnTo>
                  <a:pt x="242" y="43"/>
                </a:lnTo>
                <a:lnTo>
                  <a:pt x="261" y="51"/>
                </a:lnTo>
                <a:lnTo>
                  <a:pt x="270" y="54"/>
                </a:lnTo>
                <a:lnTo>
                  <a:pt x="280" y="57"/>
                </a:lnTo>
                <a:lnTo>
                  <a:pt x="282" y="57"/>
                </a:lnTo>
                <a:lnTo>
                  <a:pt x="292" y="58"/>
                </a:lnTo>
                <a:lnTo>
                  <a:pt x="300" y="59"/>
                </a:lnTo>
                <a:lnTo>
                  <a:pt x="309" y="58"/>
                </a:lnTo>
                <a:lnTo>
                  <a:pt x="319" y="57"/>
                </a:lnTo>
                <a:lnTo>
                  <a:pt x="321" y="57"/>
                </a:lnTo>
                <a:lnTo>
                  <a:pt x="331" y="54"/>
                </a:lnTo>
                <a:lnTo>
                  <a:pt x="340" y="51"/>
                </a:lnTo>
                <a:lnTo>
                  <a:pt x="359" y="43"/>
                </a:lnTo>
                <a:lnTo>
                  <a:pt x="378" y="34"/>
                </a:lnTo>
                <a:lnTo>
                  <a:pt x="396" y="25"/>
                </a:lnTo>
                <a:lnTo>
                  <a:pt x="415" y="17"/>
                </a:lnTo>
                <a:lnTo>
                  <a:pt x="424" y="14"/>
                </a:lnTo>
                <a:lnTo>
                  <a:pt x="433" y="11"/>
                </a:lnTo>
                <a:lnTo>
                  <a:pt x="430" y="7"/>
                </a:lnTo>
                <a:lnTo>
                  <a:pt x="430" y="12"/>
                </a:lnTo>
                <a:lnTo>
                  <a:pt x="440" y="10"/>
                </a:lnTo>
                <a:lnTo>
                  <a:pt x="449" y="10"/>
                </a:lnTo>
                <a:lnTo>
                  <a:pt x="458" y="10"/>
                </a:lnTo>
                <a:lnTo>
                  <a:pt x="468" y="12"/>
                </a:lnTo>
                <a:lnTo>
                  <a:pt x="468" y="7"/>
                </a:lnTo>
                <a:lnTo>
                  <a:pt x="465" y="11"/>
                </a:lnTo>
                <a:lnTo>
                  <a:pt x="475" y="14"/>
                </a:lnTo>
                <a:lnTo>
                  <a:pt x="484" y="17"/>
                </a:lnTo>
                <a:lnTo>
                  <a:pt x="503" y="25"/>
                </a:lnTo>
                <a:lnTo>
                  <a:pt x="522" y="34"/>
                </a:lnTo>
                <a:lnTo>
                  <a:pt x="540" y="43"/>
                </a:lnTo>
                <a:lnTo>
                  <a:pt x="559" y="51"/>
                </a:lnTo>
                <a:lnTo>
                  <a:pt x="567" y="54"/>
                </a:lnTo>
                <a:lnTo>
                  <a:pt x="577" y="57"/>
                </a:lnTo>
                <a:lnTo>
                  <a:pt x="579" y="57"/>
                </a:lnTo>
                <a:lnTo>
                  <a:pt x="589" y="58"/>
                </a:lnTo>
                <a:lnTo>
                  <a:pt x="598" y="59"/>
                </a:lnTo>
                <a:lnTo>
                  <a:pt x="607" y="58"/>
                </a:lnTo>
                <a:lnTo>
                  <a:pt x="617" y="57"/>
                </a:lnTo>
                <a:lnTo>
                  <a:pt x="619" y="57"/>
                </a:lnTo>
                <a:lnTo>
                  <a:pt x="629" y="54"/>
                </a:lnTo>
                <a:lnTo>
                  <a:pt x="638" y="51"/>
                </a:lnTo>
                <a:lnTo>
                  <a:pt x="657" y="43"/>
                </a:lnTo>
                <a:lnTo>
                  <a:pt x="676" y="34"/>
                </a:lnTo>
                <a:lnTo>
                  <a:pt x="693" y="25"/>
                </a:lnTo>
                <a:lnTo>
                  <a:pt x="712" y="17"/>
                </a:lnTo>
                <a:lnTo>
                  <a:pt x="721" y="14"/>
                </a:lnTo>
                <a:lnTo>
                  <a:pt x="731" y="11"/>
                </a:lnTo>
                <a:lnTo>
                  <a:pt x="728" y="7"/>
                </a:lnTo>
                <a:lnTo>
                  <a:pt x="728" y="12"/>
                </a:lnTo>
                <a:lnTo>
                  <a:pt x="738" y="10"/>
                </a:lnTo>
                <a:lnTo>
                  <a:pt x="747" y="10"/>
                </a:lnTo>
                <a:lnTo>
                  <a:pt x="756" y="10"/>
                </a:lnTo>
                <a:lnTo>
                  <a:pt x="766" y="12"/>
                </a:lnTo>
                <a:lnTo>
                  <a:pt x="766" y="7"/>
                </a:lnTo>
                <a:lnTo>
                  <a:pt x="763" y="11"/>
                </a:lnTo>
                <a:lnTo>
                  <a:pt x="773" y="14"/>
                </a:lnTo>
                <a:lnTo>
                  <a:pt x="782" y="17"/>
                </a:lnTo>
                <a:lnTo>
                  <a:pt x="801" y="25"/>
                </a:lnTo>
                <a:lnTo>
                  <a:pt x="820" y="34"/>
                </a:lnTo>
                <a:lnTo>
                  <a:pt x="837" y="43"/>
                </a:lnTo>
                <a:lnTo>
                  <a:pt x="856" y="51"/>
                </a:lnTo>
                <a:lnTo>
                  <a:pt x="865" y="54"/>
                </a:lnTo>
                <a:lnTo>
                  <a:pt x="875" y="57"/>
                </a:lnTo>
                <a:lnTo>
                  <a:pt x="877" y="57"/>
                </a:lnTo>
                <a:lnTo>
                  <a:pt x="887" y="58"/>
                </a:lnTo>
                <a:lnTo>
                  <a:pt x="896" y="59"/>
                </a:lnTo>
                <a:lnTo>
                  <a:pt x="905" y="58"/>
                </a:lnTo>
                <a:lnTo>
                  <a:pt x="915" y="57"/>
                </a:lnTo>
                <a:lnTo>
                  <a:pt x="917" y="57"/>
                </a:lnTo>
                <a:lnTo>
                  <a:pt x="927" y="54"/>
                </a:lnTo>
                <a:lnTo>
                  <a:pt x="936" y="51"/>
                </a:lnTo>
                <a:lnTo>
                  <a:pt x="955" y="43"/>
                </a:lnTo>
                <a:lnTo>
                  <a:pt x="973" y="34"/>
                </a:lnTo>
                <a:lnTo>
                  <a:pt x="991" y="25"/>
                </a:lnTo>
                <a:lnTo>
                  <a:pt x="1010" y="17"/>
                </a:lnTo>
                <a:lnTo>
                  <a:pt x="1019" y="14"/>
                </a:lnTo>
                <a:lnTo>
                  <a:pt x="1029" y="11"/>
                </a:lnTo>
                <a:lnTo>
                  <a:pt x="1026" y="7"/>
                </a:lnTo>
                <a:lnTo>
                  <a:pt x="1026" y="12"/>
                </a:lnTo>
                <a:lnTo>
                  <a:pt x="1036" y="10"/>
                </a:lnTo>
                <a:lnTo>
                  <a:pt x="1045" y="10"/>
                </a:lnTo>
                <a:lnTo>
                  <a:pt x="1054" y="10"/>
                </a:lnTo>
                <a:lnTo>
                  <a:pt x="1064" y="12"/>
                </a:lnTo>
                <a:lnTo>
                  <a:pt x="1064" y="7"/>
                </a:lnTo>
                <a:lnTo>
                  <a:pt x="1061" y="11"/>
                </a:lnTo>
                <a:lnTo>
                  <a:pt x="1071" y="14"/>
                </a:lnTo>
                <a:lnTo>
                  <a:pt x="1080" y="17"/>
                </a:lnTo>
                <a:lnTo>
                  <a:pt x="1098" y="25"/>
                </a:lnTo>
                <a:lnTo>
                  <a:pt x="1117" y="34"/>
                </a:lnTo>
                <a:lnTo>
                  <a:pt x="1135" y="43"/>
                </a:lnTo>
                <a:lnTo>
                  <a:pt x="1154" y="51"/>
                </a:lnTo>
                <a:lnTo>
                  <a:pt x="1163" y="54"/>
                </a:lnTo>
                <a:lnTo>
                  <a:pt x="1173" y="57"/>
                </a:lnTo>
                <a:lnTo>
                  <a:pt x="1175" y="57"/>
                </a:lnTo>
                <a:lnTo>
                  <a:pt x="1185" y="58"/>
                </a:lnTo>
                <a:lnTo>
                  <a:pt x="1194" y="59"/>
                </a:lnTo>
                <a:lnTo>
                  <a:pt x="1203" y="58"/>
                </a:lnTo>
                <a:lnTo>
                  <a:pt x="1213" y="57"/>
                </a:lnTo>
                <a:lnTo>
                  <a:pt x="1215" y="57"/>
                </a:lnTo>
                <a:lnTo>
                  <a:pt x="1224" y="54"/>
                </a:lnTo>
                <a:lnTo>
                  <a:pt x="1233" y="51"/>
                </a:lnTo>
                <a:lnTo>
                  <a:pt x="1252" y="43"/>
                </a:lnTo>
                <a:lnTo>
                  <a:pt x="1271" y="34"/>
                </a:lnTo>
                <a:lnTo>
                  <a:pt x="1289" y="25"/>
                </a:lnTo>
                <a:lnTo>
                  <a:pt x="1308" y="17"/>
                </a:lnTo>
                <a:lnTo>
                  <a:pt x="1317" y="14"/>
                </a:lnTo>
                <a:lnTo>
                  <a:pt x="1327" y="11"/>
                </a:lnTo>
                <a:lnTo>
                  <a:pt x="1324" y="7"/>
                </a:lnTo>
                <a:lnTo>
                  <a:pt x="1324" y="12"/>
                </a:lnTo>
                <a:lnTo>
                  <a:pt x="1334" y="10"/>
                </a:lnTo>
                <a:lnTo>
                  <a:pt x="1343" y="10"/>
                </a:lnTo>
                <a:lnTo>
                  <a:pt x="1351" y="10"/>
                </a:lnTo>
                <a:lnTo>
                  <a:pt x="1361" y="12"/>
                </a:lnTo>
                <a:lnTo>
                  <a:pt x="1361" y="7"/>
                </a:lnTo>
                <a:lnTo>
                  <a:pt x="1358" y="11"/>
                </a:lnTo>
                <a:lnTo>
                  <a:pt x="1368" y="14"/>
                </a:lnTo>
                <a:lnTo>
                  <a:pt x="1377" y="17"/>
                </a:lnTo>
                <a:lnTo>
                  <a:pt x="1396" y="25"/>
                </a:lnTo>
                <a:lnTo>
                  <a:pt x="1415" y="34"/>
                </a:lnTo>
                <a:lnTo>
                  <a:pt x="1433" y="43"/>
                </a:lnTo>
                <a:lnTo>
                  <a:pt x="1452" y="51"/>
                </a:lnTo>
                <a:lnTo>
                  <a:pt x="1461" y="54"/>
                </a:lnTo>
                <a:lnTo>
                  <a:pt x="1471" y="57"/>
                </a:lnTo>
                <a:lnTo>
                  <a:pt x="1473" y="57"/>
                </a:lnTo>
                <a:lnTo>
                  <a:pt x="1482" y="58"/>
                </a:lnTo>
                <a:lnTo>
                  <a:pt x="1491" y="59"/>
                </a:lnTo>
                <a:lnTo>
                  <a:pt x="1510" y="58"/>
                </a:lnTo>
                <a:lnTo>
                  <a:pt x="1529" y="55"/>
                </a:lnTo>
                <a:lnTo>
                  <a:pt x="1531" y="54"/>
                </a:lnTo>
                <a:lnTo>
                  <a:pt x="1550" y="49"/>
                </a:lnTo>
                <a:lnTo>
                  <a:pt x="1569" y="44"/>
                </a:lnTo>
                <a:lnTo>
                  <a:pt x="1587" y="36"/>
                </a:lnTo>
                <a:lnTo>
                  <a:pt x="1606" y="27"/>
                </a:lnTo>
                <a:lnTo>
                  <a:pt x="1643" y="9"/>
                </a:lnTo>
                <a:lnTo>
                  <a:pt x="1637" y="1"/>
                </a:lnTo>
                <a:lnTo>
                  <a:pt x="1601" y="19"/>
                </a:lnTo>
                <a:lnTo>
                  <a:pt x="1582" y="27"/>
                </a:lnTo>
                <a:lnTo>
                  <a:pt x="1564" y="35"/>
                </a:lnTo>
                <a:lnTo>
                  <a:pt x="1545" y="40"/>
                </a:lnTo>
                <a:lnTo>
                  <a:pt x="1526" y="45"/>
                </a:lnTo>
                <a:lnTo>
                  <a:pt x="1529" y="50"/>
                </a:lnTo>
                <a:lnTo>
                  <a:pt x="1529" y="45"/>
                </a:lnTo>
                <a:lnTo>
                  <a:pt x="1510" y="49"/>
                </a:lnTo>
                <a:lnTo>
                  <a:pt x="1491" y="49"/>
                </a:lnTo>
                <a:lnTo>
                  <a:pt x="1482" y="49"/>
                </a:lnTo>
                <a:lnTo>
                  <a:pt x="1473" y="47"/>
                </a:lnTo>
                <a:lnTo>
                  <a:pt x="1473" y="52"/>
                </a:lnTo>
                <a:lnTo>
                  <a:pt x="1476" y="48"/>
                </a:lnTo>
                <a:lnTo>
                  <a:pt x="1466" y="45"/>
                </a:lnTo>
                <a:lnTo>
                  <a:pt x="1457" y="42"/>
                </a:lnTo>
                <a:lnTo>
                  <a:pt x="1438" y="34"/>
                </a:lnTo>
                <a:lnTo>
                  <a:pt x="1420" y="25"/>
                </a:lnTo>
                <a:lnTo>
                  <a:pt x="1401" y="16"/>
                </a:lnTo>
                <a:lnTo>
                  <a:pt x="1382" y="8"/>
                </a:lnTo>
                <a:lnTo>
                  <a:pt x="1373" y="5"/>
                </a:lnTo>
                <a:lnTo>
                  <a:pt x="1363" y="2"/>
                </a:lnTo>
                <a:lnTo>
                  <a:pt x="1361" y="2"/>
                </a:lnTo>
                <a:lnTo>
                  <a:pt x="1351" y="1"/>
                </a:lnTo>
                <a:lnTo>
                  <a:pt x="1343" y="0"/>
                </a:lnTo>
                <a:lnTo>
                  <a:pt x="1334" y="1"/>
                </a:lnTo>
                <a:lnTo>
                  <a:pt x="1324" y="2"/>
                </a:lnTo>
                <a:lnTo>
                  <a:pt x="1322" y="2"/>
                </a:lnTo>
                <a:lnTo>
                  <a:pt x="1312" y="5"/>
                </a:lnTo>
                <a:lnTo>
                  <a:pt x="1303" y="8"/>
                </a:lnTo>
                <a:lnTo>
                  <a:pt x="1284" y="16"/>
                </a:lnTo>
                <a:lnTo>
                  <a:pt x="1266" y="25"/>
                </a:lnTo>
                <a:lnTo>
                  <a:pt x="1247" y="34"/>
                </a:lnTo>
                <a:lnTo>
                  <a:pt x="1228" y="42"/>
                </a:lnTo>
                <a:lnTo>
                  <a:pt x="1219" y="45"/>
                </a:lnTo>
                <a:lnTo>
                  <a:pt x="1210" y="48"/>
                </a:lnTo>
                <a:lnTo>
                  <a:pt x="1213" y="52"/>
                </a:lnTo>
                <a:lnTo>
                  <a:pt x="1213" y="47"/>
                </a:lnTo>
                <a:lnTo>
                  <a:pt x="1203" y="49"/>
                </a:lnTo>
                <a:lnTo>
                  <a:pt x="1194" y="49"/>
                </a:lnTo>
                <a:lnTo>
                  <a:pt x="1185" y="49"/>
                </a:lnTo>
                <a:lnTo>
                  <a:pt x="1175" y="47"/>
                </a:lnTo>
                <a:lnTo>
                  <a:pt x="1175" y="52"/>
                </a:lnTo>
                <a:lnTo>
                  <a:pt x="1178" y="48"/>
                </a:lnTo>
                <a:lnTo>
                  <a:pt x="1168" y="45"/>
                </a:lnTo>
                <a:lnTo>
                  <a:pt x="1159" y="42"/>
                </a:lnTo>
                <a:lnTo>
                  <a:pt x="1140" y="34"/>
                </a:lnTo>
                <a:lnTo>
                  <a:pt x="1122" y="25"/>
                </a:lnTo>
                <a:lnTo>
                  <a:pt x="1103" y="16"/>
                </a:lnTo>
                <a:lnTo>
                  <a:pt x="1085" y="8"/>
                </a:lnTo>
                <a:lnTo>
                  <a:pt x="1076" y="5"/>
                </a:lnTo>
                <a:lnTo>
                  <a:pt x="1066" y="2"/>
                </a:lnTo>
                <a:lnTo>
                  <a:pt x="1064" y="2"/>
                </a:lnTo>
                <a:lnTo>
                  <a:pt x="1054" y="1"/>
                </a:lnTo>
                <a:lnTo>
                  <a:pt x="1045" y="0"/>
                </a:lnTo>
                <a:lnTo>
                  <a:pt x="1036" y="1"/>
                </a:lnTo>
                <a:lnTo>
                  <a:pt x="1026" y="2"/>
                </a:lnTo>
                <a:lnTo>
                  <a:pt x="1024" y="2"/>
                </a:lnTo>
                <a:lnTo>
                  <a:pt x="1014" y="5"/>
                </a:lnTo>
                <a:lnTo>
                  <a:pt x="1005" y="8"/>
                </a:lnTo>
                <a:lnTo>
                  <a:pt x="986" y="16"/>
                </a:lnTo>
                <a:lnTo>
                  <a:pt x="968" y="25"/>
                </a:lnTo>
                <a:lnTo>
                  <a:pt x="950" y="34"/>
                </a:lnTo>
                <a:lnTo>
                  <a:pt x="931" y="42"/>
                </a:lnTo>
                <a:lnTo>
                  <a:pt x="922" y="45"/>
                </a:lnTo>
                <a:lnTo>
                  <a:pt x="912" y="48"/>
                </a:lnTo>
                <a:lnTo>
                  <a:pt x="915" y="52"/>
                </a:lnTo>
                <a:lnTo>
                  <a:pt x="915" y="47"/>
                </a:lnTo>
                <a:lnTo>
                  <a:pt x="905" y="49"/>
                </a:lnTo>
                <a:lnTo>
                  <a:pt x="896" y="49"/>
                </a:lnTo>
                <a:lnTo>
                  <a:pt x="887" y="49"/>
                </a:lnTo>
                <a:lnTo>
                  <a:pt x="877" y="47"/>
                </a:lnTo>
                <a:lnTo>
                  <a:pt x="877" y="52"/>
                </a:lnTo>
                <a:lnTo>
                  <a:pt x="880" y="48"/>
                </a:lnTo>
                <a:lnTo>
                  <a:pt x="870" y="45"/>
                </a:lnTo>
                <a:lnTo>
                  <a:pt x="861" y="42"/>
                </a:lnTo>
                <a:lnTo>
                  <a:pt x="842" y="34"/>
                </a:lnTo>
                <a:lnTo>
                  <a:pt x="824" y="25"/>
                </a:lnTo>
                <a:lnTo>
                  <a:pt x="806" y="16"/>
                </a:lnTo>
                <a:lnTo>
                  <a:pt x="787" y="8"/>
                </a:lnTo>
                <a:lnTo>
                  <a:pt x="778" y="5"/>
                </a:lnTo>
                <a:lnTo>
                  <a:pt x="768" y="2"/>
                </a:lnTo>
                <a:lnTo>
                  <a:pt x="766" y="2"/>
                </a:lnTo>
                <a:lnTo>
                  <a:pt x="756" y="1"/>
                </a:lnTo>
                <a:lnTo>
                  <a:pt x="747" y="0"/>
                </a:lnTo>
                <a:lnTo>
                  <a:pt x="738" y="1"/>
                </a:lnTo>
                <a:lnTo>
                  <a:pt x="728" y="2"/>
                </a:lnTo>
                <a:lnTo>
                  <a:pt x="726" y="2"/>
                </a:lnTo>
                <a:lnTo>
                  <a:pt x="716" y="5"/>
                </a:lnTo>
                <a:lnTo>
                  <a:pt x="707" y="8"/>
                </a:lnTo>
                <a:lnTo>
                  <a:pt x="689" y="16"/>
                </a:lnTo>
                <a:lnTo>
                  <a:pt x="671" y="25"/>
                </a:lnTo>
                <a:lnTo>
                  <a:pt x="652" y="34"/>
                </a:lnTo>
                <a:lnTo>
                  <a:pt x="633" y="42"/>
                </a:lnTo>
                <a:lnTo>
                  <a:pt x="624" y="45"/>
                </a:lnTo>
                <a:lnTo>
                  <a:pt x="614" y="48"/>
                </a:lnTo>
                <a:lnTo>
                  <a:pt x="617" y="52"/>
                </a:lnTo>
                <a:lnTo>
                  <a:pt x="617" y="47"/>
                </a:lnTo>
                <a:lnTo>
                  <a:pt x="607" y="49"/>
                </a:lnTo>
                <a:lnTo>
                  <a:pt x="598" y="49"/>
                </a:lnTo>
                <a:lnTo>
                  <a:pt x="589" y="49"/>
                </a:lnTo>
                <a:lnTo>
                  <a:pt x="579" y="47"/>
                </a:lnTo>
                <a:lnTo>
                  <a:pt x="579" y="52"/>
                </a:lnTo>
                <a:lnTo>
                  <a:pt x="582" y="48"/>
                </a:lnTo>
                <a:lnTo>
                  <a:pt x="572" y="45"/>
                </a:lnTo>
                <a:lnTo>
                  <a:pt x="563" y="42"/>
                </a:lnTo>
                <a:lnTo>
                  <a:pt x="545" y="34"/>
                </a:lnTo>
                <a:lnTo>
                  <a:pt x="527" y="25"/>
                </a:lnTo>
                <a:lnTo>
                  <a:pt x="508" y="16"/>
                </a:lnTo>
                <a:lnTo>
                  <a:pt x="489" y="8"/>
                </a:lnTo>
                <a:lnTo>
                  <a:pt x="480" y="5"/>
                </a:lnTo>
                <a:lnTo>
                  <a:pt x="470" y="2"/>
                </a:lnTo>
                <a:lnTo>
                  <a:pt x="468" y="2"/>
                </a:lnTo>
                <a:lnTo>
                  <a:pt x="458" y="1"/>
                </a:lnTo>
                <a:lnTo>
                  <a:pt x="449" y="0"/>
                </a:lnTo>
                <a:lnTo>
                  <a:pt x="440" y="1"/>
                </a:lnTo>
                <a:lnTo>
                  <a:pt x="430" y="2"/>
                </a:lnTo>
                <a:lnTo>
                  <a:pt x="428" y="2"/>
                </a:lnTo>
                <a:lnTo>
                  <a:pt x="419" y="5"/>
                </a:lnTo>
                <a:lnTo>
                  <a:pt x="410" y="8"/>
                </a:lnTo>
                <a:lnTo>
                  <a:pt x="391" y="16"/>
                </a:lnTo>
                <a:lnTo>
                  <a:pt x="373" y="25"/>
                </a:lnTo>
                <a:lnTo>
                  <a:pt x="354" y="34"/>
                </a:lnTo>
                <a:lnTo>
                  <a:pt x="335" y="42"/>
                </a:lnTo>
                <a:lnTo>
                  <a:pt x="326" y="45"/>
                </a:lnTo>
                <a:lnTo>
                  <a:pt x="316" y="48"/>
                </a:lnTo>
                <a:lnTo>
                  <a:pt x="319" y="52"/>
                </a:lnTo>
                <a:lnTo>
                  <a:pt x="319" y="47"/>
                </a:lnTo>
                <a:lnTo>
                  <a:pt x="309" y="49"/>
                </a:lnTo>
                <a:lnTo>
                  <a:pt x="300" y="49"/>
                </a:lnTo>
                <a:lnTo>
                  <a:pt x="292" y="49"/>
                </a:lnTo>
                <a:lnTo>
                  <a:pt x="282" y="47"/>
                </a:lnTo>
                <a:lnTo>
                  <a:pt x="282" y="52"/>
                </a:lnTo>
                <a:lnTo>
                  <a:pt x="285" y="48"/>
                </a:lnTo>
                <a:lnTo>
                  <a:pt x="275" y="45"/>
                </a:lnTo>
                <a:lnTo>
                  <a:pt x="266" y="42"/>
                </a:lnTo>
                <a:lnTo>
                  <a:pt x="247" y="34"/>
                </a:lnTo>
                <a:lnTo>
                  <a:pt x="229" y="25"/>
                </a:lnTo>
                <a:lnTo>
                  <a:pt x="210" y="16"/>
                </a:lnTo>
                <a:lnTo>
                  <a:pt x="191" y="8"/>
                </a:lnTo>
                <a:lnTo>
                  <a:pt x="182" y="5"/>
                </a:lnTo>
                <a:lnTo>
                  <a:pt x="172" y="2"/>
                </a:lnTo>
                <a:lnTo>
                  <a:pt x="170" y="2"/>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3801" name="Line 10"/>
          <p:cNvSpPr>
            <a:spLocks noChangeShapeType="1"/>
          </p:cNvSpPr>
          <p:nvPr/>
        </p:nvSpPr>
        <p:spPr bwMode="auto">
          <a:xfrm flipV="1">
            <a:off x="6732588" y="6021388"/>
            <a:ext cx="1587" cy="234950"/>
          </a:xfrm>
          <a:prstGeom prst="line">
            <a:avLst/>
          </a:prstGeom>
          <a:noFill/>
          <a:ln w="9525">
            <a:solidFill>
              <a:srgbClr val="000000"/>
            </a:solidFill>
            <a:round/>
            <a:headEnd/>
            <a:tailEnd/>
          </a:ln>
        </p:spPr>
        <p:txBody>
          <a:bodyPr/>
          <a:lstStyle/>
          <a:p>
            <a:endParaRPr lang="en-US"/>
          </a:p>
        </p:txBody>
      </p:sp>
      <p:sp>
        <p:nvSpPr>
          <p:cNvPr id="33802" name="Line 11"/>
          <p:cNvSpPr>
            <a:spLocks noChangeShapeType="1"/>
          </p:cNvSpPr>
          <p:nvPr/>
        </p:nvSpPr>
        <p:spPr bwMode="auto">
          <a:xfrm>
            <a:off x="6732588" y="6021388"/>
            <a:ext cx="733425" cy="3175"/>
          </a:xfrm>
          <a:prstGeom prst="line">
            <a:avLst/>
          </a:prstGeom>
          <a:noFill/>
          <a:ln w="9525">
            <a:solidFill>
              <a:srgbClr val="000000"/>
            </a:solidFill>
            <a:round/>
            <a:headEnd/>
            <a:tailEnd/>
          </a:ln>
        </p:spPr>
        <p:txBody>
          <a:bodyPr/>
          <a:lstStyle/>
          <a:p>
            <a:endParaRPr lang="en-US"/>
          </a:p>
        </p:txBody>
      </p:sp>
      <p:sp>
        <p:nvSpPr>
          <p:cNvPr id="33803" name="Rectangle 12"/>
          <p:cNvSpPr>
            <a:spLocks noChangeArrowheads="1"/>
          </p:cNvSpPr>
          <p:nvPr/>
        </p:nvSpPr>
        <p:spPr bwMode="auto">
          <a:xfrm>
            <a:off x="7451725" y="5589588"/>
            <a:ext cx="722313" cy="455612"/>
          </a:xfrm>
          <a:prstGeom prst="rect">
            <a:avLst/>
          </a:prstGeom>
          <a:solidFill>
            <a:srgbClr val="FFFF00"/>
          </a:solidFill>
          <a:ln w="9525">
            <a:solidFill>
              <a:srgbClr val="000000"/>
            </a:solidFill>
            <a:miter lim="800000"/>
            <a:headEnd/>
            <a:tailEnd/>
          </a:ln>
        </p:spPr>
        <p:txBody>
          <a:bodyPr/>
          <a:lstStyle/>
          <a:p>
            <a:endParaRPr lang="sl-SI"/>
          </a:p>
        </p:txBody>
      </p:sp>
      <p:sp>
        <p:nvSpPr>
          <p:cNvPr id="33804" name="Freeform 13"/>
          <p:cNvSpPr>
            <a:spLocks/>
          </p:cNvSpPr>
          <p:nvPr/>
        </p:nvSpPr>
        <p:spPr bwMode="auto">
          <a:xfrm>
            <a:off x="7451725" y="5373688"/>
            <a:ext cx="733425" cy="231775"/>
          </a:xfrm>
          <a:custGeom>
            <a:avLst/>
            <a:gdLst>
              <a:gd name="T0" fmla="*/ 2147483647 w 446"/>
              <a:gd name="T1" fmla="*/ 0 h 99"/>
              <a:gd name="T2" fmla="*/ 0 w 446"/>
              <a:gd name="T3" fmla="*/ 2147483647 h 99"/>
              <a:gd name="T4" fmla="*/ 2147483647 w 446"/>
              <a:gd name="T5" fmla="*/ 2147483647 h 99"/>
              <a:gd name="T6" fmla="*/ 2147483647 w 446"/>
              <a:gd name="T7" fmla="*/ 0 h 99"/>
              <a:gd name="T8" fmla="*/ 0 60000 65536"/>
              <a:gd name="T9" fmla="*/ 0 60000 65536"/>
              <a:gd name="T10" fmla="*/ 0 60000 65536"/>
              <a:gd name="T11" fmla="*/ 0 60000 65536"/>
              <a:gd name="T12" fmla="*/ 0 w 446"/>
              <a:gd name="T13" fmla="*/ 0 h 99"/>
              <a:gd name="T14" fmla="*/ 446 w 446"/>
              <a:gd name="T15" fmla="*/ 99 h 99"/>
            </a:gdLst>
            <a:ahLst/>
            <a:cxnLst>
              <a:cxn ang="T8">
                <a:pos x="T0" y="T1"/>
              </a:cxn>
              <a:cxn ang="T9">
                <a:pos x="T2" y="T3"/>
              </a:cxn>
              <a:cxn ang="T10">
                <a:pos x="T4" y="T5"/>
              </a:cxn>
              <a:cxn ang="T11">
                <a:pos x="T6" y="T7"/>
              </a:cxn>
            </a:cxnLst>
            <a:rect l="T12" t="T13" r="T14" b="T15"/>
            <a:pathLst>
              <a:path w="446" h="99">
                <a:moveTo>
                  <a:pt x="223" y="0"/>
                </a:moveTo>
                <a:lnTo>
                  <a:pt x="0" y="99"/>
                </a:lnTo>
                <a:lnTo>
                  <a:pt x="446" y="99"/>
                </a:lnTo>
                <a:lnTo>
                  <a:pt x="223" y="0"/>
                </a:lnTo>
                <a:close/>
              </a:path>
            </a:pathLst>
          </a:custGeom>
          <a:solidFill>
            <a:srgbClr val="CC6600"/>
          </a:solidFill>
          <a:ln w="9525">
            <a:solidFill>
              <a:srgbClr val="000000"/>
            </a:solidFill>
            <a:round/>
            <a:headEnd/>
            <a:tailEnd/>
          </a:ln>
        </p:spPr>
        <p:txBody>
          <a:bodyPr/>
          <a:lstStyle/>
          <a:p>
            <a:endParaRPr lang="en-US"/>
          </a:p>
        </p:txBody>
      </p:sp>
      <p:sp>
        <p:nvSpPr>
          <p:cNvPr id="33805" name="Rectangle 14"/>
          <p:cNvSpPr>
            <a:spLocks noChangeArrowheads="1"/>
          </p:cNvSpPr>
          <p:nvPr/>
        </p:nvSpPr>
        <p:spPr bwMode="auto">
          <a:xfrm>
            <a:off x="1476375" y="6524625"/>
            <a:ext cx="2422525" cy="33338"/>
          </a:xfrm>
          <a:prstGeom prst="rect">
            <a:avLst/>
          </a:prstGeom>
          <a:solidFill>
            <a:srgbClr val="FF0000"/>
          </a:solidFill>
          <a:ln w="9525">
            <a:noFill/>
            <a:miter lim="800000"/>
            <a:headEnd/>
            <a:tailEnd/>
          </a:ln>
        </p:spPr>
        <p:txBody>
          <a:bodyPr/>
          <a:lstStyle/>
          <a:p>
            <a:endParaRPr lang="sl-SI"/>
          </a:p>
        </p:txBody>
      </p:sp>
      <p:sp>
        <p:nvSpPr>
          <p:cNvPr id="33806" name="Rectangle 15"/>
          <p:cNvSpPr>
            <a:spLocks noChangeArrowheads="1"/>
          </p:cNvSpPr>
          <p:nvPr/>
        </p:nvSpPr>
        <p:spPr bwMode="auto">
          <a:xfrm>
            <a:off x="4067175" y="6524625"/>
            <a:ext cx="4014788" cy="33338"/>
          </a:xfrm>
          <a:prstGeom prst="rect">
            <a:avLst/>
          </a:prstGeom>
          <a:solidFill>
            <a:srgbClr val="FF0000"/>
          </a:solidFill>
          <a:ln w="9525">
            <a:noFill/>
            <a:miter lim="800000"/>
            <a:headEnd/>
            <a:tailEnd/>
          </a:ln>
        </p:spPr>
        <p:txBody>
          <a:bodyPr/>
          <a:lstStyle/>
          <a:p>
            <a:endParaRPr lang="sl-SI"/>
          </a:p>
        </p:txBody>
      </p:sp>
      <p:sp>
        <p:nvSpPr>
          <p:cNvPr id="33807" name="Rectangle 16"/>
          <p:cNvSpPr>
            <a:spLocks noChangeArrowheads="1"/>
          </p:cNvSpPr>
          <p:nvPr/>
        </p:nvSpPr>
        <p:spPr bwMode="auto">
          <a:xfrm>
            <a:off x="1692275" y="6165850"/>
            <a:ext cx="2152650" cy="274638"/>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800">
                <a:solidFill>
                  <a:srgbClr val="FF0000"/>
                </a:solidFill>
                <a:latin typeface="Times New Roman" pitchFamily="18" charset="0"/>
              </a:rPr>
              <a:t>Cost and risk transfer</a:t>
            </a:r>
            <a:endParaRPr lang="en-US" sz="1800" b="0">
              <a:latin typeface="Times New Roman" pitchFamily="18" charset="0"/>
            </a:endParaRPr>
          </a:p>
        </p:txBody>
      </p:sp>
      <p:sp>
        <p:nvSpPr>
          <p:cNvPr id="33808" name="Freeform 17"/>
          <p:cNvSpPr>
            <a:spLocks/>
          </p:cNvSpPr>
          <p:nvPr/>
        </p:nvSpPr>
        <p:spPr bwMode="auto">
          <a:xfrm>
            <a:off x="4716463" y="5949950"/>
            <a:ext cx="1100137" cy="347663"/>
          </a:xfrm>
          <a:custGeom>
            <a:avLst/>
            <a:gdLst>
              <a:gd name="T0" fmla="*/ 0 w 670"/>
              <a:gd name="T1" fmla="*/ 0 h 149"/>
              <a:gd name="T2" fmla="*/ 2147483647 w 670"/>
              <a:gd name="T3" fmla="*/ 2147483647 h 149"/>
              <a:gd name="T4" fmla="*/ 2147483647 w 670"/>
              <a:gd name="T5" fmla="*/ 2147483647 h 149"/>
              <a:gd name="T6" fmla="*/ 2147483647 w 670"/>
              <a:gd name="T7" fmla="*/ 0 h 149"/>
              <a:gd name="T8" fmla="*/ 0 w 670"/>
              <a:gd name="T9" fmla="*/ 0 h 149"/>
              <a:gd name="T10" fmla="*/ 0 60000 65536"/>
              <a:gd name="T11" fmla="*/ 0 60000 65536"/>
              <a:gd name="T12" fmla="*/ 0 60000 65536"/>
              <a:gd name="T13" fmla="*/ 0 60000 65536"/>
              <a:gd name="T14" fmla="*/ 0 60000 65536"/>
              <a:gd name="T15" fmla="*/ 0 w 670"/>
              <a:gd name="T16" fmla="*/ 0 h 149"/>
              <a:gd name="T17" fmla="*/ 670 w 670"/>
              <a:gd name="T18" fmla="*/ 149 h 149"/>
            </a:gdLst>
            <a:ahLst/>
            <a:cxnLst>
              <a:cxn ang="T10">
                <a:pos x="T0" y="T1"/>
              </a:cxn>
              <a:cxn ang="T11">
                <a:pos x="T2" y="T3"/>
              </a:cxn>
              <a:cxn ang="T12">
                <a:pos x="T4" y="T5"/>
              </a:cxn>
              <a:cxn ang="T13">
                <a:pos x="T6" y="T7"/>
              </a:cxn>
              <a:cxn ang="T14">
                <a:pos x="T8" y="T9"/>
              </a:cxn>
            </a:cxnLst>
            <a:rect l="T15" t="T16" r="T17" b="T18"/>
            <a:pathLst>
              <a:path w="670" h="149">
                <a:moveTo>
                  <a:pt x="0" y="0"/>
                </a:moveTo>
                <a:lnTo>
                  <a:pt x="168" y="149"/>
                </a:lnTo>
                <a:lnTo>
                  <a:pt x="503" y="149"/>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3809" name="Rectangle 18"/>
          <p:cNvSpPr>
            <a:spLocks noChangeArrowheads="1"/>
          </p:cNvSpPr>
          <p:nvPr/>
        </p:nvSpPr>
        <p:spPr bwMode="auto">
          <a:xfrm>
            <a:off x="5003800" y="5805488"/>
            <a:ext cx="600075" cy="144462"/>
          </a:xfrm>
          <a:prstGeom prst="rect">
            <a:avLst/>
          </a:prstGeom>
          <a:solidFill>
            <a:srgbClr val="969696"/>
          </a:solidFill>
          <a:ln w="9525">
            <a:solidFill>
              <a:srgbClr val="969696"/>
            </a:solidFill>
            <a:miter lim="800000"/>
            <a:headEnd/>
            <a:tailEnd/>
          </a:ln>
        </p:spPr>
        <p:txBody>
          <a:bodyPr/>
          <a:lstStyle/>
          <a:p>
            <a:endParaRPr lang="sl-SI"/>
          </a:p>
        </p:txBody>
      </p:sp>
      <p:sp>
        <p:nvSpPr>
          <p:cNvPr id="33810" name="Freeform 19"/>
          <p:cNvSpPr>
            <a:spLocks/>
          </p:cNvSpPr>
          <p:nvPr/>
        </p:nvSpPr>
        <p:spPr bwMode="auto">
          <a:xfrm>
            <a:off x="3779838" y="6453188"/>
            <a:ext cx="149225" cy="173037"/>
          </a:xfrm>
          <a:custGeom>
            <a:avLst/>
            <a:gdLst>
              <a:gd name="T0" fmla="*/ 0 w 91"/>
              <a:gd name="T1" fmla="*/ 2147483647 h 74"/>
              <a:gd name="T2" fmla="*/ 2147483647 w 91"/>
              <a:gd name="T3" fmla="*/ 2147483647 h 74"/>
              <a:gd name="T4" fmla="*/ 0 w 91"/>
              <a:gd name="T5" fmla="*/ 0 h 74"/>
              <a:gd name="T6" fmla="*/ 0 w 91"/>
              <a:gd name="T7" fmla="*/ 2147483647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6"/>
                </a:lnTo>
                <a:lnTo>
                  <a:pt x="0" y="0"/>
                </a:lnTo>
                <a:lnTo>
                  <a:pt x="0" y="74"/>
                </a:lnTo>
                <a:close/>
              </a:path>
            </a:pathLst>
          </a:custGeom>
          <a:solidFill>
            <a:srgbClr val="FF0000"/>
          </a:solidFill>
          <a:ln w="9525">
            <a:noFill/>
            <a:round/>
            <a:headEnd/>
            <a:tailEnd/>
          </a:ln>
        </p:spPr>
        <p:txBody>
          <a:bodyPr/>
          <a:lstStyle/>
          <a:p>
            <a:endParaRPr lang="en-US"/>
          </a:p>
        </p:txBody>
      </p:sp>
      <p:sp>
        <p:nvSpPr>
          <p:cNvPr id="33811" name="Freeform 20"/>
          <p:cNvSpPr>
            <a:spLocks/>
          </p:cNvSpPr>
          <p:nvPr/>
        </p:nvSpPr>
        <p:spPr bwMode="auto">
          <a:xfrm>
            <a:off x="3924300" y="6453188"/>
            <a:ext cx="149225" cy="173037"/>
          </a:xfrm>
          <a:custGeom>
            <a:avLst/>
            <a:gdLst>
              <a:gd name="T0" fmla="*/ 2147483647 w 91"/>
              <a:gd name="T1" fmla="*/ 0 h 74"/>
              <a:gd name="T2" fmla="*/ 0 w 91"/>
              <a:gd name="T3" fmla="*/ 2147483647 h 74"/>
              <a:gd name="T4" fmla="*/ 2147483647 w 91"/>
              <a:gd name="T5" fmla="*/ 2147483647 h 74"/>
              <a:gd name="T6" fmla="*/ 2147483647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6"/>
                </a:lnTo>
                <a:lnTo>
                  <a:pt x="91" y="74"/>
                </a:lnTo>
                <a:lnTo>
                  <a:pt x="91" y="0"/>
                </a:lnTo>
                <a:close/>
              </a:path>
            </a:pathLst>
          </a:custGeom>
          <a:solidFill>
            <a:srgbClr val="FF0000"/>
          </a:solidFill>
          <a:ln w="9525">
            <a:noFill/>
            <a:round/>
            <a:headEnd/>
            <a:tailEnd/>
          </a:ln>
        </p:spPr>
        <p:txBody>
          <a:bodyPr/>
          <a:lstStyle/>
          <a:p>
            <a:endParaRPr lang="en-US"/>
          </a:p>
        </p:txBody>
      </p:sp>
      <p:sp>
        <p:nvSpPr>
          <p:cNvPr id="33812" name="AutoShape 21"/>
          <p:cNvSpPr>
            <a:spLocks noChangeArrowheads="1"/>
          </p:cNvSpPr>
          <p:nvPr/>
        </p:nvSpPr>
        <p:spPr bwMode="auto">
          <a:xfrm>
            <a:off x="685800" y="1371600"/>
            <a:ext cx="3552825" cy="3600450"/>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Seller’s obligations end, when he </a:t>
            </a:r>
          </a:p>
          <a:p>
            <a:pPr algn="ctr"/>
            <a:r>
              <a:rPr lang="en-US" b="0" i="1" dirty="0"/>
              <a:t>places the goods </a:t>
            </a:r>
            <a:r>
              <a:rPr lang="en-US" b="0" i="1" u="sng" dirty="0"/>
              <a:t>on board</a:t>
            </a:r>
            <a:r>
              <a:rPr lang="en-US" b="0" i="1" dirty="0"/>
              <a:t> the ship</a:t>
            </a:r>
          </a:p>
          <a:p>
            <a:pPr algn="ctr"/>
            <a:r>
              <a:rPr lang="en-US" b="0" i="1" dirty="0"/>
              <a:t>of the buyer. </a:t>
            </a:r>
          </a:p>
          <a:p>
            <a:pPr algn="ctr"/>
            <a:endParaRPr lang="en-US" b="0" i="1" dirty="0"/>
          </a:p>
          <a:p>
            <a:pPr algn="ctr"/>
            <a:r>
              <a:rPr lang="en-US" b="0" i="1" dirty="0"/>
              <a:t>He is in charge of uploading the</a:t>
            </a:r>
          </a:p>
          <a:p>
            <a:pPr algn="ctr"/>
            <a:r>
              <a:rPr lang="en-US" b="0" i="1" dirty="0"/>
              <a:t>goods on</a:t>
            </a:r>
            <a:r>
              <a:rPr lang="sl-SI" b="0" i="1" dirty="0"/>
              <a:t> to</a:t>
            </a:r>
            <a:r>
              <a:rPr lang="en-US" b="0" i="1" dirty="0"/>
              <a:t> the ship and bears all the </a:t>
            </a:r>
          </a:p>
          <a:p>
            <a:pPr algn="ctr"/>
            <a:r>
              <a:rPr lang="en-US" b="0" i="1" dirty="0"/>
              <a:t>risk during this upload!</a:t>
            </a:r>
          </a:p>
        </p:txBody>
      </p:sp>
      <p:sp>
        <p:nvSpPr>
          <p:cNvPr id="33813" name="AutoShape 22"/>
          <p:cNvSpPr>
            <a:spLocks noChangeArrowheads="1"/>
          </p:cNvSpPr>
          <p:nvPr/>
        </p:nvSpPr>
        <p:spPr bwMode="auto">
          <a:xfrm>
            <a:off x="5029200" y="1341438"/>
            <a:ext cx="3428999" cy="3671887"/>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Buyer bears all costs and risks from</a:t>
            </a:r>
          </a:p>
          <a:p>
            <a:pPr algn="ctr"/>
            <a:r>
              <a:rPr lang="en-US" b="0" i="1" dirty="0"/>
              <a:t>the moment the goods are placed </a:t>
            </a:r>
          </a:p>
          <a:p>
            <a:pPr algn="ctr"/>
            <a:r>
              <a:rPr lang="en-US" b="0" i="1" dirty="0"/>
              <a:t>on board the ship.</a:t>
            </a:r>
          </a:p>
          <a:p>
            <a:pPr algn="ct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5"/>
          <p:cNvPicPr>
            <a:picLocks noChangeAspect="1" noChangeArrowheads="1"/>
          </p:cNvPicPr>
          <p:nvPr/>
        </p:nvPicPr>
        <p:blipFill>
          <a:blip r:embed="rId2"/>
          <a:srcRect/>
          <a:stretch>
            <a:fillRect/>
          </a:stretch>
        </p:blipFill>
        <p:spPr bwMode="auto">
          <a:xfrm>
            <a:off x="609600" y="1973263"/>
            <a:ext cx="7862888" cy="4335462"/>
          </a:xfrm>
          <a:prstGeom prst="rect">
            <a:avLst/>
          </a:prstGeom>
          <a:noFill/>
          <a:ln w="9525">
            <a:noFill/>
            <a:miter lim="800000"/>
            <a:headEnd/>
            <a:tailEnd/>
          </a:ln>
        </p:spPr>
      </p:pic>
      <p:sp>
        <p:nvSpPr>
          <p:cNvPr id="46083" name="Naslov 1"/>
          <p:cNvSpPr>
            <a:spLocks noGrp="1"/>
          </p:cNvSpPr>
          <p:nvPr>
            <p:ph type="title"/>
          </p:nvPr>
        </p:nvSpPr>
        <p:spPr/>
        <p:txBody>
          <a:bodyPr/>
          <a:lstStyle/>
          <a:p>
            <a:r>
              <a:rPr lang="en-US" dirty="0" smtClean="0"/>
              <a:t>Example : Accident</a:t>
            </a:r>
          </a:p>
        </p:txBody>
      </p:sp>
      <p:sp>
        <p:nvSpPr>
          <p:cNvPr id="46084" name="Ograda vsebine 2"/>
          <p:cNvSpPr>
            <a:spLocks noGrp="1"/>
          </p:cNvSpPr>
          <p:nvPr>
            <p:ph idx="1"/>
          </p:nvPr>
        </p:nvSpPr>
        <p:spPr>
          <a:xfrm>
            <a:off x="457200" y="1341438"/>
            <a:ext cx="8534400" cy="503237"/>
          </a:xfrm>
        </p:spPr>
        <p:txBody>
          <a:bodyPr>
            <a:normAutofit fontScale="77500" lnSpcReduction="20000"/>
          </a:bodyPr>
          <a:lstStyle/>
          <a:p>
            <a:r>
              <a:rPr lang="en-US" dirty="0" smtClean="0">
                <a:solidFill>
                  <a:srgbClr val="0070C0"/>
                </a:solidFill>
              </a:rPr>
              <a:t>Car falls into the water, when being uploaded on the ship…</a:t>
            </a:r>
          </a:p>
        </p:txBody>
      </p:sp>
      <p:pic>
        <p:nvPicPr>
          <p:cNvPr id="46085" name="Picture 4" descr="http://cdn1.siol.net/sn/img/10/061/634031150869252654_koenigsegg-agera-1.jpg"/>
          <p:cNvPicPr>
            <a:picLocks noChangeAspect="1" noChangeArrowheads="1"/>
          </p:cNvPicPr>
          <p:nvPr/>
        </p:nvPicPr>
        <p:blipFill>
          <a:blip r:embed="rId3"/>
          <a:srcRect/>
          <a:stretch>
            <a:fillRect/>
          </a:stretch>
        </p:blipFill>
        <p:spPr bwMode="auto">
          <a:xfrm>
            <a:off x="1979613" y="3213100"/>
            <a:ext cx="1547812" cy="86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zh-CN" smtClean="0"/>
              <a:t>  Bill of Exchange</a:t>
            </a:r>
            <a:endParaRPr lang="en-US" altLang="zh-CN" dirty="0"/>
          </a:p>
        </p:txBody>
      </p:sp>
      <p:sp>
        <p:nvSpPr>
          <p:cNvPr id="7171" name="Rectangle 3"/>
          <p:cNvSpPr>
            <a:spLocks noGrp="1" noChangeArrowheads="1"/>
          </p:cNvSpPr>
          <p:nvPr>
            <p:ph type="body" idx="1"/>
          </p:nvPr>
        </p:nvSpPr>
        <p:spPr/>
        <p:txBody>
          <a:bodyPr/>
          <a:lstStyle/>
          <a:p>
            <a:r>
              <a:rPr lang="en-US" altLang="zh-CN" smtClean="0"/>
              <a:t>  The parties of a bill of exchange are: </a:t>
            </a:r>
          </a:p>
          <a:p>
            <a:r>
              <a:rPr lang="en-US" altLang="zh-CN" smtClean="0"/>
              <a:t>The drawer, who is usually the exporter or the  beneficiary of L/C</a:t>
            </a:r>
          </a:p>
          <a:p>
            <a:r>
              <a:rPr lang="en-US" altLang="zh-CN" smtClean="0"/>
              <a:t> The drawee (payer), who is usually the importer under collect or the  appointed banker under a letter of credit</a:t>
            </a:r>
          </a:p>
          <a:p>
            <a:r>
              <a:rPr lang="en-US" altLang="zh-CN" smtClean="0"/>
              <a:t>The payee, who is the drawer or the bearer of the bill.</a:t>
            </a:r>
          </a:p>
          <a:p>
            <a:endParaRPr lang="en-US" altLang="zh-CN" dirty="0"/>
          </a:p>
        </p:txBody>
      </p:sp>
      <p:sp>
        <p:nvSpPr>
          <p:cNvPr id="6" name="Slide Number Placeholder 5"/>
          <p:cNvSpPr>
            <a:spLocks noGrp="1"/>
          </p:cNvSpPr>
          <p:nvPr>
            <p:ph type="sldNum" sz="quarter" idx="12"/>
          </p:nvPr>
        </p:nvSpPr>
        <p:spPr/>
        <p:txBody>
          <a:bodyPr/>
          <a:lstStyle/>
          <a:p>
            <a:fld id="{CA96FEA2-CD71-4AF6-956B-A6FA7D475269}" type="slidenum">
              <a:rPr lang="en-US" altLang="zh-CN" smtClean="0"/>
              <a:pPr/>
              <a:t>2</a:t>
            </a:fld>
            <a:endParaRPr lang="en-US" altLang="zh-CN"/>
          </a:p>
        </p:txBody>
      </p:sp>
    </p:spTree>
    <p:extLst>
      <p:ext uri="{BB962C8B-B14F-4D97-AF65-F5344CB8AC3E}">
        <p14:creationId xmlns:p14="http://schemas.microsoft.com/office/powerpoint/2010/main" val="1592989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smtClean="0"/>
              <a:t>Incoterms 2000</a:t>
            </a:r>
          </a:p>
        </p:txBody>
      </p:sp>
      <p:sp>
        <p:nvSpPr>
          <p:cNvPr id="23556" name="Rectangle 3"/>
          <p:cNvSpPr>
            <a:spLocks noGrp="1" noChangeArrowheads="1"/>
          </p:cNvSpPr>
          <p:nvPr>
            <p:ph type="body" idx="1"/>
          </p:nvPr>
        </p:nvSpPr>
        <p:spPr/>
        <p:txBody>
          <a:bodyPr/>
          <a:lstStyle/>
          <a:p>
            <a:pPr eaLnBrk="1" hangingPunct="1"/>
            <a:r>
              <a:rPr lang="en-US" dirty="0" smtClean="0"/>
              <a:t>The “C” –terms require the seller to contract for carriage at his expense – to a specified point.</a:t>
            </a:r>
          </a:p>
          <a:p>
            <a:r>
              <a:rPr lang="en-US" dirty="0" smtClean="0"/>
              <a:t>CFR </a:t>
            </a:r>
            <a:r>
              <a:rPr lang="en-US" dirty="0" smtClean="0">
                <a:solidFill>
                  <a:srgbClr val="0070C0"/>
                </a:solidFill>
              </a:rPr>
              <a:t>Cost and Freight </a:t>
            </a:r>
            <a:endParaRPr lang="en-US" dirty="0" smtClean="0"/>
          </a:p>
          <a:p>
            <a:r>
              <a:rPr lang="en-US" dirty="0" smtClean="0"/>
              <a:t>CIF </a:t>
            </a:r>
            <a:r>
              <a:rPr lang="en-US" dirty="0" smtClean="0">
                <a:solidFill>
                  <a:srgbClr val="0070C0"/>
                </a:solidFill>
              </a:rPr>
              <a:t>Cost, Insurance and Freight </a:t>
            </a:r>
            <a:endParaRPr lang="en-US" dirty="0" smtClean="0"/>
          </a:p>
          <a:p>
            <a:r>
              <a:rPr lang="en-US" dirty="0" smtClean="0"/>
              <a:t>CPT </a:t>
            </a:r>
            <a:r>
              <a:rPr lang="en-US" dirty="0" smtClean="0">
                <a:solidFill>
                  <a:srgbClr val="0070C0"/>
                </a:solidFill>
              </a:rPr>
              <a:t>Carriage Paid To </a:t>
            </a:r>
            <a:endParaRPr lang="en-US" dirty="0" smtClean="0"/>
          </a:p>
          <a:p>
            <a:r>
              <a:rPr lang="en-US" dirty="0" smtClean="0"/>
              <a:t>CIP </a:t>
            </a:r>
            <a:r>
              <a:rPr lang="en-US" dirty="0" smtClean="0">
                <a:solidFill>
                  <a:srgbClr val="0070C0"/>
                </a:solidFill>
              </a:rPr>
              <a:t>Carriage and Insurance Paid to </a:t>
            </a:r>
            <a:endParaRPr lang="en-US" dirty="0" smtClean="0"/>
          </a:p>
        </p:txBody>
      </p:sp>
    </p:spTree>
    <p:extLst>
      <p:ext uri="{BB962C8B-B14F-4D97-AF65-F5344CB8AC3E}">
        <p14:creationId xmlns:p14="http://schemas.microsoft.com/office/powerpoint/2010/main" val="2436171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b="1" smtClean="0"/>
              <a:t>C group: </a:t>
            </a:r>
            <a:r>
              <a:rPr lang="en-US" b="1" smtClean="0">
                <a:solidFill>
                  <a:srgbClr val="CC0000"/>
                </a:solidFill>
              </a:rPr>
              <a:t>CFR (cost and freight)</a:t>
            </a:r>
          </a:p>
        </p:txBody>
      </p:sp>
      <p:pic>
        <p:nvPicPr>
          <p:cNvPr id="35843" name="Picture 4" descr="http://www.export911.com/e911/export/imgInco/inco3.gif"/>
          <p:cNvPicPr>
            <a:picLocks noChangeAspect="1" noChangeArrowheads="1"/>
          </p:cNvPicPr>
          <p:nvPr/>
        </p:nvPicPr>
        <p:blipFill>
          <a:blip r:embed="rId3" r:link="rId4"/>
          <a:srcRect l="29527" t="25560" b="20000"/>
          <a:stretch>
            <a:fillRect/>
          </a:stretch>
        </p:blipFill>
        <p:spPr bwMode="auto">
          <a:xfrm>
            <a:off x="7761288" y="188913"/>
            <a:ext cx="1382712" cy="611187"/>
          </a:xfrm>
          <a:prstGeom prst="rect">
            <a:avLst/>
          </a:prstGeom>
          <a:noFill/>
          <a:ln w="9525">
            <a:noFill/>
            <a:miter lim="800000"/>
            <a:headEnd/>
            <a:tailEnd/>
          </a:ln>
        </p:spPr>
      </p:pic>
      <p:grpSp>
        <p:nvGrpSpPr>
          <p:cNvPr id="2" name="Group 5"/>
          <p:cNvGrpSpPr>
            <a:grpSpLocks/>
          </p:cNvGrpSpPr>
          <p:nvPr/>
        </p:nvGrpSpPr>
        <p:grpSpPr bwMode="auto">
          <a:xfrm>
            <a:off x="1763713" y="5157788"/>
            <a:ext cx="6499225" cy="1470025"/>
            <a:chOff x="555" y="2549"/>
            <a:chExt cx="4094" cy="926"/>
          </a:xfrm>
        </p:grpSpPr>
        <p:sp>
          <p:nvSpPr>
            <p:cNvPr id="35847" name="Rectangle 6"/>
            <p:cNvSpPr>
              <a:spLocks noChangeArrowheads="1"/>
            </p:cNvSpPr>
            <p:nvPr/>
          </p:nvSpPr>
          <p:spPr bwMode="auto">
            <a:xfrm>
              <a:off x="879" y="2597"/>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48" name="Rectangle 7"/>
            <p:cNvSpPr>
              <a:spLocks noChangeArrowheads="1"/>
            </p:cNvSpPr>
            <p:nvPr/>
          </p:nvSpPr>
          <p:spPr bwMode="auto">
            <a:xfrm>
              <a:off x="879" y="2706"/>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49" name="Rectangle 8"/>
            <p:cNvSpPr>
              <a:spLocks noChangeArrowheads="1"/>
            </p:cNvSpPr>
            <p:nvPr/>
          </p:nvSpPr>
          <p:spPr bwMode="auto">
            <a:xfrm>
              <a:off x="879" y="2815"/>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50" name="Rectangle 9"/>
            <p:cNvSpPr>
              <a:spLocks noChangeArrowheads="1"/>
            </p:cNvSpPr>
            <p:nvPr/>
          </p:nvSpPr>
          <p:spPr bwMode="auto">
            <a:xfrm>
              <a:off x="879" y="292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51" name="Rectangle 10"/>
            <p:cNvSpPr>
              <a:spLocks noChangeArrowheads="1"/>
            </p:cNvSpPr>
            <p:nvPr/>
          </p:nvSpPr>
          <p:spPr bwMode="auto">
            <a:xfrm>
              <a:off x="879" y="3032"/>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FF0000"/>
                  </a:solidFill>
                  <a:latin typeface="Times New Roman" pitchFamily="18" charset="0"/>
                </a:rPr>
                <a:t>Transfer of costs</a:t>
              </a:r>
              <a:endParaRPr lang="sl-SI" sz="1600" b="0">
                <a:latin typeface="Times New Roman" pitchFamily="18" charset="0"/>
              </a:endParaRPr>
            </a:p>
          </p:txBody>
        </p:sp>
        <p:sp>
          <p:nvSpPr>
            <p:cNvPr id="35852" name="Rectangle 11"/>
            <p:cNvSpPr>
              <a:spLocks noChangeArrowheads="1"/>
            </p:cNvSpPr>
            <p:nvPr/>
          </p:nvSpPr>
          <p:spPr bwMode="auto">
            <a:xfrm>
              <a:off x="1683" y="3058"/>
              <a:ext cx="16" cy="77"/>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800" b="0">
                  <a:solidFill>
                    <a:srgbClr val="000000"/>
                  </a:solidFill>
                  <a:latin typeface="Times New Roman" pitchFamily="18" charset="0"/>
                </a:rPr>
                <a:t> </a:t>
              </a:r>
              <a:endParaRPr lang="sl-SI" b="0">
                <a:latin typeface="Times New Roman" pitchFamily="18" charset="0"/>
              </a:endParaRPr>
            </a:p>
          </p:txBody>
        </p:sp>
        <p:sp>
          <p:nvSpPr>
            <p:cNvPr id="35853" name="Rectangle 12"/>
            <p:cNvSpPr>
              <a:spLocks noChangeArrowheads="1"/>
            </p:cNvSpPr>
            <p:nvPr/>
          </p:nvSpPr>
          <p:spPr bwMode="auto">
            <a:xfrm>
              <a:off x="1704" y="303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54" name="Rectangle 13"/>
            <p:cNvSpPr>
              <a:spLocks noChangeArrowheads="1"/>
            </p:cNvSpPr>
            <p:nvPr/>
          </p:nvSpPr>
          <p:spPr bwMode="auto">
            <a:xfrm>
              <a:off x="879" y="3141"/>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55" name="Rectangle 14"/>
            <p:cNvSpPr>
              <a:spLocks noChangeArrowheads="1"/>
            </p:cNvSpPr>
            <p:nvPr/>
          </p:nvSpPr>
          <p:spPr bwMode="auto">
            <a:xfrm>
              <a:off x="879" y="3250"/>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00FF00"/>
                  </a:solidFill>
                  <a:latin typeface="Times New Roman" pitchFamily="18" charset="0"/>
                </a:rPr>
                <a:t>Transfer of risks</a:t>
              </a:r>
              <a:endParaRPr lang="sl-SI" sz="1600" b="0">
                <a:latin typeface="Times New Roman" pitchFamily="18" charset="0"/>
              </a:endParaRPr>
            </a:p>
          </p:txBody>
        </p:sp>
        <p:sp>
          <p:nvSpPr>
            <p:cNvPr id="35856" name="Rectangle 15"/>
            <p:cNvSpPr>
              <a:spLocks noChangeArrowheads="1"/>
            </p:cNvSpPr>
            <p:nvPr/>
          </p:nvSpPr>
          <p:spPr bwMode="auto">
            <a:xfrm>
              <a:off x="1691" y="325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a:solidFill>
                    <a:srgbClr val="00FF00"/>
                  </a:solidFill>
                  <a:latin typeface="Times New Roman" pitchFamily="18" charset="0"/>
                </a:rPr>
                <a:t> </a:t>
              </a:r>
              <a:endParaRPr lang="sl-SI" b="0">
                <a:latin typeface="Times New Roman" pitchFamily="18" charset="0"/>
              </a:endParaRPr>
            </a:p>
          </p:txBody>
        </p:sp>
        <p:sp>
          <p:nvSpPr>
            <p:cNvPr id="35857" name="Rectangle 16"/>
            <p:cNvSpPr>
              <a:spLocks noChangeArrowheads="1"/>
            </p:cNvSpPr>
            <p:nvPr/>
          </p:nvSpPr>
          <p:spPr bwMode="auto">
            <a:xfrm>
              <a:off x="879" y="336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5858" name="Rectangle 17"/>
            <p:cNvSpPr>
              <a:spLocks noChangeArrowheads="1"/>
            </p:cNvSpPr>
            <p:nvPr/>
          </p:nvSpPr>
          <p:spPr bwMode="auto">
            <a:xfrm>
              <a:off x="555" y="2646"/>
              <a:ext cx="446" cy="192"/>
            </a:xfrm>
            <a:prstGeom prst="rect">
              <a:avLst/>
            </a:prstGeom>
            <a:solidFill>
              <a:srgbClr val="FFFF00"/>
            </a:solidFill>
            <a:ln w="9525">
              <a:noFill/>
              <a:miter lim="800000"/>
              <a:headEnd/>
              <a:tailEnd/>
            </a:ln>
          </p:spPr>
          <p:txBody>
            <a:bodyPr/>
            <a:lstStyle/>
            <a:p>
              <a:endParaRPr lang="sl-SI"/>
            </a:p>
          </p:txBody>
        </p:sp>
        <p:sp>
          <p:nvSpPr>
            <p:cNvPr id="35859" name="Rectangle 18"/>
            <p:cNvSpPr>
              <a:spLocks noChangeArrowheads="1"/>
            </p:cNvSpPr>
            <p:nvPr/>
          </p:nvSpPr>
          <p:spPr bwMode="auto">
            <a:xfrm>
              <a:off x="555" y="2646"/>
              <a:ext cx="440" cy="187"/>
            </a:xfrm>
            <a:prstGeom prst="rect">
              <a:avLst/>
            </a:prstGeom>
            <a:noFill/>
            <a:ln w="9525">
              <a:solidFill>
                <a:srgbClr val="000000"/>
              </a:solidFill>
              <a:miter lim="800000"/>
              <a:headEnd/>
              <a:tailEnd/>
            </a:ln>
          </p:spPr>
          <p:txBody>
            <a:bodyPr/>
            <a:lstStyle/>
            <a:p>
              <a:endParaRPr lang="sl-SI"/>
            </a:p>
          </p:txBody>
        </p:sp>
        <p:sp>
          <p:nvSpPr>
            <p:cNvPr id="35860" name="Freeform 19"/>
            <p:cNvSpPr>
              <a:spLocks/>
            </p:cNvSpPr>
            <p:nvPr/>
          </p:nvSpPr>
          <p:spPr bwMode="auto">
            <a:xfrm>
              <a:off x="555" y="2549"/>
              <a:ext cx="446" cy="97"/>
            </a:xfrm>
            <a:custGeom>
              <a:avLst/>
              <a:gdLst>
                <a:gd name="T0" fmla="*/ 223 w 446"/>
                <a:gd name="T1" fmla="*/ 0 h 97"/>
                <a:gd name="T2" fmla="*/ 0 w 446"/>
                <a:gd name="T3" fmla="*/ 97 h 97"/>
                <a:gd name="T4" fmla="*/ 446 w 446"/>
                <a:gd name="T5" fmla="*/ 97 h 97"/>
                <a:gd name="T6" fmla="*/ 223 w 446"/>
                <a:gd name="T7" fmla="*/ 0 h 97"/>
                <a:gd name="T8" fmla="*/ 0 60000 65536"/>
                <a:gd name="T9" fmla="*/ 0 60000 65536"/>
                <a:gd name="T10" fmla="*/ 0 60000 65536"/>
                <a:gd name="T11" fmla="*/ 0 60000 65536"/>
                <a:gd name="T12" fmla="*/ 0 w 446"/>
                <a:gd name="T13" fmla="*/ 0 h 97"/>
                <a:gd name="T14" fmla="*/ 446 w 446"/>
                <a:gd name="T15" fmla="*/ 97 h 97"/>
              </a:gdLst>
              <a:ahLst/>
              <a:cxnLst>
                <a:cxn ang="T8">
                  <a:pos x="T0" y="T1"/>
                </a:cxn>
                <a:cxn ang="T9">
                  <a:pos x="T2" y="T3"/>
                </a:cxn>
                <a:cxn ang="T10">
                  <a:pos x="T4" y="T5"/>
                </a:cxn>
                <a:cxn ang="T11">
                  <a:pos x="T6" y="T7"/>
                </a:cxn>
              </a:cxnLst>
              <a:rect l="T12" t="T13" r="T14" b="T15"/>
              <a:pathLst>
                <a:path w="446" h="97">
                  <a:moveTo>
                    <a:pt x="223" y="0"/>
                  </a:moveTo>
                  <a:lnTo>
                    <a:pt x="0" y="97"/>
                  </a:lnTo>
                  <a:lnTo>
                    <a:pt x="446"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5861" name="Line 20"/>
            <p:cNvSpPr>
              <a:spLocks noChangeShapeType="1"/>
            </p:cNvSpPr>
            <p:nvPr/>
          </p:nvSpPr>
          <p:spPr bwMode="auto">
            <a:xfrm>
              <a:off x="1001" y="2838"/>
              <a:ext cx="968" cy="1"/>
            </a:xfrm>
            <a:prstGeom prst="line">
              <a:avLst/>
            </a:prstGeom>
            <a:noFill/>
            <a:ln w="9525">
              <a:solidFill>
                <a:srgbClr val="000000"/>
              </a:solidFill>
              <a:round/>
              <a:headEnd/>
              <a:tailEnd/>
            </a:ln>
          </p:spPr>
          <p:txBody>
            <a:bodyPr/>
            <a:lstStyle/>
            <a:p>
              <a:endParaRPr lang="en-US"/>
            </a:p>
          </p:txBody>
        </p:sp>
        <p:sp>
          <p:nvSpPr>
            <p:cNvPr id="35862" name="Rectangle 21"/>
            <p:cNvSpPr>
              <a:spLocks noChangeArrowheads="1"/>
            </p:cNvSpPr>
            <p:nvPr/>
          </p:nvSpPr>
          <p:spPr bwMode="auto">
            <a:xfrm>
              <a:off x="4202" y="2646"/>
              <a:ext cx="447" cy="192"/>
            </a:xfrm>
            <a:prstGeom prst="rect">
              <a:avLst/>
            </a:prstGeom>
            <a:solidFill>
              <a:srgbClr val="FFFF00"/>
            </a:solidFill>
            <a:ln w="9525">
              <a:noFill/>
              <a:miter lim="800000"/>
              <a:headEnd/>
              <a:tailEnd/>
            </a:ln>
          </p:spPr>
          <p:txBody>
            <a:bodyPr/>
            <a:lstStyle/>
            <a:p>
              <a:endParaRPr lang="sl-SI"/>
            </a:p>
          </p:txBody>
        </p:sp>
        <p:sp>
          <p:nvSpPr>
            <p:cNvPr id="35863" name="Rectangle 22"/>
            <p:cNvSpPr>
              <a:spLocks noChangeArrowheads="1"/>
            </p:cNvSpPr>
            <p:nvPr/>
          </p:nvSpPr>
          <p:spPr bwMode="auto">
            <a:xfrm>
              <a:off x="4202" y="2646"/>
              <a:ext cx="440" cy="187"/>
            </a:xfrm>
            <a:prstGeom prst="rect">
              <a:avLst/>
            </a:prstGeom>
            <a:noFill/>
            <a:ln w="9525">
              <a:solidFill>
                <a:srgbClr val="000000"/>
              </a:solidFill>
              <a:miter lim="800000"/>
              <a:headEnd/>
              <a:tailEnd/>
            </a:ln>
          </p:spPr>
          <p:txBody>
            <a:bodyPr/>
            <a:lstStyle/>
            <a:p>
              <a:endParaRPr lang="sl-SI"/>
            </a:p>
          </p:txBody>
        </p:sp>
        <p:sp>
          <p:nvSpPr>
            <p:cNvPr id="35864" name="Freeform 23"/>
            <p:cNvSpPr>
              <a:spLocks/>
            </p:cNvSpPr>
            <p:nvPr/>
          </p:nvSpPr>
          <p:spPr bwMode="auto">
            <a:xfrm>
              <a:off x="4202" y="2549"/>
              <a:ext cx="447" cy="97"/>
            </a:xfrm>
            <a:custGeom>
              <a:avLst/>
              <a:gdLst>
                <a:gd name="T0" fmla="*/ 223 w 447"/>
                <a:gd name="T1" fmla="*/ 0 h 97"/>
                <a:gd name="T2" fmla="*/ 0 w 447"/>
                <a:gd name="T3" fmla="*/ 97 h 97"/>
                <a:gd name="T4" fmla="*/ 447 w 447"/>
                <a:gd name="T5" fmla="*/ 97 h 97"/>
                <a:gd name="T6" fmla="*/ 223 w 447"/>
                <a:gd name="T7" fmla="*/ 0 h 97"/>
                <a:gd name="T8" fmla="*/ 0 60000 65536"/>
                <a:gd name="T9" fmla="*/ 0 60000 65536"/>
                <a:gd name="T10" fmla="*/ 0 60000 65536"/>
                <a:gd name="T11" fmla="*/ 0 60000 65536"/>
                <a:gd name="T12" fmla="*/ 0 w 447"/>
                <a:gd name="T13" fmla="*/ 0 h 97"/>
                <a:gd name="T14" fmla="*/ 447 w 447"/>
                <a:gd name="T15" fmla="*/ 97 h 97"/>
              </a:gdLst>
              <a:ahLst/>
              <a:cxnLst>
                <a:cxn ang="T8">
                  <a:pos x="T0" y="T1"/>
                </a:cxn>
                <a:cxn ang="T9">
                  <a:pos x="T2" y="T3"/>
                </a:cxn>
                <a:cxn ang="T10">
                  <a:pos x="T4" y="T5"/>
                </a:cxn>
                <a:cxn ang="T11">
                  <a:pos x="T6" y="T7"/>
                </a:cxn>
              </a:cxnLst>
              <a:rect l="T12" t="T13" r="T14" b="T15"/>
              <a:pathLst>
                <a:path w="447" h="97">
                  <a:moveTo>
                    <a:pt x="223" y="0"/>
                  </a:moveTo>
                  <a:lnTo>
                    <a:pt x="0" y="97"/>
                  </a:lnTo>
                  <a:lnTo>
                    <a:pt x="447"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5865" name="Line 24"/>
            <p:cNvSpPr>
              <a:spLocks noChangeShapeType="1"/>
            </p:cNvSpPr>
            <p:nvPr/>
          </p:nvSpPr>
          <p:spPr bwMode="auto">
            <a:xfrm>
              <a:off x="2118" y="2838"/>
              <a:ext cx="1" cy="96"/>
            </a:xfrm>
            <a:prstGeom prst="line">
              <a:avLst/>
            </a:prstGeom>
            <a:noFill/>
            <a:ln w="9525">
              <a:solidFill>
                <a:srgbClr val="000000"/>
              </a:solidFill>
              <a:round/>
              <a:headEnd/>
              <a:tailEnd/>
            </a:ln>
          </p:spPr>
          <p:txBody>
            <a:bodyPr/>
            <a:lstStyle/>
            <a:p>
              <a:endParaRPr lang="en-US"/>
            </a:p>
          </p:txBody>
        </p:sp>
        <p:sp>
          <p:nvSpPr>
            <p:cNvPr id="35866" name="Line 25"/>
            <p:cNvSpPr>
              <a:spLocks noChangeShapeType="1"/>
            </p:cNvSpPr>
            <p:nvPr/>
          </p:nvSpPr>
          <p:spPr bwMode="auto">
            <a:xfrm flipV="1">
              <a:off x="3755" y="2838"/>
              <a:ext cx="1" cy="96"/>
            </a:xfrm>
            <a:prstGeom prst="line">
              <a:avLst/>
            </a:prstGeom>
            <a:noFill/>
            <a:ln w="9525">
              <a:solidFill>
                <a:srgbClr val="000000"/>
              </a:solidFill>
              <a:round/>
              <a:headEnd/>
              <a:tailEnd/>
            </a:ln>
          </p:spPr>
          <p:txBody>
            <a:bodyPr/>
            <a:lstStyle/>
            <a:p>
              <a:endParaRPr lang="en-US"/>
            </a:p>
          </p:txBody>
        </p:sp>
        <p:sp>
          <p:nvSpPr>
            <p:cNvPr id="35867" name="Line 26"/>
            <p:cNvSpPr>
              <a:spLocks noChangeShapeType="1"/>
            </p:cNvSpPr>
            <p:nvPr/>
          </p:nvSpPr>
          <p:spPr bwMode="auto">
            <a:xfrm>
              <a:off x="3755" y="2838"/>
              <a:ext cx="447" cy="1"/>
            </a:xfrm>
            <a:prstGeom prst="line">
              <a:avLst/>
            </a:prstGeom>
            <a:noFill/>
            <a:ln w="9525">
              <a:solidFill>
                <a:srgbClr val="000000"/>
              </a:solidFill>
              <a:round/>
              <a:headEnd/>
              <a:tailEnd/>
            </a:ln>
          </p:spPr>
          <p:txBody>
            <a:bodyPr/>
            <a:lstStyle/>
            <a:p>
              <a:endParaRPr lang="en-US"/>
            </a:p>
          </p:txBody>
        </p:sp>
        <p:sp>
          <p:nvSpPr>
            <p:cNvPr id="35868" name="Freeform 27"/>
            <p:cNvSpPr>
              <a:spLocks/>
            </p:cNvSpPr>
            <p:nvPr/>
          </p:nvSpPr>
          <p:spPr bwMode="auto">
            <a:xfrm>
              <a:off x="2115" y="2868"/>
              <a:ext cx="1643" cy="59"/>
            </a:xfrm>
            <a:custGeom>
              <a:avLst/>
              <a:gdLst>
                <a:gd name="T0" fmla="*/ 80 w 1643"/>
                <a:gd name="T1" fmla="*/ 25 h 59"/>
                <a:gd name="T2" fmla="*/ 133 w 1643"/>
                <a:gd name="T3" fmla="*/ 11 h 59"/>
                <a:gd name="T4" fmla="*/ 167 w 1643"/>
                <a:gd name="T5" fmla="*/ 12 h 59"/>
                <a:gd name="T6" fmla="*/ 242 w 1643"/>
                <a:gd name="T7" fmla="*/ 43 h 59"/>
                <a:gd name="T8" fmla="*/ 292 w 1643"/>
                <a:gd name="T9" fmla="*/ 58 h 59"/>
                <a:gd name="T10" fmla="*/ 331 w 1643"/>
                <a:gd name="T11" fmla="*/ 54 h 59"/>
                <a:gd name="T12" fmla="*/ 415 w 1643"/>
                <a:gd name="T13" fmla="*/ 17 h 59"/>
                <a:gd name="T14" fmla="*/ 440 w 1643"/>
                <a:gd name="T15" fmla="*/ 11 h 59"/>
                <a:gd name="T16" fmla="*/ 465 w 1643"/>
                <a:gd name="T17" fmla="*/ 12 h 59"/>
                <a:gd name="T18" fmla="*/ 540 w 1643"/>
                <a:gd name="T19" fmla="*/ 43 h 59"/>
                <a:gd name="T20" fmla="*/ 589 w 1643"/>
                <a:gd name="T21" fmla="*/ 58 h 59"/>
                <a:gd name="T22" fmla="*/ 629 w 1643"/>
                <a:gd name="T23" fmla="*/ 54 h 59"/>
                <a:gd name="T24" fmla="*/ 712 w 1643"/>
                <a:gd name="T25" fmla="*/ 17 h 59"/>
                <a:gd name="T26" fmla="*/ 738 w 1643"/>
                <a:gd name="T27" fmla="*/ 11 h 59"/>
                <a:gd name="T28" fmla="*/ 763 w 1643"/>
                <a:gd name="T29" fmla="*/ 12 h 59"/>
                <a:gd name="T30" fmla="*/ 837 w 1643"/>
                <a:gd name="T31" fmla="*/ 43 h 59"/>
                <a:gd name="T32" fmla="*/ 887 w 1643"/>
                <a:gd name="T33" fmla="*/ 58 h 59"/>
                <a:gd name="T34" fmla="*/ 927 w 1643"/>
                <a:gd name="T35" fmla="*/ 54 h 59"/>
                <a:gd name="T36" fmla="*/ 1010 w 1643"/>
                <a:gd name="T37" fmla="*/ 17 h 59"/>
                <a:gd name="T38" fmla="*/ 1036 w 1643"/>
                <a:gd name="T39" fmla="*/ 11 h 59"/>
                <a:gd name="T40" fmla="*/ 1061 w 1643"/>
                <a:gd name="T41" fmla="*/ 12 h 59"/>
                <a:gd name="T42" fmla="*/ 1135 w 1643"/>
                <a:gd name="T43" fmla="*/ 43 h 59"/>
                <a:gd name="T44" fmla="*/ 1185 w 1643"/>
                <a:gd name="T45" fmla="*/ 58 h 59"/>
                <a:gd name="T46" fmla="*/ 1224 w 1643"/>
                <a:gd name="T47" fmla="*/ 54 h 59"/>
                <a:gd name="T48" fmla="*/ 1308 w 1643"/>
                <a:gd name="T49" fmla="*/ 17 h 59"/>
                <a:gd name="T50" fmla="*/ 1334 w 1643"/>
                <a:gd name="T51" fmla="*/ 11 h 59"/>
                <a:gd name="T52" fmla="*/ 1358 w 1643"/>
                <a:gd name="T53" fmla="*/ 12 h 59"/>
                <a:gd name="T54" fmla="*/ 1433 w 1643"/>
                <a:gd name="T55" fmla="*/ 43 h 59"/>
                <a:gd name="T56" fmla="*/ 1482 w 1643"/>
                <a:gd name="T57" fmla="*/ 58 h 59"/>
                <a:gd name="T58" fmla="*/ 1550 w 1643"/>
                <a:gd name="T59" fmla="*/ 49 h 59"/>
                <a:gd name="T60" fmla="*/ 1637 w 1643"/>
                <a:gd name="T61" fmla="*/ 1 h 59"/>
                <a:gd name="T62" fmla="*/ 1526 w 1643"/>
                <a:gd name="T63" fmla="*/ 45 h 59"/>
                <a:gd name="T64" fmla="*/ 1482 w 1643"/>
                <a:gd name="T65" fmla="*/ 48 h 59"/>
                <a:gd name="T66" fmla="*/ 1457 w 1643"/>
                <a:gd name="T67" fmla="*/ 42 h 59"/>
                <a:gd name="T68" fmla="*/ 1373 w 1643"/>
                <a:gd name="T69" fmla="*/ 5 h 59"/>
                <a:gd name="T70" fmla="*/ 1334 w 1643"/>
                <a:gd name="T71" fmla="*/ 1 h 59"/>
                <a:gd name="T72" fmla="*/ 1284 w 1643"/>
                <a:gd name="T73" fmla="*/ 17 h 59"/>
                <a:gd name="T74" fmla="*/ 1210 w 1643"/>
                <a:gd name="T75" fmla="*/ 47 h 59"/>
                <a:gd name="T76" fmla="*/ 1185 w 1643"/>
                <a:gd name="T77" fmla="*/ 48 h 59"/>
                <a:gd name="T78" fmla="*/ 1159 w 1643"/>
                <a:gd name="T79" fmla="*/ 42 h 59"/>
                <a:gd name="T80" fmla="*/ 1076 w 1643"/>
                <a:gd name="T81" fmla="*/ 5 h 59"/>
                <a:gd name="T82" fmla="*/ 1036 w 1643"/>
                <a:gd name="T83" fmla="*/ 1 h 59"/>
                <a:gd name="T84" fmla="*/ 986 w 1643"/>
                <a:gd name="T85" fmla="*/ 17 h 59"/>
                <a:gd name="T86" fmla="*/ 912 w 1643"/>
                <a:gd name="T87" fmla="*/ 47 h 59"/>
                <a:gd name="T88" fmla="*/ 887 w 1643"/>
                <a:gd name="T89" fmla="*/ 48 h 59"/>
                <a:gd name="T90" fmla="*/ 861 w 1643"/>
                <a:gd name="T91" fmla="*/ 42 h 59"/>
                <a:gd name="T92" fmla="*/ 778 w 1643"/>
                <a:gd name="T93" fmla="*/ 5 h 59"/>
                <a:gd name="T94" fmla="*/ 738 w 1643"/>
                <a:gd name="T95" fmla="*/ 1 h 59"/>
                <a:gd name="T96" fmla="*/ 689 w 1643"/>
                <a:gd name="T97" fmla="*/ 17 h 59"/>
                <a:gd name="T98" fmla="*/ 614 w 1643"/>
                <a:gd name="T99" fmla="*/ 47 h 59"/>
                <a:gd name="T100" fmla="*/ 589 w 1643"/>
                <a:gd name="T101" fmla="*/ 48 h 59"/>
                <a:gd name="T102" fmla="*/ 563 w 1643"/>
                <a:gd name="T103" fmla="*/ 42 h 59"/>
                <a:gd name="T104" fmla="*/ 480 w 1643"/>
                <a:gd name="T105" fmla="*/ 5 h 59"/>
                <a:gd name="T106" fmla="*/ 440 w 1643"/>
                <a:gd name="T107" fmla="*/ 1 h 59"/>
                <a:gd name="T108" fmla="*/ 391 w 1643"/>
                <a:gd name="T109" fmla="*/ 17 h 59"/>
                <a:gd name="T110" fmla="*/ 316 w 1643"/>
                <a:gd name="T111" fmla="*/ 47 h 59"/>
                <a:gd name="T112" fmla="*/ 292 w 1643"/>
                <a:gd name="T113" fmla="*/ 48 h 59"/>
                <a:gd name="T114" fmla="*/ 266 w 1643"/>
                <a:gd name="T115" fmla="*/ 42 h 59"/>
                <a:gd name="T116" fmla="*/ 182 w 1643"/>
                <a:gd name="T117" fmla="*/ 5 h 59"/>
                <a:gd name="T118" fmla="*/ 133 w 1643"/>
                <a:gd name="T119" fmla="*/ 1 h 59"/>
                <a:gd name="T120" fmla="*/ 56 w 1643"/>
                <a:gd name="T121" fmla="*/ 23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1"/>
                  </a:lnTo>
                  <a:lnTo>
                    <a:pt x="61" y="32"/>
                  </a:lnTo>
                  <a:lnTo>
                    <a:pt x="80" y="25"/>
                  </a:lnTo>
                  <a:lnTo>
                    <a:pt x="98" y="19"/>
                  </a:lnTo>
                  <a:lnTo>
                    <a:pt x="117" y="14"/>
                  </a:lnTo>
                  <a:lnTo>
                    <a:pt x="115" y="9"/>
                  </a:lnTo>
                  <a:lnTo>
                    <a:pt x="115" y="14"/>
                  </a:lnTo>
                  <a:lnTo>
                    <a:pt x="133" y="11"/>
                  </a:lnTo>
                  <a:lnTo>
                    <a:pt x="152" y="10"/>
                  </a:lnTo>
                  <a:lnTo>
                    <a:pt x="161" y="11"/>
                  </a:lnTo>
                  <a:lnTo>
                    <a:pt x="170" y="13"/>
                  </a:lnTo>
                  <a:lnTo>
                    <a:pt x="170" y="8"/>
                  </a:lnTo>
                  <a:lnTo>
                    <a:pt x="167" y="12"/>
                  </a:lnTo>
                  <a:lnTo>
                    <a:pt x="177" y="14"/>
                  </a:lnTo>
                  <a:lnTo>
                    <a:pt x="186" y="17"/>
                  </a:lnTo>
                  <a:lnTo>
                    <a:pt x="205" y="26"/>
                  </a:lnTo>
                  <a:lnTo>
                    <a:pt x="224" y="34"/>
                  </a:lnTo>
                  <a:lnTo>
                    <a:pt x="242" y="43"/>
                  </a:lnTo>
                  <a:lnTo>
                    <a:pt x="261" y="51"/>
                  </a:lnTo>
                  <a:lnTo>
                    <a:pt x="270" y="54"/>
                  </a:lnTo>
                  <a:lnTo>
                    <a:pt x="280" y="56"/>
                  </a:lnTo>
                  <a:lnTo>
                    <a:pt x="282" y="56"/>
                  </a:lnTo>
                  <a:lnTo>
                    <a:pt x="292" y="58"/>
                  </a:lnTo>
                  <a:lnTo>
                    <a:pt x="300" y="59"/>
                  </a:lnTo>
                  <a:lnTo>
                    <a:pt x="309" y="58"/>
                  </a:lnTo>
                  <a:lnTo>
                    <a:pt x="319" y="56"/>
                  </a:lnTo>
                  <a:lnTo>
                    <a:pt x="321" y="56"/>
                  </a:lnTo>
                  <a:lnTo>
                    <a:pt x="331" y="54"/>
                  </a:lnTo>
                  <a:lnTo>
                    <a:pt x="340" y="51"/>
                  </a:lnTo>
                  <a:lnTo>
                    <a:pt x="359" y="43"/>
                  </a:lnTo>
                  <a:lnTo>
                    <a:pt x="378" y="34"/>
                  </a:lnTo>
                  <a:lnTo>
                    <a:pt x="396" y="26"/>
                  </a:lnTo>
                  <a:lnTo>
                    <a:pt x="415" y="17"/>
                  </a:lnTo>
                  <a:lnTo>
                    <a:pt x="424" y="14"/>
                  </a:lnTo>
                  <a:lnTo>
                    <a:pt x="433" y="12"/>
                  </a:lnTo>
                  <a:lnTo>
                    <a:pt x="430" y="8"/>
                  </a:lnTo>
                  <a:lnTo>
                    <a:pt x="430" y="13"/>
                  </a:lnTo>
                  <a:lnTo>
                    <a:pt x="440" y="11"/>
                  </a:lnTo>
                  <a:lnTo>
                    <a:pt x="449" y="10"/>
                  </a:lnTo>
                  <a:lnTo>
                    <a:pt x="458" y="11"/>
                  </a:lnTo>
                  <a:lnTo>
                    <a:pt x="468" y="13"/>
                  </a:lnTo>
                  <a:lnTo>
                    <a:pt x="468" y="8"/>
                  </a:lnTo>
                  <a:lnTo>
                    <a:pt x="465" y="12"/>
                  </a:lnTo>
                  <a:lnTo>
                    <a:pt x="475" y="14"/>
                  </a:lnTo>
                  <a:lnTo>
                    <a:pt x="484" y="17"/>
                  </a:lnTo>
                  <a:lnTo>
                    <a:pt x="503" y="26"/>
                  </a:lnTo>
                  <a:lnTo>
                    <a:pt x="522" y="34"/>
                  </a:lnTo>
                  <a:lnTo>
                    <a:pt x="540" y="43"/>
                  </a:lnTo>
                  <a:lnTo>
                    <a:pt x="559" y="51"/>
                  </a:lnTo>
                  <a:lnTo>
                    <a:pt x="567" y="54"/>
                  </a:lnTo>
                  <a:lnTo>
                    <a:pt x="577" y="56"/>
                  </a:lnTo>
                  <a:lnTo>
                    <a:pt x="579" y="56"/>
                  </a:lnTo>
                  <a:lnTo>
                    <a:pt x="589" y="58"/>
                  </a:lnTo>
                  <a:lnTo>
                    <a:pt x="598" y="59"/>
                  </a:lnTo>
                  <a:lnTo>
                    <a:pt x="607" y="58"/>
                  </a:lnTo>
                  <a:lnTo>
                    <a:pt x="617" y="56"/>
                  </a:lnTo>
                  <a:lnTo>
                    <a:pt x="619" y="56"/>
                  </a:lnTo>
                  <a:lnTo>
                    <a:pt x="629" y="54"/>
                  </a:lnTo>
                  <a:lnTo>
                    <a:pt x="638" y="51"/>
                  </a:lnTo>
                  <a:lnTo>
                    <a:pt x="657" y="43"/>
                  </a:lnTo>
                  <a:lnTo>
                    <a:pt x="676" y="34"/>
                  </a:lnTo>
                  <a:lnTo>
                    <a:pt x="693" y="26"/>
                  </a:lnTo>
                  <a:lnTo>
                    <a:pt x="712" y="17"/>
                  </a:lnTo>
                  <a:lnTo>
                    <a:pt x="721" y="14"/>
                  </a:lnTo>
                  <a:lnTo>
                    <a:pt x="731" y="12"/>
                  </a:lnTo>
                  <a:lnTo>
                    <a:pt x="728" y="8"/>
                  </a:lnTo>
                  <a:lnTo>
                    <a:pt x="728" y="13"/>
                  </a:lnTo>
                  <a:lnTo>
                    <a:pt x="738" y="11"/>
                  </a:lnTo>
                  <a:lnTo>
                    <a:pt x="747" y="10"/>
                  </a:lnTo>
                  <a:lnTo>
                    <a:pt x="756" y="11"/>
                  </a:lnTo>
                  <a:lnTo>
                    <a:pt x="766" y="13"/>
                  </a:lnTo>
                  <a:lnTo>
                    <a:pt x="766" y="8"/>
                  </a:lnTo>
                  <a:lnTo>
                    <a:pt x="763" y="12"/>
                  </a:lnTo>
                  <a:lnTo>
                    <a:pt x="773" y="14"/>
                  </a:lnTo>
                  <a:lnTo>
                    <a:pt x="782" y="17"/>
                  </a:lnTo>
                  <a:lnTo>
                    <a:pt x="801" y="26"/>
                  </a:lnTo>
                  <a:lnTo>
                    <a:pt x="820" y="34"/>
                  </a:lnTo>
                  <a:lnTo>
                    <a:pt x="837" y="43"/>
                  </a:lnTo>
                  <a:lnTo>
                    <a:pt x="856" y="51"/>
                  </a:lnTo>
                  <a:lnTo>
                    <a:pt x="865" y="54"/>
                  </a:lnTo>
                  <a:lnTo>
                    <a:pt x="875" y="56"/>
                  </a:lnTo>
                  <a:lnTo>
                    <a:pt x="877" y="56"/>
                  </a:lnTo>
                  <a:lnTo>
                    <a:pt x="887" y="58"/>
                  </a:lnTo>
                  <a:lnTo>
                    <a:pt x="896" y="59"/>
                  </a:lnTo>
                  <a:lnTo>
                    <a:pt x="905" y="58"/>
                  </a:lnTo>
                  <a:lnTo>
                    <a:pt x="915" y="56"/>
                  </a:lnTo>
                  <a:lnTo>
                    <a:pt x="917" y="56"/>
                  </a:lnTo>
                  <a:lnTo>
                    <a:pt x="927" y="54"/>
                  </a:lnTo>
                  <a:lnTo>
                    <a:pt x="936" y="51"/>
                  </a:lnTo>
                  <a:lnTo>
                    <a:pt x="955" y="43"/>
                  </a:lnTo>
                  <a:lnTo>
                    <a:pt x="973" y="34"/>
                  </a:lnTo>
                  <a:lnTo>
                    <a:pt x="991" y="26"/>
                  </a:lnTo>
                  <a:lnTo>
                    <a:pt x="1010" y="17"/>
                  </a:lnTo>
                  <a:lnTo>
                    <a:pt x="1019" y="14"/>
                  </a:lnTo>
                  <a:lnTo>
                    <a:pt x="1029" y="12"/>
                  </a:lnTo>
                  <a:lnTo>
                    <a:pt x="1026" y="8"/>
                  </a:lnTo>
                  <a:lnTo>
                    <a:pt x="1026" y="13"/>
                  </a:lnTo>
                  <a:lnTo>
                    <a:pt x="1036" y="11"/>
                  </a:lnTo>
                  <a:lnTo>
                    <a:pt x="1045" y="10"/>
                  </a:lnTo>
                  <a:lnTo>
                    <a:pt x="1054" y="11"/>
                  </a:lnTo>
                  <a:lnTo>
                    <a:pt x="1064" y="13"/>
                  </a:lnTo>
                  <a:lnTo>
                    <a:pt x="1064" y="8"/>
                  </a:lnTo>
                  <a:lnTo>
                    <a:pt x="1061" y="12"/>
                  </a:lnTo>
                  <a:lnTo>
                    <a:pt x="1071" y="14"/>
                  </a:lnTo>
                  <a:lnTo>
                    <a:pt x="1080" y="17"/>
                  </a:lnTo>
                  <a:lnTo>
                    <a:pt x="1098" y="26"/>
                  </a:lnTo>
                  <a:lnTo>
                    <a:pt x="1117" y="34"/>
                  </a:lnTo>
                  <a:lnTo>
                    <a:pt x="1135" y="43"/>
                  </a:lnTo>
                  <a:lnTo>
                    <a:pt x="1154" y="51"/>
                  </a:lnTo>
                  <a:lnTo>
                    <a:pt x="1163" y="54"/>
                  </a:lnTo>
                  <a:lnTo>
                    <a:pt x="1173" y="56"/>
                  </a:lnTo>
                  <a:lnTo>
                    <a:pt x="1175" y="56"/>
                  </a:lnTo>
                  <a:lnTo>
                    <a:pt x="1185" y="58"/>
                  </a:lnTo>
                  <a:lnTo>
                    <a:pt x="1194" y="59"/>
                  </a:lnTo>
                  <a:lnTo>
                    <a:pt x="1203" y="58"/>
                  </a:lnTo>
                  <a:lnTo>
                    <a:pt x="1213" y="56"/>
                  </a:lnTo>
                  <a:lnTo>
                    <a:pt x="1215" y="56"/>
                  </a:lnTo>
                  <a:lnTo>
                    <a:pt x="1224" y="54"/>
                  </a:lnTo>
                  <a:lnTo>
                    <a:pt x="1233" y="51"/>
                  </a:lnTo>
                  <a:lnTo>
                    <a:pt x="1252" y="43"/>
                  </a:lnTo>
                  <a:lnTo>
                    <a:pt x="1271" y="34"/>
                  </a:lnTo>
                  <a:lnTo>
                    <a:pt x="1289" y="26"/>
                  </a:lnTo>
                  <a:lnTo>
                    <a:pt x="1308" y="17"/>
                  </a:lnTo>
                  <a:lnTo>
                    <a:pt x="1317" y="14"/>
                  </a:lnTo>
                  <a:lnTo>
                    <a:pt x="1327" y="12"/>
                  </a:lnTo>
                  <a:lnTo>
                    <a:pt x="1324" y="8"/>
                  </a:lnTo>
                  <a:lnTo>
                    <a:pt x="1324" y="13"/>
                  </a:lnTo>
                  <a:lnTo>
                    <a:pt x="1334" y="11"/>
                  </a:lnTo>
                  <a:lnTo>
                    <a:pt x="1343" y="10"/>
                  </a:lnTo>
                  <a:lnTo>
                    <a:pt x="1351" y="11"/>
                  </a:lnTo>
                  <a:lnTo>
                    <a:pt x="1361" y="13"/>
                  </a:lnTo>
                  <a:lnTo>
                    <a:pt x="1361" y="8"/>
                  </a:lnTo>
                  <a:lnTo>
                    <a:pt x="1358" y="12"/>
                  </a:lnTo>
                  <a:lnTo>
                    <a:pt x="1368" y="14"/>
                  </a:lnTo>
                  <a:lnTo>
                    <a:pt x="1377" y="17"/>
                  </a:lnTo>
                  <a:lnTo>
                    <a:pt x="1396" y="26"/>
                  </a:lnTo>
                  <a:lnTo>
                    <a:pt x="1415" y="34"/>
                  </a:lnTo>
                  <a:lnTo>
                    <a:pt x="1433" y="43"/>
                  </a:lnTo>
                  <a:lnTo>
                    <a:pt x="1452" y="51"/>
                  </a:lnTo>
                  <a:lnTo>
                    <a:pt x="1461" y="54"/>
                  </a:lnTo>
                  <a:lnTo>
                    <a:pt x="1471" y="56"/>
                  </a:lnTo>
                  <a:lnTo>
                    <a:pt x="1473" y="56"/>
                  </a:lnTo>
                  <a:lnTo>
                    <a:pt x="1482" y="58"/>
                  </a:lnTo>
                  <a:lnTo>
                    <a:pt x="1491" y="59"/>
                  </a:lnTo>
                  <a:lnTo>
                    <a:pt x="1510" y="58"/>
                  </a:lnTo>
                  <a:lnTo>
                    <a:pt x="1529" y="55"/>
                  </a:lnTo>
                  <a:lnTo>
                    <a:pt x="1531" y="54"/>
                  </a:lnTo>
                  <a:lnTo>
                    <a:pt x="1550" y="49"/>
                  </a:lnTo>
                  <a:lnTo>
                    <a:pt x="1569" y="43"/>
                  </a:lnTo>
                  <a:lnTo>
                    <a:pt x="1587" y="36"/>
                  </a:lnTo>
                  <a:lnTo>
                    <a:pt x="1606" y="28"/>
                  </a:lnTo>
                  <a:lnTo>
                    <a:pt x="1643" y="9"/>
                  </a:lnTo>
                  <a:lnTo>
                    <a:pt x="1637" y="1"/>
                  </a:lnTo>
                  <a:lnTo>
                    <a:pt x="1601" y="19"/>
                  </a:lnTo>
                  <a:lnTo>
                    <a:pt x="1582" y="27"/>
                  </a:lnTo>
                  <a:lnTo>
                    <a:pt x="1564" y="34"/>
                  </a:lnTo>
                  <a:lnTo>
                    <a:pt x="1545" y="40"/>
                  </a:lnTo>
                  <a:lnTo>
                    <a:pt x="1526" y="45"/>
                  </a:lnTo>
                  <a:lnTo>
                    <a:pt x="1529" y="50"/>
                  </a:lnTo>
                  <a:lnTo>
                    <a:pt x="1529" y="45"/>
                  </a:lnTo>
                  <a:lnTo>
                    <a:pt x="1510" y="48"/>
                  </a:lnTo>
                  <a:lnTo>
                    <a:pt x="1491" y="49"/>
                  </a:lnTo>
                  <a:lnTo>
                    <a:pt x="1482" y="48"/>
                  </a:lnTo>
                  <a:lnTo>
                    <a:pt x="1473" y="47"/>
                  </a:lnTo>
                  <a:lnTo>
                    <a:pt x="1473" y="52"/>
                  </a:lnTo>
                  <a:lnTo>
                    <a:pt x="1476" y="47"/>
                  </a:lnTo>
                  <a:lnTo>
                    <a:pt x="1466" y="45"/>
                  </a:lnTo>
                  <a:lnTo>
                    <a:pt x="1457" y="42"/>
                  </a:lnTo>
                  <a:lnTo>
                    <a:pt x="1438" y="34"/>
                  </a:lnTo>
                  <a:lnTo>
                    <a:pt x="1420" y="26"/>
                  </a:lnTo>
                  <a:lnTo>
                    <a:pt x="1401" y="17"/>
                  </a:lnTo>
                  <a:lnTo>
                    <a:pt x="1382" y="8"/>
                  </a:lnTo>
                  <a:lnTo>
                    <a:pt x="1373" y="5"/>
                  </a:lnTo>
                  <a:lnTo>
                    <a:pt x="1363" y="3"/>
                  </a:lnTo>
                  <a:lnTo>
                    <a:pt x="1361" y="3"/>
                  </a:lnTo>
                  <a:lnTo>
                    <a:pt x="1351" y="1"/>
                  </a:lnTo>
                  <a:lnTo>
                    <a:pt x="1343" y="0"/>
                  </a:lnTo>
                  <a:lnTo>
                    <a:pt x="1334" y="1"/>
                  </a:lnTo>
                  <a:lnTo>
                    <a:pt x="1324" y="3"/>
                  </a:lnTo>
                  <a:lnTo>
                    <a:pt x="1322" y="3"/>
                  </a:lnTo>
                  <a:lnTo>
                    <a:pt x="1312" y="5"/>
                  </a:lnTo>
                  <a:lnTo>
                    <a:pt x="1303" y="8"/>
                  </a:lnTo>
                  <a:lnTo>
                    <a:pt x="1284" y="17"/>
                  </a:lnTo>
                  <a:lnTo>
                    <a:pt x="1266" y="26"/>
                  </a:lnTo>
                  <a:lnTo>
                    <a:pt x="1247" y="34"/>
                  </a:lnTo>
                  <a:lnTo>
                    <a:pt x="1228" y="42"/>
                  </a:lnTo>
                  <a:lnTo>
                    <a:pt x="1219" y="45"/>
                  </a:lnTo>
                  <a:lnTo>
                    <a:pt x="1210" y="47"/>
                  </a:lnTo>
                  <a:lnTo>
                    <a:pt x="1213" y="52"/>
                  </a:lnTo>
                  <a:lnTo>
                    <a:pt x="1213" y="47"/>
                  </a:lnTo>
                  <a:lnTo>
                    <a:pt x="1203" y="48"/>
                  </a:lnTo>
                  <a:lnTo>
                    <a:pt x="1194" y="49"/>
                  </a:lnTo>
                  <a:lnTo>
                    <a:pt x="1185" y="48"/>
                  </a:lnTo>
                  <a:lnTo>
                    <a:pt x="1175" y="47"/>
                  </a:lnTo>
                  <a:lnTo>
                    <a:pt x="1175" y="52"/>
                  </a:lnTo>
                  <a:lnTo>
                    <a:pt x="1178" y="47"/>
                  </a:lnTo>
                  <a:lnTo>
                    <a:pt x="1168" y="45"/>
                  </a:lnTo>
                  <a:lnTo>
                    <a:pt x="1159" y="42"/>
                  </a:lnTo>
                  <a:lnTo>
                    <a:pt x="1140" y="34"/>
                  </a:lnTo>
                  <a:lnTo>
                    <a:pt x="1122" y="26"/>
                  </a:lnTo>
                  <a:lnTo>
                    <a:pt x="1103" y="17"/>
                  </a:lnTo>
                  <a:lnTo>
                    <a:pt x="1085" y="8"/>
                  </a:lnTo>
                  <a:lnTo>
                    <a:pt x="1076" y="5"/>
                  </a:lnTo>
                  <a:lnTo>
                    <a:pt x="1066" y="3"/>
                  </a:lnTo>
                  <a:lnTo>
                    <a:pt x="1064" y="3"/>
                  </a:lnTo>
                  <a:lnTo>
                    <a:pt x="1054" y="1"/>
                  </a:lnTo>
                  <a:lnTo>
                    <a:pt x="1045" y="0"/>
                  </a:lnTo>
                  <a:lnTo>
                    <a:pt x="1036" y="1"/>
                  </a:lnTo>
                  <a:lnTo>
                    <a:pt x="1026" y="3"/>
                  </a:lnTo>
                  <a:lnTo>
                    <a:pt x="1024" y="3"/>
                  </a:lnTo>
                  <a:lnTo>
                    <a:pt x="1014" y="5"/>
                  </a:lnTo>
                  <a:lnTo>
                    <a:pt x="1005" y="8"/>
                  </a:lnTo>
                  <a:lnTo>
                    <a:pt x="986" y="17"/>
                  </a:lnTo>
                  <a:lnTo>
                    <a:pt x="968" y="26"/>
                  </a:lnTo>
                  <a:lnTo>
                    <a:pt x="950" y="34"/>
                  </a:lnTo>
                  <a:lnTo>
                    <a:pt x="931" y="42"/>
                  </a:lnTo>
                  <a:lnTo>
                    <a:pt x="922" y="45"/>
                  </a:lnTo>
                  <a:lnTo>
                    <a:pt x="912" y="47"/>
                  </a:lnTo>
                  <a:lnTo>
                    <a:pt x="915" y="52"/>
                  </a:lnTo>
                  <a:lnTo>
                    <a:pt x="915" y="47"/>
                  </a:lnTo>
                  <a:lnTo>
                    <a:pt x="905" y="48"/>
                  </a:lnTo>
                  <a:lnTo>
                    <a:pt x="896" y="49"/>
                  </a:lnTo>
                  <a:lnTo>
                    <a:pt x="887" y="48"/>
                  </a:lnTo>
                  <a:lnTo>
                    <a:pt x="877" y="47"/>
                  </a:lnTo>
                  <a:lnTo>
                    <a:pt x="877" y="52"/>
                  </a:lnTo>
                  <a:lnTo>
                    <a:pt x="880" y="47"/>
                  </a:lnTo>
                  <a:lnTo>
                    <a:pt x="870" y="45"/>
                  </a:lnTo>
                  <a:lnTo>
                    <a:pt x="861" y="42"/>
                  </a:lnTo>
                  <a:lnTo>
                    <a:pt x="842" y="34"/>
                  </a:lnTo>
                  <a:lnTo>
                    <a:pt x="824" y="26"/>
                  </a:lnTo>
                  <a:lnTo>
                    <a:pt x="806" y="17"/>
                  </a:lnTo>
                  <a:lnTo>
                    <a:pt x="787" y="8"/>
                  </a:lnTo>
                  <a:lnTo>
                    <a:pt x="778" y="5"/>
                  </a:lnTo>
                  <a:lnTo>
                    <a:pt x="768" y="3"/>
                  </a:lnTo>
                  <a:lnTo>
                    <a:pt x="766" y="3"/>
                  </a:lnTo>
                  <a:lnTo>
                    <a:pt x="756" y="1"/>
                  </a:lnTo>
                  <a:lnTo>
                    <a:pt x="747" y="0"/>
                  </a:lnTo>
                  <a:lnTo>
                    <a:pt x="738" y="1"/>
                  </a:lnTo>
                  <a:lnTo>
                    <a:pt x="728" y="3"/>
                  </a:lnTo>
                  <a:lnTo>
                    <a:pt x="726" y="3"/>
                  </a:lnTo>
                  <a:lnTo>
                    <a:pt x="716" y="5"/>
                  </a:lnTo>
                  <a:lnTo>
                    <a:pt x="707" y="8"/>
                  </a:lnTo>
                  <a:lnTo>
                    <a:pt x="689" y="17"/>
                  </a:lnTo>
                  <a:lnTo>
                    <a:pt x="671" y="26"/>
                  </a:lnTo>
                  <a:lnTo>
                    <a:pt x="652" y="34"/>
                  </a:lnTo>
                  <a:lnTo>
                    <a:pt x="633" y="42"/>
                  </a:lnTo>
                  <a:lnTo>
                    <a:pt x="624" y="45"/>
                  </a:lnTo>
                  <a:lnTo>
                    <a:pt x="614" y="47"/>
                  </a:lnTo>
                  <a:lnTo>
                    <a:pt x="617" y="52"/>
                  </a:lnTo>
                  <a:lnTo>
                    <a:pt x="617" y="47"/>
                  </a:lnTo>
                  <a:lnTo>
                    <a:pt x="607" y="48"/>
                  </a:lnTo>
                  <a:lnTo>
                    <a:pt x="598" y="49"/>
                  </a:lnTo>
                  <a:lnTo>
                    <a:pt x="589" y="48"/>
                  </a:lnTo>
                  <a:lnTo>
                    <a:pt x="579" y="47"/>
                  </a:lnTo>
                  <a:lnTo>
                    <a:pt x="579" y="52"/>
                  </a:lnTo>
                  <a:lnTo>
                    <a:pt x="582" y="47"/>
                  </a:lnTo>
                  <a:lnTo>
                    <a:pt x="572" y="45"/>
                  </a:lnTo>
                  <a:lnTo>
                    <a:pt x="563" y="42"/>
                  </a:lnTo>
                  <a:lnTo>
                    <a:pt x="545" y="34"/>
                  </a:lnTo>
                  <a:lnTo>
                    <a:pt x="527" y="26"/>
                  </a:lnTo>
                  <a:lnTo>
                    <a:pt x="508" y="17"/>
                  </a:lnTo>
                  <a:lnTo>
                    <a:pt x="489" y="8"/>
                  </a:lnTo>
                  <a:lnTo>
                    <a:pt x="480" y="5"/>
                  </a:lnTo>
                  <a:lnTo>
                    <a:pt x="470" y="3"/>
                  </a:lnTo>
                  <a:lnTo>
                    <a:pt x="468" y="3"/>
                  </a:lnTo>
                  <a:lnTo>
                    <a:pt x="458" y="1"/>
                  </a:lnTo>
                  <a:lnTo>
                    <a:pt x="449" y="0"/>
                  </a:lnTo>
                  <a:lnTo>
                    <a:pt x="440" y="1"/>
                  </a:lnTo>
                  <a:lnTo>
                    <a:pt x="430" y="3"/>
                  </a:lnTo>
                  <a:lnTo>
                    <a:pt x="428" y="3"/>
                  </a:lnTo>
                  <a:lnTo>
                    <a:pt x="419" y="5"/>
                  </a:lnTo>
                  <a:lnTo>
                    <a:pt x="410" y="8"/>
                  </a:lnTo>
                  <a:lnTo>
                    <a:pt x="391" y="17"/>
                  </a:lnTo>
                  <a:lnTo>
                    <a:pt x="373" y="26"/>
                  </a:lnTo>
                  <a:lnTo>
                    <a:pt x="354" y="34"/>
                  </a:lnTo>
                  <a:lnTo>
                    <a:pt x="335" y="42"/>
                  </a:lnTo>
                  <a:lnTo>
                    <a:pt x="326" y="45"/>
                  </a:lnTo>
                  <a:lnTo>
                    <a:pt x="316" y="47"/>
                  </a:lnTo>
                  <a:lnTo>
                    <a:pt x="319" y="52"/>
                  </a:lnTo>
                  <a:lnTo>
                    <a:pt x="319" y="47"/>
                  </a:lnTo>
                  <a:lnTo>
                    <a:pt x="309" y="48"/>
                  </a:lnTo>
                  <a:lnTo>
                    <a:pt x="300" y="49"/>
                  </a:lnTo>
                  <a:lnTo>
                    <a:pt x="292" y="48"/>
                  </a:lnTo>
                  <a:lnTo>
                    <a:pt x="282" y="47"/>
                  </a:lnTo>
                  <a:lnTo>
                    <a:pt x="282" y="52"/>
                  </a:lnTo>
                  <a:lnTo>
                    <a:pt x="285" y="47"/>
                  </a:lnTo>
                  <a:lnTo>
                    <a:pt x="275" y="45"/>
                  </a:lnTo>
                  <a:lnTo>
                    <a:pt x="266" y="42"/>
                  </a:lnTo>
                  <a:lnTo>
                    <a:pt x="247" y="34"/>
                  </a:lnTo>
                  <a:lnTo>
                    <a:pt x="229" y="26"/>
                  </a:lnTo>
                  <a:lnTo>
                    <a:pt x="210" y="17"/>
                  </a:lnTo>
                  <a:lnTo>
                    <a:pt x="191" y="8"/>
                  </a:lnTo>
                  <a:lnTo>
                    <a:pt x="182" y="5"/>
                  </a:lnTo>
                  <a:lnTo>
                    <a:pt x="172" y="3"/>
                  </a:lnTo>
                  <a:lnTo>
                    <a:pt x="170" y="3"/>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5869" name="Freeform 28"/>
            <p:cNvSpPr>
              <a:spLocks/>
            </p:cNvSpPr>
            <p:nvPr/>
          </p:nvSpPr>
          <p:spPr bwMode="auto">
            <a:xfrm>
              <a:off x="2564" y="2777"/>
              <a:ext cx="670" cy="145"/>
            </a:xfrm>
            <a:custGeom>
              <a:avLst/>
              <a:gdLst>
                <a:gd name="T0" fmla="*/ 0 w 670"/>
                <a:gd name="T1" fmla="*/ 0 h 145"/>
                <a:gd name="T2" fmla="*/ 168 w 670"/>
                <a:gd name="T3" fmla="*/ 145 h 145"/>
                <a:gd name="T4" fmla="*/ 503 w 670"/>
                <a:gd name="T5" fmla="*/ 145 h 145"/>
                <a:gd name="T6" fmla="*/ 670 w 670"/>
                <a:gd name="T7" fmla="*/ 0 h 145"/>
                <a:gd name="T8" fmla="*/ 0 w 670"/>
                <a:gd name="T9" fmla="*/ 0 h 145"/>
                <a:gd name="T10" fmla="*/ 0 60000 65536"/>
                <a:gd name="T11" fmla="*/ 0 60000 65536"/>
                <a:gd name="T12" fmla="*/ 0 60000 65536"/>
                <a:gd name="T13" fmla="*/ 0 60000 65536"/>
                <a:gd name="T14" fmla="*/ 0 60000 65536"/>
                <a:gd name="T15" fmla="*/ 0 w 670"/>
                <a:gd name="T16" fmla="*/ 0 h 145"/>
                <a:gd name="T17" fmla="*/ 670 w 670"/>
                <a:gd name="T18" fmla="*/ 145 h 145"/>
              </a:gdLst>
              <a:ahLst/>
              <a:cxnLst>
                <a:cxn ang="T10">
                  <a:pos x="T0" y="T1"/>
                </a:cxn>
                <a:cxn ang="T11">
                  <a:pos x="T2" y="T3"/>
                </a:cxn>
                <a:cxn ang="T12">
                  <a:pos x="T4" y="T5"/>
                </a:cxn>
                <a:cxn ang="T13">
                  <a:pos x="T6" y="T7"/>
                </a:cxn>
                <a:cxn ang="T14">
                  <a:pos x="T8" y="T9"/>
                </a:cxn>
              </a:cxnLst>
              <a:rect l="T15" t="T16" r="T17" b="T18"/>
              <a:pathLst>
                <a:path w="670" h="145">
                  <a:moveTo>
                    <a:pt x="0" y="0"/>
                  </a:moveTo>
                  <a:lnTo>
                    <a:pt x="168" y="145"/>
                  </a:lnTo>
                  <a:lnTo>
                    <a:pt x="503" y="145"/>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5870" name="Rectangle 29"/>
            <p:cNvSpPr>
              <a:spLocks noChangeArrowheads="1"/>
            </p:cNvSpPr>
            <p:nvPr/>
          </p:nvSpPr>
          <p:spPr bwMode="auto">
            <a:xfrm>
              <a:off x="2713" y="2729"/>
              <a:ext cx="365" cy="43"/>
            </a:xfrm>
            <a:prstGeom prst="rect">
              <a:avLst/>
            </a:prstGeom>
            <a:solidFill>
              <a:srgbClr val="969696"/>
            </a:solidFill>
            <a:ln w="9525">
              <a:solidFill>
                <a:srgbClr val="969696"/>
              </a:solidFill>
              <a:miter lim="800000"/>
              <a:headEnd/>
              <a:tailEnd/>
            </a:ln>
          </p:spPr>
          <p:txBody>
            <a:bodyPr/>
            <a:lstStyle/>
            <a:p>
              <a:endParaRPr lang="sl-SI"/>
            </a:p>
          </p:txBody>
        </p:sp>
        <p:sp>
          <p:nvSpPr>
            <p:cNvPr id="35871" name="Line 30"/>
            <p:cNvSpPr>
              <a:spLocks noChangeShapeType="1"/>
            </p:cNvSpPr>
            <p:nvPr/>
          </p:nvSpPr>
          <p:spPr bwMode="auto">
            <a:xfrm>
              <a:off x="1969" y="2838"/>
              <a:ext cx="149" cy="1"/>
            </a:xfrm>
            <a:prstGeom prst="line">
              <a:avLst/>
            </a:prstGeom>
            <a:noFill/>
            <a:ln w="9525">
              <a:solidFill>
                <a:srgbClr val="000000"/>
              </a:solidFill>
              <a:round/>
              <a:headEnd/>
              <a:tailEnd/>
            </a:ln>
          </p:spPr>
          <p:txBody>
            <a:bodyPr/>
            <a:lstStyle/>
            <a:p>
              <a:endParaRPr lang="en-US"/>
            </a:p>
          </p:txBody>
        </p:sp>
        <p:sp>
          <p:nvSpPr>
            <p:cNvPr id="35872" name="Rectangle 31"/>
            <p:cNvSpPr>
              <a:spLocks noChangeArrowheads="1"/>
            </p:cNvSpPr>
            <p:nvPr/>
          </p:nvSpPr>
          <p:spPr bwMode="auto">
            <a:xfrm>
              <a:off x="555" y="3171"/>
              <a:ext cx="3112" cy="14"/>
            </a:xfrm>
            <a:prstGeom prst="rect">
              <a:avLst/>
            </a:prstGeom>
            <a:solidFill>
              <a:srgbClr val="FF0000"/>
            </a:solidFill>
            <a:ln w="9525">
              <a:noFill/>
              <a:miter lim="800000"/>
              <a:headEnd/>
              <a:tailEnd/>
            </a:ln>
          </p:spPr>
          <p:txBody>
            <a:bodyPr/>
            <a:lstStyle/>
            <a:p>
              <a:endParaRPr lang="sl-SI"/>
            </a:p>
          </p:txBody>
        </p:sp>
        <p:sp>
          <p:nvSpPr>
            <p:cNvPr id="35873" name="Freeform 32"/>
            <p:cNvSpPr>
              <a:spLocks/>
            </p:cNvSpPr>
            <p:nvPr/>
          </p:nvSpPr>
          <p:spPr bwMode="auto">
            <a:xfrm>
              <a:off x="3665" y="3141"/>
              <a:ext cx="90" cy="74"/>
            </a:xfrm>
            <a:custGeom>
              <a:avLst/>
              <a:gdLst>
                <a:gd name="T0" fmla="*/ 0 w 90"/>
                <a:gd name="T1" fmla="*/ 74 h 74"/>
                <a:gd name="T2" fmla="*/ 90 w 90"/>
                <a:gd name="T3" fmla="*/ 38 h 74"/>
                <a:gd name="T4" fmla="*/ 0 w 90"/>
                <a:gd name="T5" fmla="*/ 0 h 74"/>
                <a:gd name="T6" fmla="*/ 0 w 90"/>
                <a:gd name="T7" fmla="*/ 74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8"/>
                  </a:lnTo>
                  <a:lnTo>
                    <a:pt x="0" y="0"/>
                  </a:lnTo>
                  <a:lnTo>
                    <a:pt x="0" y="74"/>
                  </a:lnTo>
                  <a:close/>
                </a:path>
              </a:pathLst>
            </a:custGeom>
            <a:solidFill>
              <a:srgbClr val="FF0000"/>
            </a:solidFill>
            <a:ln w="9525">
              <a:noFill/>
              <a:round/>
              <a:headEnd/>
              <a:tailEnd/>
            </a:ln>
          </p:spPr>
          <p:txBody>
            <a:bodyPr/>
            <a:lstStyle/>
            <a:p>
              <a:endParaRPr lang="en-US"/>
            </a:p>
          </p:txBody>
        </p:sp>
        <p:sp>
          <p:nvSpPr>
            <p:cNvPr id="35874" name="Rectangle 33"/>
            <p:cNvSpPr>
              <a:spLocks noChangeArrowheads="1"/>
            </p:cNvSpPr>
            <p:nvPr/>
          </p:nvSpPr>
          <p:spPr bwMode="auto">
            <a:xfrm>
              <a:off x="3749" y="3056"/>
              <a:ext cx="12" cy="244"/>
            </a:xfrm>
            <a:prstGeom prst="rect">
              <a:avLst/>
            </a:prstGeom>
            <a:solidFill>
              <a:srgbClr val="FF0000"/>
            </a:solidFill>
            <a:ln w="9525">
              <a:noFill/>
              <a:miter lim="800000"/>
              <a:headEnd/>
              <a:tailEnd/>
            </a:ln>
          </p:spPr>
          <p:txBody>
            <a:bodyPr/>
            <a:lstStyle/>
            <a:p>
              <a:endParaRPr lang="sl-SI"/>
            </a:p>
          </p:txBody>
        </p:sp>
        <p:sp>
          <p:nvSpPr>
            <p:cNvPr id="35875" name="Rectangle 34"/>
            <p:cNvSpPr>
              <a:spLocks noChangeArrowheads="1"/>
            </p:cNvSpPr>
            <p:nvPr/>
          </p:nvSpPr>
          <p:spPr bwMode="auto">
            <a:xfrm>
              <a:off x="3844" y="3171"/>
              <a:ext cx="805" cy="14"/>
            </a:xfrm>
            <a:prstGeom prst="rect">
              <a:avLst/>
            </a:prstGeom>
            <a:solidFill>
              <a:srgbClr val="FF0000"/>
            </a:solidFill>
            <a:ln w="9525">
              <a:noFill/>
              <a:miter lim="800000"/>
              <a:headEnd/>
              <a:tailEnd/>
            </a:ln>
          </p:spPr>
          <p:txBody>
            <a:bodyPr/>
            <a:lstStyle/>
            <a:p>
              <a:endParaRPr lang="sl-SI"/>
            </a:p>
          </p:txBody>
        </p:sp>
        <p:sp>
          <p:nvSpPr>
            <p:cNvPr id="35876" name="Freeform 35"/>
            <p:cNvSpPr>
              <a:spLocks/>
            </p:cNvSpPr>
            <p:nvPr/>
          </p:nvSpPr>
          <p:spPr bwMode="auto">
            <a:xfrm>
              <a:off x="3755" y="3141"/>
              <a:ext cx="92" cy="74"/>
            </a:xfrm>
            <a:custGeom>
              <a:avLst/>
              <a:gdLst>
                <a:gd name="T0" fmla="*/ 92 w 92"/>
                <a:gd name="T1" fmla="*/ 0 h 74"/>
                <a:gd name="T2" fmla="*/ 0 w 92"/>
                <a:gd name="T3" fmla="*/ 38 h 74"/>
                <a:gd name="T4" fmla="*/ 92 w 92"/>
                <a:gd name="T5" fmla="*/ 74 h 74"/>
                <a:gd name="T6" fmla="*/ 92 w 92"/>
                <a:gd name="T7" fmla="*/ 0 h 74"/>
                <a:gd name="T8" fmla="*/ 0 60000 65536"/>
                <a:gd name="T9" fmla="*/ 0 60000 65536"/>
                <a:gd name="T10" fmla="*/ 0 60000 65536"/>
                <a:gd name="T11" fmla="*/ 0 60000 65536"/>
                <a:gd name="T12" fmla="*/ 0 w 92"/>
                <a:gd name="T13" fmla="*/ 0 h 74"/>
                <a:gd name="T14" fmla="*/ 92 w 92"/>
                <a:gd name="T15" fmla="*/ 74 h 74"/>
              </a:gdLst>
              <a:ahLst/>
              <a:cxnLst>
                <a:cxn ang="T8">
                  <a:pos x="T0" y="T1"/>
                </a:cxn>
                <a:cxn ang="T9">
                  <a:pos x="T2" y="T3"/>
                </a:cxn>
                <a:cxn ang="T10">
                  <a:pos x="T4" y="T5"/>
                </a:cxn>
                <a:cxn ang="T11">
                  <a:pos x="T6" y="T7"/>
                </a:cxn>
              </a:cxnLst>
              <a:rect l="T12" t="T13" r="T14" b="T15"/>
              <a:pathLst>
                <a:path w="92" h="74">
                  <a:moveTo>
                    <a:pt x="92" y="0"/>
                  </a:moveTo>
                  <a:lnTo>
                    <a:pt x="0" y="38"/>
                  </a:lnTo>
                  <a:lnTo>
                    <a:pt x="92" y="74"/>
                  </a:lnTo>
                  <a:lnTo>
                    <a:pt x="92" y="0"/>
                  </a:lnTo>
                  <a:close/>
                </a:path>
              </a:pathLst>
            </a:custGeom>
            <a:solidFill>
              <a:srgbClr val="FF0000"/>
            </a:solidFill>
            <a:ln w="9525">
              <a:noFill/>
              <a:round/>
              <a:headEnd/>
              <a:tailEnd/>
            </a:ln>
          </p:spPr>
          <p:txBody>
            <a:bodyPr/>
            <a:lstStyle/>
            <a:p>
              <a:endParaRPr lang="en-US"/>
            </a:p>
          </p:txBody>
        </p:sp>
        <p:sp>
          <p:nvSpPr>
            <p:cNvPr id="35877" name="Rectangle 36"/>
            <p:cNvSpPr>
              <a:spLocks noChangeArrowheads="1"/>
            </p:cNvSpPr>
            <p:nvPr/>
          </p:nvSpPr>
          <p:spPr bwMode="auto">
            <a:xfrm>
              <a:off x="555" y="3415"/>
              <a:ext cx="1474" cy="14"/>
            </a:xfrm>
            <a:prstGeom prst="rect">
              <a:avLst/>
            </a:prstGeom>
            <a:solidFill>
              <a:srgbClr val="00FF00"/>
            </a:solidFill>
            <a:ln w="9525">
              <a:noFill/>
              <a:miter lim="800000"/>
              <a:headEnd/>
              <a:tailEnd/>
            </a:ln>
          </p:spPr>
          <p:txBody>
            <a:bodyPr/>
            <a:lstStyle/>
            <a:p>
              <a:endParaRPr lang="sl-SI"/>
            </a:p>
          </p:txBody>
        </p:sp>
        <p:sp>
          <p:nvSpPr>
            <p:cNvPr id="35878" name="Freeform 37"/>
            <p:cNvSpPr>
              <a:spLocks/>
            </p:cNvSpPr>
            <p:nvPr/>
          </p:nvSpPr>
          <p:spPr bwMode="auto">
            <a:xfrm>
              <a:off x="2027" y="3385"/>
              <a:ext cx="91" cy="74"/>
            </a:xfrm>
            <a:custGeom>
              <a:avLst/>
              <a:gdLst>
                <a:gd name="T0" fmla="*/ 0 w 91"/>
                <a:gd name="T1" fmla="*/ 74 h 74"/>
                <a:gd name="T2" fmla="*/ 91 w 91"/>
                <a:gd name="T3" fmla="*/ 37 h 74"/>
                <a:gd name="T4" fmla="*/ 0 w 91"/>
                <a:gd name="T5" fmla="*/ 0 h 74"/>
                <a:gd name="T6" fmla="*/ 0 w 91"/>
                <a:gd name="T7" fmla="*/ 74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7"/>
                  </a:lnTo>
                  <a:lnTo>
                    <a:pt x="0" y="0"/>
                  </a:lnTo>
                  <a:lnTo>
                    <a:pt x="0" y="74"/>
                  </a:lnTo>
                  <a:close/>
                </a:path>
              </a:pathLst>
            </a:custGeom>
            <a:solidFill>
              <a:srgbClr val="00FF00"/>
            </a:solidFill>
            <a:ln w="9525">
              <a:noFill/>
              <a:round/>
              <a:headEnd/>
              <a:tailEnd/>
            </a:ln>
          </p:spPr>
          <p:txBody>
            <a:bodyPr/>
            <a:lstStyle/>
            <a:p>
              <a:endParaRPr lang="en-US"/>
            </a:p>
          </p:txBody>
        </p:sp>
        <p:sp>
          <p:nvSpPr>
            <p:cNvPr id="35879" name="Rectangle 38"/>
            <p:cNvSpPr>
              <a:spLocks noChangeArrowheads="1"/>
            </p:cNvSpPr>
            <p:nvPr/>
          </p:nvSpPr>
          <p:spPr bwMode="auto">
            <a:xfrm>
              <a:off x="2206" y="3415"/>
              <a:ext cx="2443" cy="14"/>
            </a:xfrm>
            <a:prstGeom prst="rect">
              <a:avLst/>
            </a:prstGeom>
            <a:solidFill>
              <a:srgbClr val="00FF00"/>
            </a:solidFill>
            <a:ln w="9525">
              <a:noFill/>
              <a:miter lim="800000"/>
              <a:headEnd/>
              <a:tailEnd/>
            </a:ln>
          </p:spPr>
          <p:txBody>
            <a:bodyPr/>
            <a:lstStyle/>
            <a:p>
              <a:endParaRPr lang="sl-SI"/>
            </a:p>
          </p:txBody>
        </p:sp>
        <p:sp>
          <p:nvSpPr>
            <p:cNvPr id="35880" name="Freeform 39"/>
            <p:cNvSpPr>
              <a:spLocks/>
            </p:cNvSpPr>
            <p:nvPr/>
          </p:nvSpPr>
          <p:spPr bwMode="auto">
            <a:xfrm>
              <a:off x="2118" y="3385"/>
              <a:ext cx="91" cy="74"/>
            </a:xfrm>
            <a:custGeom>
              <a:avLst/>
              <a:gdLst>
                <a:gd name="T0" fmla="*/ 91 w 91"/>
                <a:gd name="T1" fmla="*/ 0 h 74"/>
                <a:gd name="T2" fmla="*/ 0 w 91"/>
                <a:gd name="T3" fmla="*/ 37 h 74"/>
                <a:gd name="T4" fmla="*/ 91 w 91"/>
                <a:gd name="T5" fmla="*/ 74 h 74"/>
                <a:gd name="T6" fmla="*/ 91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00FF00"/>
            </a:solidFill>
            <a:ln w="9525">
              <a:noFill/>
              <a:round/>
              <a:headEnd/>
              <a:tailEnd/>
            </a:ln>
          </p:spPr>
          <p:txBody>
            <a:bodyPr/>
            <a:lstStyle/>
            <a:p>
              <a:endParaRPr lang="en-US"/>
            </a:p>
          </p:txBody>
        </p:sp>
      </p:grpSp>
      <p:sp>
        <p:nvSpPr>
          <p:cNvPr id="35845" name="AutoShape 40"/>
          <p:cNvSpPr>
            <a:spLocks noChangeArrowheads="1"/>
          </p:cNvSpPr>
          <p:nvPr/>
        </p:nvSpPr>
        <p:spPr bwMode="auto">
          <a:xfrm>
            <a:off x="533400" y="1295400"/>
            <a:ext cx="3810000" cy="3600450"/>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The seller must place the goods on </a:t>
            </a:r>
          </a:p>
          <a:p>
            <a:pPr algn="ctr"/>
            <a:r>
              <a:rPr lang="en-US" b="0" i="1" dirty="0"/>
              <a:t>board the ship</a:t>
            </a:r>
            <a:r>
              <a:rPr lang="sl-SI" b="0" i="1" dirty="0"/>
              <a:t>,</a:t>
            </a:r>
            <a:r>
              <a:rPr lang="en-US" b="0" i="1" dirty="0"/>
              <a:t> and contract and</a:t>
            </a:r>
          </a:p>
          <a:p>
            <a:pPr algn="ctr"/>
            <a:r>
              <a:rPr lang="en-US" b="0" i="1" dirty="0"/>
              <a:t>pay for the main ship transport.</a:t>
            </a:r>
          </a:p>
          <a:p>
            <a:pPr algn="ctr"/>
            <a:endParaRPr lang="en-US" b="0" i="1" dirty="0"/>
          </a:p>
          <a:p>
            <a:pPr algn="ctr"/>
            <a:r>
              <a:rPr lang="en-US" b="0" i="1" dirty="0"/>
              <a:t>As soon as the goods are on board</a:t>
            </a:r>
            <a:r>
              <a:rPr lang="sl-SI" b="0" i="1" dirty="0"/>
              <a:t>,</a:t>
            </a:r>
            <a:endParaRPr lang="en-US" b="0" i="1" dirty="0"/>
          </a:p>
          <a:p>
            <a:pPr algn="ctr"/>
            <a:r>
              <a:rPr lang="en-US" b="0" i="1" dirty="0"/>
              <a:t>his risks and obligations end.</a:t>
            </a:r>
          </a:p>
          <a:p>
            <a:pPr algn="ctr"/>
            <a:r>
              <a:rPr lang="en-US" b="0" i="1" dirty="0"/>
              <a:t>Contract for main ship transport must </a:t>
            </a:r>
          </a:p>
          <a:p>
            <a:pPr algn="ctr"/>
            <a:r>
              <a:rPr lang="en-US" b="0" i="1" dirty="0"/>
              <a:t>be made and paid under “usual </a:t>
            </a:r>
          </a:p>
          <a:p>
            <a:pPr algn="ctr"/>
            <a:r>
              <a:rPr lang="en-US" b="0" i="1" dirty="0"/>
              <a:t>ship transport terms”. </a:t>
            </a:r>
            <a:r>
              <a:rPr lang="en-US" b="0" i="1" u="sng" dirty="0"/>
              <a:t>Not in charge </a:t>
            </a:r>
          </a:p>
          <a:p>
            <a:pPr algn="ctr"/>
            <a:r>
              <a:rPr lang="en-US" b="0" i="1" u="sng" dirty="0"/>
              <a:t>for insurance</a:t>
            </a:r>
            <a:r>
              <a:rPr lang="en-US" b="0" i="1" dirty="0"/>
              <a:t>!</a:t>
            </a:r>
          </a:p>
          <a:p>
            <a:pPr algn="ctr"/>
            <a:endParaRPr lang="en-US" b="0" i="1" dirty="0"/>
          </a:p>
          <a:p>
            <a:pPr algn="ctr"/>
            <a:r>
              <a:rPr lang="en-US" b="0" i="1" dirty="0"/>
              <a:t>Must provide B/L to the customer</a:t>
            </a:r>
            <a:r>
              <a:rPr lang="sl-SI" b="0" i="1" dirty="0"/>
              <a:t>.</a:t>
            </a:r>
            <a:endParaRPr lang="en-US" b="0" i="1" dirty="0"/>
          </a:p>
        </p:txBody>
      </p:sp>
      <p:sp>
        <p:nvSpPr>
          <p:cNvPr id="35846" name="AutoShape 41"/>
          <p:cNvSpPr>
            <a:spLocks noChangeArrowheads="1"/>
          </p:cNvSpPr>
          <p:nvPr/>
        </p:nvSpPr>
        <p:spPr bwMode="auto">
          <a:xfrm>
            <a:off x="4724401" y="1341438"/>
            <a:ext cx="3519488" cy="3671887"/>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The main ship transport is paid by</a:t>
            </a:r>
          </a:p>
          <a:p>
            <a:pPr algn="ctr"/>
            <a:r>
              <a:rPr lang="sl-SI" b="0" i="1" dirty="0"/>
              <a:t>t</a:t>
            </a:r>
            <a:r>
              <a:rPr lang="en-US" b="0" i="1" dirty="0"/>
              <a:t>he seller under “usual ship </a:t>
            </a:r>
          </a:p>
          <a:p>
            <a:pPr algn="ctr"/>
            <a:r>
              <a:rPr lang="en-US" b="0" i="1" dirty="0"/>
              <a:t>transport terms”, however the buyer</a:t>
            </a:r>
          </a:p>
          <a:p>
            <a:pPr algn="ctr"/>
            <a:r>
              <a:rPr lang="en-US" b="0" i="1" dirty="0"/>
              <a:t>bears the risk on the main ship</a:t>
            </a:r>
          </a:p>
          <a:p>
            <a:pPr algn="ctr"/>
            <a:r>
              <a:rPr lang="en-US" b="0" i="1" dirty="0"/>
              <a:t>transport route.</a:t>
            </a:r>
          </a:p>
          <a:p>
            <a:pPr algn="ctr"/>
            <a:endParaRPr lang="en-US" b="0" i="1" dirty="0"/>
          </a:p>
          <a:p>
            <a:pPr algn="ctr"/>
            <a:r>
              <a:rPr lang="en-US" b="0" i="1" dirty="0"/>
              <a:t>The buyer is in charge of insurance!</a:t>
            </a:r>
          </a:p>
          <a:p>
            <a:pPr algn="ct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r>
              <a:rPr lang="en-US" b="1" smtClean="0"/>
              <a:t>C group: </a:t>
            </a:r>
            <a:r>
              <a:rPr lang="en-US" b="1" smtClean="0">
                <a:solidFill>
                  <a:srgbClr val="CC0000"/>
                </a:solidFill>
              </a:rPr>
              <a:t>CIF (cost, insurance and freight)</a:t>
            </a:r>
          </a:p>
        </p:txBody>
      </p:sp>
      <p:pic>
        <p:nvPicPr>
          <p:cNvPr id="36867" name="Picture 4" descr="http://www.export911.com/e911/export/imgInco/inco3.gif"/>
          <p:cNvPicPr>
            <a:picLocks noGrp="1" noChangeAspect="1" noChangeArrowheads="1"/>
          </p:cNvPicPr>
          <p:nvPr>
            <p:ph type="body" idx="1"/>
          </p:nvPr>
        </p:nvPicPr>
        <p:blipFill>
          <a:blip r:embed="rId3" r:link="rId4"/>
          <a:srcRect l="29527" t="25560" b="20000"/>
          <a:stretch>
            <a:fillRect/>
          </a:stretch>
        </p:blipFill>
        <p:spPr>
          <a:xfrm>
            <a:off x="7451725" y="692150"/>
            <a:ext cx="1497013" cy="749300"/>
          </a:xfrm>
          <a:noFill/>
        </p:spPr>
      </p:pic>
      <p:grpSp>
        <p:nvGrpSpPr>
          <p:cNvPr id="2" name="Group 5"/>
          <p:cNvGrpSpPr>
            <a:grpSpLocks/>
          </p:cNvGrpSpPr>
          <p:nvPr/>
        </p:nvGrpSpPr>
        <p:grpSpPr bwMode="auto">
          <a:xfrm>
            <a:off x="1763713" y="5157788"/>
            <a:ext cx="6499225" cy="1470025"/>
            <a:chOff x="555" y="2549"/>
            <a:chExt cx="4094" cy="926"/>
          </a:xfrm>
        </p:grpSpPr>
        <p:sp>
          <p:nvSpPr>
            <p:cNvPr id="36871" name="Rectangle 6"/>
            <p:cNvSpPr>
              <a:spLocks noChangeArrowheads="1"/>
            </p:cNvSpPr>
            <p:nvPr/>
          </p:nvSpPr>
          <p:spPr bwMode="auto">
            <a:xfrm>
              <a:off x="879" y="2597"/>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72" name="Rectangle 7"/>
            <p:cNvSpPr>
              <a:spLocks noChangeArrowheads="1"/>
            </p:cNvSpPr>
            <p:nvPr/>
          </p:nvSpPr>
          <p:spPr bwMode="auto">
            <a:xfrm>
              <a:off x="879" y="2706"/>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73" name="Rectangle 8"/>
            <p:cNvSpPr>
              <a:spLocks noChangeArrowheads="1"/>
            </p:cNvSpPr>
            <p:nvPr/>
          </p:nvSpPr>
          <p:spPr bwMode="auto">
            <a:xfrm>
              <a:off x="879" y="2815"/>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74" name="Rectangle 9"/>
            <p:cNvSpPr>
              <a:spLocks noChangeArrowheads="1"/>
            </p:cNvSpPr>
            <p:nvPr/>
          </p:nvSpPr>
          <p:spPr bwMode="auto">
            <a:xfrm>
              <a:off x="879" y="292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75" name="Rectangle 10"/>
            <p:cNvSpPr>
              <a:spLocks noChangeArrowheads="1"/>
            </p:cNvSpPr>
            <p:nvPr/>
          </p:nvSpPr>
          <p:spPr bwMode="auto">
            <a:xfrm>
              <a:off x="879" y="3032"/>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FF0000"/>
                  </a:solidFill>
                  <a:latin typeface="Times New Roman" pitchFamily="18" charset="0"/>
                </a:rPr>
                <a:t>Transfer of costs</a:t>
              </a:r>
              <a:endParaRPr lang="sl-SI" sz="1600" b="0">
                <a:latin typeface="Times New Roman" pitchFamily="18" charset="0"/>
              </a:endParaRPr>
            </a:p>
          </p:txBody>
        </p:sp>
        <p:sp>
          <p:nvSpPr>
            <p:cNvPr id="36876" name="Rectangle 11"/>
            <p:cNvSpPr>
              <a:spLocks noChangeArrowheads="1"/>
            </p:cNvSpPr>
            <p:nvPr/>
          </p:nvSpPr>
          <p:spPr bwMode="auto">
            <a:xfrm>
              <a:off x="1683" y="3058"/>
              <a:ext cx="16" cy="77"/>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800" b="0">
                  <a:solidFill>
                    <a:srgbClr val="000000"/>
                  </a:solidFill>
                  <a:latin typeface="Times New Roman" pitchFamily="18" charset="0"/>
                </a:rPr>
                <a:t> </a:t>
              </a:r>
              <a:endParaRPr lang="sl-SI" b="0">
                <a:latin typeface="Times New Roman" pitchFamily="18" charset="0"/>
              </a:endParaRPr>
            </a:p>
          </p:txBody>
        </p:sp>
        <p:sp>
          <p:nvSpPr>
            <p:cNvPr id="36877" name="Rectangle 12"/>
            <p:cNvSpPr>
              <a:spLocks noChangeArrowheads="1"/>
            </p:cNvSpPr>
            <p:nvPr/>
          </p:nvSpPr>
          <p:spPr bwMode="auto">
            <a:xfrm>
              <a:off x="1704" y="303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78" name="Rectangle 13"/>
            <p:cNvSpPr>
              <a:spLocks noChangeArrowheads="1"/>
            </p:cNvSpPr>
            <p:nvPr/>
          </p:nvSpPr>
          <p:spPr bwMode="auto">
            <a:xfrm>
              <a:off x="879" y="3141"/>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79" name="Rectangle 14"/>
            <p:cNvSpPr>
              <a:spLocks noChangeArrowheads="1"/>
            </p:cNvSpPr>
            <p:nvPr/>
          </p:nvSpPr>
          <p:spPr bwMode="auto">
            <a:xfrm>
              <a:off x="879" y="3250"/>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00FF00"/>
                  </a:solidFill>
                  <a:latin typeface="Times New Roman" pitchFamily="18" charset="0"/>
                </a:rPr>
                <a:t>Transfer of risks</a:t>
              </a:r>
              <a:endParaRPr lang="sl-SI" sz="1600" b="0">
                <a:latin typeface="Times New Roman" pitchFamily="18" charset="0"/>
              </a:endParaRPr>
            </a:p>
          </p:txBody>
        </p:sp>
        <p:sp>
          <p:nvSpPr>
            <p:cNvPr id="36880" name="Rectangle 15"/>
            <p:cNvSpPr>
              <a:spLocks noChangeArrowheads="1"/>
            </p:cNvSpPr>
            <p:nvPr/>
          </p:nvSpPr>
          <p:spPr bwMode="auto">
            <a:xfrm>
              <a:off x="1691" y="325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a:solidFill>
                    <a:srgbClr val="00FF00"/>
                  </a:solidFill>
                  <a:latin typeface="Times New Roman" pitchFamily="18" charset="0"/>
                </a:rPr>
                <a:t> </a:t>
              </a:r>
              <a:endParaRPr lang="sl-SI" b="0">
                <a:latin typeface="Times New Roman" pitchFamily="18" charset="0"/>
              </a:endParaRPr>
            </a:p>
          </p:txBody>
        </p:sp>
        <p:sp>
          <p:nvSpPr>
            <p:cNvPr id="36881" name="Rectangle 16"/>
            <p:cNvSpPr>
              <a:spLocks noChangeArrowheads="1"/>
            </p:cNvSpPr>
            <p:nvPr/>
          </p:nvSpPr>
          <p:spPr bwMode="auto">
            <a:xfrm>
              <a:off x="879" y="336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6882" name="Rectangle 17"/>
            <p:cNvSpPr>
              <a:spLocks noChangeArrowheads="1"/>
            </p:cNvSpPr>
            <p:nvPr/>
          </p:nvSpPr>
          <p:spPr bwMode="auto">
            <a:xfrm>
              <a:off x="555" y="2646"/>
              <a:ext cx="446" cy="192"/>
            </a:xfrm>
            <a:prstGeom prst="rect">
              <a:avLst/>
            </a:prstGeom>
            <a:solidFill>
              <a:srgbClr val="FFFF00"/>
            </a:solidFill>
            <a:ln w="9525">
              <a:noFill/>
              <a:miter lim="800000"/>
              <a:headEnd/>
              <a:tailEnd/>
            </a:ln>
          </p:spPr>
          <p:txBody>
            <a:bodyPr/>
            <a:lstStyle/>
            <a:p>
              <a:endParaRPr lang="sl-SI"/>
            </a:p>
          </p:txBody>
        </p:sp>
        <p:sp>
          <p:nvSpPr>
            <p:cNvPr id="36883" name="Rectangle 18"/>
            <p:cNvSpPr>
              <a:spLocks noChangeArrowheads="1"/>
            </p:cNvSpPr>
            <p:nvPr/>
          </p:nvSpPr>
          <p:spPr bwMode="auto">
            <a:xfrm>
              <a:off x="555" y="2646"/>
              <a:ext cx="440" cy="187"/>
            </a:xfrm>
            <a:prstGeom prst="rect">
              <a:avLst/>
            </a:prstGeom>
            <a:noFill/>
            <a:ln w="9525">
              <a:solidFill>
                <a:srgbClr val="000000"/>
              </a:solidFill>
              <a:miter lim="800000"/>
              <a:headEnd/>
              <a:tailEnd/>
            </a:ln>
          </p:spPr>
          <p:txBody>
            <a:bodyPr/>
            <a:lstStyle/>
            <a:p>
              <a:endParaRPr lang="sl-SI"/>
            </a:p>
          </p:txBody>
        </p:sp>
        <p:sp>
          <p:nvSpPr>
            <p:cNvPr id="36884" name="Freeform 19"/>
            <p:cNvSpPr>
              <a:spLocks/>
            </p:cNvSpPr>
            <p:nvPr/>
          </p:nvSpPr>
          <p:spPr bwMode="auto">
            <a:xfrm>
              <a:off x="555" y="2549"/>
              <a:ext cx="446" cy="97"/>
            </a:xfrm>
            <a:custGeom>
              <a:avLst/>
              <a:gdLst>
                <a:gd name="T0" fmla="*/ 223 w 446"/>
                <a:gd name="T1" fmla="*/ 0 h 97"/>
                <a:gd name="T2" fmla="*/ 0 w 446"/>
                <a:gd name="T3" fmla="*/ 97 h 97"/>
                <a:gd name="T4" fmla="*/ 446 w 446"/>
                <a:gd name="T5" fmla="*/ 97 h 97"/>
                <a:gd name="T6" fmla="*/ 223 w 446"/>
                <a:gd name="T7" fmla="*/ 0 h 97"/>
                <a:gd name="T8" fmla="*/ 0 60000 65536"/>
                <a:gd name="T9" fmla="*/ 0 60000 65536"/>
                <a:gd name="T10" fmla="*/ 0 60000 65536"/>
                <a:gd name="T11" fmla="*/ 0 60000 65536"/>
                <a:gd name="T12" fmla="*/ 0 w 446"/>
                <a:gd name="T13" fmla="*/ 0 h 97"/>
                <a:gd name="T14" fmla="*/ 446 w 446"/>
                <a:gd name="T15" fmla="*/ 97 h 97"/>
              </a:gdLst>
              <a:ahLst/>
              <a:cxnLst>
                <a:cxn ang="T8">
                  <a:pos x="T0" y="T1"/>
                </a:cxn>
                <a:cxn ang="T9">
                  <a:pos x="T2" y="T3"/>
                </a:cxn>
                <a:cxn ang="T10">
                  <a:pos x="T4" y="T5"/>
                </a:cxn>
                <a:cxn ang="T11">
                  <a:pos x="T6" y="T7"/>
                </a:cxn>
              </a:cxnLst>
              <a:rect l="T12" t="T13" r="T14" b="T15"/>
              <a:pathLst>
                <a:path w="446" h="97">
                  <a:moveTo>
                    <a:pt x="223" y="0"/>
                  </a:moveTo>
                  <a:lnTo>
                    <a:pt x="0" y="97"/>
                  </a:lnTo>
                  <a:lnTo>
                    <a:pt x="446"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6885" name="Line 20"/>
            <p:cNvSpPr>
              <a:spLocks noChangeShapeType="1"/>
            </p:cNvSpPr>
            <p:nvPr/>
          </p:nvSpPr>
          <p:spPr bwMode="auto">
            <a:xfrm>
              <a:off x="1001" y="2838"/>
              <a:ext cx="968" cy="1"/>
            </a:xfrm>
            <a:prstGeom prst="line">
              <a:avLst/>
            </a:prstGeom>
            <a:noFill/>
            <a:ln w="9525">
              <a:solidFill>
                <a:srgbClr val="000000"/>
              </a:solidFill>
              <a:round/>
              <a:headEnd/>
              <a:tailEnd/>
            </a:ln>
          </p:spPr>
          <p:txBody>
            <a:bodyPr/>
            <a:lstStyle/>
            <a:p>
              <a:endParaRPr lang="en-US"/>
            </a:p>
          </p:txBody>
        </p:sp>
        <p:sp>
          <p:nvSpPr>
            <p:cNvPr id="36886" name="Rectangle 21"/>
            <p:cNvSpPr>
              <a:spLocks noChangeArrowheads="1"/>
            </p:cNvSpPr>
            <p:nvPr/>
          </p:nvSpPr>
          <p:spPr bwMode="auto">
            <a:xfrm>
              <a:off x="4202" y="2646"/>
              <a:ext cx="447" cy="192"/>
            </a:xfrm>
            <a:prstGeom prst="rect">
              <a:avLst/>
            </a:prstGeom>
            <a:solidFill>
              <a:srgbClr val="FFFF00"/>
            </a:solidFill>
            <a:ln w="9525">
              <a:noFill/>
              <a:miter lim="800000"/>
              <a:headEnd/>
              <a:tailEnd/>
            </a:ln>
          </p:spPr>
          <p:txBody>
            <a:bodyPr/>
            <a:lstStyle/>
            <a:p>
              <a:endParaRPr lang="sl-SI"/>
            </a:p>
          </p:txBody>
        </p:sp>
        <p:sp>
          <p:nvSpPr>
            <p:cNvPr id="36887" name="Rectangle 22"/>
            <p:cNvSpPr>
              <a:spLocks noChangeArrowheads="1"/>
            </p:cNvSpPr>
            <p:nvPr/>
          </p:nvSpPr>
          <p:spPr bwMode="auto">
            <a:xfrm>
              <a:off x="4202" y="2646"/>
              <a:ext cx="440" cy="187"/>
            </a:xfrm>
            <a:prstGeom prst="rect">
              <a:avLst/>
            </a:prstGeom>
            <a:noFill/>
            <a:ln w="9525">
              <a:solidFill>
                <a:srgbClr val="000000"/>
              </a:solidFill>
              <a:miter lim="800000"/>
              <a:headEnd/>
              <a:tailEnd/>
            </a:ln>
          </p:spPr>
          <p:txBody>
            <a:bodyPr/>
            <a:lstStyle/>
            <a:p>
              <a:endParaRPr lang="sl-SI"/>
            </a:p>
          </p:txBody>
        </p:sp>
        <p:sp>
          <p:nvSpPr>
            <p:cNvPr id="36888" name="Freeform 23"/>
            <p:cNvSpPr>
              <a:spLocks/>
            </p:cNvSpPr>
            <p:nvPr/>
          </p:nvSpPr>
          <p:spPr bwMode="auto">
            <a:xfrm>
              <a:off x="4202" y="2549"/>
              <a:ext cx="447" cy="97"/>
            </a:xfrm>
            <a:custGeom>
              <a:avLst/>
              <a:gdLst>
                <a:gd name="T0" fmla="*/ 223 w 447"/>
                <a:gd name="T1" fmla="*/ 0 h 97"/>
                <a:gd name="T2" fmla="*/ 0 w 447"/>
                <a:gd name="T3" fmla="*/ 97 h 97"/>
                <a:gd name="T4" fmla="*/ 447 w 447"/>
                <a:gd name="T5" fmla="*/ 97 h 97"/>
                <a:gd name="T6" fmla="*/ 223 w 447"/>
                <a:gd name="T7" fmla="*/ 0 h 97"/>
                <a:gd name="T8" fmla="*/ 0 60000 65536"/>
                <a:gd name="T9" fmla="*/ 0 60000 65536"/>
                <a:gd name="T10" fmla="*/ 0 60000 65536"/>
                <a:gd name="T11" fmla="*/ 0 60000 65536"/>
                <a:gd name="T12" fmla="*/ 0 w 447"/>
                <a:gd name="T13" fmla="*/ 0 h 97"/>
                <a:gd name="T14" fmla="*/ 447 w 447"/>
                <a:gd name="T15" fmla="*/ 97 h 97"/>
              </a:gdLst>
              <a:ahLst/>
              <a:cxnLst>
                <a:cxn ang="T8">
                  <a:pos x="T0" y="T1"/>
                </a:cxn>
                <a:cxn ang="T9">
                  <a:pos x="T2" y="T3"/>
                </a:cxn>
                <a:cxn ang="T10">
                  <a:pos x="T4" y="T5"/>
                </a:cxn>
                <a:cxn ang="T11">
                  <a:pos x="T6" y="T7"/>
                </a:cxn>
              </a:cxnLst>
              <a:rect l="T12" t="T13" r="T14" b="T15"/>
              <a:pathLst>
                <a:path w="447" h="97">
                  <a:moveTo>
                    <a:pt x="223" y="0"/>
                  </a:moveTo>
                  <a:lnTo>
                    <a:pt x="0" y="97"/>
                  </a:lnTo>
                  <a:lnTo>
                    <a:pt x="447"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6889" name="Line 24"/>
            <p:cNvSpPr>
              <a:spLocks noChangeShapeType="1"/>
            </p:cNvSpPr>
            <p:nvPr/>
          </p:nvSpPr>
          <p:spPr bwMode="auto">
            <a:xfrm>
              <a:off x="2118" y="2838"/>
              <a:ext cx="1" cy="96"/>
            </a:xfrm>
            <a:prstGeom prst="line">
              <a:avLst/>
            </a:prstGeom>
            <a:noFill/>
            <a:ln w="9525">
              <a:solidFill>
                <a:srgbClr val="000000"/>
              </a:solidFill>
              <a:round/>
              <a:headEnd/>
              <a:tailEnd/>
            </a:ln>
          </p:spPr>
          <p:txBody>
            <a:bodyPr/>
            <a:lstStyle/>
            <a:p>
              <a:endParaRPr lang="en-US"/>
            </a:p>
          </p:txBody>
        </p:sp>
        <p:sp>
          <p:nvSpPr>
            <p:cNvPr id="36890" name="Line 25"/>
            <p:cNvSpPr>
              <a:spLocks noChangeShapeType="1"/>
            </p:cNvSpPr>
            <p:nvPr/>
          </p:nvSpPr>
          <p:spPr bwMode="auto">
            <a:xfrm flipV="1">
              <a:off x="3755" y="2838"/>
              <a:ext cx="1" cy="96"/>
            </a:xfrm>
            <a:prstGeom prst="line">
              <a:avLst/>
            </a:prstGeom>
            <a:noFill/>
            <a:ln w="9525">
              <a:solidFill>
                <a:srgbClr val="000000"/>
              </a:solidFill>
              <a:round/>
              <a:headEnd/>
              <a:tailEnd/>
            </a:ln>
          </p:spPr>
          <p:txBody>
            <a:bodyPr/>
            <a:lstStyle/>
            <a:p>
              <a:endParaRPr lang="en-US"/>
            </a:p>
          </p:txBody>
        </p:sp>
        <p:sp>
          <p:nvSpPr>
            <p:cNvPr id="36891" name="Line 26"/>
            <p:cNvSpPr>
              <a:spLocks noChangeShapeType="1"/>
            </p:cNvSpPr>
            <p:nvPr/>
          </p:nvSpPr>
          <p:spPr bwMode="auto">
            <a:xfrm>
              <a:off x="3755" y="2838"/>
              <a:ext cx="447" cy="1"/>
            </a:xfrm>
            <a:prstGeom prst="line">
              <a:avLst/>
            </a:prstGeom>
            <a:noFill/>
            <a:ln w="9525">
              <a:solidFill>
                <a:srgbClr val="000000"/>
              </a:solidFill>
              <a:round/>
              <a:headEnd/>
              <a:tailEnd/>
            </a:ln>
          </p:spPr>
          <p:txBody>
            <a:bodyPr/>
            <a:lstStyle/>
            <a:p>
              <a:endParaRPr lang="en-US"/>
            </a:p>
          </p:txBody>
        </p:sp>
        <p:sp>
          <p:nvSpPr>
            <p:cNvPr id="36892" name="Freeform 27"/>
            <p:cNvSpPr>
              <a:spLocks/>
            </p:cNvSpPr>
            <p:nvPr/>
          </p:nvSpPr>
          <p:spPr bwMode="auto">
            <a:xfrm>
              <a:off x="2115" y="2868"/>
              <a:ext cx="1643" cy="59"/>
            </a:xfrm>
            <a:custGeom>
              <a:avLst/>
              <a:gdLst>
                <a:gd name="T0" fmla="*/ 80 w 1643"/>
                <a:gd name="T1" fmla="*/ 25 h 59"/>
                <a:gd name="T2" fmla="*/ 133 w 1643"/>
                <a:gd name="T3" fmla="*/ 11 h 59"/>
                <a:gd name="T4" fmla="*/ 167 w 1643"/>
                <a:gd name="T5" fmla="*/ 12 h 59"/>
                <a:gd name="T6" fmla="*/ 242 w 1643"/>
                <a:gd name="T7" fmla="*/ 43 h 59"/>
                <a:gd name="T8" fmla="*/ 292 w 1643"/>
                <a:gd name="T9" fmla="*/ 58 h 59"/>
                <a:gd name="T10" fmla="*/ 331 w 1643"/>
                <a:gd name="T11" fmla="*/ 54 h 59"/>
                <a:gd name="T12" fmla="*/ 415 w 1643"/>
                <a:gd name="T13" fmla="*/ 17 h 59"/>
                <a:gd name="T14" fmla="*/ 440 w 1643"/>
                <a:gd name="T15" fmla="*/ 11 h 59"/>
                <a:gd name="T16" fmla="*/ 465 w 1643"/>
                <a:gd name="T17" fmla="*/ 12 h 59"/>
                <a:gd name="T18" fmla="*/ 540 w 1643"/>
                <a:gd name="T19" fmla="*/ 43 h 59"/>
                <a:gd name="T20" fmla="*/ 589 w 1643"/>
                <a:gd name="T21" fmla="*/ 58 h 59"/>
                <a:gd name="T22" fmla="*/ 629 w 1643"/>
                <a:gd name="T23" fmla="*/ 54 h 59"/>
                <a:gd name="T24" fmla="*/ 712 w 1643"/>
                <a:gd name="T25" fmla="*/ 17 h 59"/>
                <a:gd name="T26" fmla="*/ 738 w 1643"/>
                <a:gd name="T27" fmla="*/ 11 h 59"/>
                <a:gd name="T28" fmla="*/ 763 w 1643"/>
                <a:gd name="T29" fmla="*/ 12 h 59"/>
                <a:gd name="T30" fmla="*/ 837 w 1643"/>
                <a:gd name="T31" fmla="*/ 43 h 59"/>
                <a:gd name="T32" fmla="*/ 887 w 1643"/>
                <a:gd name="T33" fmla="*/ 58 h 59"/>
                <a:gd name="T34" fmla="*/ 927 w 1643"/>
                <a:gd name="T35" fmla="*/ 54 h 59"/>
                <a:gd name="T36" fmla="*/ 1010 w 1643"/>
                <a:gd name="T37" fmla="*/ 17 h 59"/>
                <a:gd name="T38" fmla="*/ 1036 w 1643"/>
                <a:gd name="T39" fmla="*/ 11 h 59"/>
                <a:gd name="T40" fmla="*/ 1061 w 1643"/>
                <a:gd name="T41" fmla="*/ 12 h 59"/>
                <a:gd name="T42" fmla="*/ 1135 w 1643"/>
                <a:gd name="T43" fmla="*/ 43 h 59"/>
                <a:gd name="T44" fmla="*/ 1185 w 1643"/>
                <a:gd name="T45" fmla="*/ 58 h 59"/>
                <a:gd name="T46" fmla="*/ 1224 w 1643"/>
                <a:gd name="T47" fmla="*/ 54 h 59"/>
                <a:gd name="T48" fmla="*/ 1308 w 1643"/>
                <a:gd name="T49" fmla="*/ 17 h 59"/>
                <a:gd name="T50" fmla="*/ 1334 w 1643"/>
                <a:gd name="T51" fmla="*/ 11 h 59"/>
                <a:gd name="T52" fmla="*/ 1358 w 1643"/>
                <a:gd name="T53" fmla="*/ 12 h 59"/>
                <a:gd name="T54" fmla="*/ 1433 w 1643"/>
                <a:gd name="T55" fmla="*/ 43 h 59"/>
                <a:gd name="T56" fmla="*/ 1482 w 1643"/>
                <a:gd name="T57" fmla="*/ 58 h 59"/>
                <a:gd name="T58" fmla="*/ 1550 w 1643"/>
                <a:gd name="T59" fmla="*/ 49 h 59"/>
                <a:gd name="T60" fmla="*/ 1637 w 1643"/>
                <a:gd name="T61" fmla="*/ 1 h 59"/>
                <a:gd name="T62" fmla="*/ 1526 w 1643"/>
                <a:gd name="T63" fmla="*/ 45 h 59"/>
                <a:gd name="T64" fmla="*/ 1482 w 1643"/>
                <a:gd name="T65" fmla="*/ 48 h 59"/>
                <a:gd name="T66" fmla="*/ 1457 w 1643"/>
                <a:gd name="T67" fmla="*/ 42 h 59"/>
                <a:gd name="T68" fmla="*/ 1373 w 1643"/>
                <a:gd name="T69" fmla="*/ 5 h 59"/>
                <a:gd name="T70" fmla="*/ 1334 w 1643"/>
                <a:gd name="T71" fmla="*/ 1 h 59"/>
                <a:gd name="T72" fmla="*/ 1284 w 1643"/>
                <a:gd name="T73" fmla="*/ 17 h 59"/>
                <a:gd name="T74" fmla="*/ 1210 w 1643"/>
                <a:gd name="T75" fmla="*/ 47 h 59"/>
                <a:gd name="T76" fmla="*/ 1185 w 1643"/>
                <a:gd name="T77" fmla="*/ 48 h 59"/>
                <a:gd name="T78" fmla="*/ 1159 w 1643"/>
                <a:gd name="T79" fmla="*/ 42 h 59"/>
                <a:gd name="T80" fmla="*/ 1076 w 1643"/>
                <a:gd name="T81" fmla="*/ 5 h 59"/>
                <a:gd name="T82" fmla="*/ 1036 w 1643"/>
                <a:gd name="T83" fmla="*/ 1 h 59"/>
                <a:gd name="T84" fmla="*/ 986 w 1643"/>
                <a:gd name="T85" fmla="*/ 17 h 59"/>
                <a:gd name="T86" fmla="*/ 912 w 1643"/>
                <a:gd name="T87" fmla="*/ 47 h 59"/>
                <a:gd name="T88" fmla="*/ 887 w 1643"/>
                <a:gd name="T89" fmla="*/ 48 h 59"/>
                <a:gd name="T90" fmla="*/ 861 w 1643"/>
                <a:gd name="T91" fmla="*/ 42 h 59"/>
                <a:gd name="T92" fmla="*/ 778 w 1643"/>
                <a:gd name="T93" fmla="*/ 5 h 59"/>
                <a:gd name="T94" fmla="*/ 738 w 1643"/>
                <a:gd name="T95" fmla="*/ 1 h 59"/>
                <a:gd name="T96" fmla="*/ 689 w 1643"/>
                <a:gd name="T97" fmla="*/ 17 h 59"/>
                <a:gd name="T98" fmla="*/ 614 w 1643"/>
                <a:gd name="T99" fmla="*/ 47 h 59"/>
                <a:gd name="T100" fmla="*/ 589 w 1643"/>
                <a:gd name="T101" fmla="*/ 48 h 59"/>
                <a:gd name="T102" fmla="*/ 563 w 1643"/>
                <a:gd name="T103" fmla="*/ 42 h 59"/>
                <a:gd name="T104" fmla="*/ 480 w 1643"/>
                <a:gd name="T105" fmla="*/ 5 h 59"/>
                <a:gd name="T106" fmla="*/ 440 w 1643"/>
                <a:gd name="T107" fmla="*/ 1 h 59"/>
                <a:gd name="T108" fmla="*/ 391 w 1643"/>
                <a:gd name="T109" fmla="*/ 17 h 59"/>
                <a:gd name="T110" fmla="*/ 316 w 1643"/>
                <a:gd name="T111" fmla="*/ 47 h 59"/>
                <a:gd name="T112" fmla="*/ 292 w 1643"/>
                <a:gd name="T113" fmla="*/ 48 h 59"/>
                <a:gd name="T114" fmla="*/ 266 w 1643"/>
                <a:gd name="T115" fmla="*/ 42 h 59"/>
                <a:gd name="T116" fmla="*/ 182 w 1643"/>
                <a:gd name="T117" fmla="*/ 5 h 59"/>
                <a:gd name="T118" fmla="*/ 133 w 1643"/>
                <a:gd name="T119" fmla="*/ 1 h 59"/>
                <a:gd name="T120" fmla="*/ 56 w 1643"/>
                <a:gd name="T121" fmla="*/ 23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1"/>
                  </a:lnTo>
                  <a:lnTo>
                    <a:pt x="61" y="32"/>
                  </a:lnTo>
                  <a:lnTo>
                    <a:pt x="80" y="25"/>
                  </a:lnTo>
                  <a:lnTo>
                    <a:pt x="98" y="19"/>
                  </a:lnTo>
                  <a:lnTo>
                    <a:pt x="117" y="14"/>
                  </a:lnTo>
                  <a:lnTo>
                    <a:pt x="115" y="9"/>
                  </a:lnTo>
                  <a:lnTo>
                    <a:pt x="115" y="14"/>
                  </a:lnTo>
                  <a:lnTo>
                    <a:pt x="133" y="11"/>
                  </a:lnTo>
                  <a:lnTo>
                    <a:pt x="152" y="10"/>
                  </a:lnTo>
                  <a:lnTo>
                    <a:pt x="161" y="11"/>
                  </a:lnTo>
                  <a:lnTo>
                    <a:pt x="170" y="13"/>
                  </a:lnTo>
                  <a:lnTo>
                    <a:pt x="170" y="8"/>
                  </a:lnTo>
                  <a:lnTo>
                    <a:pt x="167" y="12"/>
                  </a:lnTo>
                  <a:lnTo>
                    <a:pt x="177" y="14"/>
                  </a:lnTo>
                  <a:lnTo>
                    <a:pt x="186" y="17"/>
                  </a:lnTo>
                  <a:lnTo>
                    <a:pt x="205" y="26"/>
                  </a:lnTo>
                  <a:lnTo>
                    <a:pt x="224" y="34"/>
                  </a:lnTo>
                  <a:lnTo>
                    <a:pt x="242" y="43"/>
                  </a:lnTo>
                  <a:lnTo>
                    <a:pt x="261" y="51"/>
                  </a:lnTo>
                  <a:lnTo>
                    <a:pt x="270" y="54"/>
                  </a:lnTo>
                  <a:lnTo>
                    <a:pt x="280" y="56"/>
                  </a:lnTo>
                  <a:lnTo>
                    <a:pt x="282" y="56"/>
                  </a:lnTo>
                  <a:lnTo>
                    <a:pt x="292" y="58"/>
                  </a:lnTo>
                  <a:lnTo>
                    <a:pt x="300" y="59"/>
                  </a:lnTo>
                  <a:lnTo>
                    <a:pt x="309" y="58"/>
                  </a:lnTo>
                  <a:lnTo>
                    <a:pt x="319" y="56"/>
                  </a:lnTo>
                  <a:lnTo>
                    <a:pt x="321" y="56"/>
                  </a:lnTo>
                  <a:lnTo>
                    <a:pt x="331" y="54"/>
                  </a:lnTo>
                  <a:lnTo>
                    <a:pt x="340" y="51"/>
                  </a:lnTo>
                  <a:lnTo>
                    <a:pt x="359" y="43"/>
                  </a:lnTo>
                  <a:lnTo>
                    <a:pt x="378" y="34"/>
                  </a:lnTo>
                  <a:lnTo>
                    <a:pt x="396" y="26"/>
                  </a:lnTo>
                  <a:lnTo>
                    <a:pt x="415" y="17"/>
                  </a:lnTo>
                  <a:lnTo>
                    <a:pt x="424" y="14"/>
                  </a:lnTo>
                  <a:lnTo>
                    <a:pt x="433" y="12"/>
                  </a:lnTo>
                  <a:lnTo>
                    <a:pt x="430" y="8"/>
                  </a:lnTo>
                  <a:lnTo>
                    <a:pt x="430" y="13"/>
                  </a:lnTo>
                  <a:lnTo>
                    <a:pt x="440" y="11"/>
                  </a:lnTo>
                  <a:lnTo>
                    <a:pt x="449" y="10"/>
                  </a:lnTo>
                  <a:lnTo>
                    <a:pt x="458" y="11"/>
                  </a:lnTo>
                  <a:lnTo>
                    <a:pt x="468" y="13"/>
                  </a:lnTo>
                  <a:lnTo>
                    <a:pt x="468" y="8"/>
                  </a:lnTo>
                  <a:lnTo>
                    <a:pt x="465" y="12"/>
                  </a:lnTo>
                  <a:lnTo>
                    <a:pt x="475" y="14"/>
                  </a:lnTo>
                  <a:lnTo>
                    <a:pt x="484" y="17"/>
                  </a:lnTo>
                  <a:lnTo>
                    <a:pt x="503" y="26"/>
                  </a:lnTo>
                  <a:lnTo>
                    <a:pt x="522" y="34"/>
                  </a:lnTo>
                  <a:lnTo>
                    <a:pt x="540" y="43"/>
                  </a:lnTo>
                  <a:lnTo>
                    <a:pt x="559" y="51"/>
                  </a:lnTo>
                  <a:lnTo>
                    <a:pt x="567" y="54"/>
                  </a:lnTo>
                  <a:lnTo>
                    <a:pt x="577" y="56"/>
                  </a:lnTo>
                  <a:lnTo>
                    <a:pt x="579" y="56"/>
                  </a:lnTo>
                  <a:lnTo>
                    <a:pt x="589" y="58"/>
                  </a:lnTo>
                  <a:lnTo>
                    <a:pt x="598" y="59"/>
                  </a:lnTo>
                  <a:lnTo>
                    <a:pt x="607" y="58"/>
                  </a:lnTo>
                  <a:lnTo>
                    <a:pt x="617" y="56"/>
                  </a:lnTo>
                  <a:lnTo>
                    <a:pt x="619" y="56"/>
                  </a:lnTo>
                  <a:lnTo>
                    <a:pt x="629" y="54"/>
                  </a:lnTo>
                  <a:lnTo>
                    <a:pt x="638" y="51"/>
                  </a:lnTo>
                  <a:lnTo>
                    <a:pt x="657" y="43"/>
                  </a:lnTo>
                  <a:lnTo>
                    <a:pt x="676" y="34"/>
                  </a:lnTo>
                  <a:lnTo>
                    <a:pt x="693" y="26"/>
                  </a:lnTo>
                  <a:lnTo>
                    <a:pt x="712" y="17"/>
                  </a:lnTo>
                  <a:lnTo>
                    <a:pt x="721" y="14"/>
                  </a:lnTo>
                  <a:lnTo>
                    <a:pt x="731" y="12"/>
                  </a:lnTo>
                  <a:lnTo>
                    <a:pt x="728" y="8"/>
                  </a:lnTo>
                  <a:lnTo>
                    <a:pt x="728" y="13"/>
                  </a:lnTo>
                  <a:lnTo>
                    <a:pt x="738" y="11"/>
                  </a:lnTo>
                  <a:lnTo>
                    <a:pt x="747" y="10"/>
                  </a:lnTo>
                  <a:lnTo>
                    <a:pt x="756" y="11"/>
                  </a:lnTo>
                  <a:lnTo>
                    <a:pt x="766" y="13"/>
                  </a:lnTo>
                  <a:lnTo>
                    <a:pt x="766" y="8"/>
                  </a:lnTo>
                  <a:lnTo>
                    <a:pt x="763" y="12"/>
                  </a:lnTo>
                  <a:lnTo>
                    <a:pt x="773" y="14"/>
                  </a:lnTo>
                  <a:lnTo>
                    <a:pt x="782" y="17"/>
                  </a:lnTo>
                  <a:lnTo>
                    <a:pt x="801" y="26"/>
                  </a:lnTo>
                  <a:lnTo>
                    <a:pt x="820" y="34"/>
                  </a:lnTo>
                  <a:lnTo>
                    <a:pt x="837" y="43"/>
                  </a:lnTo>
                  <a:lnTo>
                    <a:pt x="856" y="51"/>
                  </a:lnTo>
                  <a:lnTo>
                    <a:pt x="865" y="54"/>
                  </a:lnTo>
                  <a:lnTo>
                    <a:pt x="875" y="56"/>
                  </a:lnTo>
                  <a:lnTo>
                    <a:pt x="877" y="56"/>
                  </a:lnTo>
                  <a:lnTo>
                    <a:pt x="887" y="58"/>
                  </a:lnTo>
                  <a:lnTo>
                    <a:pt x="896" y="59"/>
                  </a:lnTo>
                  <a:lnTo>
                    <a:pt x="905" y="58"/>
                  </a:lnTo>
                  <a:lnTo>
                    <a:pt x="915" y="56"/>
                  </a:lnTo>
                  <a:lnTo>
                    <a:pt x="917" y="56"/>
                  </a:lnTo>
                  <a:lnTo>
                    <a:pt x="927" y="54"/>
                  </a:lnTo>
                  <a:lnTo>
                    <a:pt x="936" y="51"/>
                  </a:lnTo>
                  <a:lnTo>
                    <a:pt x="955" y="43"/>
                  </a:lnTo>
                  <a:lnTo>
                    <a:pt x="973" y="34"/>
                  </a:lnTo>
                  <a:lnTo>
                    <a:pt x="991" y="26"/>
                  </a:lnTo>
                  <a:lnTo>
                    <a:pt x="1010" y="17"/>
                  </a:lnTo>
                  <a:lnTo>
                    <a:pt x="1019" y="14"/>
                  </a:lnTo>
                  <a:lnTo>
                    <a:pt x="1029" y="12"/>
                  </a:lnTo>
                  <a:lnTo>
                    <a:pt x="1026" y="8"/>
                  </a:lnTo>
                  <a:lnTo>
                    <a:pt x="1026" y="13"/>
                  </a:lnTo>
                  <a:lnTo>
                    <a:pt x="1036" y="11"/>
                  </a:lnTo>
                  <a:lnTo>
                    <a:pt x="1045" y="10"/>
                  </a:lnTo>
                  <a:lnTo>
                    <a:pt x="1054" y="11"/>
                  </a:lnTo>
                  <a:lnTo>
                    <a:pt x="1064" y="13"/>
                  </a:lnTo>
                  <a:lnTo>
                    <a:pt x="1064" y="8"/>
                  </a:lnTo>
                  <a:lnTo>
                    <a:pt x="1061" y="12"/>
                  </a:lnTo>
                  <a:lnTo>
                    <a:pt x="1071" y="14"/>
                  </a:lnTo>
                  <a:lnTo>
                    <a:pt x="1080" y="17"/>
                  </a:lnTo>
                  <a:lnTo>
                    <a:pt x="1098" y="26"/>
                  </a:lnTo>
                  <a:lnTo>
                    <a:pt x="1117" y="34"/>
                  </a:lnTo>
                  <a:lnTo>
                    <a:pt x="1135" y="43"/>
                  </a:lnTo>
                  <a:lnTo>
                    <a:pt x="1154" y="51"/>
                  </a:lnTo>
                  <a:lnTo>
                    <a:pt x="1163" y="54"/>
                  </a:lnTo>
                  <a:lnTo>
                    <a:pt x="1173" y="56"/>
                  </a:lnTo>
                  <a:lnTo>
                    <a:pt x="1175" y="56"/>
                  </a:lnTo>
                  <a:lnTo>
                    <a:pt x="1185" y="58"/>
                  </a:lnTo>
                  <a:lnTo>
                    <a:pt x="1194" y="59"/>
                  </a:lnTo>
                  <a:lnTo>
                    <a:pt x="1203" y="58"/>
                  </a:lnTo>
                  <a:lnTo>
                    <a:pt x="1213" y="56"/>
                  </a:lnTo>
                  <a:lnTo>
                    <a:pt x="1215" y="56"/>
                  </a:lnTo>
                  <a:lnTo>
                    <a:pt x="1224" y="54"/>
                  </a:lnTo>
                  <a:lnTo>
                    <a:pt x="1233" y="51"/>
                  </a:lnTo>
                  <a:lnTo>
                    <a:pt x="1252" y="43"/>
                  </a:lnTo>
                  <a:lnTo>
                    <a:pt x="1271" y="34"/>
                  </a:lnTo>
                  <a:lnTo>
                    <a:pt x="1289" y="26"/>
                  </a:lnTo>
                  <a:lnTo>
                    <a:pt x="1308" y="17"/>
                  </a:lnTo>
                  <a:lnTo>
                    <a:pt x="1317" y="14"/>
                  </a:lnTo>
                  <a:lnTo>
                    <a:pt x="1327" y="12"/>
                  </a:lnTo>
                  <a:lnTo>
                    <a:pt x="1324" y="8"/>
                  </a:lnTo>
                  <a:lnTo>
                    <a:pt x="1324" y="13"/>
                  </a:lnTo>
                  <a:lnTo>
                    <a:pt x="1334" y="11"/>
                  </a:lnTo>
                  <a:lnTo>
                    <a:pt x="1343" y="10"/>
                  </a:lnTo>
                  <a:lnTo>
                    <a:pt x="1351" y="11"/>
                  </a:lnTo>
                  <a:lnTo>
                    <a:pt x="1361" y="13"/>
                  </a:lnTo>
                  <a:lnTo>
                    <a:pt x="1361" y="8"/>
                  </a:lnTo>
                  <a:lnTo>
                    <a:pt x="1358" y="12"/>
                  </a:lnTo>
                  <a:lnTo>
                    <a:pt x="1368" y="14"/>
                  </a:lnTo>
                  <a:lnTo>
                    <a:pt x="1377" y="17"/>
                  </a:lnTo>
                  <a:lnTo>
                    <a:pt x="1396" y="26"/>
                  </a:lnTo>
                  <a:lnTo>
                    <a:pt x="1415" y="34"/>
                  </a:lnTo>
                  <a:lnTo>
                    <a:pt x="1433" y="43"/>
                  </a:lnTo>
                  <a:lnTo>
                    <a:pt x="1452" y="51"/>
                  </a:lnTo>
                  <a:lnTo>
                    <a:pt x="1461" y="54"/>
                  </a:lnTo>
                  <a:lnTo>
                    <a:pt x="1471" y="56"/>
                  </a:lnTo>
                  <a:lnTo>
                    <a:pt x="1473" y="56"/>
                  </a:lnTo>
                  <a:lnTo>
                    <a:pt x="1482" y="58"/>
                  </a:lnTo>
                  <a:lnTo>
                    <a:pt x="1491" y="59"/>
                  </a:lnTo>
                  <a:lnTo>
                    <a:pt x="1510" y="58"/>
                  </a:lnTo>
                  <a:lnTo>
                    <a:pt x="1529" y="55"/>
                  </a:lnTo>
                  <a:lnTo>
                    <a:pt x="1531" y="54"/>
                  </a:lnTo>
                  <a:lnTo>
                    <a:pt x="1550" y="49"/>
                  </a:lnTo>
                  <a:lnTo>
                    <a:pt x="1569" y="43"/>
                  </a:lnTo>
                  <a:lnTo>
                    <a:pt x="1587" y="36"/>
                  </a:lnTo>
                  <a:lnTo>
                    <a:pt x="1606" y="28"/>
                  </a:lnTo>
                  <a:lnTo>
                    <a:pt x="1643" y="9"/>
                  </a:lnTo>
                  <a:lnTo>
                    <a:pt x="1637" y="1"/>
                  </a:lnTo>
                  <a:lnTo>
                    <a:pt x="1601" y="19"/>
                  </a:lnTo>
                  <a:lnTo>
                    <a:pt x="1582" y="27"/>
                  </a:lnTo>
                  <a:lnTo>
                    <a:pt x="1564" y="34"/>
                  </a:lnTo>
                  <a:lnTo>
                    <a:pt x="1545" y="40"/>
                  </a:lnTo>
                  <a:lnTo>
                    <a:pt x="1526" y="45"/>
                  </a:lnTo>
                  <a:lnTo>
                    <a:pt x="1529" y="50"/>
                  </a:lnTo>
                  <a:lnTo>
                    <a:pt x="1529" y="45"/>
                  </a:lnTo>
                  <a:lnTo>
                    <a:pt x="1510" y="48"/>
                  </a:lnTo>
                  <a:lnTo>
                    <a:pt x="1491" y="49"/>
                  </a:lnTo>
                  <a:lnTo>
                    <a:pt x="1482" y="48"/>
                  </a:lnTo>
                  <a:lnTo>
                    <a:pt x="1473" y="47"/>
                  </a:lnTo>
                  <a:lnTo>
                    <a:pt x="1473" y="52"/>
                  </a:lnTo>
                  <a:lnTo>
                    <a:pt x="1476" y="47"/>
                  </a:lnTo>
                  <a:lnTo>
                    <a:pt x="1466" y="45"/>
                  </a:lnTo>
                  <a:lnTo>
                    <a:pt x="1457" y="42"/>
                  </a:lnTo>
                  <a:lnTo>
                    <a:pt x="1438" y="34"/>
                  </a:lnTo>
                  <a:lnTo>
                    <a:pt x="1420" y="26"/>
                  </a:lnTo>
                  <a:lnTo>
                    <a:pt x="1401" y="17"/>
                  </a:lnTo>
                  <a:lnTo>
                    <a:pt x="1382" y="8"/>
                  </a:lnTo>
                  <a:lnTo>
                    <a:pt x="1373" y="5"/>
                  </a:lnTo>
                  <a:lnTo>
                    <a:pt x="1363" y="3"/>
                  </a:lnTo>
                  <a:lnTo>
                    <a:pt x="1361" y="3"/>
                  </a:lnTo>
                  <a:lnTo>
                    <a:pt x="1351" y="1"/>
                  </a:lnTo>
                  <a:lnTo>
                    <a:pt x="1343" y="0"/>
                  </a:lnTo>
                  <a:lnTo>
                    <a:pt x="1334" y="1"/>
                  </a:lnTo>
                  <a:lnTo>
                    <a:pt x="1324" y="3"/>
                  </a:lnTo>
                  <a:lnTo>
                    <a:pt x="1322" y="3"/>
                  </a:lnTo>
                  <a:lnTo>
                    <a:pt x="1312" y="5"/>
                  </a:lnTo>
                  <a:lnTo>
                    <a:pt x="1303" y="8"/>
                  </a:lnTo>
                  <a:lnTo>
                    <a:pt x="1284" y="17"/>
                  </a:lnTo>
                  <a:lnTo>
                    <a:pt x="1266" y="26"/>
                  </a:lnTo>
                  <a:lnTo>
                    <a:pt x="1247" y="34"/>
                  </a:lnTo>
                  <a:lnTo>
                    <a:pt x="1228" y="42"/>
                  </a:lnTo>
                  <a:lnTo>
                    <a:pt x="1219" y="45"/>
                  </a:lnTo>
                  <a:lnTo>
                    <a:pt x="1210" y="47"/>
                  </a:lnTo>
                  <a:lnTo>
                    <a:pt x="1213" y="52"/>
                  </a:lnTo>
                  <a:lnTo>
                    <a:pt x="1213" y="47"/>
                  </a:lnTo>
                  <a:lnTo>
                    <a:pt x="1203" y="48"/>
                  </a:lnTo>
                  <a:lnTo>
                    <a:pt x="1194" y="49"/>
                  </a:lnTo>
                  <a:lnTo>
                    <a:pt x="1185" y="48"/>
                  </a:lnTo>
                  <a:lnTo>
                    <a:pt x="1175" y="47"/>
                  </a:lnTo>
                  <a:lnTo>
                    <a:pt x="1175" y="52"/>
                  </a:lnTo>
                  <a:lnTo>
                    <a:pt x="1178" y="47"/>
                  </a:lnTo>
                  <a:lnTo>
                    <a:pt x="1168" y="45"/>
                  </a:lnTo>
                  <a:lnTo>
                    <a:pt x="1159" y="42"/>
                  </a:lnTo>
                  <a:lnTo>
                    <a:pt x="1140" y="34"/>
                  </a:lnTo>
                  <a:lnTo>
                    <a:pt x="1122" y="26"/>
                  </a:lnTo>
                  <a:lnTo>
                    <a:pt x="1103" y="17"/>
                  </a:lnTo>
                  <a:lnTo>
                    <a:pt x="1085" y="8"/>
                  </a:lnTo>
                  <a:lnTo>
                    <a:pt x="1076" y="5"/>
                  </a:lnTo>
                  <a:lnTo>
                    <a:pt x="1066" y="3"/>
                  </a:lnTo>
                  <a:lnTo>
                    <a:pt x="1064" y="3"/>
                  </a:lnTo>
                  <a:lnTo>
                    <a:pt x="1054" y="1"/>
                  </a:lnTo>
                  <a:lnTo>
                    <a:pt x="1045" y="0"/>
                  </a:lnTo>
                  <a:lnTo>
                    <a:pt x="1036" y="1"/>
                  </a:lnTo>
                  <a:lnTo>
                    <a:pt x="1026" y="3"/>
                  </a:lnTo>
                  <a:lnTo>
                    <a:pt x="1024" y="3"/>
                  </a:lnTo>
                  <a:lnTo>
                    <a:pt x="1014" y="5"/>
                  </a:lnTo>
                  <a:lnTo>
                    <a:pt x="1005" y="8"/>
                  </a:lnTo>
                  <a:lnTo>
                    <a:pt x="986" y="17"/>
                  </a:lnTo>
                  <a:lnTo>
                    <a:pt x="968" y="26"/>
                  </a:lnTo>
                  <a:lnTo>
                    <a:pt x="950" y="34"/>
                  </a:lnTo>
                  <a:lnTo>
                    <a:pt x="931" y="42"/>
                  </a:lnTo>
                  <a:lnTo>
                    <a:pt x="922" y="45"/>
                  </a:lnTo>
                  <a:lnTo>
                    <a:pt x="912" y="47"/>
                  </a:lnTo>
                  <a:lnTo>
                    <a:pt x="915" y="52"/>
                  </a:lnTo>
                  <a:lnTo>
                    <a:pt x="915" y="47"/>
                  </a:lnTo>
                  <a:lnTo>
                    <a:pt x="905" y="48"/>
                  </a:lnTo>
                  <a:lnTo>
                    <a:pt x="896" y="49"/>
                  </a:lnTo>
                  <a:lnTo>
                    <a:pt x="887" y="48"/>
                  </a:lnTo>
                  <a:lnTo>
                    <a:pt x="877" y="47"/>
                  </a:lnTo>
                  <a:lnTo>
                    <a:pt x="877" y="52"/>
                  </a:lnTo>
                  <a:lnTo>
                    <a:pt x="880" y="47"/>
                  </a:lnTo>
                  <a:lnTo>
                    <a:pt x="870" y="45"/>
                  </a:lnTo>
                  <a:lnTo>
                    <a:pt x="861" y="42"/>
                  </a:lnTo>
                  <a:lnTo>
                    <a:pt x="842" y="34"/>
                  </a:lnTo>
                  <a:lnTo>
                    <a:pt x="824" y="26"/>
                  </a:lnTo>
                  <a:lnTo>
                    <a:pt x="806" y="17"/>
                  </a:lnTo>
                  <a:lnTo>
                    <a:pt x="787" y="8"/>
                  </a:lnTo>
                  <a:lnTo>
                    <a:pt x="778" y="5"/>
                  </a:lnTo>
                  <a:lnTo>
                    <a:pt x="768" y="3"/>
                  </a:lnTo>
                  <a:lnTo>
                    <a:pt x="766" y="3"/>
                  </a:lnTo>
                  <a:lnTo>
                    <a:pt x="756" y="1"/>
                  </a:lnTo>
                  <a:lnTo>
                    <a:pt x="747" y="0"/>
                  </a:lnTo>
                  <a:lnTo>
                    <a:pt x="738" y="1"/>
                  </a:lnTo>
                  <a:lnTo>
                    <a:pt x="728" y="3"/>
                  </a:lnTo>
                  <a:lnTo>
                    <a:pt x="726" y="3"/>
                  </a:lnTo>
                  <a:lnTo>
                    <a:pt x="716" y="5"/>
                  </a:lnTo>
                  <a:lnTo>
                    <a:pt x="707" y="8"/>
                  </a:lnTo>
                  <a:lnTo>
                    <a:pt x="689" y="17"/>
                  </a:lnTo>
                  <a:lnTo>
                    <a:pt x="671" y="26"/>
                  </a:lnTo>
                  <a:lnTo>
                    <a:pt x="652" y="34"/>
                  </a:lnTo>
                  <a:lnTo>
                    <a:pt x="633" y="42"/>
                  </a:lnTo>
                  <a:lnTo>
                    <a:pt x="624" y="45"/>
                  </a:lnTo>
                  <a:lnTo>
                    <a:pt x="614" y="47"/>
                  </a:lnTo>
                  <a:lnTo>
                    <a:pt x="617" y="52"/>
                  </a:lnTo>
                  <a:lnTo>
                    <a:pt x="617" y="47"/>
                  </a:lnTo>
                  <a:lnTo>
                    <a:pt x="607" y="48"/>
                  </a:lnTo>
                  <a:lnTo>
                    <a:pt x="598" y="49"/>
                  </a:lnTo>
                  <a:lnTo>
                    <a:pt x="589" y="48"/>
                  </a:lnTo>
                  <a:lnTo>
                    <a:pt x="579" y="47"/>
                  </a:lnTo>
                  <a:lnTo>
                    <a:pt x="579" y="52"/>
                  </a:lnTo>
                  <a:lnTo>
                    <a:pt x="582" y="47"/>
                  </a:lnTo>
                  <a:lnTo>
                    <a:pt x="572" y="45"/>
                  </a:lnTo>
                  <a:lnTo>
                    <a:pt x="563" y="42"/>
                  </a:lnTo>
                  <a:lnTo>
                    <a:pt x="545" y="34"/>
                  </a:lnTo>
                  <a:lnTo>
                    <a:pt x="527" y="26"/>
                  </a:lnTo>
                  <a:lnTo>
                    <a:pt x="508" y="17"/>
                  </a:lnTo>
                  <a:lnTo>
                    <a:pt x="489" y="8"/>
                  </a:lnTo>
                  <a:lnTo>
                    <a:pt x="480" y="5"/>
                  </a:lnTo>
                  <a:lnTo>
                    <a:pt x="470" y="3"/>
                  </a:lnTo>
                  <a:lnTo>
                    <a:pt x="468" y="3"/>
                  </a:lnTo>
                  <a:lnTo>
                    <a:pt x="458" y="1"/>
                  </a:lnTo>
                  <a:lnTo>
                    <a:pt x="449" y="0"/>
                  </a:lnTo>
                  <a:lnTo>
                    <a:pt x="440" y="1"/>
                  </a:lnTo>
                  <a:lnTo>
                    <a:pt x="430" y="3"/>
                  </a:lnTo>
                  <a:lnTo>
                    <a:pt x="428" y="3"/>
                  </a:lnTo>
                  <a:lnTo>
                    <a:pt x="419" y="5"/>
                  </a:lnTo>
                  <a:lnTo>
                    <a:pt x="410" y="8"/>
                  </a:lnTo>
                  <a:lnTo>
                    <a:pt x="391" y="17"/>
                  </a:lnTo>
                  <a:lnTo>
                    <a:pt x="373" y="26"/>
                  </a:lnTo>
                  <a:lnTo>
                    <a:pt x="354" y="34"/>
                  </a:lnTo>
                  <a:lnTo>
                    <a:pt x="335" y="42"/>
                  </a:lnTo>
                  <a:lnTo>
                    <a:pt x="326" y="45"/>
                  </a:lnTo>
                  <a:lnTo>
                    <a:pt x="316" y="47"/>
                  </a:lnTo>
                  <a:lnTo>
                    <a:pt x="319" y="52"/>
                  </a:lnTo>
                  <a:lnTo>
                    <a:pt x="319" y="47"/>
                  </a:lnTo>
                  <a:lnTo>
                    <a:pt x="309" y="48"/>
                  </a:lnTo>
                  <a:lnTo>
                    <a:pt x="300" y="49"/>
                  </a:lnTo>
                  <a:lnTo>
                    <a:pt x="292" y="48"/>
                  </a:lnTo>
                  <a:lnTo>
                    <a:pt x="282" y="47"/>
                  </a:lnTo>
                  <a:lnTo>
                    <a:pt x="282" y="52"/>
                  </a:lnTo>
                  <a:lnTo>
                    <a:pt x="285" y="47"/>
                  </a:lnTo>
                  <a:lnTo>
                    <a:pt x="275" y="45"/>
                  </a:lnTo>
                  <a:lnTo>
                    <a:pt x="266" y="42"/>
                  </a:lnTo>
                  <a:lnTo>
                    <a:pt x="247" y="34"/>
                  </a:lnTo>
                  <a:lnTo>
                    <a:pt x="229" y="26"/>
                  </a:lnTo>
                  <a:lnTo>
                    <a:pt x="210" y="17"/>
                  </a:lnTo>
                  <a:lnTo>
                    <a:pt x="191" y="8"/>
                  </a:lnTo>
                  <a:lnTo>
                    <a:pt x="182" y="5"/>
                  </a:lnTo>
                  <a:lnTo>
                    <a:pt x="172" y="3"/>
                  </a:lnTo>
                  <a:lnTo>
                    <a:pt x="170" y="3"/>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6893" name="Freeform 28"/>
            <p:cNvSpPr>
              <a:spLocks/>
            </p:cNvSpPr>
            <p:nvPr/>
          </p:nvSpPr>
          <p:spPr bwMode="auto">
            <a:xfrm>
              <a:off x="2564" y="2777"/>
              <a:ext cx="670" cy="145"/>
            </a:xfrm>
            <a:custGeom>
              <a:avLst/>
              <a:gdLst>
                <a:gd name="T0" fmla="*/ 0 w 670"/>
                <a:gd name="T1" fmla="*/ 0 h 145"/>
                <a:gd name="T2" fmla="*/ 168 w 670"/>
                <a:gd name="T3" fmla="*/ 145 h 145"/>
                <a:gd name="T4" fmla="*/ 503 w 670"/>
                <a:gd name="T5" fmla="*/ 145 h 145"/>
                <a:gd name="T6" fmla="*/ 670 w 670"/>
                <a:gd name="T7" fmla="*/ 0 h 145"/>
                <a:gd name="T8" fmla="*/ 0 w 670"/>
                <a:gd name="T9" fmla="*/ 0 h 145"/>
                <a:gd name="T10" fmla="*/ 0 60000 65536"/>
                <a:gd name="T11" fmla="*/ 0 60000 65536"/>
                <a:gd name="T12" fmla="*/ 0 60000 65536"/>
                <a:gd name="T13" fmla="*/ 0 60000 65536"/>
                <a:gd name="T14" fmla="*/ 0 60000 65536"/>
                <a:gd name="T15" fmla="*/ 0 w 670"/>
                <a:gd name="T16" fmla="*/ 0 h 145"/>
                <a:gd name="T17" fmla="*/ 670 w 670"/>
                <a:gd name="T18" fmla="*/ 145 h 145"/>
              </a:gdLst>
              <a:ahLst/>
              <a:cxnLst>
                <a:cxn ang="T10">
                  <a:pos x="T0" y="T1"/>
                </a:cxn>
                <a:cxn ang="T11">
                  <a:pos x="T2" y="T3"/>
                </a:cxn>
                <a:cxn ang="T12">
                  <a:pos x="T4" y="T5"/>
                </a:cxn>
                <a:cxn ang="T13">
                  <a:pos x="T6" y="T7"/>
                </a:cxn>
                <a:cxn ang="T14">
                  <a:pos x="T8" y="T9"/>
                </a:cxn>
              </a:cxnLst>
              <a:rect l="T15" t="T16" r="T17" b="T18"/>
              <a:pathLst>
                <a:path w="670" h="145">
                  <a:moveTo>
                    <a:pt x="0" y="0"/>
                  </a:moveTo>
                  <a:lnTo>
                    <a:pt x="168" y="145"/>
                  </a:lnTo>
                  <a:lnTo>
                    <a:pt x="503" y="145"/>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6894" name="Rectangle 29"/>
            <p:cNvSpPr>
              <a:spLocks noChangeArrowheads="1"/>
            </p:cNvSpPr>
            <p:nvPr/>
          </p:nvSpPr>
          <p:spPr bwMode="auto">
            <a:xfrm>
              <a:off x="2713" y="2729"/>
              <a:ext cx="365" cy="43"/>
            </a:xfrm>
            <a:prstGeom prst="rect">
              <a:avLst/>
            </a:prstGeom>
            <a:solidFill>
              <a:srgbClr val="969696"/>
            </a:solidFill>
            <a:ln w="9525">
              <a:solidFill>
                <a:srgbClr val="969696"/>
              </a:solidFill>
              <a:miter lim="800000"/>
              <a:headEnd/>
              <a:tailEnd/>
            </a:ln>
          </p:spPr>
          <p:txBody>
            <a:bodyPr/>
            <a:lstStyle/>
            <a:p>
              <a:endParaRPr lang="sl-SI"/>
            </a:p>
          </p:txBody>
        </p:sp>
        <p:sp>
          <p:nvSpPr>
            <p:cNvPr id="36895" name="Line 30"/>
            <p:cNvSpPr>
              <a:spLocks noChangeShapeType="1"/>
            </p:cNvSpPr>
            <p:nvPr/>
          </p:nvSpPr>
          <p:spPr bwMode="auto">
            <a:xfrm>
              <a:off x="1969" y="2838"/>
              <a:ext cx="149" cy="1"/>
            </a:xfrm>
            <a:prstGeom prst="line">
              <a:avLst/>
            </a:prstGeom>
            <a:noFill/>
            <a:ln w="9525">
              <a:solidFill>
                <a:srgbClr val="000000"/>
              </a:solidFill>
              <a:round/>
              <a:headEnd/>
              <a:tailEnd/>
            </a:ln>
          </p:spPr>
          <p:txBody>
            <a:bodyPr/>
            <a:lstStyle/>
            <a:p>
              <a:endParaRPr lang="en-US"/>
            </a:p>
          </p:txBody>
        </p:sp>
        <p:sp>
          <p:nvSpPr>
            <p:cNvPr id="36896" name="Rectangle 31"/>
            <p:cNvSpPr>
              <a:spLocks noChangeArrowheads="1"/>
            </p:cNvSpPr>
            <p:nvPr/>
          </p:nvSpPr>
          <p:spPr bwMode="auto">
            <a:xfrm>
              <a:off x="555" y="3171"/>
              <a:ext cx="3112" cy="14"/>
            </a:xfrm>
            <a:prstGeom prst="rect">
              <a:avLst/>
            </a:prstGeom>
            <a:solidFill>
              <a:srgbClr val="FF0000"/>
            </a:solidFill>
            <a:ln w="9525">
              <a:noFill/>
              <a:miter lim="800000"/>
              <a:headEnd/>
              <a:tailEnd/>
            </a:ln>
          </p:spPr>
          <p:txBody>
            <a:bodyPr/>
            <a:lstStyle/>
            <a:p>
              <a:endParaRPr lang="sl-SI"/>
            </a:p>
          </p:txBody>
        </p:sp>
        <p:sp>
          <p:nvSpPr>
            <p:cNvPr id="36897" name="Freeform 32"/>
            <p:cNvSpPr>
              <a:spLocks/>
            </p:cNvSpPr>
            <p:nvPr/>
          </p:nvSpPr>
          <p:spPr bwMode="auto">
            <a:xfrm>
              <a:off x="3665" y="3141"/>
              <a:ext cx="90" cy="74"/>
            </a:xfrm>
            <a:custGeom>
              <a:avLst/>
              <a:gdLst>
                <a:gd name="T0" fmla="*/ 0 w 90"/>
                <a:gd name="T1" fmla="*/ 74 h 74"/>
                <a:gd name="T2" fmla="*/ 90 w 90"/>
                <a:gd name="T3" fmla="*/ 38 h 74"/>
                <a:gd name="T4" fmla="*/ 0 w 90"/>
                <a:gd name="T5" fmla="*/ 0 h 74"/>
                <a:gd name="T6" fmla="*/ 0 w 90"/>
                <a:gd name="T7" fmla="*/ 74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8"/>
                  </a:lnTo>
                  <a:lnTo>
                    <a:pt x="0" y="0"/>
                  </a:lnTo>
                  <a:lnTo>
                    <a:pt x="0" y="74"/>
                  </a:lnTo>
                  <a:close/>
                </a:path>
              </a:pathLst>
            </a:custGeom>
            <a:solidFill>
              <a:srgbClr val="FF0000"/>
            </a:solidFill>
            <a:ln w="9525">
              <a:noFill/>
              <a:round/>
              <a:headEnd/>
              <a:tailEnd/>
            </a:ln>
          </p:spPr>
          <p:txBody>
            <a:bodyPr/>
            <a:lstStyle/>
            <a:p>
              <a:endParaRPr lang="en-US"/>
            </a:p>
          </p:txBody>
        </p:sp>
        <p:sp>
          <p:nvSpPr>
            <p:cNvPr id="36898" name="Rectangle 33"/>
            <p:cNvSpPr>
              <a:spLocks noChangeArrowheads="1"/>
            </p:cNvSpPr>
            <p:nvPr/>
          </p:nvSpPr>
          <p:spPr bwMode="auto">
            <a:xfrm>
              <a:off x="3749" y="3056"/>
              <a:ext cx="12" cy="244"/>
            </a:xfrm>
            <a:prstGeom prst="rect">
              <a:avLst/>
            </a:prstGeom>
            <a:solidFill>
              <a:srgbClr val="FF0000"/>
            </a:solidFill>
            <a:ln w="9525">
              <a:noFill/>
              <a:miter lim="800000"/>
              <a:headEnd/>
              <a:tailEnd/>
            </a:ln>
          </p:spPr>
          <p:txBody>
            <a:bodyPr/>
            <a:lstStyle/>
            <a:p>
              <a:endParaRPr lang="sl-SI"/>
            </a:p>
          </p:txBody>
        </p:sp>
        <p:sp>
          <p:nvSpPr>
            <p:cNvPr id="36899" name="Rectangle 34"/>
            <p:cNvSpPr>
              <a:spLocks noChangeArrowheads="1"/>
            </p:cNvSpPr>
            <p:nvPr/>
          </p:nvSpPr>
          <p:spPr bwMode="auto">
            <a:xfrm>
              <a:off x="3844" y="3171"/>
              <a:ext cx="805" cy="14"/>
            </a:xfrm>
            <a:prstGeom prst="rect">
              <a:avLst/>
            </a:prstGeom>
            <a:solidFill>
              <a:srgbClr val="FF0000"/>
            </a:solidFill>
            <a:ln w="9525">
              <a:noFill/>
              <a:miter lim="800000"/>
              <a:headEnd/>
              <a:tailEnd/>
            </a:ln>
          </p:spPr>
          <p:txBody>
            <a:bodyPr/>
            <a:lstStyle/>
            <a:p>
              <a:endParaRPr lang="sl-SI"/>
            </a:p>
          </p:txBody>
        </p:sp>
        <p:sp>
          <p:nvSpPr>
            <p:cNvPr id="36900" name="Freeform 35"/>
            <p:cNvSpPr>
              <a:spLocks/>
            </p:cNvSpPr>
            <p:nvPr/>
          </p:nvSpPr>
          <p:spPr bwMode="auto">
            <a:xfrm>
              <a:off x="3755" y="3141"/>
              <a:ext cx="92" cy="74"/>
            </a:xfrm>
            <a:custGeom>
              <a:avLst/>
              <a:gdLst>
                <a:gd name="T0" fmla="*/ 92 w 92"/>
                <a:gd name="T1" fmla="*/ 0 h 74"/>
                <a:gd name="T2" fmla="*/ 0 w 92"/>
                <a:gd name="T3" fmla="*/ 38 h 74"/>
                <a:gd name="T4" fmla="*/ 92 w 92"/>
                <a:gd name="T5" fmla="*/ 74 h 74"/>
                <a:gd name="T6" fmla="*/ 92 w 92"/>
                <a:gd name="T7" fmla="*/ 0 h 74"/>
                <a:gd name="T8" fmla="*/ 0 60000 65536"/>
                <a:gd name="T9" fmla="*/ 0 60000 65536"/>
                <a:gd name="T10" fmla="*/ 0 60000 65536"/>
                <a:gd name="T11" fmla="*/ 0 60000 65536"/>
                <a:gd name="T12" fmla="*/ 0 w 92"/>
                <a:gd name="T13" fmla="*/ 0 h 74"/>
                <a:gd name="T14" fmla="*/ 92 w 92"/>
                <a:gd name="T15" fmla="*/ 74 h 74"/>
              </a:gdLst>
              <a:ahLst/>
              <a:cxnLst>
                <a:cxn ang="T8">
                  <a:pos x="T0" y="T1"/>
                </a:cxn>
                <a:cxn ang="T9">
                  <a:pos x="T2" y="T3"/>
                </a:cxn>
                <a:cxn ang="T10">
                  <a:pos x="T4" y="T5"/>
                </a:cxn>
                <a:cxn ang="T11">
                  <a:pos x="T6" y="T7"/>
                </a:cxn>
              </a:cxnLst>
              <a:rect l="T12" t="T13" r="T14" b="T15"/>
              <a:pathLst>
                <a:path w="92" h="74">
                  <a:moveTo>
                    <a:pt x="92" y="0"/>
                  </a:moveTo>
                  <a:lnTo>
                    <a:pt x="0" y="38"/>
                  </a:lnTo>
                  <a:lnTo>
                    <a:pt x="92" y="74"/>
                  </a:lnTo>
                  <a:lnTo>
                    <a:pt x="92" y="0"/>
                  </a:lnTo>
                  <a:close/>
                </a:path>
              </a:pathLst>
            </a:custGeom>
            <a:solidFill>
              <a:srgbClr val="FF0000"/>
            </a:solidFill>
            <a:ln w="9525">
              <a:noFill/>
              <a:round/>
              <a:headEnd/>
              <a:tailEnd/>
            </a:ln>
          </p:spPr>
          <p:txBody>
            <a:bodyPr/>
            <a:lstStyle/>
            <a:p>
              <a:endParaRPr lang="en-US"/>
            </a:p>
          </p:txBody>
        </p:sp>
        <p:sp>
          <p:nvSpPr>
            <p:cNvPr id="36901" name="Rectangle 36"/>
            <p:cNvSpPr>
              <a:spLocks noChangeArrowheads="1"/>
            </p:cNvSpPr>
            <p:nvPr/>
          </p:nvSpPr>
          <p:spPr bwMode="auto">
            <a:xfrm>
              <a:off x="555" y="3415"/>
              <a:ext cx="1474" cy="14"/>
            </a:xfrm>
            <a:prstGeom prst="rect">
              <a:avLst/>
            </a:prstGeom>
            <a:solidFill>
              <a:srgbClr val="00FF00"/>
            </a:solidFill>
            <a:ln w="9525">
              <a:noFill/>
              <a:miter lim="800000"/>
              <a:headEnd/>
              <a:tailEnd/>
            </a:ln>
          </p:spPr>
          <p:txBody>
            <a:bodyPr/>
            <a:lstStyle/>
            <a:p>
              <a:endParaRPr lang="sl-SI"/>
            </a:p>
          </p:txBody>
        </p:sp>
        <p:sp>
          <p:nvSpPr>
            <p:cNvPr id="36902" name="Freeform 37"/>
            <p:cNvSpPr>
              <a:spLocks/>
            </p:cNvSpPr>
            <p:nvPr/>
          </p:nvSpPr>
          <p:spPr bwMode="auto">
            <a:xfrm>
              <a:off x="2027" y="3385"/>
              <a:ext cx="91" cy="74"/>
            </a:xfrm>
            <a:custGeom>
              <a:avLst/>
              <a:gdLst>
                <a:gd name="T0" fmla="*/ 0 w 91"/>
                <a:gd name="T1" fmla="*/ 74 h 74"/>
                <a:gd name="T2" fmla="*/ 91 w 91"/>
                <a:gd name="T3" fmla="*/ 37 h 74"/>
                <a:gd name="T4" fmla="*/ 0 w 91"/>
                <a:gd name="T5" fmla="*/ 0 h 74"/>
                <a:gd name="T6" fmla="*/ 0 w 91"/>
                <a:gd name="T7" fmla="*/ 74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7"/>
                  </a:lnTo>
                  <a:lnTo>
                    <a:pt x="0" y="0"/>
                  </a:lnTo>
                  <a:lnTo>
                    <a:pt x="0" y="74"/>
                  </a:lnTo>
                  <a:close/>
                </a:path>
              </a:pathLst>
            </a:custGeom>
            <a:solidFill>
              <a:srgbClr val="00FF00"/>
            </a:solidFill>
            <a:ln w="9525">
              <a:noFill/>
              <a:round/>
              <a:headEnd/>
              <a:tailEnd/>
            </a:ln>
          </p:spPr>
          <p:txBody>
            <a:bodyPr/>
            <a:lstStyle/>
            <a:p>
              <a:endParaRPr lang="en-US"/>
            </a:p>
          </p:txBody>
        </p:sp>
        <p:sp>
          <p:nvSpPr>
            <p:cNvPr id="36903" name="Rectangle 38"/>
            <p:cNvSpPr>
              <a:spLocks noChangeArrowheads="1"/>
            </p:cNvSpPr>
            <p:nvPr/>
          </p:nvSpPr>
          <p:spPr bwMode="auto">
            <a:xfrm>
              <a:off x="2206" y="3415"/>
              <a:ext cx="2443" cy="14"/>
            </a:xfrm>
            <a:prstGeom prst="rect">
              <a:avLst/>
            </a:prstGeom>
            <a:solidFill>
              <a:srgbClr val="00FF00"/>
            </a:solidFill>
            <a:ln w="9525">
              <a:noFill/>
              <a:miter lim="800000"/>
              <a:headEnd/>
              <a:tailEnd/>
            </a:ln>
          </p:spPr>
          <p:txBody>
            <a:bodyPr/>
            <a:lstStyle/>
            <a:p>
              <a:endParaRPr lang="sl-SI"/>
            </a:p>
          </p:txBody>
        </p:sp>
        <p:sp>
          <p:nvSpPr>
            <p:cNvPr id="36904" name="Freeform 39"/>
            <p:cNvSpPr>
              <a:spLocks/>
            </p:cNvSpPr>
            <p:nvPr/>
          </p:nvSpPr>
          <p:spPr bwMode="auto">
            <a:xfrm>
              <a:off x="2118" y="3385"/>
              <a:ext cx="91" cy="74"/>
            </a:xfrm>
            <a:custGeom>
              <a:avLst/>
              <a:gdLst>
                <a:gd name="T0" fmla="*/ 91 w 91"/>
                <a:gd name="T1" fmla="*/ 0 h 74"/>
                <a:gd name="T2" fmla="*/ 0 w 91"/>
                <a:gd name="T3" fmla="*/ 37 h 74"/>
                <a:gd name="T4" fmla="*/ 91 w 91"/>
                <a:gd name="T5" fmla="*/ 74 h 74"/>
                <a:gd name="T6" fmla="*/ 91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00FF00"/>
            </a:solidFill>
            <a:ln w="9525">
              <a:noFill/>
              <a:round/>
              <a:headEnd/>
              <a:tailEnd/>
            </a:ln>
          </p:spPr>
          <p:txBody>
            <a:bodyPr/>
            <a:lstStyle/>
            <a:p>
              <a:endParaRPr lang="en-US"/>
            </a:p>
          </p:txBody>
        </p:sp>
      </p:grpSp>
      <p:sp>
        <p:nvSpPr>
          <p:cNvPr id="36869" name="AutoShape 40"/>
          <p:cNvSpPr>
            <a:spLocks noChangeArrowheads="1"/>
          </p:cNvSpPr>
          <p:nvPr/>
        </p:nvSpPr>
        <p:spPr bwMode="auto">
          <a:xfrm>
            <a:off x="685800" y="1371600"/>
            <a:ext cx="3581400" cy="3600450"/>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sl-SI" b="0" i="1" dirty="0"/>
              <a:t> </a:t>
            </a:r>
            <a:r>
              <a:rPr lang="en-US" b="0" i="1" dirty="0"/>
              <a:t>Same as with CFR + seller in charge</a:t>
            </a:r>
          </a:p>
          <a:p>
            <a:pPr algn="ctr"/>
            <a:r>
              <a:rPr lang="en-US" b="0" i="1" dirty="0"/>
              <a:t>of ship transport insurance!</a:t>
            </a:r>
            <a:endParaRPr lang="sl-SI" b="0" i="1" dirty="0"/>
          </a:p>
          <a:p>
            <a:pPr algn="ctr"/>
            <a:endParaRPr lang="sl-SI" b="0" i="1" dirty="0"/>
          </a:p>
          <a:p>
            <a:pPr algn="ctr"/>
            <a:r>
              <a:rPr lang="en-US" b="0" i="1" dirty="0"/>
              <a:t>Insurance under “usual terms”.</a:t>
            </a:r>
          </a:p>
          <a:p>
            <a:pPr algn="ctr"/>
            <a:r>
              <a:rPr lang="en-US" b="0" i="1" dirty="0"/>
              <a:t>Minimal coverage 110%!</a:t>
            </a:r>
          </a:p>
        </p:txBody>
      </p:sp>
      <p:sp>
        <p:nvSpPr>
          <p:cNvPr id="36870" name="AutoShape 41"/>
          <p:cNvSpPr>
            <a:spLocks noChangeArrowheads="1"/>
          </p:cNvSpPr>
          <p:nvPr/>
        </p:nvSpPr>
        <p:spPr bwMode="auto">
          <a:xfrm>
            <a:off x="4953001" y="1341438"/>
            <a:ext cx="3290888" cy="3671887"/>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Same as with CFR + </a:t>
            </a:r>
          </a:p>
          <a:p>
            <a:pPr algn="ctr"/>
            <a:r>
              <a:rPr lang="en-US" b="0" i="1" dirty="0"/>
              <a:t>buyer NOT in charge of insurance,</a:t>
            </a:r>
          </a:p>
          <a:p>
            <a:pPr algn="ctr"/>
            <a:r>
              <a:rPr lang="en-US" b="0" i="1" dirty="0"/>
              <a:t>which is on seller’s part!</a:t>
            </a:r>
          </a:p>
          <a:p>
            <a:pPr algn="ct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b="1" smtClean="0"/>
              <a:t>C group: </a:t>
            </a:r>
            <a:r>
              <a:rPr lang="en-US" b="1" smtClean="0">
                <a:solidFill>
                  <a:srgbClr val="CC0000"/>
                </a:solidFill>
              </a:rPr>
              <a:t>CPT (carriage paid to)</a:t>
            </a:r>
          </a:p>
        </p:txBody>
      </p:sp>
      <p:grpSp>
        <p:nvGrpSpPr>
          <p:cNvPr id="2" name="Group 4"/>
          <p:cNvGrpSpPr>
            <a:grpSpLocks/>
          </p:cNvGrpSpPr>
          <p:nvPr/>
        </p:nvGrpSpPr>
        <p:grpSpPr bwMode="auto">
          <a:xfrm>
            <a:off x="1763713" y="5157788"/>
            <a:ext cx="6499225" cy="1470025"/>
            <a:chOff x="555" y="2549"/>
            <a:chExt cx="4094" cy="926"/>
          </a:xfrm>
        </p:grpSpPr>
        <p:sp>
          <p:nvSpPr>
            <p:cNvPr id="37899" name="Rectangle 5"/>
            <p:cNvSpPr>
              <a:spLocks noChangeArrowheads="1"/>
            </p:cNvSpPr>
            <p:nvPr/>
          </p:nvSpPr>
          <p:spPr bwMode="auto">
            <a:xfrm>
              <a:off x="879" y="2597"/>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00" name="Rectangle 6"/>
            <p:cNvSpPr>
              <a:spLocks noChangeArrowheads="1"/>
            </p:cNvSpPr>
            <p:nvPr/>
          </p:nvSpPr>
          <p:spPr bwMode="auto">
            <a:xfrm>
              <a:off x="879" y="2706"/>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01" name="Rectangle 7"/>
            <p:cNvSpPr>
              <a:spLocks noChangeArrowheads="1"/>
            </p:cNvSpPr>
            <p:nvPr/>
          </p:nvSpPr>
          <p:spPr bwMode="auto">
            <a:xfrm>
              <a:off x="879" y="2815"/>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02" name="Rectangle 8"/>
            <p:cNvSpPr>
              <a:spLocks noChangeArrowheads="1"/>
            </p:cNvSpPr>
            <p:nvPr/>
          </p:nvSpPr>
          <p:spPr bwMode="auto">
            <a:xfrm>
              <a:off x="879" y="292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03" name="Rectangle 9"/>
            <p:cNvSpPr>
              <a:spLocks noChangeArrowheads="1"/>
            </p:cNvSpPr>
            <p:nvPr/>
          </p:nvSpPr>
          <p:spPr bwMode="auto">
            <a:xfrm>
              <a:off x="879" y="3032"/>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FF0000"/>
                  </a:solidFill>
                  <a:latin typeface="Times New Roman" pitchFamily="18" charset="0"/>
                </a:rPr>
                <a:t>Transfer of costs</a:t>
              </a:r>
              <a:endParaRPr lang="sl-SI" sz="1600" b="0">
                <a:latin typeface="Times New Roman" pitchFamily="18" charset="0"/>
              </a:endParaRPr>
            </a:p>
          </p:txBody>
        </p:sp>
        <p:sp>
          <p:nvSpPr>
            <p:cNvPr id="37904" name="Rectangle 10"/>
            <p:cNvSpPr>
              <a:spLocks noChangeArrowheads="1"/>
            </p:cNvSpPr>
            <p:nvPr/>
          </p:nvSpPr>
          <p:spPr bwMode="auto">
            <a:xfrm>
              <a:off x="1683" y="3058"/>
              <a:ext cx="16" cy="77"/>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800" b="0">
                  <a:solidFill>
                    <a:srgbClr val="000000"/>
                  </a:solidFill>
                  <a:latin typeface="Times New Roman" pitchFamily="18" charset="0"/>
                </a:rPr>
                <a:t> </a:t>
              </a:r>
              <a:endParaRPr lang="sl-SI" b="0">
                <a:latin typeface="Times New Roman" pitchFamily="18" charset="0"/>
              </a:endParaRPr>
            </a:p>
          </p:txBody>
        </p:sp>
        <p:sp>
          <p:nvSpPr>
            <p:cNvPr id="37905" name="Rectangle 11"/>
            <p:cNvSpPr>
              <a:spLocks noChangeArrowheads="1"/>
            </p:cNvSpPr>
            <p:nvPr/>
          </p:nvSpPr>
          <p:spPr bwMode="auto">
            <a:xfrm>
              <a:off x="1704" y="303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06" name="Rectangle 12"/>
            <p:cNvSpPr>
              <a:spLocks noChangeArrowheads="1"/>
            </p:cNvSpPr>
            <p:nvPr/>
          </p:nvSpPr>
          <p:spPr bwMode="auto">
            <a:xfrm>
              <a:off x="879" y="3141"/>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07" name="Rectangle 13"/>
            <p:cNvSpPr>
              <a:spLocks noChangeArrowheads="1"/>
            </p:cNvSpPr>
            <p:nvPr/>
          </p:nvSpPr>
          <p:spPr bwMode="auto">
            <a:xfrm>
              <a:off x="879" y="3250"/>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00FF00"/>
                  </a:solidFill>
                  <a:latin typeface="Times New Roman" pitchFamily="18" charset="0"/>
                </a:rPr>
                <a:t>Transfer of risks</a:t>
              </a:r>
              <a:endParaRPr lang="sl-SI" sz="1600" b="0">
                <a:latin typeface="Times New Roman" pitchFamily="18" charset="0"/>
              </a:endParaRPr>
            </a:p>
          </p:txBody>
        </p:sp>
        <p:sp>
          <p:nvSpPr>
            <p:cNvPr id="37908" name="Rectangle 14"/>
            <p:cNvSpPr>
              <a:spLocks noChangeArrowheads="1"/>
            </p:cNvSpPr>
            <p:nvPr/>
          </p:nvSpPr>
          <p:spPr bwMode="auto">
            <a:xfrm>
              <a:off x="1691" y="325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a:solidFill>
                    <a:srgbClr val="00FF00"/>
                  </a:solidFill>
                  <a:latin typeface="Times New Roman" pitchFamily="18" charset="0"/>
                </a:rPr>
                <a:t> </a:t>
              </a:r>
              <a:endParaRPr lang="sl-SI" b="0">
                <a:latin typeface="Times New Roman" pitchFamily="18" charset="0"/>
              </a:endParaRPr>
            </a:p>
          </p:txBody>
        </p:sp>
        <p:sp>
          <p:nvSpPr>
            <p:cNvPr id="37909" name="Rectangle 15"/>
            <p:cNvSpPr>
              <a:spLocks noChangeArrowheads="1"/>
            </p:cNvSpPr>
            <p:nvPr/>
          </p:nvSpPr>
          <p:spPr bwMode="auto">
            <a:xfrm>
              <a:off x="879" y="336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7910" name="Rectangle 16"/>
            <p:cNvSpPr>
              <a:spLocks noChangeArrowheads="1"/>
            </p:cNvSpPr>
            <p:nvPr/>
          </p:nvSpPr>
          <p:spPr bwMode="auto">
            <a:xfrm>
              <a:off x="555" y="2646"/>
              <a:ext cx="446" cy="192"/>
            </a:xfrm>
            <a:prstGeom prst="rect">
              <a:avLst/>
            </a:prstGeom>
            <a:solidFill>
              <a:srgbClr val="FFFF00"/>
            </a:solidFill>
            <a:ln w="9525">
              <a:noFill/>
              <a:miter lim="800000"/>
              <a:headEnd/>
              <a:tailEnd/>
            </a:ln>
          </p:spPr>
          <p:txBody>
            <a:bodyPr/>
            <a:lstStyle/>
            <a:p>
              <a:endParaRPr lang="sl-SI"/>
            </a:p>
          </p:txBody>
        </p:sp>
        <p:sp>
          <p:nvSpPr>
            <p:cNvPr id="37911" name="Rectangle 17"/>
            <p:cNvSpPr>
              <a:spLocks noChangeArrowheads="1"/>
            </p:cNvSpPr>
            <p:nvPr/>
          </p:nvSpPr>
          <p:spPr bwMode="auto">
            <a:xfrm>
              <a:off x="555" y="2646"/>
              <a:ext cx="440" cy="187"/>
            </a:xfrm>
            <a:prstGeom prst="rect">
              <a:avLst/>
            </a:prstGeom>
            <a:noFill/>
            <a:ln w="9525">
              <a:solidFill>
                <a:srgbClr val="000000"/>
              </a:solidFill>
              <a:miter lim="800000"/>
              <a:headEnd/>
              <a:tailEnd/>
            </a:ln>
          </p:spPr>
          <p:txBody>
            <a:bodyPr/>
            <a:lstStyle/>
            <a:p>
              <a:endParaRPr lang="sl-SI"/>
            </a:p>
          </p:txBody>
        </p:sp>
        <p:sp>
          <p:nvSpPr>
            <p:cNvPr id="37912" name="Freeform 18"/>
            <p:cNvSpPr>
              <a:spLocks/>
            </p:cNvSpPr>
            <p:nvPr/>
          </p:nvSpPr>
          <p:spPr bwMode="auto">
            <a:xfrm>
              <a:off x="555" y="2549"/>
              <a:ext cx="446" cy="97"/>
            </a:xfrm>
            <a:custGeom>
              <a:avLst/>
              <a:gdLst>
                <a:gd name="T0" fmla="*/ 223 w 446"/>
                <a:gd name="T1" fmla="*/ 0 h 97"/>
                <a:gd name="T2" fmla="*/ 0 w 446"/>
                <a:gd name="T3" fmla="*/ 97 h 97"/>
                <a:gd name="T4" fmla="*/ 446 w 446"/>
                <a:gd name="T5" fmla="*/ 97 h 97"/>
                <a:gd name="T6" fmla="*/ 223 w 446"/>
                <a:gd name="T7" fmla="*/ 0 h 97"/>
                <a:gd name="T8" fmla="*/ 0 60000 65536"/>
                <a:gd name="T9" fmla="*/ 0 60000 65536"/>
                <a:gd name="T10" fmla="*/ 0 60000 65536"/>
                <a:gd name="T11" fmla="*/ 0 60000 65536"/>
                <a:gd name="T12" fmla="*/ 0 w 446"/>
                <a:gd name="T13" fmla="*/ 0 h 97"/>
                <a:gd name="T14" fmla="*/ 446 w 446"/>
                <a:gd name="T15" fmla="*/ 97 h 97"/>
              </a:gdLst>
              <a:ahLst/>
              <a:cxnLst>
                <a:cxn ang="T8">
                  <a:pos x="T0" y="T1"/>
                </a:cxn>
                <a:cxn ang="T9">
                  <a:pos x="T2" y="T3"/>
                </a:cxn>
                <a:cxn ang="T10">
                  <a:pos x="T4" y="T5"/>
                </a:cxn>
                <a:cxn ang="T11">
                  <a:pos x="T6" y="T7"/>
                </a:cxn>
              </a:cxnLst>
              <a:rect l="T12" t="T13" r="T14" b="T15"/>
              <a:pathLst>
                <a:path w="446" h="97">
                  <a:moveTo>
                    <a:pt x="223" y="0"/>
                  </a:moveTo>
                  <a:lnTo>
                    <a:pt x="0" y="97"/>
                  </a:lnTo>
                  <a:lnTo>
                    <a:pt x="446"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7913" name="Line 19"/>
            <p:cNvSpPr>
              <a:spLocks noChangeShapeType="1"/>
            </p:cNvSpPr>
            <p:nvPr/>
          </p:nvSpPr>
          <p:spPr bwMode="auto">
            <a:xfrm>
              <a:off x="1001" y="2838"/>
              <a:ext cx="968" cy="1"/>
            </a:xfrm>
            <a:prstGeom prst="line">
              <a:avLst/>
            </a:prstGeom>
            <a:noFill/>
            <a:ln w="9525">
              <a:solidFill>
                <a:srgbClr val="000000"/>
              </a:solidFill>
              <a:round/>
              <a:headEnd/>
              <a:tailEnd/>
            </a:ln>
          </p:spPr>
          <p:txBody>
            <a:bodyPr/>
            <a:lstStyle/>
            <a:p>
              <a:endParaRPr lang="en-US"/>
            </a:p>
          </p:txBody>
        </p:sp>
        <p:sp>
          <p:nvSpPr>
            <p:cNvPr id="37914" name="Rectangle 20"/>
            <p:cNvSpPr>
              <a:spLocks noChangeArrowheads="1"/>
            </p:cNvSpPr>
            <p:nvPr/>
          </p:nvSpPr>
          <p:spPr bwMode="auto">
            <a:xfrm>
              <a:off x="4202" y="2646"/>
              <a:ext cx="447" cy="192"/>
            </a:xfrm>
            <a:prstGeom prst="rect">
              <a:avLst/>
            </a:prstGeom>
            <a:solidFill>
              <a:srgbClr val="FFFF00"/>
            </a:solidFill>
            <a:ln w="9525">
              <a:noFill/>
              <a:miter lim="800000"/>
              <a:headEnd/>
              <a:tailEnd/>
            </a:ln>
          </p:spPr>
          <p:txBody>
            <a:bodyPr/>
            <a:lstStyle/>
            <a:p>
              <a:endParaRPr lang="sl-SI"/>
            </a:p>
          </p:txBody>
        </p:sp>
        <p:sp>
          <p:nvSpPr>
            <p:cNvPr id="37915" name="Rectangle 21"/>
            <p:cNvSpPr>
              <a:spLocks noChangeArrowheads="1"/>
            </p:cNvSpPr>
            <p:nvPr/>
          </p:nvSpPr>
          <p:spPr bwMode="auto">
            <a:xfrm>
              <a:off x="4202" y="2646"/>
              <a:ext cx="440" cy="187"/>
            </a:xfrm>
            <a:prstGeom prst="rect">
              <a:avLst/>
            </a:prstGeom>
            <a:noFill/>
            <a:ln w="9525">
              <a:solidFill>
                <a:srgbClr val="000000"/>
              </a:solidFill>
              <a:miter lim="800000"/>
              <a:headEnd/>
              <a:tailEnd/>
            </a:ln>
          </p:spPr>
          <p:txBody>
            <a:bodyPr/>
            <a:lstStyle/>
            <a:p>
              <a:endParaRPr lang="sl-SI"/>
            </a:p>
          </p:txBody>
        </p:sp>
        <p:sp>
          <p:nvSpPr>
            <p:cNvPr id="37916" name="Freeform 22"/>
            <p:cNvSpPr>
              <a:spLocks/>
            </p:cNvSpPr>
            <p:nvPr/>
          </p:nvSpPr>
          <p:spPr bwMode="auto">
            <a:xfrm>
              <a:off x="4202" y="2549"/>
              <a:ext cx="447" cy="97"/>
            </a:xfrm>
            <a:custGeom>
              <a:avLst/>
              <a:gdLst>
                <a:gd name="T0" fmla="*/ 223 w 447"/>
                <a:gd name="T1" fmla="*/ 0 h 97"/>
                <a:gd name="T2" fmla="*/ 0 w 447"/>
                <a:gd name="T3" fmla="*/ 97 h 97"/>
                <a:gd name="T4" fmla="*/ 447 w 447"/>
                <a:gd name="T5" fmla="*/ 97 h 97"/>
                <a:gd name="T6" fmla="*/ 223 w 447"/>
                <a:gd name="T7" fmla="*/ 0 h 97"/>
                <a:gd name="T8" fmla="*/ 0 60000 65536"/>
                <a:gd name="T9" fmla="*/ 0 60000 65536"/>
                <a:gd name="T10" fmla="*/ 0 60000 65536"/>
                <a:gd name="T11" fmla="*/ 0 60000 65536"/>
                <a:gd name="T12" fmla="*/ 0 w 447"/>
                <a:gd name="T13" fmla="*/ 0 h 97"/>
                <a:gd name="T14" fmla="*/ 447 w 447"/>
                <a:gd name="T15" fmla="*/ 97 h 97"/>
              </a:gdLst>
              <a:ahLst/>
              <a:cxnLst>
                <a:cxn ang="T8">
                  <a:pos x="T0" y="T1"/>
                </a:cxn>
                <a:cxn ang="T9">
                  <a:pos x="T2" y="T3"/>
                </a:cxn>
                <a:cxn ang="T10">
                  <a:pos x="T4" y="T5"/>
                </a:cxn>
                <a:cxn ang="T11">
                  <a:pos x="T6" y="T7"/>
                </a:cxn>
              </a:cxnLst>
              <a:rect l="T12" t="T13" r="T14" b="T15"/>
              <a:pathLst>
                <a:path w="447" h="97">
                  <a:moveTo>
                    <a:pt x="223" y="0"/>
                  </a:moveTo>
                  <a:lnTo>
                    <a:pt x="0" y="97"/>
                  </a:lnTo>
                  <a:lnTo>
                    <a:pt x="447"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7917" name="Line 23"/>
            <p:cNvSpPr>
              <a:spLocks noChangeShapeType="1"/>
            </p:cNvSpPr>
            <p:nvPr/>
          </p:nvSpPr>
          <p:spPr bwMode="auto">
            <a:xfrm>
              <a:off x="2118" y="2838"/>
              <a:ext cx="1" cy="96"/>
            </a:xfrm>
            <a:prstGeom prst="line">
              <a:avLst/>
            </a:prstGeom>
            <a:noFill/>
            <a:ln w="9525">
              <a:solidFill>
                <a:srgbClr val="000000"/>
              </a:solidFill>
              <a:round/>
              <a:headEnd/>
              <a:tailEnd/>
            </a:ln>
          </p:spPr>
          <p:txBody>
            <a:bodyPr/>
            <a:lstStyle/>
            <a:p>
              <a:endParaRPr lang="en-US"/>
            </a:p>
          </p:txBody>
        </p:sp>
        <p:sp>
          <p:nvSpPr>
            <p:cNvPr id="37918" name="Line 24"/>
            <p:cNvSpPr>
              <a:spLocks noChangeShapeType="1"/>
            </p:cNvSpPr>
            <p:nvPr/>
          </p:nvSpPr>
          <p:spPr bwMode="auto">
            <a:xfrm flipV="1">
              <a:off x="3755" y="2838"/>
              <a:ext cx="1" cy="96"/>
            </a:xfrm>
            <a:prstGeom prst="line">
              <a:avLst/>
            </a:prstGeom>
            <a:noFill/>
            <a:ln w="9525">
              <a:solidFill>
                <a:srgbClr val="000000"/>
              </a:solidFill>
              <a:round/>
              <a:headEnd/>
              <a:tailEnd/>
            </a:ln>
          </p:spPr>
          <p:txBody>
            <a:bodyPr/>
            <a:lstStyle/>
            <a:p>
              <a:endParaRPr lang="en-US"/>
            </a:p>
          </p:txBody>
        </p:sp>
        <p:sp>
          <p:nvSpPr>
            <p:cNvPr id="37919" name="Line 25"/>
            <p:cNvSpPr>
              <a:spLocks noChangeShapeType="1"/>
            </p:cNvSpPr>
            <p:nvPr/>
          </p:nvSpPr>
          <p:spPr bwMode="auto">
            <a:xfrm>
              <a:off x="3755" y="2838"/>
              <a:ext cx="447" cy="1"/>
            </a:xfrm>
            <a:prstGeom prst="line">
              <a:avLst/>
            </a:prstGeom>
            <a:noFill/>
            <a:ln w="9525">
              <a:solidFill>
                <a:srgbClr val="000000"/>
              </a:solidFill>
              <a:round/>
              <a:headEnd/>
              <a:tailEnd/>
            </a:ln>
          </p:spPr>
          <p:txBody>
            <a:bodyPr/>
            <a:lstStyle/>
            <a:p>
              <a:endParaRPr lang="en-US"/>
            </a:p>
          </p:txBody>
        </p:sp>
        <p:sp>
          <p:nvSpPr>
            <p:cNvPr id="37920" name="Freeform 26"/>
            <p:cNvSpPr>
              <a:spLocks/>
            </p:cNvSpPr>
            <p:nvPr/>
          </p:nvSpPr>
          <p:spPr bwMode="auto">
            <a:xfrm>
              <a:off x="2115" y="2868"/>
              <a:ext cx="1643" cy="59"/>
            </a:xfrm>
            <a:custGeom>
              <a:avLst/>
              <a:gdLst>
                <a:gd name="T0" fmla="*/ 80 w 1643"/>
                <a:gd name="T1" fmla="*/ 25 h 59"/>
                <a:gd name="T2" fmla="*/ 133 w 1643"/>
                <a:gd name="T3" fmla="*/ 11 h 59"/>
                <a:gd name="T4" fmla="*/ 167 w 1643"/>
                <a:gd name="T5" fmla="*/ 12 h 59"/>
                <a:gd name="T6" fmla="*/ 242 w 1643"/>
                <a:gd name="T7" fmla="*/ 43 h 59"/>
                <a:gd name="T8" fmla="*/ 292 w 1643"/>
                <a:gd name="T9" fmla="*/ 58 h 59"/>
                <a:gd name="T10" fmla="*/ 331 w 1643"/>
                <a:gd name="T11" fmla="*/ 54 h 59"/>
                <a:gd name="T12" fmla="*/ 415 w 1643"/>
                <a:gd name="T13" fmla="*/ 17 h 59"/>
                <a:gd name="T14" fmla="*/ 440 w 1643"/>
                <a:gd name="T15" fmla="*/ 11 h 59"/>
                <a:gd name="T16" fmla="*/ 465 w 1643"/>
                <a:gd name="T17" fmla="*/ 12 h 59"/>
                <a:gd name="T18" fmla="*/ 540 w 1643"/>
                <a:gd name="T19" fmla="*/ 43 h 59"/>
                <a:gd name="T20" fmla="*/ 589 w 1643"/>
                <a:gd name="T21" fmla="*/ 58 h 59"/>
                <a:gd name="T22" fmla="*/ 629 w 1643"/>
                <a:gd name="T23" fmla="*/ 54 h 59"/>
                <a:gd name="T24" fmla="*/ 712 w 1643"/>
                <a:gd name="T25" fmla="*/ 17 h 59"/>
                <a:gd name="T26" fmla="*/ 738 w 1643"/>
                <a:gd name="T27" fmla="*/ 11 h 59"/>
                <a:gd name="T28" fmla="*/ 763 w 1643"/>
                <a:gd name="T29" fmla="*/ 12 h 59"/>
                <a:gd name="T30" fmla="*/ 837 w 1643"/>
                <a:gd name="T31" fmla="*/ 43 h 59"/>
                <a:gd name="T32" fmla="*/ 887 w 1643"/>
                <a:gd name="T33" fmla="*/ 58 h 59"/>
                <a:gd name="T34" fmla="*/ 927 w 1643"/>
                <a:gd name="T35" fmla="*/ 54 h 59"/>
                <a:gd name="T36" fmla="*/ 1010 w 1643"/>
                <a:gd name="T37" fmla="*/ 17 h 59"/>
                <a:gd name="T38" fmla="*/ 1036 w 1643"/>
                <a:gd name="T39" fmla="*/ 11 h 59"/>
                <a:gd name="T40" fmla="*/ 1061 w 1643"/>
                <a:gd name="T41" fmla="*/ 12 h 59"/>
                <a:gd name="T42" fmla="*/ 1135 w 1643"/>
                <a:gd name="T43" fmla="*/ 43 h 59"/>
                <a:gd name="T44" fmla="*/ 1185 w 1643"/>
                <a:gd name="T45" fmla="*/ 58 h 59"/>
                <a:gd name="T46" fmla="*/ 1224 w 1643"/>
                <a:gd name="T47" fmla="*/ 54 h 59"/>
                <a:gd name="T48" fmla="*/ 1308 w 1643"/>
                <a:gd name="T49" fmla="*/ 17 h 59"/>
                <a:gd name="T50" fmla="*/ 1334 w 1643"/>
                <a:gd name="T51" fmla="*/ 11 h 59"/>
                <a:gd name="T52" fmla="*/ 1358 w 1643"/>
                <a:gd name="T53" fmla="*/ 12 h 59"/>
                <a:gd name="T54" fmla="*/ 1433 w 1643"/>
                <a:gd name="T55" fmla="*/ 43 h 59"/>
                <a:gd name="T56" fmla="*/ 1482 w 1643"/>
                <a:gd name="T57" fmla="*/ 58 h 59"/>
                <a:gd name="T58" fmla="*/ 1550 w 1643"/>
                <a:gd name="T59" fmla="*/ 49 h 59"/>
                <a:gd name="T60" fmla="*/ 1637 w 1643"/>
                <a:gd name="T61" fmla="*/ 1 h 59"/>
                <a:gd name="T62" fmla="*/ 1526 w 1643"/>
                <a:gd name="T63" fmla="*/ 45 h 59"/>
                <a:gd name="T64" fmla="*/ 1482 w 1643"/>
                <a:gd name="T65" fmla="*/ 48 h 59"/>
                <a:gd name="T66" fmla="*/ 1457 w 1643"/>
                <a:gd name="T67" fmla="*/ 42 h 59"/>
                <a:gd name="T68" fmla="*/ 1373 w 1643"/>
                <a:gd name="T69" fmla="*/ 5 h 59"/>
                <a:gd name="T70" fmla="*/ 1334 w 1643"/>
                <a:gd name="T71" fmla="*/ 1 h 59"/>
                <a:gd name="T72" fmla="*/ 1284 w 1643"/>
                <a:gd name="T73" fmla="*/ 17 h 59"/>
                <a:gd name="T74" fmla="*/ 1210 w 1643"/>
                <a:gd name="T75" fmla="*/ 47 h 59"/>
                <a:gd name="T76" fmla="*/ 1185 w 1643"/>
                <a:gd name="T77" fmla="*/ 48 h 59"/>
                <a:gd name="T78" fmla="*/ 1159 w 1643"/>
                <a:gd name="T79" fmla="*/ 42 h 59"/>
                <a:gd name="T80" fmla="*/ 1076 w 1643"/>
                <a:gd name="T81" fmla="*/ 5 h 59"/>
                <a:gd name="T82" fmla="*/ 1036 w 1643"/>
                <a:gd name="T83" fmla="*/ 1 h 59"/>
                <a:gd name="T84" fmla="*/ 986 w 1643"/>
                <a:gd name="T85" fmla="*/ 17 h 59"/>
                <a:gd name="T86" fmla="*/ 912 w 1643"/>
                <a:gd name="T87" fmla="*/ 47 h 59"/>
                <a:gd name="T88" fmla="*/ 887 w 1643"/>
                <a:gd name="T89" fmla="*/ 48 h 59"/>
                <a:gd name="T90" fmla="*/ 861 w 1643"/>
                <a:gd name="T91" fmla="*/ 42 h 59"/>
                <a:gd name="T92" fmla="*/ 778 w 1643"/>
                <a:gd name="T93" fmla="*/ 5 h 59"/>
                <a:gd name="T94" fmla="*/ 738 w 1643"/>
                <a:gd name="T95" fmla="*/ 1 h 59"/>
                <a:gd name="T96" fmla="*/ 689 w 1643"/>
                <a:gd name="T97" fmla="*/ 17 h 59"/>
                <a:gd name="T98" fmla="*/ 614 w 1643"/>
                <a:gd name="T99" fmla="*/ 47 h 59"/>
                <a:gd name="T100" fmla="*/ 589 w 1643"/>
                <a:gd name="T101" fmla="*/ 48 h 59"/>
                <a:gd name="T102" fmla="*/ 563 w 1643"/>
                <a:gd name="T103" fmla="*/ 42 h 59"/>
                <a:gd name="T104" fmla="*/ 480 w 1643"/>
                <a:gd name="T105" fmla="*/ 5 h 59"/>
                <a:gd name="T106" fmla="*/ 440 w 1643"/>
                <a:gd name="T107" fmla="*/ 1 h 59"/>
                <a:gd name="T108" fmla="*/ 391 w 1643"/>
                <a:gd name="T109" fmla="*/ 17 h 59"/>
                <a:gd name="T110" fmla="*/ 316 w 1643"/>
                <a:gd name="T111" fmla="*/ 47 h 59"/>
                <a:gd name="T112" fmla="*/ 292 w 1643"/>
                <a:gd name="T113" fmla="*/ 48 h 59"/>
                <a:gd name="T114" fmla="*/ 266 w 1643"/>
                <a:gd name="T115" fmla="*/ 42 h 59"/>
                <a:gd name="T116" fmla="*/ 182 w 1643"/>
                <a:gd name="T117" fmla="*/ 5 h 59"/>
                <a:gd name="T118" fmla="*/ 133 w 1643"/>
                <a:gd name="T119" fmla="*/ 1 h 59"/>
                <a:gd name="T120" fmla="*/ 56 w 1643"/>
                <a:gd name="T121" fmla="*/ 23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1"/>
                  </a:lnTo>
                  <a:lnTo>
                    <a:pt x="61" y="32"/>
                  </a:lnTo>
                  <a:lnTo>
                    <a:pt x="80" y="25"/>
                  </a:lnTo>
                  <a:lnTo>
                    <a:pt x="98" y="19"/>
                  </a:lnTo>
                  <a:lnTo>
                    <a:pt x="117" y="14"/>
                  </a:lnTo>
                  <a:lnTo>
                    <a:pt x="115" y="9"/>
                  </a:lnTo>
                  <a:lnTo>
                    <a:pt x="115" y="14"/>
                  </a:lnTo>
                  <a:lnTo>
                    <a:pt x="133" y="11"/>
                  </a:lnTo>
                  <a:lnTo>
                    <a:pt x="152" y="10"/>
                  </a:lnTo>
                  <a:lnTo>
                    <a:pt x="161" y="11"/>
                  </a:lnTo>
                  <a:lnTo>
                    <a:pt x="170" y="13"/>
                  </a:lnTo>
                  <a:lnTo>
                    <a:pt x="170" y="8"/>
                  </a:lnTo>
                  <a:lnTo>
                    <a:pt x="167" y="12"/>
                  </a:lnTo>
                  <a:lnTo>
                    <a:pt x="177" y="14"/>
                  </a:lnTo>
                  <a:lnTo>
                    <a:pt x="186" y="17"/>
                  </a:lnTo>
                  <a:lnTo>
                    <a:pt x="205" y="26"/>
                  </a:lnTo>
                  <a:lnTo>
                    <a:pt x="224" y="34"/>
                  </a:lnTo>
                  <a:lnTo>
                    <a:pt x="242" y="43"/>
                  </a:lnTo>
                  <a:lnTo>
                    <a:pt x="261" y="51"/>
                  </a:lnTo>
                  <a:lnTo>
                    <a:pt x="270" y="54"/>
                  </a:lnTo>
                  <a:lnTo>
                    <a:pt x="280" y="56"/>
                  </a:lnTo>
                  <a:lnTo>
                    <a:pt x="282" y="56"/>
                  </a:lnTo>
                  <a:lnTo>
                    <a:pt x="292" y="58"/>
                  </a:lnTo>
                  <a:lnTo>
                    <a:pt x="300" y="59"/>
                  </a:lnTo>
                  <a:lnTo>
                    <a:pt x="309" y="58"/>
                  </a:lnTo>
                  <a:lnTo>
                    <a:pt x="319" y="56"/>
                  </a:lnTo>
                  <a:lnTo>
                    <a:pt x="321" y="56"/>
                  </a:lnTo>
                  <a:lnTo>
                    <a:pt x="331" y="54"/>
                  </a:lnTo>
                  <a:lnTo>
                    <a:pt x="340" y="51"/>
                  </a:lnTo>
                  <a:lnTo>
                    <a:pt x="359" y="43"/>
                  </a:lnTo>
                  <a:lnTo>
                    <a:pt x="378" y="34"/>
                  </a:lnTo>
                  <a:lnTo>
                    <a:pt x="396" y="26"/>
                  </a:lnTo>
                  <a:lnTo>
                    <a:pt x="415" y="17"/>
                  </a:lnTo>
                  <a:lnTo>
                    <a:pt x="424" y="14"/>
                  </a:lnTo>
                  <a:lnTo>
                    <a:pt x="433" y="12"/>
                  </a:lnTo>
                  <a:lnTo>
                    <a:pt x="430" y="8"/>
                  </a:lnTo>
                  <a:lnTo>
                    <a:pt x="430" y="13"/>
                  </a:lnTo>
                  <a:lnTo>
                    <a:pt x="440" y="11"/>
                  </a:lnTo>
                  <a:lnTo>
                    <a:pt x="449" y="10"/>
                  </a:lnTo>
                  <a:lnTo>
                    <a:pt x="458" y="11"/>
                  </a:lnTo>
                  <a:lnTo>
                    <a:pt x="468" y="13"/>
                  </a:lnTo>
                  <a:lnTo>
                    <a:pt x="468" y="8"/>
                  </a:lnTo>
                  <a:lnTo>
                    <a:pt x="465" y="12"/>
                  </a:lnTo>
                  <a:lnTo>
                    <a:pt x="475" y="14"/>
                  </a:lnTo>
                  <a:lnTo>
                    <a:pt x="484" y="17"/>
                  </a:lnTo>
                  <a:lnTo>
                    <a:pt x="503" y="26"/>
                  </a:lnTo>
                  <a:lnTo>
                    <a:pt x="522" y="34"/>
                  </a:lnTo>
                  <a:lnTo>
                    <a:pt x="540" y="43"/>
                  </a:lnTo>
                  <a:lnTo>
                    <a:pt x="559" y="51"/>
                  </a:lnTo>
                  <a:lnTo>
                    <a:pt x="567" y="54"/>
                  </a:lnTo>
                  <a:lnTo>
                    <a:pt x="577" y="56"/>
                  </a:lnTo>
                  <a:lnTo>
                    <a:pt x="579" y="56"/>
                  </a:lnTo>
                  <a:lnTo>
                    <a:pt x="589" y="58"/>
                  </a:lnTo>
                  <a:lnTo>
                    <a:pt x="598" y="59"/>
                  </a:lnTo>
                  <a:lnTo>
                    <a:pt x="607" y="58"/>
                  </a:lnTo>
                  <a:lnTo>
                    <a:pt x="617" y="56"/>
                  </a:lnTo>
                  <a:lnTo>
                    <a:pt x="619" y="56"/>
                  </a:lnTo>
                  <a:lnTo>
                    <a:pt x="629" y="54"/>
                  </a:lnTo>
                  <a:lnTo>
                    <a:pt x="638" y="51"/>
                  </a:lnTo>
                  <a:lnTo>
                    <a:pt x="657" y="43"/>
                  </a:lnTo>
                  <a:lnTo>
                    <a:pt x="676" y="34"/>
                  </a:lnTo>
                  <a:lnTo>
                    <a:pt x="693" y="26"/>
                  </a:lnTo>
                  <a:lnTo>
                    <a:pt x="712" y="17"/>
                  </a:lnTo>
                  <a:lnTo>
                    <a:pt x="721" y="14"/>
                  </a:lnTo>
                  <a:lnTo>
                    <a:pt x="731" y="12"/>
                  </a:lnTo>
                  <a:lnTo>
                    <a:pt x="728" y="8"/>
                  </a:lnTo>
                  <a:lnTo>
                    <a:pt x="728" y="13"/>
                  </a:lnTo>
                  <a:lnTo>
                    <a:pt x="738" y="11"/>
                  </a:lnTo>
                  <a:lnTo>
                    <a:pt x="747" y="10"/>
                  </a:lnTo>
                  <a:lnTo>
                    <a:pt x="756" y="11"/>
                  </a:lnTo>
                  <a:lnTo>
                    <a:pt x="766" y="13"/>
                  </a:lnTo>
                  <a:lnTo>
                    <a:pt x="766" y="8"/>
                  </a:lnTo>
                  <a:lnTo>
                    <a:pt x="763" y="12"/>
                  </a:lnTo>
                  <a:lnTo>
                    <a:pt x="773" y="14"/>
                  </a:lnTo>
                  <a:lnTo>
                    <a:pt x="782" y="17"/>
                  </a:lnTo>
                  <a:lnTo>
                    <a:pt x="801" y="26"/>
                  </a:lnTo>
                  <a:lnTo>
                    <a:pt x="820" y="34"/>
                  </a:lnTo>
                  <a:lnTo>
                    <a:pt x="837" y="43"/>
                  </a:lnTo>
                  <a:lnTo>
                    <a:pt x="856" y="51"/>
                  </a:lnTo>
                  <a:lnTo>
                    <a:pt x="865" y="54"/>
                  </a:lnTo>
                  <a:lnTo>
                    <a:pt x="875" y="56"/>
                  </a:lnTo>
                  <a:lnTo>
                    <a:pt x="877" y="56"/>
                  </a:lnTo>
                  <a:lnTo>
                    <a:pt x="887" y="58"/>
                  </a:lnTo>
                  <a:lnTo>
                    <a:pt x="896" y="59"/>
                  </a:lnTo>
                  <a:lnTo>
                    <a:pt x="905" y="58"/>
                  </a:lnTo>
                  <a:lnTo>
                    <a:pt x="915" y="56"/>
                  </a:lnTo>
                  <a:lnTo>
                    <a:pt x="917" y="56"/>
                  </a:lnTo>
                  <a:lnTo>
                    <a:pt x="927" y="54"/>
                  </a:lnTo>
                  <a:lnTo>
                    <a:pt x="936" y="51"/>
                  </a:lnTo>
                  <a:lnTo>
                    <a:pt x="955" y="43"/>
                  </a:lnTo>
                  <a:lnTo>
                    <a:pt x="973" y="34"/>
                  </a:lnTo>
                  <a:lnTo>
                    <a:pt x="991" y="26"/>
                  </a:lnTo>
                  <a:lnTo>
                    <a:pt x="1010" y="17"/>
                  </a:lnTo>
                  <a:lnTo>
                    <a:pt x="1019" y="14"/>
                  </a:lnTo>
                  <a:lnTo>
                    <a:pt x="1029" y="12"/>
                  </a:lnTo>
                  <a:lnTo>
                    <a:pt x="1026" y="8"/>
                  </a:lnTo>
                  <a:lnTo>
                    <a:pt x="1026" y="13"/>
                  </a:lnTo>
                  <a:lnTo>
                    <a:pt x="1036" y="11"/>
                  </a:lnTo>
                  <a:lnTo>
                    <a:pt x="1045" y="10"/>
                  </a:lnTo>
                  <a:lnTo>
                    <a:pt x="1054" y="11"/>
                  </a:lnTo>
                  <a:lnTo>
                    <a:pt x="1064" y="13"/>
                  </a:lnTo>
                  <a:lnTo>
                    <a:pt x="1064" y="8"/>
                  </a:lnTo>
                  <a:lnTo>
                    <a:pt x="1061" y="12"/>
                  </a:lnTo>
                  <a:lnTo>
                    <a:pt x="1071" y="14"/>
                  </a:lnTo>
                  <a:lnTo>
                    <a:pt x="1080" y="17"/>
                  </a:lnTo>
                  <a:lnTo>
                    <a:pt x="1098" y="26"/>
                  </a:lnTo>
                  <a:lnTo>
                    <a:pt x="1117" y="34"/>
                  </a:lnTo>
                  <a:lnTo>
                    <a:pt x="1135" y="43"/>
                  </a:lnTo>
                  <a:lnTo>
                    <a:pt x="1154" y="51"/>
                  </a:lnTo>
                  <a:lnTo>
                    <a:pt x="1163" y="54"/>
                  </a:lnTo>
                  <a:lnTo>
                    <a:pt x="1173" y="56"/>
                  </a:lnTo>
                  <a:lnTo>
                    <a:pt x="1175" y="56"/>
                  </a:lnTo>
                  <a:lnTo>
                    <a:pt x="1185" y="58"/>
                  </a:lnTo>
                  <a:lnTo>
                    <a:pt x="1194" y="59"/>
                  </a:lnTo>
                  <a:lnTo>
                    <a:pt x="1203" y="58"/>
                  </a:lnTo>
                  <a:lnTo>
                    <a:pt x="1213" y="56"/>
                  </a:lnTo>
                  <a:lnTo>
                    <a:pt x="1215" y="56"/>
                  </a:lnTo>
                  <a:lnTo>
                    <a:pt x="1224" y="54"/>
                  </a:lnTo>
                  <a:lnTo>
                    <a:pt x="1233" y="51"/>
                  </a:lnTo>
                  <a:lnTo>
                    <a:pt x="1252" y="43"/>
                  </a:lnTo>
                  <a:lnTo>
                    <a:pt x="1271" y="34"/>
                  </a:lnTo>
                  <a:lnTo>
                    <a:pt x="1289" y="26"/>
                  </a:lnTo>
                  <a:lnTo>
                    <a:pt x="1308" y="17"/>
                  </a:lnTo>
                  <a:lnTo>
                    <a:pt x="1317" y="14"/>
                  </a:lnTo>
                  <a:lnTo>
                    <a:pt x="1327" y="12"/>
                  </a:lnTo>
                  <a:lnTo>
                    <a:pt x="1324" y="8"/>
                  </a:lnTo>
                  <a:lnTo>
                    <a:pt x="1324" y="13"/>
                  </a:lnTo>
                  <a:lnTo>
                    <a:pt x="1334" y="11"/>
                  </a:lnTo>
                  <a:lnTo>
                    <a:pt x="1343" y="10"/>
                  </a:lnTo>
                  <a:lnTo>
                    <a:pt x="1351" y="11"/>
                  </a:lnTo>
                  <a:lnTo>
                    <a:pt x="1361" y="13"/>
                  </a:lnTo>
                  <a:lnTo>
                    <a:pt x="1361" y="8"/>
                  </a:lnTo>
                  <a:lnTo>
                    <a:pt x="1358" y="12"/>
                  </a:lnTo>
                  <a:lnTo>
                    <a:pt x="1368" y="14"/>
                  </a:lnTo>
                  <a:lnTo>
                    <a:pt x="1377" y="17"/>
                  </a:lnTo>
                  <a:lnTo>
                    <a:pt x="1396" y="26"/>
                  </a:lnTo>
                  <a:lnTo>
                    <a:pt x="1415" y="34"/>
                  </a:lnTo>
                  <a:lnTo>
                    <a:pt x="1433" y="43"/>
                  </a:lnTo>
                  <a:lnTo>
                    <a:pt x="1452" y="51"/>
                  </a:lnTo>
                  <a:lnTo>
                    <a:pt x="1461" y="54"/>
                  </a:lnTo>
                  <a:lnTo>
                    <a:pt x="1471" y="56"/>
                  </a:lnTo>
                  <a:lnTo>
                    <a:pt x="1473" y="56"/>
                  </a:lnTo>
                  <a:lnTo>
                    <a:pt x="1482" y="58"/>
                  </a:lnTo>
                  <a:lnTo>
                    <a:pt x="1491" y="59"/>
                  </a:lnTo>
                  <a:lnTo>
                    <a:pt x="1510" y="58"/>
                  </a:lnTo>
                  <a:lnTo>
                    <a:pt x="1529" y="55"/>
                  </a:lnTo>
                  <a:lnTo>
                    <a:pt x="1531" y="54"/>
                  </a:lnTo>
                  <a:lnTo>
                    <a:pt x="1550" y="49"/>
                  </a:lnTo>
                  <a:lnTo>
                    <a:pt x="1569" y="43"/>
                  </a:lnTo>
                  <a:lnTo>
                    <a:pt x="1587" y="36"/>
                  </a:lnTo>
                  <a:lnTo>
                    <a:pt x="1606" y="28"/>
                  </a:lnTo>
                  <a:lnTo>
                    <a:pt x="1643" y="9"/>
                  </a:lnTo>
                  <a:lnTo>
                    <a:pt x="1637" y="1"/>
                  </a:lnTo>
                  <a:lnTo>
                    <a:pt x="1601" y="19"/>
                  </a:lnTo>
                  <a:lnTo>
                    <a:pt x="1582" y="27"/>
                  </a:lnTo>
                  <a:lnTo>
                    <a:pt x="1564" y="34"/>
                  </a:lnTo>
                  <a:lnTo>
                    <a:pt x="1545" y="40"/>
                  </a:lnTo>
                  <a:lnTo>
                    <a:pt x="1526" y="45"/>
                  </a:lnTo>
                  <a:lnTo>
                    <a:pt x="1529" y="50"/>
                  </a:lnTo>
                  <a:lnTo>
                    <a:pt x="1529" y="45"/>
                  </a:lnTo>
                  <a:lnTo>
                    <a:pt x="1510" y="48"/>
                  </a:lnTo>
                  <a:lnTo>
                    <a:pt x="1491" y="49"/>
                  </a:lnTo>
                  <a:lnTo>
                    <a:pt x="1482" y="48"/>
                  </a:lnTo>
                  <a:lnTo>
                    <a:pt x="1473" y="47"/>
                  </a:lnTo>
                  <a:lnTo>
                    <a:pt x="1473" y="52"/>
                  </a:lnTo>
                  <a:lnTo>
                    <a:pt x="1476" y="47"/>
                  </a:lnTo>
                  <a:lnTo>
                    <a:pt x="1466" y="45"/>
                  </a:lnTo>
                  <a:lnTo>
                    <a:pt x="1457" y="42"/>
                  </a:lnTo>
                  <a:lnTo>
                    <a:pt x="1438" y="34"/>
                  </a:lnTo>
                  <a:lnTo>
                    <a:pt x="1420" y="26"/>
                  </a:lnTo>
                  <a:lnTo>
                    <a:pt x="1401" y="17"/>
                  </a:lnTo>
                  <a:lnTo>
                    <a:pt x="1382" y="8"/>
                  </a:lnTo>
                  <a:lnTo>
                    <a:pt x="1373" y="5"/>
                  </a:lnTo>
                  <a:lnTo>
                    <a:pt x="1363" y="3"/>
                  </a:lnTo>
                  <a:lnTo>
                    <a:pt x="1361" y="3"/>
                  </a:lnTo>
                  <a:lnTo>
                    <a:pt x="1351" y="1"/>
                  </a:lnTo>
                  <a:lnTo>
                    <a:pt x="1343" y="0"/>
                  </a:lnTo>
                  <a:lnTo>
                    <a:pt x="1334" y="1"/>
                  </a:lnTo>
                  <a:lnTo>
                    <a:pt x="1324" y="3"/>
                  </a:lnTo>
                  <a:lnTo>
                    <a:pt x="1322" y="3"/>
                  </a:lnTo>
                  <a:lnTo>
                    <a:pt x="1312" y="5"/>
                  </a:lnTo>
                  <a:lnTo>
                    <a:pt x="1303" y="8"/>
                  </a:lnTo>
                  <a:lnTo>
                    <a:pt x="1284" y="17"/>
                  </a:lnTo>
                  <a:lnTo>
                    <a:pt x="1266" y="26"/>
                  </a:lnTo>
                  <a:lnTo>
                    <a:pt x="1247" y="34"/>
                  </a:lnTo>
                  <a:lnTo>
                    <a:pt x="1228" y="42"/>
                  </a:lnTo>
                  <a:lnTo>
                    <a:pt x="1219" y="45"/>
                  </a:lnTo>
                  <a:lnTo>
                    <a:pt x="1210" y="47"/>
                  </a:lnTo>
                  <a:lnTo>
                    <a:pt x="1213" y="52"/>
                  </a:lnTo>
                  <a:lnTo>
                    <a:pt x="1213" y="47"/>
                  </a:lnTo>
                  <a:lnTo>
                    <a:pt x="1203" y="48"/>
                  </a:lnTo>
                  <a:lnTo>
                    <a:pt x="1194" y="49"/>
                  </a:lnTo>
                  <a:lnTo>
                    <a:pt x="1185" y="48"/>
                  </a:lnTo>
                  <a:lnTo>
                    <a:pt x="1175" y="47"/>
                  </a:lnTo>
                  <a:lnTo>
                    <a:pt x="1175" y="52"/>
                  </a:lnTo>
                  <a:lnTo>
                    <a:pt x="1178" y="47"/>
                  </a:lnTo>
                  <a:lnTo>
                    <a:pt x="1168" y="45"/>
                  </a:lnTo>
                  <a:lnTo>
                    <a:pt x="1159" y="42"/>
                  </a:lnTo>
                  <a:lnTo>
                    <a:pt x="1140" y="34"/>
                  </a:lnTo>
                  <a:lnTo>
                    <a:pt x="1122" y="26"/>
                  </a:lnTo>
                  <a:lnTo>
                    <a:pt x="1103" y="17"/>
                  </a:lnTo>
                  <a:lnTo>
                    <a:pt x="1085" y="8"/>
                  </a:lnTo>
                  <a:lnTo>
                    <a:pt x="1076" y="5"/>
                  </a:lnTo>
                  <a:lnTo>
                    <a:pt x="1066" y="3"/>
                  </a:lnTo>
                  <a:lnTo>
                    <a:pt x="1064" y="3"/>
                  </a:lnTo>
                  <a:lnTo>
                    <a:pt x="1054" y="1"/>
                  </a:lnTo>
                  <a:lnTo>
                    <a:pt x="1045" y="0"/>
                  </a:lnTo>
                  <a:lnTo>
                    <a:pt x="1036" y="1"/>
                  </a:lnTo>
                  <a:lnTo>
                    <a:pt x="1026" y="3"/>
                  </a:lnTo>
                  <a:lnTo>
                    <a:pt x="1024" y="3"/>
                  </a:lnTo>
                  <a:lnTo>
                    <a:pt x="1014" y="5"/>
                  </a:lnTo>
                  <a:lnTo>
                    <a:pt x="1005" y="8"/>
                  </a:lnTo>
                  <a:lnTo>
                    <a:pt x="986" y="17"/>
                  </a:lnTo>
                  <a:lnTo>
                    <a:pt x="968" y="26"/>
                  </a:lnTo>
                  <a:lnTo>
                    <a:pt x="950" y="34"/>
                  </a:lnTo>
                  <a:lnTo>
                    <a:pt x="931" y="42"/>
                  </a:lnTo>
                  <a:lnTo>
                    <a:pt x="922" y="45"/>
                  </a:lnTo>
                  <a:lnTo>
                    <a:pt x="912" y="47"/>
                  </a:lnTo>
                  <a:lnTo>
                    <a:pt x="915" y="52"/>
                  </a:lnTo>
                  <a:lnTo>
                    <a:pt x="915" y="47"/>
                  </a:lnTo>
                  <a:lnTo>
                    <a:pt x="905" y="48"/>
                  </a:lnTo>
                  <a:lnTo>
                    <a:pt x="896" y="49"/>
                  </a:lnTo>
                  <a:lnTo>
                    <a:pt x="887" y="48"/>
                  </a:lnTo>
                  <a:lnTo>
                    <a:pt x="877" y="47"/>
                  </a:lnTo>
                  <a:lnTo>
                    <a:pt x="877" y="52"/>
                  </a:lnTo>
                  <a:lnTo>
                    <a:pt x="880" y="47"/>
                  </a:lnTo>
                  <a:lnTo>
                    <a:pt x="870" y="45"/>
                  </a:lnTo>
                  <a:lnTo>
                    <a:pt x="861" y="42"/>
                  </a:lnTo>
                  <a:lnTo>
                    <a:pt x="842" y="34"/>
                  </a:lnTo>
                  <a:lnTo>
                    <a:pt x="824" y="26"/>
                  </a:lnTo>
                  <a:lnTo>
                    <a:pt x="806" y="17"/>
                  </a:lnTo>
                  <a:lnTo>
                    <a:pt x="787" y="8"/>
                  </a:lnTo>
                  <a:lnTo>
                    <a:pt x="778" y="5"/>
                  </a:lnTo>
                  <a:lnTo>
                    <a:pt x="768" y="3"/>
                  </a:lnTo>
                  <a:lnTo>
                    <a:pt x="766" y="3"/>
                  </a:lnTo>
                  <a:lnTo>
                    <a:pt x="756" y="1"/>
                  </a:lnTo>
                  <a:lnTo>
                    <a:pt x="747" y="0"/>
                  </a:lnTo>
                  <a:lnTo>
                    <a:pt x="738" y="1"/>
                  </a:lnTo>
                  <a:lnTo>
                    <a:pt x="728" y="3"/>
                  </a:lnTo>
                  <a:lnTo>
                    <a:pt x="726" y="3"/>
                  </a:lnTo>
                  <a:lnTo>
                    <a:pt x="716" y="5"/>
                  </a:lnTo>
                  <a:lnTo>
                    <a:pt x="707" y="8"/>
                  </a:lnTo>
                  <a:lnTo>
                    <a:pt x="689" y="17"/>
                  </a:lnTo>
                  <a:lnTo>
                    <a:pt x="671" y="26"/>
                  </a:lnTo>
                  <a:lnTo>
                    <a:pt x="652" y="34"/>
                  </a:lnTo>
                  <a:lnTo>
                    <a:pt x="633" y="42"/>
                  </a:lnTo>
                  <a:lnTo>
                    <a:pt x="624" y="45"/>
                  </a:lnTo>
                  <a:lnTo>
                    <a:pt x="614" y="47"/>
                  </a:lnTo>
                  <a:lnTo>
                    <a:pt x="617" y="52"/>
                  </a:lnTo>
                  <a:lnTo>
                    <a:pt x="617" y="47"/>
                  </a:lnTo>
                  <a:lnTo>
                    <a:pt x="607" y="48"/>
                  </a:lnTo>
                  <a:lnTo>
                    <a:pt x="598" y="49"/>
                  </a:lnTo>
                  <a:lnTo>
                    <a:pt x="589" y="48"/>
                  </a:lnTo>
                  <a:lnTo>
                    <a:pt x="579" y="47"/>
                  </a:lnTo>
                  <a:lnTo>
                    <a:pt x="579" y="52"/>
                  </a:lnTo>
                  <a:lnTo>
                    <a:pt x="582" y="47"/>
                  </a:lnTo>
                  <a:lnTo>
                    <a:pt x="572" y="45"/>
                  </a:lnTo>
                  <a:lnTo>
                    <a:pt x="563" y="42"/>
                  </a:lnTo>
                  <a:lnTo>
                    <a:pt x="545" y="34"/>
                  </a:lnTo>
                  <a:lnTo>
                    <a:pt x="527" y="26"/>
                  </a:lnTo>
                  <a:lnTo>
                    <a:pt x="508" y="17"/>
                  </a:lnTo>
                  <a:lnTo>
                    <a:pt x="489" y="8"/>
                  </a:lnTo>
                  <a:lnTo>
                    <a:pt x="480" y="5"/>
                  </a:lnTo>
                  <a:lnTo>
                    <a:pt x="470" y="3"/>
                  </a:lnTo>
                  <a:lnTo>
                    <a:pt x="468" y="3"/>
                  </a:lnTo>
                  <a:lnTo>
                    <a:pt x="458" y="1"/>
                  </a:lnTo>
                  <a:lnTo>
                    <a:pt x="449" y="0"/>
                  </a:lnTo>
                  <a:lnTo>
                    <a:pt x="440" y="1"/>
                  </a:lnTo>
                  <a:lnTo>
                    <a:pt x="430" y="3"/>
                  </a:lnTo>
                  <a:lnTo>
                    <a:pt x="428" y="3"/>
                  </a:lnTo>
                  <a:lnTo>
                    <a:pt x="419" y="5"/>
                  </a:lnTo>
                  <a:lnTo>
                    <a:pt x="410" y="8"/>
                  </a:lnTo>
                  <a:lnTo>
                    <a:pt x="391" y="17"/>
                  </a:lnTo>
                  <a:lnTo>
                    <a:pt x="373" y="26"/>
                  </a:lnTo>
                  <a:lnTo>
                    <a:pt x="354" y="34"/>
                  </a:lnTo>
                  <a:lnTo>
                    <a:pt x="335" y="42"/>
                  </a:lnTo>
                  <a:lnTo>
                    <a:pt x="326" y="45"/>
                  </a:lnTo>
                  <a:lnTo>
                    <a:pt x="316" y="47"/>
                  </a:lnTo>
                  <a:lnTo>
                    <a:pt x="319" y="52"/>
                  </a:lnTo>
                  <a:lnTo>
                    <a:pt x="319" y="47"/>
                  </a:lnTo>
                  <a:lnTo>
                    <a:pt x="309" y="48"/>
                  </a:lnTo>
                  <a:lnTo>
                    <a:pt x="300" y="49"/>
                  </a:lnTo>
                  <a:lnTo>
                    <a:pt x="292" y="48"/>
                  </a:lnTo>
                  <a:lnTo>
                    <a:pt x="282" y="47"/>
                  </a:lnTo>
                  <a:lnTo>
                    <a:pt x="282" y="52"/>
                  </a:lnTo>
                  <a:lnTo>
                    <a:pt x="285" y="47"/>
                  </a:lnTo>
                  <a:lnTo>
                    <a:pt x="275" y="45"/>
                  </a:lnTo>
                  <a:lnTo>
                    <a:pt x="266" y="42"/>
                  </a:lnTo>
                  <a:lnTo>
                    <a:pt x="247" y="34"/>
                  </a:lnTo>
                  <a:lnTo>
                    <a:pt x="229" y="26"/>
                  </a:lnTo>
                  <a:lnTo>
                    <a:pt x="210" y="17"/>
                  </a:lnTo>
                  <a:lnTo>
                    <a:pt x="191" y="8"/>
                  </a:lnTo>
                  <a:lnTo>
                    <a:pt x="182" y="5"/>
                  </a:lnTo>
                  <a:lnTo>
                    <a:pt x="172" y="3"/>
                  </a:lnTo>
                  <a:lnTo>
                    <a:pt x="170" y="3"/>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7921" name="Freeform 27"/>
            <p:cNvSpPr>
              <a:spLocks/>
            </p:cNvSpPr>
            <p:nvPr/>
          </p:nvSpPr>
          <p:spPr bwMode="auto">
            <a:xfrm>
              <a:off x="2564" y="2777"/>
              <a:ext cx="670" cy="145"/>
            </a:xfrm>
            <a:custGeom>
              <a:avLst/>
              <a:gdLst>
                <a:gd name="T0" fmla="*/ 0 w 670"/>
                <a:gd name="T1" fmla="*/ 0 h 145"/>
                <a:gd name="T2" fmla="*/ 168 w 670"/>
                <a:gd name="T3" fmla="*/ 145 h 145"/>
                <a:gd name="T4" fmla="*/ 503 w 670"/>
                <a:gd name="T5" fmla="*/ 145 h 145"/>
                <a:gd name="T6" fmla="*/ 670 w 670"/>
                <a:gd name="T7" fmla="*/ 0 h 145"/>
                <a:gd name="T8" fmla="*/ 0 w 670"/>
                <a:gd name="T9" fmla="*/ 0 h 145"/>
                <a:gd name="T10" fmla="*/ 0 60000 65536"/>
                <a:gd name="T11" fmla="*/ 0 60000 65536"/>
                <a:gd name="T12" fmla="*/ 0 60000 65536"/>
                <a:gd name="T13" fmla="*/ 0 60000 65536"/>
                <a:gd name="T14" fmla="*/ 0 60000 65536"/>
                <a:gd name="T15" fmla="*/ 0 w 670"/>
                <a:gd name="T16" fmla="*/ 0 h 145"/>
                <a:gd name="T17" fmla="*/ 670 w 670"/>
                <a:gd name="T18" fmla="*/ 145 h 145"/>
              </a:gdLst>
              <a:ahLst/>
              <a:cxnLst>
                <a:cxn ang="T10">
                  <a:pos x="T0" y="T1"/>
                </a:cxn>
                <a:cxn ang="T11">
                  <a:pos x="T2" y="T3"/>
                </a:cxn>
                <a:cxn ang="T12">
                  <a:pos x="T4" y="T5"/>
                </a:cxn>
                <a:cxn ang="T13">
                  <a:pos x="T6" y="T7"/>
                </a:cxn>
                <a:cxn ang="T14">
                  <a:pos x="T8" y="T9"/>
                </a:cxn>
              </a:cxnLst>
              <a:rect l="T15" t="T16" r="T17" b="T18"/>
              <a:pathLst>
                <a:path w="670" h="145">
                  <a:moveTo>
                    <a:pt x="0" y="0"/>
                  </a:moveTo>
                  <a:lnTo>
                    <a:pt x="168" y="145"/>
                  </a:lnTo>
                  <a:lnTo>
                    <a:pt x="503" y="145"/>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7922" name="Rectangle 28"/>
            <p:cNvSpPr>
              <a:spLocks noChangeArrowheads="1"/>
            </p:cNvSpPr>
            <p:nvPr/>
          </p:nvSpPr>
          <p:spPr bwMode="auto">
            <a:xfrm>
              <a:off x="2713" y="2729"/>
              <a:ext cx="365" cy="43"/>
            </a:xfrm>
            <a:prstGeom prst="rect">
              <a:avLst/>
            </a:prstGeom>
            <a:solidFill>
              <a:srgbClr val="969696"/>
            </a:solidFill>
            <a:ln w="9525">
              <a:solidFill>
                <a:srgbClr val="969696"/>
              </a:solidFill>
              <a:miter lim="800000"/>
              <a:headEnd/>
              <a:tailEnd/>
            </a:ln>
          </p:spPr>
          <p:txBody>
            <a:bodyPr/>
            <a:lstStyle/>
            <a:p>
              <a:endParaRPr lang="sl-SI"/>
            </a:p>
          </p:txBody>
        </p:sp>
        <p:sp>
          <p:nvSpPr>
            <p:cNvPr id="37923" name="Line 29"/>
            <p:cNvSpPr>
              <a:spLocks noChangeShapeType="1"/>
            </p:cNvSpPr>
            <p:nvPr/>
          </p:nvSpPr>
          <p:spPr bwMode="auto">
            <a:xfrm>
              <a:off x="1969" y="2838"/>
              <a:ext cx="149" cy="1"/>
            </a:xfrm>
            <a:prstGeom prst="line">
              <a:avLst/>
            </a:prstGeom>
            <a:noFill/>
            <a:ln w="9525">
              <a:solidFill>
                <a:srgbClr val="000000"/>
              </a:solidFill>
              <a:round/>
              <a:headEnd/>
              <a:tailEnd/>
            </a:ln>
          </p:spPr>
          <p:txBody>
            <a:bodyPr/>
            <a:lstStyle/>
            <a:p>
              <a:endParaRPr lang="en-US"/>
            </a:p>
          </p:txBody>
        </p:sp>
        <p:sp>
          <p:nvSpPr>
            <p:cNvPr id="37924" name="Rectangle 30"/>
            <p:cNvSpPr>
              <a:spLocks noChangeArrowheads="1"/>
            </p:cNvSpPr>
            <p:nvPr/>
          </p:nvSpPr>
          <p:spPr bwMode="auto">
            <a:xfrm>
              <a:off x="555" y="3171"/>
              <a:ext cx="3112" cy="14"/>
            </a:xfrm>
            <a:prstGeom prst="rect">
              <a:avLst/>
            </a:prstGeom>
            <a:solidFill>
              <a:srgbClr val="FF0000"/>
            </a:solidFill>
            <a:ln w="9525">
              <a:noFill/>
              <a:miter lim="800000"/>
              <a:headEnd/>
              <a:tailEnd/>
            </a:ln>
          </p:spPr>
          <p:txBody>
            <a:bodyPr/>
            <a:lstStyle/>
            <a:p>
              <a:endParaRPr lang="sl-SI"/>
            </a:p>
          </p:txBody>
        </p:sp>
        <p:sp>
          <p:nvSpPr>
            <p:cNvPr id="37925" name="Freeform 31"/>
            <p:cNvSpPr>
              <a:spLocks/>
            </p:cNvSpPr>
            <p:nvPr/>
          </p:nvSpPr>
          <p:spPr bwMode="auto">
            <a:xfrm>
              <a:off x="3665" y="3141"/>
              <a:ext cx="90" cy="74"/>
            </a:xfrm>
            <a:custGeom>
              <a:avLst/>
              <a:gdLst>
                <a:gd name="T0" fmla="*/ 0 w 90"/>
                <a:gd name="T1" fmla="*/ 74 h 74"/>
                <a:gd name="T2" fmla="*/ 90 w 90"/>
                <a:gd name="T3" fmla="*/ 38 h 74"/>
                <a:gd name="T4" fmla="*/ 0 w 90"/>
                <a:gd name="T5" fmla="*/ 0 h 74"/>
                <a:gd name="T6" fmla="*/ 0 w 90"/>
                <a:gd name="T7" fmla="*/ 74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8"/>
                  </a:lnTo>
                  <a:lnTo>
                    <a:pt x="0" y="0"/>
                  </a:lnTo>
                  <a:lnTo>
                    <a:pt x="0" y="74"/>
                  </a:lnTo>
                  <a:close/>
                </a:path>
              </a:pathLst>
            </a:custGeom>
            <a:solidFill>
              <a:srgbClr val="FF0000"/>
            </a:solidFill>
            <a:ln w="9525">
              <a:noFill/>
              <a:round/>
              <a:headEnd/>
              <a:tailEnd/>
            </a:ln>
          </p:spPr>
          <p:txBody>
            <a:bodyPr/>
            <a:lstStyle/>
            <a:p>
              <a:endParaRPr lang="en-US"/>
            </a:p>
          </p:txBody>
        </p:sp>
        <p:sp>
          <p:nvSpPr>
            <p:cNvPr id="37926" name="Rectangle 32"/>
            <p:cNvSpPr>
              <a:spLocks noChangeArrowheads="1"/>
            </p:cNvSpPr>
            <p:nvPr/>
          </p:nvSpPr>
          <p:spPr bwMode="auto">
            <a:xfrm>
              <a:off x="3749" y="3056"/>
              <a:ext cx="12" cy="244"/>
            </a:xfrm>
            <a:prstGeom prst="rect">
              <a:avLst/>
            </a:prstGeom>
            <a:solidFill>
              <a:srgbClr val="FF0000"/>
            </a:solidFill>
            <a:ln w="9525">
              <a:noFill/>
              <a:miter lim="800000"/>
              <a:headEnd/>
              <a:tailEnd/>
            </a:ln>
          </p:spPr>
          <p:txBody>
            <a:bodyPr/>
            <a:lstStyle/>
            <a:p>
              <a:endParaRPr lang="sl-SI"/>
            </a:p>
          </p:txBody>
        </p:sp>
        <p:sp>
          <p:nvSpPr>
            <p:cNvPr id="37927" name="Rectangle 33"/>
            <p:cNvSpPr>
              <a:spLocks noChangeArrowheads="1"/>
            </p:cNvSpPr>
            <p:nvPr/>
          </p:nvSpPr>
          <p:spPr bwMode="auto">
            <a:xfrm>
              <a:off x="3844" y="3171"/>
              <a:ext cx="805" cy="14"/>
            </a:xfrm>
            <a:prstGeom prst="rect">
              <a:avLst/>
            </a:prstGeom>
            <a:solidFill>
              <a:srgbClr val="FF0000"/>
            </a:solidFill>
            <a:ln w="9525">
              <a:noFill/>
              <a:miter lim="800000"/>
              <a:headEnd/>
              <a:tailEnd/>
            </a:ln>
          </p:spPr>
          <p:txBody>
            <a:bodyPr/>
            <a:lstStyle/>
            <a:p>
              <a:endParaRPr lang="sl-SI"/>
            </a:p>
          </p:txBody>
        </p:sp>
        <p:sp>
          <p:nvSpPr>
            <p:cNvPr id="37928" name="Freeform 34"/>
            <p:cNvSpPr>
              <a:spLocks/>
            </p:cNvSpPr>
            <p:nvPr/>
          </p:nvSpPr>
          <p:spPr bwMode="auto">
            <a:xfrm>
              <a:off x="3755" y="3141"/>
              <a:ext cx="92" cy="74"/>
            </a:xfrm>
            <a:custGeom>
              <a:avLst/>
              <a:gdLst>
                <a:gd name="T0" fmla="*/ 92 w 92"/>
                <a:gd name="T1" fmla="*/ 0 h 74"/>
                <a:gd name="T2" fmla="*/ 0 w 92"/>
                <a:gd name="T3" fmla="*/ 38 h 74"/>
                <a:gd name="T4" fmla="*/ 92 w 92"/>
                <a:gd name="T5" fmla="*/ 74 h 74"/>
                <a:gd name="T6" fmla="*/ 92 w 92"/>
                <a:gd name="T7" fmla="*/ 0 h 74"/>
                <a:gd name="T8" fmla="*/ 0 60000 65536"/>
                <a:gd name="T9" fmla="*/ 0 60000 65536"/>
                <a:gd name="T10" fmla="*/ 0 60000 65536"/>
                <a:gd name="T11" fmla="*/ 0 60000 65536"/>
                <a:gd name="T12" fmla="*/ 0 w 92"/>
                <a:gd name="T13" fmla="*/ 0 h 74"/>
                <a:gd name="T14" fmla="*/ 92 w 92"/>
                <a:gd name="T15" fmla="*/ 74 h 74"/>
              </a:gdLst>
              <a:ahLst/>
              <a:cxnLst>
                <a:cxn ang="T8">
                  <a:pos x="T0" y="T1"/>
                </a:cxn>
                <a:cxn ang="T9">
                  <a:pos x="T2" y="T3"/>
                </a:cxn>
                <a:cxn ang="T10">
                  <a:pos x="T4" y="T5"/>
                </a:cxn>
                <a:cxn ang="T11">
                  <a:pos x="T6" y="T7"/>
                </a:cxn>
              </a:cxnLst>
              <a:rect l="T12" t="T13" r="T14" b="T15"/>
              <a:pathLst>
                <a:path w="92" h="74">
                  <a:moveTo>
                    <a:pt x="92" y="0"/>
                  </a:moveTo>
                  <a:lnTo>
                    <a:pt x="0" y="38"/>
                  </a:lnTo>
                  <a:lnTo>
                    <a:pt x="92" y="74"/>
                  </a:lnTo>
                  <a:lnTo>
                    <a:pt x="92" y="0"/>
                  </a:lnTo>
                  <a:close/>
                </a:path>
              </a:pathLst>
            </a:custGeom>
            <a:solidFill>
              <a:srgbClr val="FF0000"/>
            </a:solidFill>
            <a:ln w="9525">
              <a:noFill/>
              <a:round/>
              <a:headEnd/>
              <a:tailEnd/>
            </a:ln>
          </p:spPr>
          <p:txBody>
            <a:bodyPr/>
            <a:lstStyle/>
            <a:p>
              <a:endParaRPr lang="en-US"/>
            </a:p>
          </p:txBody>
        </p:sp>
        <p:sp>
          <p:nvSpPr>
            <p:cNvPr id="37929" name="Rectangle 35"/>
            <p:cNvSpPr>
              <a:spLocks noChangeArrowheads="1"/>
            </p:cNvSpPr>
            <p:nvPr/>
          </p:nvSpPr>
          <p:spPr bwMode="auto">
            <a:xfrm>
              <a:off x="555" y="3415"/>
              <a:ext cx="1474" cy="14"/>
            </a:xfrm>
            <a:prstGeom prst="rect">
              <a:avLst/>
            </a:prstGeom>
            <a:solidFill>
              <a:srgbClr val="00FF00"/>
            </a:solidFill>
            <a:ln w="9525">
              <a:noFill/>
              <a:miter lim="800000"/>
              <a:headEnd/>
              <a:tailEnd/>
            </a:ln>
          </p:spPr>
          <p:txBody>
            <a:bodyPr/>
            <a:lstStyle/>
            <a:p>
              <a:endParaRPr lang="sl-SI"/>
            </a:p>
          </p:txBody>
        </p:sp>
        <p:sp>
          <p:nvSpPr>
            <p:cNvPr id="37930" name="Freeform 36"/>
            <p:cNvSpPr>
              <a:spLocks/>
            </p:cNvSpPr>
            <p:nvPr/>
          </p:nvSpPr>
          <p:spPr bwMode="auto">
            <a:xfrm>
              <a:off x="2027" y="3385"/>
              <a:ext cx="91" cy="74"/>
            </a:xfrm>
            <a:custGeom>
              <a:avLst/>
              <a:gdLst>
                <a:gd name="T0" fmla="*/ 0 w 91"/>
                <a:gd name="T1" fmla="*/ 74 h 74"/>
                <a:gd name="T2" fmla="*/ 91 w 91"/>
                <a:gd name="T3" fmla="*/ 37 h 74"/>
                <a:gd name="T4" fmla="*/ 0 w 91"/>
                <a:gd name="T5" fmla="*/ 0 h 74"/>
                <a:gd name="T6" fmla="*/ 0 w 91"/>
                <a:gd name="T7" fmla="*/ 74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7"/>
                  </a:lnTo>
                  <a:lnTo>
                    <a:pt x="0" y="0"/>
                  </a:lnTo>
                  <a:lnTo>
                    <a:pt x="0" y="74"/>
                  </a:lnTo>
                  <a:close/>
                </a:path>
              </a:pathLst>
            </a:custGeom>
            <a:solidFill>
              <a:srgbClr val="00FF00"/>
            </a:solidFill>
            <a:ln w="9525">
              <a:noFill/>
              <a:round/>
              <a:headEnd/>
              <a:tailEnd/>
            </a:ln>
          </p:spPr>
          <p:txBody>
            <a:bodyPr/>
            <a:lstStyle/>
            <a:p>
              <a:endParaRPr lang="en-US"/>
            </a:p>
          </p:txBody>
        </p:sp>
        <p:sp>
          <p:nvSpPr>
            <p:cNvPr id="37931" name="Rectangle 37"/>
            <p:cNvSpPr>
              <a:spLocks noChangeArrowheads="1"/>
            </p:cNvSpPr>
            <p:nvPr/>
          </p:nvSpPr>
          <p:spPr bwMode="auto">
            <a:xfrm>
              <a:off x="2206" y="3415"/>
              <a:ext cx="2443" cy="14"/>
            </a:xfrm>
            <a:prstGeom prst="rect">
              <a:avLst/>
            </a:prstGeom>
            <a:solidFill>
              <a:srgbClr val="00FF00"/>
            </a:solidFill>
            <a:ln w="9525">
              <a:noFill/>
              <a:miter lim="800000"/>
              <a:headEnd/>
              <a:tailEnd/>
            </a:ln>
          </p:spPr>
          <p:txBody>
            <a:bodyPr/>
            <a:lstStyle/>
            <a:p>
              <a:endParaRPr lang="sl-SI"/>
            </a:p>
          </p:txBody>
        </p:sp>
        <p:sp>
          <p:nvSpPr>
            <p:cNvPr id="37932" name="Freeform 38"/>
            <p:cNvSpPr>
              <a:spLocks/>
            </p:cNvSpPr>
            <p:nvPr/>
          </p:nvSpPr>
          <p:spPr bwMode="auto">
            <a:xfrm>
              <a:off x="2118" y="3385"/>
              <a:ext cx="91" cy="74"/>
            </a:xfrm>
            <a:custGeom>
              <a:avLst/>
              <a:gdLst>
                <a:gd name="T0" fmla="*/ 91 w 91"/>
                <a:gd name="T1" fmla="*/ 0 h 74"/>
                <a:gd name="T2" fmla="*/ 0 w 91"/>
                <a:gd name="T3" fmla="*/ 37 h 74"/>
                <a:gd name="T4" fmla="*/ 91 w 91"/>
                <a:gd name="T5" fmla="*/ 74 h 74"/>
                <a:gd name="T6" fmla="*/ 91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00FF00"/>
            </a:solidFill>
            <a:ln w="9525">
              <a:noFill/>
              <a:round/>
              <a:headEnd/>
              <a:tailEnd/>
            </a:ln>
          </p:spPr>
          <p:txBody>
            <a:bodyPr/>
            <a:lstStyle/>
            <a:p>
              <a:endParaRPr lang="en-US"/>
            </a:p>
          </p:txBody>
        </p:sp>
      </p:grpSp>
      <p:grpSp>
        <p:nvGrpSpPr>
          <p:cNvPr id="3" name="Group 39"/>
          <p:cNvGrpSpPr>
            <a:grpSpLocks/>
          </p:cNvGrpSpPr>
          <p:nvPr/>
        </p:nvGrpSpPr>
        <p:grpSpPr bwMode="auto">
          <a:xfrm>
            <a:off x="7380288" y="0"/>
            <a:ext cx="1763712" cy="1484313"/>
            <a:chOff x="0" y="1104"/>
            <a:chExt cx="1219" cy="1433"/>
          </a:xfrm>
        </p:grpSpPr>
        <p:pic>
          <p:nvPicPr>
            <p:cNvPr id="37895" name="Picture 40"/>
            <p:cNvPicPr>
              <a:picLocks noChangeAspect="1" noChangeArrowheads="1"/>
            </p:cNvPicPr>
            <p:nvPr/>
          </p:nvPicPr>
          <p:blipFill>
            <a:blip r:embed="rId3"/>
            <a:srcRect l="-3372" t="-2902" r="59521" b="64908"/>
            <a:stretch>
              <a:fillRect/>
            </a:stretch>
          </p:blipFill>
          <p:spPr bwMode="auto">
            <a:xfrm>
              <a:off x="144" y="1728"/>
              <a:ext cx="816" cy="377"/>
            </a:xfrm>
            <a:prstGeom prst="rect">
              <a:avLst/>
            </a:prstGeom>
            <a:noFill/>
            <a:ln w="9525">
              <a:noFill/>
              <a:miter lim="800000"/>
              <a:headEnd/>
              <a:tailEnd/>
            </a:ln>
          </p:spPr>
        </p:pic>
        <p:pic>
          <p:nvPicPr>
            <p:cNvPr id="37896" name="Picture 41" descr="http://www.export911.com/e911/export/imgInco/inco3.gif"/>
            <p:cNvPicPr>
              <a:picLocks noChangeAspect="1" noChangeArrowheads="1"/>
            </p:cNvPicPr>
            <p:nvPr/>
          </p:nvPicPr>
          <p:blipFill>
            <a:blip r:embed="rId4" r:link="rId5"/>
            <a:srcRect l="29527" t="25560" b="20000"/>
            <a:stretch>
              <a:fillRect/>
            </a:stretch>
          </p:blipFill>
          <p:spPr bwMode="auto">
            <a:xfrm>
              <a:off x="195" y="2152"/>
              <a:ext cx="871" cy="385"/>
            </a:xfrm>
            <a:prstGeom prst="rect">
              <a:avLst/>
            </a:prstGeom>
            <a:noFill/>
            <a:ln w="9525">
              <a:noFill/>
              <a:miter lim="800000"/>
              <a:headEnd/>
              <a:tailEnd/>
            </a:ln>
          </p:spPr>
        </p:pic>
        <p:pic>
          <p:nvPicPr>
            <p:cNvPr id="37897" name="Picture 42"/>
            <p:cNvPicPr>
              <a:picLocks noChangeAspect="1" noChangeArrowheads="1"/>
            </p:cNvPicPr>
            <p:nvPr/>
          </p:nvPicPr>
          <p:blipFill>
            <a:blip r:embed="rId6"/>
            <a:srcRect t="30475" r="49402" b="22427"/>
            <a:stretch>
              <a:fillRect/>
            </a:stretch>
          </p:blipFill>
          <p:spPr bwMode="auto">
            <a:xfrm>
              <a:off x="220" y="1392"/>
              <a:ext cx="720" cy="357"/>
            </a:xfrm>
            <a:prstGeom prst="rect">
              <a:avLst/>
            </a:prstGeom>
            <a:noFill/>
            <a:ln w="9525">
              <a:noFill/>
              <a:miter lim="800000"/>
              <a:headEnd/>
              <a:tailEnd/>
            </a:ln>
          </p:spPr>
        </p:pic>
        <p:pic>
          <p:nvPicPr>
            <p:cNvPr id="37898" name="Picture 43"/>
            <p:cNvPicPr>
              <a:picLocks noChangeAspect="1" noChangeArrowheads="1"/>
            </p:cNvPicPr>
            <p:nvPr/>
          </p:nvPicPr>
          <p:blipFill>
            <a:blip r:embed="rId7"/>
            <a:srcRect/>
            <a:stretch>
              <a:fillRect/>
            </a:stretch>
          </p:blipFill>
          <p:spPr bwMode="auto">
            <a:xfrm>
              <a:off x="0" y="1104"/>
              <a:ext cx="1219" cy="358"/>
            </a:xfrm>
            <a:prstGeom prst="rect">
              <a:avLst/>
            </a:prstGeom>
            <a:noFill/>
            <a:ln w="9525">
              <a:noFill/>
              <a:miter lim="800000"/>
              <a:headEnd/>
              <a:tailEnd/>
            </a:ln>
          </p:spPr>
        </p:pic>
      </p:grpSp>
      <p:sp>
        <p:nvSpPr>
          <p:cNvPr id="37893" name="AutoShape 45"/>
          <p:cNvSpPr>
            <a:spLocks noChangeArrowheads="1"/>
          </p:cNvSpPr>
          <p:nvPr/>
        </p:nvSpPr>
        <p:spPr bwMode="auto">
          <a:xfrm>
            <a:off x="609600" y="1295400"/>
            <a:ext cx="3733800" cy="3600450"/>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Seller’s obligations end, when the </a:t>
            </a:r>
          </a:p>
          <a:p>
            <a:pPr algn="ctr"/>
            <a:r>
              <a:rPr lang="en-US" b="0" i="1" dirty="0"/>
              <a:t>goods are made available by the </a:t>
            </a:r>
          </a:p>
          <a:p>
            <a:pPr algn="ctr"/>
            <a:r>
              <a:rPr lang="en-US" b="0" i="1" dirty="0"/>
              <a:t>contracted carrier to the named place</a:t>
            </a:r>
          </a:p>
          <a:p>
            <a:pPr algn="ctr"/>
            <a:r>
              <a:rPr lang="en-US" b="0" i="1" dirty="0"/>
              <a:t>or destination.</a:t>
            </a:r>
            <a:r>
              <a:rPr lang="sl-SI" b="0" i="1" dirty="0"/>
              <a:t> No insurance!</a:t>
            </a:r>
          </a:p>
          <a:p>
            <a:pPr algn="ctr"/>
            <a:endParaRPr lang="sl-SI" b="0" i="1" dirty="0"/>
          </a:p>
          <a:p>
            <a:pPr algn="ctr"/>
            <a:r>
              <a:rPr lang="en-US" b="0" i="1" dirty="0"/>
              <a:t>Seller bears all risks until the goods</a:t>
            </a:r>
          </a:p>
          <a:p>
            <a:pPr algn="ctr"/>
            <a:r>
              <a:rPr lang="en-US" b="0" i="1" dirty="0"/>
              <a:t>have been made available to the</a:t>
            </a:r>
          </a:p>
          <a:p>
            <a:pPr algn="ctr"/>
            <a:r>
              <a:rPr lang="en-US" b="0" i="1" dirty="0"/>
              <a:t>first carrier.</a:t>
            </a:r>
            <a:endParaRPr lang="sl-SI" b="0" i="1" dirty="0"/>
          </a:p>
          <a:p>
            <a:pPr algn="ctr"/>
            <a:endParaRPr lang="sl-SI" b="0" i="1" dirty="0"/>
          </a:p>
          <a:p>
            <a:pPr algn="ctr"/>
            <a:r>
              <a:rPr lang="en-US" b="0" i="1" dirty="0"/>
              <a:t>Useful for multimodal transport!</a:t>
            </a:r>
          </a:p>
        </p:txBody>
      </p:sp>
      <p:sp>
        <p:nvSpPr>
          <p:cNvPr id="37894" name="AutoShape 47"/>
          <p:cNvSpPr>
            <a:spLocks noChangeArrowheads="1"/>
          </p:cNvSpPr>
          <p:nvPr/>
        </p:nvSpPr>
        <p:spPr bwMode="auto">
          <a:xfrm>
            <a:off x="4953000" y="1341438"/>
            <a:ext cx="3581399" cy="3671887"/>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Buyer bears all risk from the time the</a:t>
            </a:r>
          </a:p>
          <a:p>
            <a:pPr algn="ctr"/>
            <a:r>
              <a:rPr lang="en-US" b="0" i="1" dirty="0"/>
              <a:t>goods are made available to the first </a:t>
            </a:r>
          </a:p>
          <a:p>
            <a:pPr algn="ctr"/>
            <a:r>
              <a:rPr lang="en-US" b="0" i="1" dirty="0"/>
              <a:t>carrier.</a:t>
            </a:r>
            <a:r>
              <a:rPr lang="sl-SI" b="0" i="1" dirty="0"/>
              <a:t> </a:t>
            </a:r>
          </a:p>
          <a:p>
            <a:pPr algn="ctr"/>
            <a:endParaRPr lang="sl-SI" b="0" i="1" dirty="0"/>
          </a:p>
          <a:p>
            <a:pPr algn="ctr"/>
            <a:r>
              <a:rPr lang="en-US" b="0" i="1" dirty="0"/>
              <a:t>Buyer in charge of insurance!</a:t>
            </a:r>
          </a:p>
          <a:p>
            <a:pPr algn="ct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en-US" b="1" smtClean="0"/>
              <a:t>C group: </a:t>
            </a:r>
            <a:r>
              <a:rPr lang="en-US" b="1" smtClean="0">
                <a:solidFill>
                  <a:srgbClr val="CC0000"/>
                </a:solidFill>
              </a:rPr>
              <a:t>CIP (cost and </a:t>
            </a:r>
            <a:br>
              <a:rPr lang="en-US" b="1" smtClean="0">
                <a:solidFill>
                  <a:srgbClr val="CC0000"/>
                </a:solidFill>
              </a:rPr>
            </a:br>
            <a:r>
              <a:rPr lang="en-US" b="1" smtClean="0">
                <a:solidFill>
                  <a:srgbClr val="CC0000"/>
                </a:solidFill>
              </a:rPr>
              <a:t>insurance paid to</a:t>
            </a:r>
          </a:p>
        </p:txBody>
      </p:sp>
      <p:grpSp>
        <p:nvGrpSpPr>
          <p:cNvPr id="2" name="Group 4"/>
          <p:cNvGrpSpPr>
            <a:grpSpLocks/>
          </p:cNvGrpSpPr>
          <p:nvPr/>
        </p:nvGrpSpPr>
        <p:grpSpPr bwMode="auto">
          <a:xfrm>
            <a:off x="1763713" y="5157788"/>
            <a:ext cx="6499225" cy="1470025"/>
            <a:chOff x="555" y="2549"/>
            <a:chExt cx="4094" cy="926"/>
          </a:xfrm>
        </p:grpSpPr>
        <p:sp>
          <p:nvSpPr>
            <p:cNvPr id="38923" name="Rectangle 5"/>
            <p:cNvSpPr>
              <a:spLocks noChangeArrowheads="1"/>
            </p:cNvSpPr>
            <p:nvPr/>
          </p:nvSpPr>
          <p:spPr bwMode="auto">
            <a:xfrm>
              <a:off x="879" y="2597"/>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24" name="Rectangle 6"/>
            <p:cNvSpPr>
              <a:spLocks noChangeArrowheads="1"/>
            </p:cNvSpPr>
            <p:nvPr/>
          </p:nvSpPr>
          <p:spPr bwMode="auto">
            <a:xfrm>
              <a:off x="879" y="2706"/>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25" name="Rectangle 7"/>
            <p:cNvSpPr>
              <a:spLocks noChangeArrowheads="1"/>
            </p:cNvSpPr>
            <p:nvPr/>
          </p:nvSpPr>
          <p:spPr bwMode="auto">
            <a:xfrm>
              <a:off x="879" y="2815"/>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26" name="Rectangle 8"/>
            <p:cNvSpPr>
              <a:spLocks noChangeArrowheads="1"/>
            </p:cNvSpPr>
            <p:nvPr/>
          </p:nvSpPr>
          <p:spPr bwMode="auto">
            <a:xfrm>
              <a:off x="879" y="292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27" name="Rectangle 9"/>
            <p:cNvSpPr>
              <a:spLocks noChangeArrowheads="1"/>
            </p:cNvSpPr>
            <p:nvPr/>
          </p:nvSpPr>
          <p:spPr bwMode="auto">
            <a:xfrm>
              <a:off x="879" y="3032"/>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FF0000"/>
                  </a:solidFill>
                  <a:latin typeface="Times New Roman" pitchFamily="18" charset="0"/>
                </a:rPr>
                <a:t>Transfer of costs</a:t>
              </a:r>
              <a:endParaRPr lang="sl-SI" sz="1600" b="0">
                <a:latin typeface="Times New Roman" pitchFamily="18" charset="0"/>
              </a:endParaRPr>
            </a:p>
          </p:txBody>
        </p:sp>
        <p:sp>
          <p:nvSpPr>
            <p:cNvPr id="38928" name="Rectangle 10"/>
            <p:cNvSpPr>
              <a:spLocks noChangeArrowheads="1"/>
            </p:cNvSpPr>
            <p:nvPr/>
          </p:nvSpPr>
          <p:spPr bwMode="auto">
            <a:xfrm>
              <a:off x="1683" y="3058"/>
              <a:ext cx="16" cy="77"/>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800" b="0">
                  <a:solidFill>
                    <a:srgbClr val="000000"/>
                  </a:solidFill>
                  <a:latin typeface="Times New Roman" pitchFamily="18" charset="0"/>
                </a:rPr>
                <a:t> </a:t>
              </a:r>
              <a:endParaRPr lang="sl-SI" b="0">
                <a:latin typeface="Times New Roman" pitchFamily="18" charset="0"/>
              </a:endParaRPr>
            </a:p>
          </p:txBody>
        </p:sp>
        <p:sp>
          <p:nvSpPr>
            <p:cNvPr id="38929" name="Rectangle 11"/>
            <p:cNvSpPr>
              <a:spLocks noChangeArrowheads="1"/>
            </p:cNvSpPr>
            <p:nvPr/>
          </p:nvSpPr>
          <p:spPr bwMode="auto">
            <a:xfrm>
              <a:off x="1704" y="3034"/>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30" name="Rectangle 12"/>
            <p:cNvSpPr>
              <a:spLocks noChangeArrowheads="1"/>
            </p:cNvSpPr>
            <p:nvPr/>
          </p:nvSpPr>
          <p:spPr bwMode="auto">
            <a:xfrm>
              <a:off x="879" y="3141"/>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31" name="Rectangle 13"/>
            <p:cNvSpPr>
              <a:spLocks noChangeArrowheads="1"/>
            </p:cNvSpPr>
            <p:nvPr/>
          </p:nvSpPr>
          <p:spPr bwMode="auto">
            <a:xfrm>
              <a:off x="879" y="3250"/>
              <a:ext cx="919" cy="154"/>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600">
                  <a:solidFill>
                    <a:srgbClr val="00FF00"/>
                  </a:solidFill>
                  <a:latin typeface="Times New Roman" pitchFamily="18" charset="0"/>
                </a:rPr>
                <a:t>Transfer of risks</a:t>
              </a:r>
              <a:endParaRPr lang="sl-SI" sz="1600" b="0">
                <a:latin typeface="Times New Roman" pitchFamily="18" charset="0"/>
              </a:endParaRPr>
            </a:p>
          </p:txBody>
        </p:sp>
        <p:sp>
          <p:nvSpPr>
            <p:cNvPr id="38932" name="Rectangle 14"/>
            <p:cNvSpPr>
              <a:spLocks noChangeArrowheads="1"/>
            </p:cNvSpPr>
            <p:nvPr/>
          </p:nvSpPr>
          <p:spPr bwMode="auto">
            <a:xfrm>
              <a:off x="1691" y="325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a:solidFill>
                    <a:srgbClr val="00FF00"/>
                  </a:solidFill>
                  <a:latin typeface="Times New Roman" pitchFamily="18" charset="0"/>
                </a:rPr>
                <a:t> </a:t>
              </a:r>
              <a:endParaRPr lang="sl-SI" b="0">
                <a:latin typeface="Times New Roman" pitchFamily="18" charset="0"/>
              </a:endParaRPr>
            </a:p>
          </p:txBody>
        </p:sp>
        <p:sp>
          <p:nvSpPr>
            <p:cNvPr id="38933" name="Rectangle 15"/>
            <p:cNvSpPr>
              <a:spLocks noChangeArrowheads="1"/>
            </p:cNvSpPr>
            <p:nvPr/>
          </p:nvSpPr>
          <p:spPr bwMode="auto">
            <a:xfrm>
              <a:off x="879" y="3360"/>
              <a:ext cx="24" cy="115"/>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200" b="0">
                  <a:solidFill>
                    <a:srgbClr val="000000"/>
                  </a:solidFill>
                  <a:latin typeface="Times New Roman" pitchFamily="18" charset="0"/>
                </a:rPr>
                <a:t> </a:t>
              </a:r>
              <a:endParaRPr lang="sl-SI" b="0">
                <a:latin typeface="Times New Roman" pitchFamily="18" charset="0"/>
              </a:endParaRPr>
            </a:p>
          </p:txBody>
        </p:sp>
        <p:sp>
          <p:nvSpPr>
            <p:cNvPr id="38934" name="Rectangle 16"/>
            <p:cNvSpPr>
              <a:spLocks noChangeArrowheads="1"/>
            </p:cNvSpPr>
            <p:nvPr/>
          </p:nvSpPr>
          <p:spPr bwMode="auto">
            <a:xfrm>
              <a:off x="555" y="2646"/>
              <a:ext cx="446" cy="192"/>
            </a:xfrm>
            <a:prstGeom prst="rect">
              <a:avLst/>
            </a:prstGeom>
            <a:solidFill>
              <a:srgbClr val="FFFF00"/>
            </a:solidFill>
            <a:ln w="9525">
              <a:noFill/>
              <a:miter lim="800000"/>
              <a:headEnd/>
              <a:tailEnd/>
            </a:ln>
          </p:spPr>
          <p:txBody>
            <a:bodyPr/>
            <a:lstStyle/>
            <a:p>
              <a:endParaRPr lang="sl-SI"/>
            </a:p>
          </p:txBody>
        </p:sp>
        <p:sp>
          <p:nvSpPr>
            <p:cNvPr id="38935" name="Rectangle 17"/>
            <p:cNvSpPr>
              <a:spLocks noChangeArrowheads="1"/>
            </p:cNvSpPr>
            <p:nvPr/>
          </p:nvSpPr>
          <p:spPr bwMode="auto">
            <a:xfrm>
              <a:off x="555" y="2646"/>
              <a:ext cx="440" cy="187"/>
            </a:xfrm>
            <a:prstGeom prst="rect">
              <a:avLst/>
            </a:prstGeom>
            <a:noFill/>
            <a:ln w="9525">
              <a:solidFill>
                <a:srgbClr val="000000"/>
              </a:solidFill>
              <a:miter lim="800000"/>
              <a:headEnd/>
              <a:tailEnd/>
            </a:ln>
          </p:spPr>
          <p:txBody>
            <a:bodyPr/>
            <a:lstStyle/>
            <a:p>
              <a:endParaRPr lang="sl-SI"/>
            </a:p>
          </p:txBody>
        </p:sp>
        <p:sp>
          <p:nvSpPr>
            <p:cNvPr id="38936" name="Freeform 18"/>
            <p:cNvSpPr>
              <a:spLocks/>
            </p:cNvSpPr>
            <p:nvPr/>
          </p:nvSpPr>
          <p:spPr bwMode="auto">
            <a:xfrm>
              <a:off x="555" y="2549"/>
              <a:ext cx="446" cy="97"/>
            </a:xfrm>
            <a:custGeom>
              <a:avLst/>
              <a:gdLst>
                <a:gd name="T0" fmla="*/ 223 w 446"/>
                <a:gd name="T1" fmla="*/ 0 h 97"/>
                <a:gd name="T2" fmla="*/ 0 w 446"/>
                <a:gd name="T3" fmla="*/ 97 h 97"/>
                <a:gd name="T4" fmla="*/ 446 w 446"/>
                <a:gd name="T5" fmla="*/ 97 h 97"/>
                <a:gd name="T6" fmla="*/ 223 w 446"/>
                <a:gd name="T7" fmla="*/ 0 h 97"/>
                <a:gd name="T8" fmla="*/ 0 60000 65536"/>
                <a:gd name="T9" fmla="*/ 0 60000 65536"/>
                <a:gd name="T10" fmla="*/ 0 60000 65536"/>
                <a:gd name="T11" fmla="*/ 0 60000 65536"/>
                <a:gd name="T12" fmla="*/ 0 w 446"/>
                <a:gd name="T13" fmla="*/ 0 h 97"/>
                <a:gd name="T14" fmla="*/ 446 w 446"/>
                <a:gd name="T15" fmla="*/ 97 h 97"/>
              </a:gdLst>
              <a:ahLst/>
              <a:cxnLst>
                <a:cxn ang="T8">
                  <a:pos x="T0" y="T1"/>
                </a:cxn>
                <a:cxn ang="T9">
                  <a:pos x="T2" y="T3"/>
                </a:cxn>
                <a:cxn ang="T10">
                  <a:pos x="T4" y="T5"/>
                </a:cxn>
                <a:cxn ang="T11">
                  <a:pos x="T6" y="T7"/>
                </a:cxn>
              </a:cxnLst>
              <a:rect l="T12" t="T13" r="T14" b="T15"/>
              <a:pathLst>
                <a:path w="446" h="97">
                  <a:moveTo>
                    <a:pt x="223" y="0"/>
                  </a:moveTo>
                  <a:lnTo>
                    <a:pt x="0" y="97"/>
                  </a:lnTo>
                  <a:lnTo>
                    <a:pt x="446"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8937" name="Line 19"/>
            <p:cNvSpPr>
              <a:spLocks noChangeShapeType="1"/>
            </p:cNvSpPr>
            <p:nvPr/>
          </p:nvSpPr>
          <p:spPr bwMode="auto">
            <a:xfrm>
              <a:off x="1001" y="2838"/>
              <a:ext cx="968" cy="1"/>
            </a:xfrm>
            <a:prstGeom prst="line">
              <a:avLst/>
            </a:prstGeom>
            <a:noFill/>
            <a:ln w="9525">
              <a:solidFill>
                <a:srgbClr val="000000"/>
              </a:solidFill>
              <a:round/>
              <a:headEnd/>
              <a:tailEnd/>
            </a:ln>
          </p:spPr>
          <p:txBody>
            <a:bodyPr/>
            <a:lstStyle/>
            <a:p>
              <a:endParaRPr lang="en-US"/>
            </a:p>
          </p:txBody>
        </p:sp>
        <p:sp>
          <p:nvSpPr>
            <p:cNvPr id="38938" name="Rectangle 20"/>
            <p:cNvSpPr>
              <a:spLocks noChangeArrowheads="1"/>
            </p:cNvSpPr>
            <p:nvPr/>
          </p:nvSpPr>
          <p:spPr bwMode="auto">
            <a:xfrm>
              <a:off x="4202" y="2646"/>
              <a:ext cx="447" cy="192"/>
            </a:xfrm>
            <a:prstGeom prst="rect">
              <a:avLst/>
            </a:prstGeom>
            <a:solidFill>
              <a:srgbClr val="FFFF00"/>
            </a:solidFill>
            <a:ln w="9525">
              <a:noFill/>
              <a:miter lim="800000"/>
              <a:headEnd/>
              <a:tailEnd/>
            </a:ln>
          </p:spPr>
          <p:txBody>
            <a:bodyPr/>
            <a:lstStyle/>
            <a:p>
              <a:endParaRPr lang="sl-SI"/>
            </a:p>
          </p:txBody>
        </p:sp>
        <p:sp>
          <p:nvSpPr>
            <p:cNvPr id="38939" name="Rectangle 21"/>
            <p:cNvSpPr>
              <a:spLocks noChangeArrowheads="1"/>
            </p:cNvSpPr>
            <p:nvPr/>
          </p:nvSpPr>
          <p:spPr bwMode="auto">
            <a:xfrm>
              <a:off x="4202" y="2646"/>
              <a:ext cx="440" cy="187"/>
            </a:xfrm>
            <a:prstGeom prst="rect">
              <a:avLst/>
            </a:prstGeom>
            <a:noFill/>
            <a:ln w="9525">
              <a:solidFill>
                <a:srgbClr val="000000"/>
              </a:solidFill>
              <a:miter lim="800000"/>
              <a:headEnd/>
              <a:tailEnd/>
            </a:ln>
          </p:spPr>
          <p:txBody>
            <a:bodyPr/>
            <a:lstStyle/>
            <a:p>
              <a:endParaRPr lang="sl-SI"/>
            </a:p>
          </p:txBody>
        </p:sp>
        <p:sp>
          <p:nvSpPr>
            <p:cNvPr id="38940" name="Freeform 22"/>
            <p:cNvSpPr>
              <a:spLocks/>
            </p:cNvSpPr>
            <p:nvPr/>
          </p:nvSpPr>
          <p:spPr bwMode="auto">
            <a:xfrm>
              <a:off x="4202" y="2549"/>
              <a:ext cx="447" cy="97"/>
            </a:xfrm>
            <a:custGeom>
              <a:avLst/>
              <a:gdLst>
                <a:gd name="T0" fmla="*/ 223 w 447"/>
                <a:gd name="T1" fmla="*/ 0 h 97"/>
                <a:gd name="T2" fmla="*/ 0 w 447"/>
                <a:gd name="T3" fmla="*/ 97 h 97"/>
                <a:gd name="T4" fmla="*/ 447 w 447"/>
                <a:gd name="T5" fmla="*/ 97 h 97"/>
                <a:gd name="T6" fmla="*/ 223 w 447"/>
                <a:gd name="T7" fmla="*/ 0 h 97"/>
                <a:gd name="T8" fmla="*/ 0 60000 65536"/>
                <a:gd name="T9" fmla="*/ 0 60000 65536"/>
                <a:gd name="T10" fmla="*/ 0 60000 65536"/>
                <a:gd name="T11" fmla="*/ 0 60000 65536"/>
                <a:gd name="T12" fmla="*/ 0 w 447"/>
                <a:gd name="T13" fmla="*/ 0 h 97"/>
                <a:gd name="T14" fmla="*/ 447 w 447"/>
                <a:gd name="T15" fmla="*/ 97 h 97"/>
              </a:gdLst>
              <a:ahLst/>
              <a:cxnLst>
                <a:cxn ang="T8">
                  <a:pos x="T0" y="T1"/>
                </a:cxn>
                <a:cxn ang="T9">
                  <a:pos x="T2" y="T3"/>
                </a:cxn>
                <a:cxn ang="T10">
                  <a:pos x="T4" y="T5"/>
                </a:cxn>
                <a:cxn ang="T11">
                  <a:pos x="T6" y="T7"/>
                </a:cxn>
              </a:cxnLst>
              <a:rect l="T12" t="T13" r="T14" b="T15"/>
              <a:pathLst>
                <a:path w="447" h="97">
                  <a:moveTo>
                    <a:pt x="223" y="0"/>
                  </a:moveTo>
                  <a:lnTo>
                    <a:pt x="0" y="97"/>
                  </a:lnTo>
                  <a:lnTo>
                    <a:pt x="447" y="97"/>
                  </a:lnTo>
                  <a:lnTo>
                    <a:pt x="223" y="0"/>
                  </a:lnTo>
                  <a:close/>
                </a:path>
              </a:pathLst>
            </a:custGeom>
            <a:solidFill>
              <a:srgbClr val="CC6600"/>
            </a:solidFill>
            <a:ln w="9525">
              <a:solidFill>
                <a:srgbClr val="000000"/>
              </a:solidFill>
              <a:round/>
              <a:headEnd/>
              <a:tailEnd/>
            </a:ln>
          </p:spPr>
          <p:txBody>
            <a:bodyPr/>
            <a:lstStyle/>
            <a:p>
              <a:endParaRPr lang="en-US"/>
            </a:p>
          </p:txBody>
        </p:sp>
        <p:sp>
          <p:nvSpPr>
            <p:cNvPr id="38941" name="Line 23"/>
            <p:cNvSpPr>
              <a:spLocks noChangeShapeType="1"/>
            </p:cNvSpPr>
            <p:nvPr/>
          </p:nvSpPr>
          <p:spPr bwMode="auto">
            <a:xfrm>
              <a:off x="2118" y="2838"/>
              <a:ext cx="1" cy="96"/>
            </a:xfrm>
            <a:prstGeom prst="line">
              <a:avLst/>
            </a:prstGeom>
            <a:noFill/>
            <a:ln w="9525">
              <a:solidFill>
                <a:srgbClr val="000000"/>
              </a:solidFill>
              <a:round/>
              <a:headEnd/>
              <a:tailEnd/>
            </a:ln>
          </p:spPr>
          <p:txBody>
            <a:bodyPr/>
            <a:lstStyle/>
            <a:p>
              <a:endParaRPr lang="en-US"/>
            </a:p>
          </p:txBody>
        </p:sp>
        <p:sp>
          <p:nvSpPr>
            <p:cNvPr id="38942" name="Line 24"/>
            <p:cNvSpPr>
              <a:spLocks noChangeShapeType="1"/>
            </p:cNvSpPr>
            <p:nvPr/>
          </p:nvSpPr>
          <p:spPr bwMode="auto">
            <a:xfrm flipV="1">
              <a:off x="3755" y="2838"/>
              <a:ext cx="1" cy="96"/>
            </a:xfrm>
            <a:prstGeom prst="line">
              <a:avLst/>
            </a:prstGeom>
            <a:noFill/>
            <a:ln w="9525">
              <a:solidFill>
                <a:srgbClr val="000000"/>
              </a:solidFill>
              <a:round/>
              <a:headEnd/>
              <a:tailEnd/>
            </a:ln>
          </p:spPr>
          <p:txBody>
            <a:bodyPr/>
            <a:lstStyle/>
            <a:p>
              <a:endParaRPr lang="en-US"/>
            </a:p>
          </p:txBody>
        </p:sp>
        <p:sp>
          <p:nvSpPr>
            <p:cNvPr id="38943" name="Line 25"/>
            <p:cNvSpPr>
              <a:spLocks noChangeShapeType="1"/>
            </p:cNvSpPr>
            <p:nvPr/>
          </p:nvSpPr>
          <p:spPr bwMode="auto">
            <a:xfrm>
              <a:off x="3755" y="2838"/>
              <a:ext cx="447" cy="1"/>
            </a:xfrm>
            <a:prstGeom prst="line">
              <a:avLst/>
            </a:prstGeom>
            <a:noFill/>
            <a:ln w="9525">
              <a:solidFill>
                <a:srgbClr val="000000"/>
              </a:solidFill>
              <a:round/>
              <a:headEnd/>
              <a:tailEnd/>
            </a:ln>
          </p:spPr>
          <p:txBody>
            <a:bodyPr/>
            <a:lstStyle/>
            <a:p>
              <a:endParaRPr lang="en-US"/>
            </a:p>
          </p:txBody>
        </p:sp>
        <p:sp>
          <p:nvSpPr>
            <p:cNvPr id="38944" name="Freeform 26"/>
            <p:cNvSpPr>
              <a:spLocks/>
            </p:cNvSpPr>
            <p:nvPr/>
          </p:nvSpPr>
          <p:spPr bwMode="auto">
            <a:xfrm>
              <a:off x="2115" y="2868"/>
              <a:ext cx="1643" cy="59"/>
            </a:xfrm>
            <a:custGeom>
              <a:avLst/>
              <a:gdLst>
                <a:gd name="T0" fmla="*/ 80 w 1643"/>
                <a:gd name="T1" fmla="*/ 25 h 59"/>
                <a:gd name="T2" fmla="*/ 133 w 1643"/>
                <a:gd name="T3" fmla="*/ 11 h 59"/>
                <a:gd name="T4" fmla="*/ 167 w 1643"/>
                <a:gd name="T5" fmla="*/ 12 h 59"/>
                <a:gd name="T6" fmla="*/ 242 w 1643"/>
                <a:gd name="T7" fmla="*/ 43 h 59"/>
                <a:gd name="T8" fmla="*/ 292 w 1643"/>
                <a:gd name="T9" fmla="*/ 58 h 59"/>
                <a:gd name="T10" fmla="*/ 331 w 1643"/>
                <a:gd name="T11" fmla="*/ 54 h 59"/>
                <a:gd name="T12" fmla="*/ 415 w 1643"/>
                <a:gd name="T13" fmla="*/ 17 h 59"/>
                <a:gd name="T14" fmla="*/ 440 w 1643"/>
                <a:gd name="T15" fmla="*/ 11 h 59"/>
                <a:gd name="T16" fmla="*/ 465 w 1643"/>
                <a:gd name="T17" fmla="*/ 12 h 59"/>
                <a:gd name="T18" fmla="*/ 540 w 1643"/>
                <a:gd name="T19" fmla="*/ 43 h 59"/>
                <a:gd name="T20" fmla="*/ 589 w 1643"/>
                <a:gd name="T21" fmla="*/ 58 h 59"/>
                <a:gd name="T22" fmla="*/ 629 w 1643"/>
                <a:gd name="T23" fmla="*/ 54 h 59"/>
                <a:gd name="T24" fmla="*/ 712 w 1643"/>
                <a:gd name="T25" fmla="*/ 17 h 59"/>
                <a:gd name="T26" fmla="*/ 738 w 1643"/>
                <a:gd name="T27" fmla="*/ 11 h 59"/>
                <a:gd name="T28" fmla="*/ 763 w 1643"/>
                <a:gd name="T29" fmla="*/ 12 h 59"/>
                <a:gd name="T30" fmla="*/ 837 w 1643"/>
                <a:gd name="T31" fmla="*/ 43 h 59"/>
                <a:gd name="T32" fmla="*/ 887 w 1643"/>
                <a:gd name="T33" fmla="*/ 58 h 59"/>
                <a:gd name="T34" fmla="*/ 927 w 1643"/>
                <a:gd name="T35" fmla="*/ 54 h 59"/>
                <a:gd name="T36" fmla="*/ 1010 w 1643"/>
                <a:gd name="T37" fmla="*/ 17 h 59"/>
                <a:gd name="T38" fmla="*/ 1036 w 1643"/>
                <a:gd name="T39" fmla="*/ 11 h 59"/>
                <a:gd name="T40" fmla="*/ 1061 w 1643"/>
                <a:gd name="T41" fmla="*/ 12 h 59"/>
                <a:gd name="T42" fmla="*/ 1135 w 1643"/>
                <a:gd name="T43" fmla="*/ 43 h 59"/>
                <a:gd name="T44" fmla="*/ 1185 w 1643"/>
                <a:gd name="T45" fmla="*/ 58 h 59"/>
                <a:gd name="T46" fmla="*/ 1224 w 1643"/>
                <a:gd name="T47" fmla="*/ 54 h 59"/>
                <a:gd name="T48" fmla="*/ 1308 w 1643"/>
                <a:gd name="T49" fmla="*/ 17 h 59"/>
                <a:gd name="T50" fmla="*/ 1334 w 1643"/>
                <a:gd name="T51" fmla="*/ 11 h 59"/>
                <a:gd name="T52" fmla="*/ 1358 w 1643"/>
                <a:gd name="T53" fmla="*/ 12 h 59"/>
                <a:gd name="T54" fmla="*/ 1433 w 1643"/>
                <a:gd name="T55" fmla="*/ 43 h 59"/>
                <a:gd name="T56" fmla="*/ 1482 w 1643"/>
                <a:gd name="T57" fmla="*/ 58 h 59"/>
                <a:gd name="T58" fmla="*/ 1550 w 1643"/>
                <a:gd name="T59" fmla="*/ 49 h 59"/>
                <a:gd name="T60" fmla="*/ 1637 w 1643"/>
                <a:gd name="T61" fmla="*/ 1 h 59"/>
                <a:gd name="T62" fmla="*/ 1526 w 1643"/>
                <a:gd name="T63" fmla="*/ 45 h 59"/>
                <a:gd name="T64" fmla="*/ 1482 w 1643"/>
                <a:gd name="T65" fmla="*/ 48 h 59"/>
                <a:gd name="T66" fmla="*/ 1457 w 1643"/>
                <a:gd name="T67" fmla="*/ 42 h 59"/>
                <a:gd name="T68" fmla="*/ 1373 w 1643"/>
                <a:gd name="T69" fmla="*/ 5 h 59"/>
                <a:gd name="T70" fmla="*/ 1334 w 1643"/>
                <a:gd name="T71" fmla="*/ 1 h 59"/>
                <a:gd name="T72" fmla="*/ 1284 w 1643"/>
                <a:gd name="T73" fmla="*/ 17 h 59"/>
                <a:gd name="T74" fmla="*/ 1210 w 1643"/>
                <a:gd name="T75" fmla="*/ 47 h 59"/>
                <a:gd name="T76" fmla="*/ 1185 w 1643"/>
                <a:gd name="T77" fmla="*/ 48 h 59"/>
                <a:gd name="T78" fmla="*/ 1159 w 1643"/>
                <a:gd name="T79" fmla="*/ 42 h 59"/>
                <a:gd name="T80" fmla="*/ 1076 w 1643"/>
                <a:gd name="T81" fmla="*/ 5 h 59"/>
                <a:gd name="T82" fmla="*/ 1036 w 1643"/>
                <a:gd name="T83" fmla="*/ 1 h 59"/>
                <a:gd name="T84" fmla="*/ 986 w 1643"/>
                <a:gd name="T85" fmla="*/ 17 h 59"/>
                <a:gd name="T86" fmla="*/ 912 w 1643"/>
                <a:gd name="T87" fmla="*/ 47 h 59"/>
                <a:gd name="T88" fmla="*/ 887 w 1643"/>
                <a:gd name="T89" fmla="*/ 48 h 59"/>
                <a:gd name="T90" fmla="*/ 861 w 1643"/>
                <a:gd name="T91" fmla="*/ 42 h 59"/>
                <a:gd name="T92" fmla="*/ 778 w 1643"/>
                <a:gd name="T93" fmla="*/ 5 h 59"/>
                <a:gd name="T94" fmla="*/ 738 w 1643"/>
                <a:gd name="T95" fmla="*/ 1 h 59"/>
                <a:gd name="T96" fmla="*/ 689 w 1643"/>
                <a:gd name="T97" fmla="*/ 17 h 59"/>
                <a:gd name="T98" fmla="*/ 614 w 1643"/>
                <a:gd name="T99" fmla="*/ 47 h 59"/>
                <a:gd name="T100" fmla="*/ 589 w 1643"/>
                <a:gd name="T101" fmla="*/ 48 h 59"/>
                <a:gd name="T102" fmla="*/ 563 w 1643"/>
                <a:gd name="T103" fmla="*/ 42 h 59"/>
                <a:gd name="T104" fmla="*/ 480 w 1643"/>
                <a:gd name="T105" fmla="*/ 5 h 59"/>
                <a:gd name="T106" fmla="*/ 440 w 1643"/>
                <a:gd name="T107" fmla="*/ 1 h 59"/>
                <a:gd name="T108" fmla="*/ 391 w 1643"/>
                <a:gd name="T109" fmla="*/ 17 h 59"/>
                <a:gd name="T110" fmla="*/ 316 w 1643"/>
                <a:gd name="T111" fmla="*/ 47 h 59"/>
                <a:gd name="T112" fmla="*/ 292 w 1643"/>
                <a:gd name="T113" fmla="*/ 48 h 59"/>
                <a:gd name="T114" fmla="*/ 266 w 1643"/>
                <a:gd name="T115" fmla="*/ 42 h 59"/>
                <a:gd name="T116" fmla="*/ 182 w 1643"/>
                <a:gd name="T117" fmla="*/ 5 h 59"/>
                <a:gd name="T118" fmla="*/ 133 w 1643"/>
                <a:gd name="T119" fmla="*/ 1 h 59"/>
                <a:gd name="T120" fmla="*/ 56 w 1643"/>
                <a:gd name="T121" fmla="*/ 23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43"/>
                <a:gd name="T184" fmla="*/ 0 h 59"/>
                <a:gd name="T185" fmla="*/ 1643 w 1643"/>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43" h="59">
                  <a:moveTo>
                    <a:pt x="0" y="50"/>
                  </a:moveTo>
                  <a:lnTo>
                    <a:pt x="6" y="58"/>
                  </a:lnTo>
                  <a:lnTo>
                    <a:pt x="42" y="41"/>
                  </a:lnTo>
                  <a:lnTo>
                    <a:pt x="61" y="32"/>
                  </a:lnTo>
                  <a:lnTo>
                    <a:pt x="80" y="25"/>
                  </a:lnTo>
                  <a:lnTo>
                    <a:pt x="98" y="19"/>
                  </a:lnTo>
                  <a:lnTo>
                    <a:pt x="117" y="14"/>
                  </a:lnTo>
                  <a:lnTo>
                    <a:pt x="115" y="9"/>
                  </a:lnTo>
                  <a:lnTo>
                    <a:pt x="115" y="14"/>
                  </a:lnTo>
                  <a:lnTo>
                    <a:pt x="133" y="11"/>
                  </a:lnTo>
                  <a:lnTo>
                    <a:pt x="152" y="10"/>
                  </a:lnTo>
                  <a:lnTo>
                    <a:pt x="161" y="11"/>
                  </a:lnTo>
                  <a:lnTo>
                    <a:pt x="170" y="13"/>
                  </a:lnTo>
                  <a:lnTo>
                    <a:pt x="170" y="8"/>
                  </a:lnTo>
                  <a:lnTo>
                    <a:pt x="167" y="12"/>
                  </a:lnTo>
                  <a:lnTo>
                    <a:pt x="177" y="14"/>
                  </a:lnTo>
                  <a:lnTo>
                    <a:pt x="186" y="17"/>
                  </a:lnTo>
                  <a:lnTo>
                    <a:pt x="205" y="26"/>
                  </a:lnTo>
                  <a:lnTo>
                    <a:pt x="224" y="34"/>
                  </a:lnTo>
                  <a:lnTo>
                    <a:pt x="242" y="43"/>
                  </a:lnTo>
                  <a:lnTo>
                    <a:pt x="261" y="51"/>
                  </a:lnTo>
                  <a:lnTo>
                    <a:pt x="270" y="54"/>
                  </a:lnTo>
                  <a:lnTo>
                    <a:pt x="280" y="56"/>
                  </a:lnTo>
                  <a:lnTo>
                    <a:pt x="282" y="56"/>
                  </a:lnTo>
                  <a:lnTo>
                    <a:pt x="292" y="58"/>
                  </a:lnTo>
                  <a:lnTo>
                    <a:pt x="300" y="59"/>
                  </a:lnTo>
                  <a:lnTo>
                    <a:pt x="309" y="58"/>
                  </a:lnTo>
                  <a:lnTo>
                    <a:pt x="319" y="56"/>
                  </a:lnTo>
                  <a:lnTo>
                    <a:pt x="321" y="56"/>
                  </a:lnTo>
                  <a:lnTo>
                    <a:pt x="331" y="54"/>
                  </a:lnTo>
                  <a:lnTo>
                    <a:pt x="340" y="51"/>
                  </a:lnTo>
                  <a:lnTo>
                    <a:pt x="359" y="43"/>
                  </a:lnTo>
                  <a:lnTo>
                    <a:pt x="378" y="34"/>
                  </a:lnTo>
                  <a:lnTo>
                    <a:pt x="396" y="26"/>
                  </a:lnTo>
                  <a:lnTo>
                    <a:pt x="415" y="17"/>
                  </a:lnTo>
                  <a:lnTo>
                    <a:pt x="424" y="14"/>
                  </a:lnTo>
                  <a:lnTo>
                    <a:pt x="433" y="12"/>
                  </a:lnTo>
                  <a:lnTo>
                    <a:pt x="430" y="8"/>
                  </a:lnTo>
                  <a:lnTo>
                    <a:pt x="430" y="13"/>
                  </a:lnTo>
                  <a:lnTo>
                    <a:pt x="440" y="11"/>
                  </a:lnTo>
                  <a:lnTo>
                    <a:pt x="449" y="10"/>
                  </a:lnTo>
                  <a:lnTo>
                    <a:pt x="458" y="11"/>
                  </a:lnTo>
                  <a:lnTo>
                    <a:pt x="468" y="13"/>
                  </a:lnTo>
                  <a:lnTo>
                    <a:pt x="468" y="8"/>
                  </a:lnTo>
                  <a:lnTo>
                    <a:pt x="465" y="12"/>
                  </a:lnTo>
                  <a:lnTo>
                    <a:pt x="475" y="14"/>
                  </a:lnTo>
                  <a:lnTo>
                    <a:pt x="484" y="17"/>
                  </a:lnTo>
                  <a:lnTo>
                    <a:pt x="503" y="26"/>
                  </a:lnTo>
                  <a:lnTo>
                    <a:pt x="522" y="34"/>
                  </a:lnTo>
                  <a:lnTo>
                    <a:pt x="540" y="43"/>
                  </a:lnTo>
                  <a:lnTo>
                    <a:pt x="559" y="51"/>
                  </a:lnTo>
                  <a:lnTo>
                    <a:pt x="567" y="54"/>
                  </a:lnTo>
                  <a:lnTo>
                    <a:pt x="577" y="56"/>
                  </a:lnTo>
                  <a:lnTo>
                    <a:pt x="579" y="56"/>
                  </a:lnTo>
                  <a:lnTo>
                    <a:pt x="589" y="58"/>
                  </a:lnTo>
                  <a:lnTo>
                    <a:pt x="598" y="59"/>
                  </a:lnTo>
                  <a:lnTo>
                    <a:pt x="607" y="58"/>
                  </a:lnTo>
                  <a:lnTo>
                    <a:pt x="617" y="56"/>
                  </a:lnTo>
                  <a:lnTo>
                    <a:pt x="619" y="56"/>
                  </a:lnTo>
                  <a:lnTo>
                    <a:pt x="629" y="54"/>
                  </a:lnTo>
                  <a:lnTo>
                    <a:pt x="638" y="51"/>
                  </a:lnTo>
                  <a:lnTo>
                    <a:pt x="657" y="43"/>
                  </a:lnTo>
                  <a:lnTo>
                    <a:pt x="676" y="34"/>
                  </a:lnTo>
                  <a:lnTo>
                    <a:pt x="693" y="26"/>
                  </a:lnTo>
                  <a:lnTo>
                    <a:pt x="712" y="17"/>
                  </a:lnTo>
                  <a:lnTo>
                    <a:pt x="721" y="14"/>
                  </a:lnTo>
                  <a:lnTo>
                    <a:pt x="731" y="12"/>
                  </a:lnTo>
                  <a:lnTo>
                    <a:pt x="728" y="8"/>
                  </a:lnTo>
                  <a:lnTo>
                    <a:pt x="728" y="13"/>
                  </a:lnTo>
                  <a:lnTo>
                    <a:pt x="738" y="11"/>
                  </a:lnTo>
                  <a:lnTo>
                    <a:pt x="747" y="10"/>
                  </a:lnTo>
                  <a:lnTo>
                    <a:pt x="756" y="11"/>
                  </a:lnTo>
                  <a:lnTo>
                    <a:pt x="766" y="13"/>
                  </a:lnTo>
                  <a:lnTo>
                    <a:pt x="766" y="8"/>
                  </a:lnTo>
                  <a:lnTo>
                    <a:pt x="763" y="12"/>
                  </a:lnTo>
                  <a:lnTo>
                    <a:pt x="773" y="14"/>
                  </a:lnTo>
                  <a:lnTo>
                    <a:pt x="782" y="17"/>
                  </a:lnTo>
                  <a:lnTo>
                    <a:pt x="801" y="26"/>
                  </a:lnTo>
                  <a:lnTo>
                    <a:pt x="820" y="34"/>
                  </a:lnTo>
                  <a:lnTo>
                    <a:pt x="837" y="43"/>
                  </a:lnTo>
                  <a:lnTo>
                    <a:pt x="856" y="51"/>
                  </a:lnTo>
                  <a:lnTo>
                    <a:pt x="865" y="54"/>
                  </a:lnTo>
                  <a:lnTo>
                    <a:pt x="875" y="56"/>
                  </a:lnTo>
                  <a:lnTo>
                    <a:pt x="877" y="56"/>
                  </a:lnTo>
                  <a:lnTo>
                    <a:pt x="887" y="58"/>
                  </a:lnTo>
                  <a:lnTo>
                    <a:pt x="896" y="59"/>
                  </a:lnTo>
                  <a:lnTo>
                    <a:pt x="905" y="58"/>
                  </a:lnTo>
                  <a:lnTo>
                    <a:pt x="915" y="56"/>
                  </a:lnTo>
                  <a:lnTo>
                    <a:pt x="917" y="56"/>
                  </a:lnTo>
                  <a:lnTo>
                    <a:pt x="927" y="54"/>
                  </a:lnTo>
                  <a:lnTo>
                    <a:pt x="936" y="51"/>
                  </a:lnTo>
                  <a:lnTo>
                    <a:pt x="955" y="43"/>
                  </a:lnTo>
                  <a:lnTo>
                    <a:pt x="973" y="34"/>
                  </a:lnTo>
                  <a:lnTo>
                    <a:pt x="991" y="26"/>
                  </a:lnTo>
                  <a:lnTo>
                    <a:pt x="1010" y="17"/>
                  </a:lnTo>
                  <a:lnTo>
                    <a:pt x="1019" y="14"/>
                  </a:lnTo>
                  <a:lnTo>
                    <a:pt x="1029" y="12"/>
                  </a:lnTo>
                  <a:lnTo>
                    <a:pt x="1026" y="8"/>
                  </a:lnTo>
                  <a:lnTo>
                    <a:pt x="1026" y="13"/>
                  </a:lnTo>
                  <a:lnTo>
                    <a:pt x="1036" y="11"/>
                  </a:lnTo>
                  <a:lnTo>
                    <a:pt x="1045" y="10"/>
                  </a:lnTo>
                  <a:lnTo>
                    <a:pt x="1054" y="11"/>
                  </a:lnTo>
                  <a:lnTo>
                    <a:pt x="1064" y="13"/>
                  </a:lnTo>
                  <a:lnTo>
                    <a:pt x="1064" y="8"/>
                  </a:lnTo>
                  <a:lnTo>
                    <a:pt x="1061" y="12"/>
                  </a:lnTo>
                  <a:lnTo>
                    <a:pt x="1071" y="14"/>
                  </a:lnTo>
                  <a:lnTo>
                    <a:pt x="1080" y="17"/>
                  </a:lnTo>
                  <a:lnTo>
                    <a:pt x="1098" y="26"/>
                  </a:lnTo>
                  <a:lnTo>
                    <a:pt x="1117" y="34"/>
                  </a:lnTo>
                  <a:lnTo>
                    <a:pt x="1135" y="43"/>
                  </a:lnTo>
                  <a:lnTo>
                    <a:pt x="1154" y="51"/>
                  </a:lnTo>
                  <a:lnTo>
                    <a:pt x="1163" y="54"/>
                  </a:lnTo>
                  <a:lnTo>
                    <a:pt x="1173" y="56"/>
                  </a:lnTo>
                  <a:lnTo>
                    <a:pt x="1175" y="56"/>
                  </a:lnTo>
                  <a:lnTo>
                    <a:pt x="1185" y="58"/>
                  </a:lnTo>
                  <a:lnTo>
                    <a:pt x="1194" y="59"/>
                  </a:lnTo>
                  <a:lnTo>
                    <a:pt x="1203" y="58"/>
                  </a:lnTo>
                  <a:lnTo>
                    <a:pt x="1213" y="56"/>
                  </a:lnTo>
                  <a:lnTo>
                    <a:pt x="1215" y="56"/>
                  </a:lnTo>
                  <a:lnTo>
                    <a:pt x="1224" y="54"/>
                  </a:lnTo>
                  <a:lnTo>
                    <a:pt x="1233" y="51"/>
                  </a:lnTo>
                  <a:lnTo>
                    <a:pt x="1252" y="43"/>
                  </a:lnTo>
                  <a:lnTo>
                    <a:pt x="1271" y="34"/>
                  </a:lnTo>
                  <a:lnTo>
                    <a:pt x="1289" y="26"/>
                  </a:lnTo>
                  <a:lnTo>
                    <a:pt x="1308" y="17"/>
                  </a:lnTo>
                  <a:lnTo>
                    <a:pt x="1317" y="14"/>
                  </a:lnTo>
                  <a:lnTo>
                    <a:pt x="1327" y="12"/>
                  </a:lnTo>
                  <a:lnTo>
                    <a:pt x="1324" y="8"/>
                  </a:lnTo>
                  <a:lnTo>
                    <a:pt x="1324" y="13"/>
                  </a:lnTo>
                  <a:lnTo>
                    <a:pt x="1334" y="11"/>
                  </a:lnTo>
                  <a:lnTo>
                    <a:pt x="1343" y="10"/>
                  </a:lnTo>
                  <a:lnTo>
                    <a:pt x="1351" y="11"/>
                  </a:lnTo>
                  <a:lnTo>
                    <a:pt x="1361" y="13"/>
                  </a:lnTo>
                  <a:lnTo>
                    <a:pt x="1361" y="8"/>
                  </a:lnTo>
                  <a:lnTo>
                    <a:pt x="1358" y="12"/>
                  </a:lnTo>
                  <a:lnTo>
                    <a:pt x="1368" y="14"/>
                  </a:lnTo>
                  <a:lnTo>
                    <a:pt x="1377" y="17"/>
                  </a:lnTo>
                  <a:lnTo>
                    <a:pt x="1396" y="26"/>
                  </a:lnTo>
                  <a:lnTo>
                    <a:pt x="1415" y="34"/>
                  </a:lnTo>
                  <a:lnTo>
                    <a:pt x="1433" y="43"/>
                  </a:lnTo>
                  <a:lnTo>
                    <a:pt x="1452" y="51"/>
                  </a:lnTo>
                  <a:lnTo>
                    <a:pt x="1461" y="54"/>
                  </a:lnTo>
                  <a:lnTo>
                    <a:pt x="1471" y="56"/>
                  </a:lnTo>
                  <a:lnTo>
                    <a:pt x="1473" y="56"/>
                  </a:lnTo>
                  <a:lnTo>
                    <a:pt x="1482" y="58"/>
                  </a:lnTo>
                  <a:lnTo>
                    <a:pt x="1491" y="59"/>
                  </a:lnTo>
                  <a:lnTo>
                    <a:pt x="1510" y="58"/>
                  </a:lnTo>
                  <a:lnTo>
                    <a:pt x="1529" y="55"/>
                  </a:lnTo>
                  <a:lnTo>
                    <a:pt x="1531" y="54"/>
                  </a:lnTo>
                  <a:lnTo>
                    <a:pt x="1550" y="49"/>
                  </a:lnTo>
                  <a:lnTo>
                    <a:pt x="1569" y="43"/>
                  </a:lnTo>
                  <a:lnTo>
                    <a:pt x="1587" y="36"/>
                  </a:lnTo>
                  <a:lnTo>
                    <a:pt x="1606" y="28"/>
                  </a:lnTo>
                  <a:lnTo>
                    <a:pt x="1643" y="9"/>
                  </a:lnTo>
                  <a:lnTo>
                    <a:pt x="1637" y="1"/>
                  </a:lnTo>
                  <a:lnTo>
                    <a:pt x="1601" y="19"/>
                  </a:lnTo>
                  <a:lnTo>
                    <a:pt x="1582" y="27"/>
                  </a:lnTo>
                  <a:lnTo>
                    <a:pt x="1564" y="34"/>
                  </a:lnTo>
                  <a:lnTo>
                    <a:pt x="1545" y="40"/>
                  </a:lnTo>
                  <a:lnTo>
                    <a:pt x="1526" y="45"/>
                  </a:lnTo>
                  <a:lnTo>
                    <a:pt x="1529" y="50"/>
                  </a:lnTo>
                  <a:lnTo>
                    <a:pt x="1529" y="45"/>
                  </a:lnTo>
                  <a:lnTo>
                    <a:pt x="1510" y="48"/>
                  </a:lnTo>
                  <a:lnTo>
                    <a:pt x="1491" y="49"/>
                  </a:lnTo>
                  <a:lnTo>
                    <a:pt x="1482" y="48"/>
                  </a:lnTo>
                  <a:lnTo>
                    <a:pt x="1473" y="47"/>
                  </a:lnTo>
                  <a:lnTo>
                    <a:pt x="1473" y="52"/>
                  </a:lnTo>
                  <a:lnTo>
                    <a:pt x="1476" y="47"/>
                  </a:lnTo>
                  <a:lnTo>
                    <a:pt x="1466" y="45"/>
                  </a:lnTo>
                  <a:lnTo>
                    <a:pt x="1457" y="42"/>
                  </a:lnTo>
                  <a:lnTo>
                    <a:pt x="1438" y="34"/>
                  </a:lnTo>
                  <a:lnTo>
                    <a:pt x="1420" y="26"/>
                  </a:lnTo>
                  <a:lnTo>
                    <a:pt x="1401" y="17"/>
                  </a:lnTo>
                  <a:lnTo>
                    <a:pt x="1382" y="8"/>
                  </a:lnTo>
                  <a:lnTo>
                    <a:pt x="1373" y="5"/>
                  </a:lnTo>
                  <a:lnTo>
                    <a:pt x="1363" y="3"/>
                  </a:lnTo>
                  <a:lnTo>
                    <a:pt x="1361" y="3"/>
                  </a:lnTo>
                  <a:lnTo>
                    <a:pt x="1351" y="1"/>
                  </a:lnTo>
                  <a:lnTo>
                    <a:pt x="1343" y="0"/>
                  </a:lnTo>
                  <a:lnTo>
                    <a:pt x="1334" y="1"/>
                  </a:lnTo>
                  <a:lnTo>
                    <a:pt x="1324" y="3"/>
                  </a:lnTo>
                  <a:lnTo>
                    <a:pt x="1322" y="3"/>
                  </a:lnTo>
                  <a:lnTo>
                    <a:pt x="1312" y="5"/>
                  </a:lnTo>
                  <a:lnTo>
                    <a:pt x="1303" y="8"/>
                  </a:lnTo>
                  <a:lnTo>
                    <a:pt x="1284" y="17"/>
                  </a:lnTo>
                  <a:lnTo>
                    <a:pt x="1266" y="26"/>
                  </a:lnTo>
                  <a:lnTo>
                    <a:pt x="1247" y="34"/>
                  </a:lnTo>
                  <a:lnTo>
                    <a:pt x="1228" y="42"/>
                  </a:lnTo>
                  <a:lnTo>
                    <a:pt x="1219" y="45"/>
                  </a:lnTo>
                  <a:lnTo>
                    <a:pt x="1210" y="47"/>
                  </a:lnTo>
                  <a:lnTo>
                    <a:pt x="1213" y="52"/>
                  </a:lnTo>
                  <a:lnTo>
                    <a:pt x="1213" y="47"/>
                  </a:lnTo>
                  <a:lnTo>
                    <a:pt x="1203" y="48"/>
                  </a:lnTo>
                  <a:lnTo>
                    <a:pt x="1194" y="49"/>
                  </a:lnTo>
                  <a:lnTo>
                    <a:pt x="1185" y="48"/>
                  </a:lnTo>
                  <a:lnTo>
                    <a:pt x="1175" y="47"/>
                  </a:lnTo>
                  <a:lnTo>
                    <a:pt x="1175" y="52"/>
                  </a:lnTo>
                  <a:lnTo>
                    <a:pt x="1178" y="47"/>
                  </a:lnTo>
                  <a:lnTo>
                    <a:pt x="1168" y="45"/>
                  </a:lnTo>
                  <a:lnTo>
                    <a:pt x="1159" y="42"/>
                  </a:lnTo>
                  <a:lnTo>
                    <a:pt x="1140" y="34"/>
                  </a:lnTo>
                  <a:lnTo>
                    <a:pt x="1122" y="26"/>
                  </a:lnTo>
                  <a:lnTo>
                    <a:pt x="1103" y="17"/>
                  </a:lnTo>
                  <a:lnTo>
                    <a:pt x="1085" y="8"/>
                  </a:lnTo>
                  <a:lnTo>
                    <a:pt x="1076" y="5"/>
                  </a:lnTo>
                  <a:lnTo>
                    <a:pt x="1066" y="3"/>
                  </a:lnTo>
                  <a:lnTo>
                    <a:pt x="1064" y="3"/>
                  </a:lnTo>
                  <a:lnTo>
                    <a:pt x="1054" y="1"/>
                  </a:lnTo>
                  <a:lnTo>
                    <a:pt x="1045" y="0"/>
                  </a:lnTo>
                  <a:lnTo>
                    <a:pt x="1036" y="1"/>
                  </a:lnTo>
                  <a:lnTo>
                    <a:pt x="1026" y="3"/>
                  </a:lnTo>
                  <a:lnTo>
                    <a:pt x="1024" y="3"/>
                  </a:lnTo>
                  <a:lnTo>
                    <a:pt x="1014" y="5"/>
                  </a:lnTo>
                  <a:lnTo>
                    <a:pt x="1005" y="8"/>
                  </a:lnTo>
                  <a:lnTo>
                    <a:pt x="986" y="17"/>
                  </a:lnTo>
                  <a:lnTo>
                    <a:pt x="968" y="26"/>
                  </a:lnTo>
                  <a:lnTo>
                    <a:pt x="950" y="34"/>
                  </a:lnTo>
                  <a:lnTo>
                    <a:pt x="931" y="42"/>
                  </a:lnTo>
                  <a:lnTo>
                    <a:pt x="922" y="45"/>
                  </a:lnTo>
                  <a:lnTo>
                    <a:pt x="912" y="47"/>
                  </a:lnTo>
                  <a:lnTo>
                    <a:pt x="915" y="52"/>
                  </a:lnTo>
                  <a:lnTo>
                    <a:pt x="915" y="47"/>
                  </a:lnTo>
                  <a:lnTo>
                    <a:pt x="905" y="48"/>
                  </a:lnTo>
                  <a:lnTo>
                    <a:pt x="896" y="49"/>
                  </a:lnTo>
                  <a:lnTo>
                    <a:pt x="887" y="48"/>
                  </a:lnTo>
                  <a:lnTo>
                    <a:pt x="877" y="47"/>
                  </a:lnTo>
                  <a:lnTo>
                    <a:pt x="877" y="52"/>
                  </a:lnTo>
                  <a:lnTo>
                    <a:pt x="880" y="47"/>
                  </a:lnTo>
                  <a:lnTo>
                    <a:pt x="870" y="45"/>
                  </a:lnTo>
                  <a:lnTo>
                    <a:pt x="861" y="42"/>
                  </a:lnTo>
                  <a:lnTo>
                    <a:pt x="842" y="34"/>
                  </a:lnTo>
                  <a:lnTo>
                    <a:pt x="824" y="26"/>
                  </a:lnTo>
                  <a:lnTo>
                    <a:pt x="806" y="17"/>
                  </a:lnTo>
                  <a:lnTo>
                    <a:pt x="787" y="8"/>
                  </a:lnTo>
                  <a:lnTo>
                    <a:pt x="778" y="5"/>
                  </a:lnTo>
                  <a:lnTo>
                    <a:pt x="768" y="3"/>
                  </a:lnTo>
                  <a:lnTo>
                    <a:pt x="766" y="3"/>
                  </a:lnTo>
                  <a:lnTo>
                    <a:pt x="756" y="1"/>
                  </a:lnTo>
                  <a:lnTo>
                    <a:pt x="747" y="0"/>
                  </a:lnTo>
                  <a:lnTo>
                    <a:pt x="738" y="1"/>
                  </a:lnTo>
                  <a:lnTo>
                    <a:pt x="728" y="3"/>
                  </a:lnTo>
                  <a:lnTo>
                    <a:pt x="726" y="3"/>
                  </a:lnTo>
                  <a:lnTo>
                    <a:pt x="716" y="5"/>
                  </a:lnTo>
                  <a:lnTo>
                    <a:pt x="707" y="8"/>
                  </a:lnTo>
                  <a:lnTo>
                    <a:pt x="689" y="17"/>
                  </a:lnTo>
                  <a:lnTo>
                    <a:pt x="671" y="26"/>
                  </a:lnTo>
                  <a:lnTo>
                    <a:pt x="652" y="34"/>
                  </a:lnTo>
                  <a:lnTo>
                    <a:pt x="633" y="42"/>
                  </a:lnTo>
                  <a:lnTo>
                    <a:pt x="624" y="45"/>
                  </a:lnTo>
                  <a:lnTo>
                    <a:pt x="614" y="47"/>
                  </a:lnTo>
                  <a:lnTo>
                    <a:pt x="617" y="52"/>
                  </a:lnTo>
                  <a:lnTo>
                    <a:pt x="617" y="47"/>
                  </a:lnTo>
                  <a:lnTo>
                    <a:pt x="607" y="48"/>
                  </a:lnTo>
                  <a:lnTo>
                    <a:pt x="598" y="49"/>
                  </a:lnTo>
                  <a:lnTo>
                    <a:pt x="589" y="48"/>
                  </a:lnTo>
                  <a:lnTo>
                    <a:pt x="579" y="47"/>
                  </a:lnTo>
                  <a:lnTo>
                    <a:pt x="579" y="52"/>
                  </a:lnTo>
                  <a:lnTo>
                    <a:pt x="582" y="47"/>
                  </a:lnTo>
                  <a:lnTo>
                    <a:pt x="572" y="45"/>
                  </a:lnTo>
                  <a:lnTo>
                    <a:pt x="563" y="42"/>
                  </a:lnTo>
                  <a:lnTo>
                    <a:pt x="545" y="34"/>
                  </a:lnTo>
                  <a:lnTo>
                    <a:pt x="527" y="26"/>
                  </a:lnTo>
                  <a:lnTo>
                    <a:pt x="508" y="17"/>
                  </a:lnTo>
                  <a:lnTo>
                    <a:pt x="489" y="8"/>
                  </a:lnTo>
                  <a:lnTo>
                    <a:pt x="480" y="5"/>
                  </a:lnTo>
                  <a:lnTo>
                    <a:pt x="470" y="3"/>
                  </a:lnTo>
                  <a:lnTo>
                    <a:pt x="468" y="3"/>
                  </a:lnTo>
                  <a:lnTo>
                    <a:pt x="458" y="1"/>
                  </a:lnTo>
                  <a:lnTo>
                    <a:pt x="449" y="0"/>
                  </a:lnTo>
                  <a:lnTo>
                    <a:pt x="440" y="1"/>
                  </a:lnTo>
                  <a:lnTo>
                    <a:pt x="430" y="3"/>
                  </a:lnTo>
                  <a:lnTo>
                    <a:pt x="428" y="3"/>
                  </a:lnTo>
                  <a:lnTo>
                    <a:pt x="419" y="5"/>
                  </a:lnTo>
                  <a:lnTo>
                    <a:pt x="410" y="8"/>
                  </a:lnTo>
                  <a:lnTo>
                    <a:pt x="391" y="17"/>
                  </a:lnTo>
                  <a:lnTo>
                    <a:pt x="373" y="26"/>
                  </a:lnTo>
                  <a:lnTo>
                    <a:pt x="354" y="34"/>
                  </a:lnTo>
                  <a:lnTo>
                    <a:pt x="335" y="42"/>
                  </a:lnTo>
                  <a:lnTo>
                    <a:pt x="326" y="45"/>
                  </a:lnTo>
                  <a:lnTo>
                    <a:pt x="316" y="47"/>
                  </a:lnTo>
                  <a:lnTo>
                    <a:pt x="319" y="52"/>
                  </a:lnTo>
                  <a:lnTo>
                    <a:pt x="319" y="47"/>
                  </a:lnTo>
                  <a:lnTo>
                    <a:pt x="309" y="48"/>
                  </a:lnTo>
                  <a:lnTo>
                    <a:pt x="300" y="49"/>
                  </a:lnTo>
                  <a:lnTo>
                    <a:pt x="292" y="48"/>
                  </a:lnTo>
                  <a:lnTo>
                    <a:pt x="282" y="47"/>
                  </a:lnTo>
                  <a:lnTo>
                    <a:pt x="282" y="52"/>
                  </a:lnTo>
                  <a:lnTo>
                    <a:pt x="285" y="47"/>
                  </a:lnTo>
                  <a:lnTo>
                    <a:pt x="275" y="45"/>
                  </a:lnTo>
                  <a:lnTo>
                    <a:pt x="266" y="42"/>
                  </a:lnTo>
                  <a:lnTo>
                    <a:pt x="247" y="34"/>
                  </a:lnTo>
                  <a:lnTo>
                    <a:pt x="229" y="26"/>
                  </a:lnTo>
                  <a:lnTo>
                    <a:pt x="210" y="17"/>
                  </a:lnTo>
                  <a:lnTo>
                    <a:pt x="191" y="8"/>
                  </a:lnTo>
                  <a:lnTo>
                    <a:pt x="182" y="5"/>
                  </a:lnTo>
                  <a:lnTo>
                    <a:pt x="172" y="3"/>
                  </a:lnTo>
                  <a:lnTo>
                    <a:pt x="170" y="3"/>
                  </a:lnTo>
                  <a:lnTo>
                    <a:pt x="161" y="1"/>
                  </a:lnTo>
                  <a:lnTo>
                    <a:pt x="152" y="0"/>
                  </a:lnTo>
                  <a:lnTo>
                    <a:pt x="133" y="1"/>
                  </a:lnTo>
                  <a:lnTo>
                    <a:pt x="115" y="4"/>
                  </a:lnTo>
                  <a:lnTo>
                    <a:pt x="112" y="5"/>
                  </a:lnTo>
                  <a:lnTo>
                    <a:pt x="93" y="10"/>
                  </a:lnTo>
                  <a:lnTo>
                    <a:pt x="75" y="16"/>
                  </a:lnTo>
                  <a:lnTo>
                    <a:pt x="56" y="23"/>
                  </a:lnTo>
                  <a:lnTo>
                    <a:pt x="37" y="32"/>
                  </a:lnTo>
                  <a:lnTo>
                    <a:pt x="0" y="50"/>
                  </a:lnTo>
                  <a:close/>
                </a:path>
              </a:pathLst>
            </a:custGeom>
            <a:solidFill>
              <a:srgbClr val="3366FF"/>
            </a:solidFill>
            <a:ln w="9525">
              <a:noFill/>
              <a:round/>
              <a:headEnd/>
              <a:tailEnd/>
            </a:ln>
          </p:spPr>
          <p:txBody>
            <a:bodyPr/>
            <a:lstStyle/>
            <a:p>
              <a:endParaRPr lang="en-US"/>
            </a:p>
          </p:txBody>
        </p:sp>
        <p:sp>
          <p:nvSpPr>
            <p:cNvPr id="38945" name="Freeform 27"/>
            <p:cNvSpPr>
              <a:spLocks/>
            </p:cNvSpPr>
            <p:nvPr/>
          </p:nvSpPr>
          <p:spPr bwMode="auto">
            <a:xfrm>
              <a:off x="2564" y="2777"/>
              <a:ext cx="670" cy="145"/>
            </a:xfrm>
            <a:custGeom>
              <a:avLst/>
              <a:gdLst>
                <a:gd name="T0" fmla="*/ 0 w 670"/>
                <a:gd name="T1" fmla="*/ 0 h 145"/>
                <a:gd name="T2" fmla="*/ 168 w 670"/>
                <a:gd name="T3" fmla="*/ 145 h 145"/>
                <a:gd name="T4" fmla="*/ 503 w 670"/>
                <a:gd name="T5" fmla="*/ 145 h 145"/>
                <a:gd name="T6" fmla="*/ 670 w 670"/>
                <a:gd name="T7" fmla="*/ 0 h 145"/>
                <a:gd name="T8" fmla="*/ 0 w 670"/>
                <a:gd name="T9" fmla="*/ 0 h 145"/>
                <a:gd name="T10" fmla="*/ 0 60000 65536"/>
                <a:gd name="T11" fmla="*/ 0 60000 65536"/>
                <a:gd name="T12" fmla="*/ 0 60000 65536"/>
                <a:gd name="T13" fmla="*/ 0 60000 65536"/>
                <a:gd name="T14" fmla="*/ 0 60000 65536"/>
                <a:gd name="T15" fmla="*/ 0 w 670"/>
                <a:gd name="T16" fmla="*/ 0 h 145"/>
                <a:gd name="T17" fmla="*/ 670 w 670"/>
                <a:gd name="T18" fmla="*/ 145 h 145"/>
              </a:gdLst>
              <a:ahLst/>
              <a:cxnLst>
                <a:cxn ang="T10">
                  <a:pos x="T0" y="T1"/>
                </a:cxn>
                <a:cxn ang="T11">
                  <a:pos x="T2" y="T3"/>
                </a:cxn>
                <a:cxn ang="T12">
                  <a:pos x="T4" y="T5"/>
                </a:cxn>
                <a:cxn ang="T13">
                  <a:pos x="T6" y="T7"/>
                </a:cxn>
                <a:cxn ang="T14">
                  <a:pos x="T8" y="T9"/>
                </a:cxn>
              </a:cxnLst>
              <a:rect l="T15" t="T16" r="T17" b="T18"/>
              <a:pathLst>
                <a:path w="670" h="145">
                  <a:moveTo>
                    <a:pt x="0" y="0"/>
                  </a:moveTo>
                  <a:lnTo>
                    <a:pt x="168" y="145"/>
                  </a:lnTo>
                  <a:lnTo>
                    <a:pt x="503" y="145"/>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38946" name="Rectangle 28"/>
            <p:cNvSpPr>
              <a:spLocks noChangeArrowheads="1"/>
            </p:cNvSpPr>
            <p:nvPr/>
          </p:nvSpPr>
          <p:spPr bwMode="auto">
            <a:xfrm>
              <a:off x="2713" y="2729"/>
              <a:ext cx="365" cy="43"/>
            </a:xfrm>
            <a:prstGeom prst="rect">
              <a:avLst/>
            </a:prstGeom>
            <a:solidFill>
              <a:srgbClr val="969696"/>
            </a:solidFill>
            <a:ln w="9525">
              <a:solidFill>
                <a:srgbClr val="969696"/>
              </a:solidFill>
              <a:miter lim="800000"/>
              <a:headEnd/>
              <a:tailEnd/>
            </a:ln>
          </p:spPr>
          <p:txBody>
            <a:bodyPr/>
            <a:lstStyle/>
            <a:p>
              <a:endParaRPr lang="sl-SI"/>
            </a:p>
          </p:txBody>
        </p:sp>
        <p:sp>
          <p:nvSpPr>
            <p:cNvPr id="38947" name="Line 29"/>
            <p:cNvSpPr>
              <a:spLocks noChangeShapeType="1"/>
            </p:cNvSpPr>
            <p:nvPr/>
          </p:nvSpPr>
          <p:spPr bwMode="auto">
            <a:xfrm>
              <a:off x="1969" y="2838"/>
              <a:ext cx="149" cy="1"/>
            </a:xfrm>
            <a:prstGeom prst="line">
              <a:avLst/>
            </a:prstGeom>
            <a:noFill/>
            <a:ln w="9525">
              <a:solidFill>
                <a:srgbClr val="000000"/>
              </a:solidFill>
              <a:round/>
              <a:headEnd/>
              <a:tailEnd/>
            </a:ln>
          </p:spPr>
          <p:txBody>
            <a:bodyPr/>
            <a:lstStyle/>
            <a:p>
              <a:endParaRPr lang="en-US"/>
            </a:p>
          </p:txBody>
        </p:sp>
        <p:sp>
          <p:nvSpPr>
            <p:cNvPr id="38948" name="Rectangle 30"/>
            <p:cNvSpPr>
              <a:spLocks noChangeArrowheads="1"/>
            </p:cNvSpPr>
            <p:nvPr/>
          </p:nvSpPr>
          <p:spPr bwMode="auto">
            <a:xfrm>
              <a:off x="555" y="3171"/>
              <a:ext cx="3112" cy="14"/>
            </a:xfrm>
            <a:prstGeom prst="rect">
              <a:avLst/>
            </a:prstGeom>
            <a:solidFill>
              <a:srgbClr val="FF0000"/>
            </a:solidFill>
            <a:ln w="9525">
              <a:noFill/>
              <a:miter lim="800000"/>
              <a:headEnd/>
              <a:tailEnd/>
            </a:ln>
          </p:spPr>
          <p:txBody>
            <a:bodyPr/>
            <a:lstStyle/>
            <a:p>
              <a:endParaRPr lang="sl-SI"/>
            </a:p>
          </p:txBody>
        </p:sp>
        <p:sp>
          <p:nvSpPr>
            <p:cNvPr id="38949" name="Freeform 31"/>
            <p:cNvSpPr>
              <a:spLocks/>
            </p:cNvSpPr>
            <p:nvPr/>
          </p:nvSpPr>
          <p:spPr bwMode="auto">
            <a:xfrm>
              <a:off x="3665" y="3141"/>
              <a:ext cx="90" cy="74"/>
            </a:xfrm>
            <a:custGeom>
              <a:avLst/>
              <a:gdLst>
                <a:gd name="T0" fmla="*/ 0 w 90"/>
                <a:gd name="T1" fmla="*/ 74 h 74"/>
                <a:gd name="T2" fmla="*/ 90 w 90"/>
                <a:gd name="T3" fmla="*/ 38 h 74"/>
                <a:gd name="T4" fmla="*/ 0 w 90"/>
                <a:gd name="T5" fmla="*/ 0 h 74"/>
                <a:gd name="T6" fmla="*/ 0 w 90"/>
                <a:gd name="T7" fmla="*/ 74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8"/>
                  </a:lnTo>
                  <a:lnTo>
                    <a:pt x="0" y="0"/>
                  </a:lnTo>
                  <a:lnTo>
                    <a:pt x="0" y="74"/>
                  </a:lnTo>
                  <a:close/>
                </a:path>
              </a:pathLst>
            </a:custGeom>
            <a:solidFill>
              <a:srgbClr val="FF0000"/>
            </a:solidFill>
            <a:ln w="9525">
              <a:noFill/>
              <a:round/>
              <a:headEnd/>
              <a:tailEnd/>
            </a:ln>
          </p:spPr>
          <p:txBody>
            <a:bodyPr/>
            <a:lstStyle/>
            <a:p>
              <a:endParaRPr lang="en-US"/>
            </a:p>
          </p:txBody>
        </p:sp>
        <p:sp>
          <p:nvSpPr>
            <p:cNvPr id="38950" name="Rectangle 32"/>
            <p:cNvSpPr>
              <a:spLocks noChangeArrowheads="1"/>
            </p:cNvSpPr>
            <p:nvPr/>
          </p:nvSpPr>
          <p:spPr bwMode="auto">
            <a:xfrm>
              <a:off x="3749" y="3056"/>
              <a:ext cx="12" cy="244"/>
            </a:xfrm>
            <a:prstGeom prst="rect">
              <a:avLst/>
            </a:prstGeom>
            <a:solidFill>
              <a:srgbClr val="FF0000"/>
            </a:solidFill>
            <a:ln w="9525">
              <a:noFill/>
              <a:miter lim="800000"/>
              <a:headEnd/>
              <a:tailEnd/>
            </a:ln>
          </p:spPr>
          <p:txBody>
            <a:bodyPr/>
            <a:lstStyle/>
            <a:p>
              <a:endParaRPr lang="sl-SI"/>
            </a:p>
          </p:txBody>
        </p:sp>
        <p:sp>
          <p:nvSpPr>
            <p:cNvPr id="38951" name="Rectangle 33"/>
            <p:cNvSpPr>
              <a:spLocks noChangeArrowheads="1"/>
            </p:cNvSpPr>
            <p:nvPr/>
          </p:nvSpPr>
          <p:spPr bwMode="auto">
            <a:xfrm>
              <a:off x="3844" y="3171"/>
              <a:ext cx="805" cy="14"/>
            </a:xfrm>
            <a:prstGeom prst="rect">
              <a:avLst/>
            </a:prstGeom>
            <a:solidFill>
              <a:srgbClr val="FF0000"/>
            </a:solidFill>
            <a:ln w="9525">
              <a:noFill/>
              <a:miter lim="800000"/>
              <a:headEnd/>
              <a:tailEnd/>
            </a:ln>
          </p:spPr>
          <p:txBody>
            <a:bodyPr/>
            <a:lstStyle/>
            <a:p>
              <a:endParaRPr lang="sl-SI"/>
            </a:p>
          </p:txBody>
        </p:sp>
        <p:sp>
          <p:nvSpPr>
            <p:cNvPr id="38952" name="Freeform 34"/>
            <p:cNvSpPr>
              <a:spLocks/>
            </p:cNvSpPr>
            <p:nvPr/>
          </p:nvSpPr>
          <p:spPr bwMode="auto">
            <a:xfrm>
              <a:off x="3755" y="3141"/>
              <a:ext cx="92" cy="74"/>
            </a:xfrm>
            <a:custGeom>
              <a:avLst/>
              <a:gdLst>
                <a:gd name="T0" fmla="*/ 92 w 92"/>
                <a:gd name="T1" fmla="*/ 0 h 74"/>
                <a:gd name="T2" fmla="*/ 0 w 92"/>
                <a:gd name="T3" fmla="*/ 38 h 74"/>
                <a:gd name="T4" fmla="*/ 92 w 92"/>
                <a:gd name="T5" fmla="*/ 74 h 74"/>
                <a:gd name="T6" fmla="*/ 92 w 92"/>
                <a:gd name="T7" fmla="*/ 0 h 74"/>
                <a:gd name="T8" fmla="*/ 0 60000 65536"/>
                <a:gd name="T9" fmla="*/ 0 60000 65536"/>
                <a:gd name="T10" fmla="*/ 0 60000 65536"/>
                <a:gd name="T11" fmla="*/ 0 60000 65536"/>
                <a:gd name="T12" fmla="*/ 0 w 92"/>
                <a:gd name="T13" fmla="*/ 0 h 74"/>
                <a:gd name="T14" fmla="*/ 92 w 92"/>
                <a:gd name="T15" fmla="*/ 74 h 74"/>
              </a:gdLst>
              <a:ahLst/>
              <a:cxnLst>
                <a:cxn ang="T8">
                  <a:pos x="T0" y="T1"/>
                </a:cxn>
                <a:cxn ang="T9">
                  <a:pos x="T2" y="T3"/>
                </a:cxn>
                <a:cxn ang="T10">
                  <a:pos x="T4" y="T5"/>
                </a:cxn>
                <a:cxn ang="T11">
                  <a:pos x="T6" y="T7"/>
                </a:cxn>
              </a:cxnLst>
              <a:rect l="T12" t="T13" r="T14" b="T15"/>
              <a:pathLst>
                <a:path w="92" h="74">
                  <a:moveTo>
                    <a:pt x="92" y="0"/>
                  </a:moveTo>
                  <a:lnTo>
                    <a:pt x="0" y="38"/>
                  </a:lnTo>
                  <a:lnTo>
                    <a:pt x="92" y="74"/>
                  </a:lnTo>
                  <a:lnTo>
                    <a:pt x="92" y="0"/>
                  </a:lnTo>
                  <a:close/>
                </a:path>
              </a:pathLst>
            </a:custGeom>
            <a:solidFill>
              <a:srgbClr val="FF0000"/>
            </a:solidFill>
            <a:ln w="9525">
              <a:noFill/>
              <a:round/>
              <a:headEnd/>
              <a:tailEnd/>
            </a:ln>
          </p:spPr>
          <p:txBody>
            <a:bodyPr/>
            <a:lstStyle/>
            <a:p>
              <a:endParaRPr lang="en-US"/>
            </a:p>
          </p:txBody>
        </p:sp>
        <p:sp>
          <p:nvSpPr>
            <p:cNvPr id="38953" name="Rectangle 35"/>
            <p:cNvSpPr>
              <a:spLocks noChangeArrowheads="1"/>
            </p:cNvSpPr>
            <p:nvPr/>
          </p:nvSpPr>
          <p:spPr bwMode="auto">
            <a:xfrm>
              <a:off x="555" y="3415"/>
              <a:ext cx="1474" cy="14"/>
            </a:xfrm>
            <a:prstGeom prst="rect">
              <a:avLst/>
            </a:prstGeom>
            <a:solidFill>
              <a:srgbClr val="00FF00"/>
            </a:solidFill>
            <a:ln w="9525">
              <a:noFill/>
              <a:miter lim="800000"/>
              <a:headEnd/>
              <a:tailEnd/>
            </a:ln>
          </p:spPr>
          <p:txBody>
            <a:bodyPr/>
            <a:lstStyle/>
            <a:p>
              <a:endParaRPr lang="sl-SI"/>
            </a:p>
          </p:txBody>
        </p:sp>
        <p:sp>
          <p:nvSpPr>
            <p:cNvPr id="38954" name="Freeform 36"/>
            <p:cNvSpPr>
              <a:spLocks/>
            </p:cNvSpPr>
            <p:nvPr/>
          </p:nvSpPr>
          <p:spPr bwMode="auto">
            <a:xfrm>
              <a:off x="2027" y="3385"/>
              <a:ext cx="91" cy="74"/>
            </a:xfrm>
            <a:custGeom>
              <a:avLst/>
              <a:gdLst>
                <a:gd name="T0" fmla="*/ 0 w 91"/>
                <a:gd name="T1" fmla="*/ 74 h 74"/>
                <a:gd name="T2" fmla="*/ 91 w 91"/>
                <a:gd name="T3" fmla="*/ 37 h 74"/>
                <a:gd name="T4" fmla="*/ 0 w 91"/>
                <a:gd name="T5" fmla="*/ 0 h 74"/>
                <a:gd name="T6" fmla="*/ 0 w 91"/>
                <a:gd name="T7" fmla="*/ 74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0" y="74"/>
                  </a:moveTo>
                  <a:lnTo>
                    <a:pt x="91" y="37"/>
                  </a:lnTo>
                  <a:lnTo>
                    <a:pt x="0" y="0"/>
                  </a:lnTo>
                  <a:lnTo>
                    <a:pt x="0" y="74"/>
                  </a:lnTo>
                  <a:close/>
                </a:path>
              </a:pathLst>
            </a:custGeom>
            <a:solidFill>
              <a:srgbClr val="00FF00"/>
            </a:solidFill>
            <a:ln w="9525">
              <a:noFill/>
              <a:round/>
              <a:headEnd/>
              <a:tailEnd/>
            </a:ln>
          </p:spPr>
          <p:txBody>
            <a:bodyPr/>
            <a:lstStyle/>
            <a:p>
              <a:endParaRPr lang="en-US"/>
            </a:p>
          </p:txBody>
        </p:sp>
        <p:sp>
          <p:nvSpPr>
            <p:cNvPr id="38955" name="Rectangle 37"/>
            <p:cNvSpPr>
              <a:spLocks noChangeArrowheads="1"/>
            </p:cNvSpPr>
            <p:nvPr/>
          </p:nvSpPr>
          <p:spPr bwMode="auto">
            <a:xfrm>
              <a:off x="2206" y="3415"/>
              <a:ext cx="2443" cy="14"/>
            </a:xfrm>
            <a:prstGeom prst="rect">
              <a:avLst/>
            </a:prstGeom>
            <a:solidFill>
              <a:srgbClr val="00FF00"/>
            </a:solidFill>
            <a:ln w="9525">
              <a:noFill/>
              <a:miter lim="800000"/>
              <a:headEnd/>
              <a:tailEnd/>
            </a:ln>
          </p:spPr>
          <p:txBody>
            <a:bodyPr/>
            <a:lstStyle/>
            <a:p>
              <a:endParaRPr lang="sl-SI"/>
            </a:p>
          </p:txBody>
        </p:sp>
        <p:sp>
          <p:nvSpPr>
            <p:cNvPr id="38956" name="Freeform 38"/>
            <p:cNvSpPr>
              <a:spLocks/>
            </p:cNvSpPr>
            <p:nvPr/>
          </p:nvSpPr>
          <p:spPr bwMode="auto">
            <a:xfrm>
              <a:off x="2118" y="3385"/>
              <a:ext cx="91" cy="74"/>
            </a:xfrm>
            <a:custGeom>
              <a:avLst/>
              <a:gdLst>
                <a:gd name="T0" fmla="*/ 91 w 91"/>
                <a:gd name="T1" fmla="*/ 0 h 74"/>
                <a:gd name="T2" fmla="*/ 0 w 91"/>
                <a:gd name="T3" fmla="*/ 37 h 74"/>
                <a:gd name="T4" fmla="*/ 91 w 91"/>
                <a:gd name="T5" fmla="*/ 74 h 74"/>
                <a:gd name="T6" fmla="*/ 91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00FF00"/>
            </a:solidFill>
            <a:ln w="9525">
              <a:noFill/>
              <a:round/>
              <a:headEnd/>
              <a:tailEnd/>
            </a:ln>
          </p:spPr>
          <p:txBody>
            <a:bodyPr/>
            <a:lstStyle/>
            <a:p>
              <a:endParaRPr lang="en-US"/>
            </a:p>
          </p:txBody>
        </p:sp>
      </p:grpSp>
      <p:sp>
        <p:nvSpPr>
          <p:cNvPr id="38916" name="AutoShape 39"/>
          <p:cNvSpPr>
            <a:spLocks noChangeArrowheads="1"/>
          </p:cNvSpPr>
          <p:nvPr/>
        </p:nvSpPr>
        <p:spPr bwMode="auto">
          <a:xfrm>
            <a:off x="533400" y="1447800"/>
            <a:ext cx="3505200" cy="3455988"/>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sl-SI" b="0" i="1" dirty="0"/>
              <a:t> </a:t>
            </a:r>
            <a:r>
              <a:rPr lang="en-US" b="0" i="1" dirty="0"/>
              <a:t>Same as with C</a:t>
            </a:r>
            <a:r>
              <a:rPr lang="sl-SI" b="0" i="1" dirty="0"/>
              <a:t>PT</a:t>
            </a:r>
            <a:r>
              <a:rPr lang="en-US" b="0" i="1" dirty="0"/>
              <a:t> + seller in charge</a:t>
            </a:r>
          </a:p>
          <a:p>
            <a:pPr algn="ctr"/>
            <a:r>
              <a:rPr lang="en-US" b="0" i="1" dirty="0"/>
              <a:t>of transport insurance!</a:t>
            </a:r>
            <a:endParaRPr lang="sl-SI" b="0" i="1" dirty="0"/>
          </a:p>
          <a:p>
            <a:pPr algn="ctr"/>
            <a:endParaRPr lang="sl-SI" b="0" i="1" dirty="0"/>
          </a:p>
          <a:p>
            <a:pPr algn="ctr"/>
            <a:r>
              <a:rPr lang="en-US" b="0" i="1" dirty="0"/>
              <a:t>Insurance under “usual terms”.</a:t>
            </a:r>
          </a:p>
        </p:txBody>
      </p:sp>
      <p:sp>
        <p:nvSpPr>
          <p:cNvPr id="38917" name="AutoShape 40"/>
          <p:cNvSpPr>
            <a:spLocks noChangeArrowheads="1"/>
          </p:cNvSpPr>
          <p:nvPr/>
        </p:nvSpPr>
        <p:spPr bwMode="auto">
          <a:xfrm>
            <a:off x="4953001" y="1341438"/>
            <a:ext cx="3290888" cy="3600450"/>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Same as with C</a:t>
            </a:r>
            <a:r>
              <a:rPr lang="sl-SI" b="0" i="1" dirty="0"/>
              <a:t>PT</a:t>
            </a:r>
            <a:r>
              <a:rPr lang="en-US" b="0" i="1" dirty="0"/>
              <a:t> + </a:t>
            </a:r>
          </a:p>
          <a:p>
            <a:pPr algn="ctr"/>
            <a:r>
              <a:rPr lang="en-US" b="0" i="1" dirty="0"/>
              <a:t>buyer NOT in charge of insurance!</a:t>
            </a:r>
          </a:p>
          <a:p>
            <a:pPr algn="ctr"/>
            <a:endParaRPr lang="en-US" dirty="0"/>
          </a:p>
        </p:txBody>
      </p:sp>
      <p:grpSp>
        <p:nvGrpSpPr>
          <p:cNvPr id="3" name="Group 42"/>
          <p:cNvGrpSpPr>
            <a:grpSpLocks/>
          </p:cNvGrpSpPr>
          <p:nvPr/>
        </p:nvGrpSpPr>
        <p:grpSpPr bwMode="auto">
          <a:xfrm>
            <a:off x="7667625" y="0"/>
            <a:ext cx="1476375" cy="1196975"/>
            <a:chOff x="0" y="1104"/>
            <a:chExt cx="1219" cy="1433"/>
          </a:xfrm>
        </p:grpSpPr>
        <p:pic>
          <p:nvPicPr>
            <p:cNvPr id="38919" name="Picture 43"/>
            <p:cNvPicPr>
              <a:picLocks noChangeAspect="1" noChangeArrowheads="1"/>
            </p:cNvPicPr>
            <p:nvPr/>
          </p:nvPicPr>
          <p:blipFill>
            <a:blip r:embed="rId3"/>
            <a:srcRect l="-3372" t="-2902" r="59521" b="64908"/>
            <a:stretch>
              <a:fillRect/>
            </a:stretch>
          </p:blipFill>
          <p:spPr bwMode="auto">
            <a:xfrm>
              <a:off x="144" y="1728"/>
              <a:ext cx="816" cy="377"/>
            </a:xfrm>
            <a:prstGeom prst="rect">
              <a:avLst/>
            </a:prstGeom>
            <a:noFill/>
            <a:ln w="9525">
              <a:noFill/>
              <a:miter lim="800000"/>
              <a:headEnd/>
              <a:tailEnd/>
            </a:ln>
          </p:spPr>
        </p:pic>
        <p:pic>
          <p:nvPicPr>
            <p:cNvPr id="38920" name="Picture 44" descr="http://www.export911.com/e911/export/imgInco/inco3.gif"/>
            <p:cNvPicPr>
              <a:picLocks noChangeAspect="1" noChangeArrowheads="1"/>
            </p:cNvPicPr>
            <p:nvPr/>
          </p:nvPicPr>
          <p:blipFill>
            <a:blip r:embed="rId4" r:link="rId5"/>
            <a:srcRect l="29527" t="25560" b="20000"/>
            <a:stretch>
              <a:fillRect/>
            </a:stretch>
          </p:blipFill>
          <p:spPr bwMode="auto">
            <a:xfrm>
              <a:off x="195" y="2152"/>
              <a:ext cx="871" cy="385"/>
            </a:xfrm>
            <a:prstGeom prst="rect">
              <a:avLst/>
            </a:prstGeom>
            <a:noFill/>
            <a:ln w="9525">
              <a:noFill/>
              <a:miter lim="800000"/>
              <a:headEnd/>
              <a:tailEnd/>
            </a:ln>
          </p:spPr>
        </p:pic>
        <p:pic>
          <p:nvPicPr>
            <p:cNvPr id="38921" name="Picture 45"/>
            <p:cNvPicPr>
              <a:picLocks noChangeAspect="1" noChangeArrowheads="1"/>
            </p:cNvPicPr>
            <p:nvPr/>
          </p:nvPicPr>
          <p:blipFill>
            <a:blip r:embed="rId6"/>
            <a:srcRect t="30475" r="49402" b="22427"/>
            <a:stretch>
              <a:fillRect/>
            </a:stretch>
          </p:blipFill>
          <p:spPr bwMode="auto">
            <a:xfrm>
              <a:off x="220" y="1392"/>
              <a:ext cx="720" cy="357"/>
            </a:xfrm>
            <a:prstGeom prst="rect">
              <a:avLst/>
            </a:prstGeom>
            <a:noFill/>
            <a:ln w="9525">
              <a:noFill/>
              <a:miter lim="800000"/>
              <a:headEnd/>
              <a:tailEnd/>
            </a:ln>
          </p:spPr>
        </p:pic>
        <p:pic>
          <p:nvPicPr>
            <p:cNvPr id="38922" name="Picture 46"/>
            <p:cNvPicPr>
              <a:picLocks noChangeAspect="1" noChangeArrowheads="1"/>
            </p:cNvPicPr>
            <p:nvPr/>
          </p:nvPicPr>
          <p:blipFill>
            <a:blip r:embed="rId7"/>
            <a:srcRect/>
            <a:stretch>
              <a:fillRect/>
            </a:stretch>
          </p:blipFill>
          <p:spPr bwMode="auto">
            <a:xfrm>
              <a:off x="0" y="1104"/>
              <a:ext cx="1219" cy="358"/>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US" sz="3200" smtClean="0"/>
              <a:t>Incoterms 2000</a:t>
            </a:r>
          </a:p>
        </p:txBody>
      </p:sp>
      <p:sp>
        <p:nvSpPr>
          <p:cNvPr id="28676" name="Rectangle 3"/>
          <p:cNvSpPr>
            <a:spLocks noGrp="1" noChangeArrowheads="1"/>
          </p:cNvSpPr>
          <p:nvPr>
            <p:ph type="body" idx="1"/>
          </p:nvPr>
        </p:nvSpPr>
        <p:spPr/>
        <p:txBody>
          <a:bodyPr/>
          <a:lstStyle/>
          <a:p>
            <a:pPr eaLnBrk="1" hangingPunct="1"/>
            <a:r>
              <a:rPr lang="en-US" sz="2800" dirty="0" smtClean="0"/>
              <a:t>The “D” –terms require the seller to take the goods all the way to destination at the border or within the country of import.</a:t>
            </a:r>
          </a:p>
          <a:p>
            <a:r>
              <a:rPr lang="en-US" sz="2800" dirty="0" smtClean="0"/>
              <a:t>DAP </a:t>
            </a:r>
            <a:r>
              <a:rPr lang="en-US" sz="2800" dirty="0" smtClean="0">
                <a:solidFill>
                  <a:srgbClr val="0070C0"/>
                </a:solidFill>
              </a:rPr>
              <a:t>Delivered </a:t>
            </a:r>
            <a:r>
              <a:rPr lang="sl-SI" sz="2800" dirty="0" smtClean="0">
                <a:solidFill>
                  <a:srgbClr val="0070C0"/>
                </a:solidFill>
              </a:rPr>
              <a:t>At Place </a:t>
            </a:r>
            <a:endParaRPr lang="en-US" sz="2800" dirty="0" smtClean="0"/>
          </a:p>
          <a:p>
            <a:r>
              <a:rPr lang="en-US" sz="2800" dirty="0" smtClean="0"/>
              <a:t>DAT </a:t>
            </a:r>
            <a:r>
              <a:rPr lang="en-US" sz="2800" dirty="0" smtClean="0">
                <a:solidFill>
                  <a:srgbClr val="0070C0"/>
                </a:solidFill>
              </a:rPr>
              <a:t>Delivered At </a:t>
            </a:r>
            <a:r>
              <a:rPr lang="sl-SI" sz="2800" dirty="0" smtClean="0">
                <a:solidFill>
                  <a:srgbClr val="0070C0"/>
                </a:solidFill>
              </a:rPr>
              <a:t>Terminal</a:t>
            </a:r>
            <a:r>
              <a:rPr lang="en-US" sz="2800" dirty="0" smtClean="0">
                <a:solidFill>
                  <a:srgbClr val="0070C0"/>
                </a:solidFill>
              </a:rPr>
              <a:t> </a:t>
            </a:r>
            <a:endParaRPr lang="en-US" sz="2800" dirty="0" smtClean="0"/>
          </a:p>
          <a:p>
            <a:r>
              <a:rPr lang="en-US" sz="2800" dirty="0" smtClean="0"/>
              <a:t>DDP </a:t>
            </a:r>
            <a:r>
              <a:rPr lang="en-US" sz="2800" dirty="0" smtClean="0">
                <a:solidFill>
                  <a:srgbClr val="0070C0"/>
                </a:solidFill>
              </a:rPr>
              <a:t>Delivered Duty Paid </a:t>
            </a:r>
            <a:endParaRPr lang="en-US" sz="2800" dirty="0" smtClean="0"/>
          </a:p>
        </p:txBody>
      </p:sp>
    </p:spTree>
    <p:extLst>
      <p:ext uri="{BB962C8B-B14F-4D97-AF65-F5344CB8AC3E}">
        <p14:creationId xmlns:p14="http://schemas.microsoft.com/office/powerpoint/2010/main" val="20859647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r>
              <a:rPr lang="en-US" b="1" smtClean="0"/>
              <a:t>D group: </a:t>
            </a:r>
            <a:r>
              <a:rPr lang="en-US" b="1" smtClean="0">
                <a:solidFill>
                  <a:srgbClr val="CC0000"/>
                </a:solidFill>
              </a:rPr>
              <a:t>DA</a:t>
            </a:r>
            <a:r>
              <a:rPr lang="sl-SI" b="1" smtClean="0">
                <a:solidFill>
                  <a:srgbClr val="CC0000"/>
                </a:solidFill>
              </a:rPr>
              <a:t>T</a:t>
            </a:r>
            <a:r>
              <a:rPr lang="en-US" b="1" smtClean="0">
                <a:solidFill>
                  <a:srgbClr val="CC0000"/>
                </a:solidFill>
              </a:rPr>
              <a:t> (delivered at </a:t>
            </a:r>
            <a:br>
              <a:rPr lang="en-US" b="1" smtClean="0">
                <a:solidFill>
                  <a:srgbClr val="CC0000"/>
                </a:solidFill>
              </a:rPr>
            </a:br>
            <a:r>
              <a:rPr lang="sl-SI" b="1" smtClean="0">
                <a:solidFill>
                  <a:srgbClr val="CC0000"/>
                </a:solidFill>
              </a:rPr>
              <a:t>terminal</a:t>
            </a:r>
            <a:r>
              <a:rPr lang="en-US" b="1" smtClean="0">
                <a:solidFill>
                  <a:srgbClr val="CC0000"/>
                </a:solidFill>
              </a:rPr>
              <a:t>)</a:t>
            </a:r>
          </a:p>
        </p:txBody>
      </p:sp>
      <p:grpSp>
        <p:nvGrpSpPr>
          <p:cNvPr id="2" name="Group 4"/>
          <p:cNvGrpSpPr>
            <a:grpSpLocks/>
          </p:cNvGrpSpPr>
          <p:nvPr/>
        </p:nvGrpSpPr>
        <p:grpSpPr bwMode="auto">
          <a:xfrm>
            <a:off x="7380288" y="0"/>
            <a:ext cx="1763712" cy="1484313"/>
            <a:chOff x="0" y="1104"/>
            <a:chExt cx="1219" cy="1433"/>
          </a:xfrm>
        </p:grpSpPr>
        <p:pic>
          <p:nvPicPr>
            <p:cNvPr id="40991" name="Picture 5"/>
            <p:cNvPicPr>
              <a:picLocks noChangeAspect="1" noChangeArrowheads="1"/>
            </p:cNvPicPr>
            <p:nvPr/>
          </p:nvPicPr>
          <p:blipFill>
            <a:blip r:embed="rId3"/>
            <a:srcRect l="-3372" t="-2902" r="59521" b="64908"/>
            <a:stretch>
              <a:fillRect/>
            </a:stretch>
          </p:blipFill>
          <p:spPr bwMode="auto">
            <a:xfrm>
              <a:off x="144" y="1728"/>
              <a:ext cx="816" cy="377"/>
            </a:xfrm>
            <a:prstGeom prst="rect">
              <a:avLst/>
            </a:prstGeom>
            <a:noFill/>
            <a:ln w="9525">
              <a:noFill/>
              <a:miter lim="800000"/>
              <a:headEnd/>
              <a:tailEnd/>
            </a:ln>
          </p:spPr>
        </p:pic>
        <p:pic>
          <p:nvPicPr>
            <p:cNvPr id="40992" name="Picture 6" descr="http://www.export911.com/e911/export/imgInco/inco3.gif"/>
            <p:cNvPicPr>
              <a:picLocks noChangeAspect="1" noChangeArrowheads="1"/>
            </p:cNvPicPr>
            <p:nvPr/>
          </p:nvPicPr>
          <p:blipFill>
            <a:blip r:embed="rId4" r:link="rId5"/>
            <a:srcRect l="29527" t="25560" b="20000"/>
            <a:stretch>
              <a:fillRect/>
            </a:stretch>
          </p:blipFill>
          <p:spPr bwMode="auto">
            <a:xfrm>
              <a:off x="195" y="2152"/>
              <a:ext cx="871" cy="385"/>
            </a:xfrm>
            <a:prstGeom prst="rect">
              <a:avLst/>
            </a:prstGeom>
            <a:noFill/>
            <a:ln w="9525">
              <a:noFill/>
              <a:miter lim="800000"/>
              <a:headEnd/>
              <a:tailEnd/>
            </a:ln>
          </p:spPr>
        </p:pic>
        <p:pic>
          <p:nvPicPr>
            <p:cNvPr id="40993" name="Picture 7"/>
            <p:cNvPicPr>
              <a:picLocks noChangeAspect="1" noChangeArrowheads="1"/>
            </p:cNvPicPr>
            <p:nvPr/>
          </p:nvPicPr>
          <p:blipFill>
            <a:blip r:embed="rId6"/>
            <a:srcRect t="30475" r="49402" b="22427"/>
            <a:stretch>
              <a:fillRect/>
            </a:stretch>
          </p:blipFill>
          <p:spPr bwMode="auto">
            <a:xfrm>
              <a:off x="220" y="1392"/>
              <a:ext cx="720" cy="357"/>
            </a:xfrm>
            <a:prstGeom prst="rect">
              <a:avLst/>
            </a:prstGeom>
            <a:noFill/>
            <a:ln w="9525">
              <a:noFill/>
              <a:miter lim="800000"/>
              <a:headEnd/>
              <a:tailEnd/>
            </a:ln>
          </p:spPr>
        </p:pic>
        <p:pic>
          <p:nvPicPr>
            <p:cNvPr id="40994" name="Picture 8"/>
            <p:cNvPicPr>
              <a:picLocks noChangeAspect="1" noChangeArrowheads="1"/>
            </p:cNvPicPr>
            <p:nvPr/>
          </p:nvPicPr>
          <p:blipFill>
            <a:blip r:embed="rId7"/>
            <a:srcRect/>
            <a:stretch>
              <a:fillRect/>
            </a:stretch>
          </p:blipFill>
          <p:spPr bwMode="auto">
            <a:xfrm>
              <a:off x="0" y="1104"/>
              <a:ext cx="1219" cy="358"/>
            </a:xfrm>
            <a:prstGeom prst="rect">
              <a:avLst/>
            </a:prstGeom>
            <a:noFill/>
            <a:ln w="9525">
              <a:noFill/>
              <a:miter lim="800000"/>
              <a:headEnd/>
              <a:tailEnd/>
            </a:ln>
          </p:spPr>
        </p:pic>
      </p:grpSp>
      <p:sp>
        <p:nvSpPr>
          <p:cNvPr id="40964" name="Rectangle 9"/>
          <p:cNvSpPr>
            <a:spLocks noChangeArrowheads="1"/>
          </p:cNvSpPr>
          <p:nvPr/>
        </p:nvSpPr>
        <p:spPr bwMode="auto">
          <a:xfrm>
            <a:off x="1962150" y="5205413"/>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0965" name="Rectangle 10"/>
          <p:cNvSpPr>
            <a:spLocks noChangeArrowheads="1"/>
          </p:cNvSpPr>
          <p:nvPr/>
        </p:nvSpPr>
        <p:spPr bwMode="auto">
          <a:xfrm>
            <a:off x="1962150" y="535305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0966" name="Rectangle 11"/>
          <p:cNvSpPr>
            <a:spLocks noChangeArrowheads="1"/>
          </p:cNvSpPr>
          <p:nvPr/>
        </p:nvSpPr>
        <p:spPr bwMode="auto">
          <a:xfrm>
            <a:off x="1962150" y="5500688"/>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0967" name="Rectangle 12"/>
          <p:cNvSpPr>
            <a:spLocks noChangeArrowheads="1"/>
          </p:cNvSpPr>
          <p:nvPr/>
        </p:nvSpPr>
        <p:spPr bwMode="auto">
          <a:xfrm>
            <a:off x="1962150" y="5649913"/>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0968" name="Rectangle 17"/>
          <p:cNvSpPr>
            <a:spLocks noChangeArrowheads="1"/>
          </p:cNvSpPr>
          <p:nvPr/>
        </p:nvSpPr>
        <p:spPr bwMode="auto">
          <a:xfrm>
            <a:off x="1447800" y="5351463"/>
            <a:ext cx="708025" cy="290512"/>
          </a:xfrm>
          <a:prstGeom prst="rect">
            <a:avLst/>
          </a:prstGeom>
          <a:solidFill>
            <a:srgbClr val="000000"/>
          </a:solidFill>
          <a:ln w="9525">
            <a:noFill/>
            <a:miter lim="800000"/>
            <a:headEnd/>
            <a:tailEnd/>
          </a:ln>
        </p:spPr>
        <p:txBody>
          <a:bodyPr/>
          <a:lstStyle/>
          <a:p>
            <a:endParaRPr lang="sl-SI"/>
          </a:p>
        </p:txBody>
      </p:sp>
      <p:sp>
        <p:nvSpPr>
          <p:cNvPr id="40969" name="Rectangle 18"/>
          <p:cNvSpPr>
            <a:spLocks noChangeArrowheads="1"/>
          </p:cNvSpPr>
          <p:nvPr/>
        </p:nvSpPr>
        <p:spPr bwMode="auto">
          <a:xfrm>
            <a:off x="1447800" y="5351463"/>
            <a:ext cx="698500" cy="282575"/>
          </a:xfrm>
          <a:prstGeom prst="rect">
            <a:avLst/>
          </a:prstGeom>
          <a:solidFill>
            <a:srgbClr val="FFFF00"/>
          </a:solidFill>
          <a:ln w="9525">
            <a:solidFill>
              <a:srgbClr val="000000"/>
            </a:solidFill>
            <a:miter lim="800000"/>
            <a:headEnd/>
            <a:tailEnd/>
          </a:ln>
        </p:spPr>
        <p:txBody>
          <a:bodyPr/>
          <a:lstStyle/>
          <a:p>
            <a:endParaRPr lang="sl-SI"/>
          </a:p>
        </p:txBody>
      </p:sp>
      <p:sp>
        <p:nvSpPr>
          <p:cNvPr id="40970" name="Freeform 19"/>
          <p:cNvSpPr>
            <a:spLocks/>
          </p:cNvSpPr>
          <p:nvPr/>
        </p:nvSpPr>
        <p:spPr bwMode="auto">
          <a:xfrm>
            <a:off x="1447800" y="5207000"/>
            <a:ext cx="708025" cy="144463"/>
          </a:xfrm>
          <a:custGeom>
            <a:avLst/>
            <a:gdLst>
              <a:gd name="T0" fmla="*/ 2147483647 w 446"/>
              <a:gd name="T1" fmla="*/ 0 h 91"/>
              <a:gd name="T2" fmla="*/ 0 w 446"/>
              <a:gd name="T3" fmla="*/ 2147483647 h 91"/>
              <a:gd name="T4" fmla="*/ 2147483647 w 446"/>
              <a:gd name="T5" fmla="*/ 2147483647 h 91"/>
              <a:gd name="T6" fmla="*/ 2147483647 w 446"/>
              <a:gd name="T7" fmla="*/ 0 h 91"/>
              <a:gd name="T8" fmla="*/ 0 60000 65536"/>
              <a:gd name="T9" fmla="*/ 0 60000 65536"/>
              <a:gd name="T10" fmla="*/ 0 60000 65536"/>
              <a:gd name="T11" fmla="*/ 0 60000 65536"/>
              <a:gd name="T12" fmla="*/ 0 w 446"/>
              <a:gd name="T13" fmla="*/ 0 h 91"/>
              <a:gd name="T14" fmla="*/ 446 w 446"/>
              <a:gd name="T15" fmla="*/ 91 h 91"/>
            </a:gdLst>
            <a:ahLst/>
            <a:cxnLst>
              <a:cxn ang="T8">
                <a:pos x="T0" y="T1"/>
              </a:cxn>
              <a:cxn ang="T9">
                <a:pos x="T2" y="T3"/>
              </a:cxn>
              <a:cxn ang="T10">
                <a:pos x="T4" y="T5"/>
              </a:cxn>
              <a:cxn ang="T11">
                <a:pos x="T6" y="T7"/>
              </a:cxn>
            </a:cxnLst>
            <a:rect l="T12" t="T13" r="T14" b="T15"/>
            <a:pathLst>
              <a:path w="446" h="91">
                <a:moveTo>
                  <a:pt x="223" y="0"/>
                </a:moveTo>
                <a:lnTo>
                  <a:pt x="0" y="91"/>
                </a:lnTo>
                <a:lnTo>
                  <a:pt x="446" y="91"/>
                </a:lnTo>
                <a:lnTo>
                  <a:pt x="223" y="0"/>
                </a:lnTo>
                <a:close/>
              </a:path>
            </a:pathLst>
          </a:custGeom>
          <a:solidFill>
            <a:srgbClr val="CC6600"/>
          </a:solidFill>
          <a:ln w="9525">
            <a:solidFill>
              <a:srgbClr val="000000"/>
            </a:solidFill>
            <a:round/>
            <a:headEnd/>
            <a:tailEnd/>
          </a:ln>
        </p:spPr>
        <p:txBody>
          <a:bodyPr/>
          <a:lstStyle/>
          <a:p>
            <a:endParaRPr lang="en-US"/>
          </a:p>
        </p:txBody>
      </p:sp>
      <p:sp>
        <p:nvSpPr>
          <p:cNvPr id="40971" name="Line 20"/>
          <p:cNvSpPr>
            <a:spLocks noChangeShapeType="1"/>
          </p:cNvSpPr>
          <p:nvPr/>
        </p:nvSpPr>
        <p:spPr bwMode="auto">
          <a:xfrm>
            <a:off x="2155825" y="5641975"/>
            <a:ext cx="1536700" cy="1588"/>
          </a:xfrm>
          <a:prstGeom prst="line">
            <a:avLst/>
          </a:prstGeom>
          <a:noFill/>
          <a:ln w="9525">
            <a:solidFill>
              <a:srgbClr val="000000"/>
            </a:solidFill>
            <a:round/>
            <a:headEnd/>
            <a:tailEnd/>
          </a:ln>
        </p:spPr>
        <p:txBody>
          <a:bodyPr/>
          <a:lstStyle/>
          <a:p>
            <a:endParaRPr lang="en-US"/>
          </a:p>
        </p:txBody>
      </p:sp>
      <p:sp>
        <p:nvSpPr>
          <p:cNvPr id="40972" name="Rectangle 21"/>
          <p:cNvSpPr>
            <a:spLocks noChangeArrowheads="1"/>
          </p:cNvSpPr>
          <p:nvPr/>
        </p:nvSpPr>
        <p:spPr bwMode="auto">
          <a:xfrm>
            <a:off x="7237413" y="5351463"/>
            <a:ext cx="709612" cy="290512"/>
          </a:xfrm>
          <a:prstGeom prst="rect">
            <a:avLst/>
          </a:prstGeom>
          <a:solidFill>
            <a:srgbClr val="FFFF00"/>
          </a:solidFill>
          <a:ln w="9525">
            <a:noFill/>
            <a:miter lim="800000"/>
            <a:headEnd/>
            <a:tailEnd/>
          </a:ln>
        </p:spPr>
        <p:txBody>
          <a:bodyPr/>
          <a:lstStyle/>
          <a:p>
            <a:endParaRPr lang="sl-SI"/>
          </a:p>
        </p:txBody>
      </p:sp>
      <p:sp>
        <p:nvSpPr>
          <p:cNvPr id="40973" name="Rectangle 22"/>
          <p:cNvSpPr>
            <a:spLocks noChangeArrowheads="1"/>
          </p:cNvSpPr>
          <p:nvPr/>
        </p:nvSpPr>
        <p:spPr bwMode="auto">
          <a:xfrm>
            <a:off x="7237413" y="5351463"/>
            <a:ext cx="698500" cy="282575"/>
          </a:xfrm>
          <a:prstGeom prst="rect">
            <a:avLst/>
          </a:prstGeom>
          <a:noFill/>
          <a:ln w="9525">
            <a:solidFill>
              <a:srgbClr val="000000"/>
            </a:solidFill>
            <a:miter lim="800000"/>
            <a:headEnd/>
            <a:tailEnd/>
          </a:ln>
        </p:spPr>
        <p:txBody>
          <a:bodyPr/>
          <a:lstStyle/>
          <a:p>
            <a:endParaRPr lang="sl-SI"/>
          </a:p>
        </p:txBody>
      </p:sp>
      <p:sp>
        <p:nvSpPr>
          <p:cNvPr id="40974" name="Freeform 23"/>
          <p:cNvSpPr>
            <a:spLocks/>
          </p:cNvSpPr>
          <p:nvPr/>
        </p:nvSpPr>
        <p:spPr bwMode="auto">
          <a:xfrm>
            <a:off x="7237413" y="5207000"/>
            <a:ext cx="709612" cy="144463"/>
          </a:xfrm>
          <a:custGeom>
            <a:avLst/>
            <a:gdLst>
              <a:gd name="T0" fmla="*/ 2147483647 w 447"/>
              <a:gd name="T1" fmla="*/ 0 h 91"/>
              <a:gd name="T2" fmla="*/ 0 w 447"/>
              <a:gd name="T3" fmla="*/ 2147483647 h 91"/>
              <a:gd name="T4" fmla="*/ 2147483647 w 447"/>
              <a:gd name="T5" fmla="*/ 2147483647 h 91"/>
              <a:gd name="T6" fmla="*/ 2147483647 w 447"/>
              <a:gd name="T7" fmla="*/ 0 h 91"/>
              <a:gd name="T8" fmla="*/ 0 60000 65536"/>
              <a:gd name="T9" fmla="*/ 0 60000 65536"/>
              <a:gd name="T10" fmla="*/ 0 60000 65536"/>
              <a:gd name="T11" fmla="*/ 0 60000 65536"/>
              <a:gd name="T12" fmla="*/ 0 w 447"/>
              <a:gd name="T13" fmla="*/ 0 h 91"/>
              <a:gd name="T14" fmla="*/ 447 w 447"/>
              <a:gd name="T15" fmla="*/ 91 h 91"/>
            </a:gdLst>
            <a:ahLst/>
            <a:cxnLst>
              <a:cxn ang="T8">
                <a:pos x="T0" y="T1"/>
              </a:cxn>
              <a:cxn ang="T9">
                <a:pos x="T2" y="T3"/>
              </a:cxn>
              <a:cxn ang="T10">
                <a:pos x="T4" y="T5"/>
              </a:cxn>
              <a:cxn ang="T11">
                <a:pos x="T6" y="T7"/>
              </a:cxn>
            </a:cxnLst>
            <a:rect l="T12" t="T13" r="T14" b="T15"/>
            <a:pathLst>
              <a:path w="447" h="91">
                <a:moveTo>
                  <a:pt x="223" y="0"/>
                </a:moveTo>
                <a:lnTo>
                  <a:pt x="0" y="91"/>
                </a:lnTo>
                <a:lnTo>
                  <a:pt x="447" y="91"/>
                </a:lnTo>
                <a:lnTo>
                  <a:pt x="223" y="0"/>
                </a:lnTo>
                <a:close/>
              </a:path>
            </a:pathLst>
          </a:custGeom>
          <a:solidFill>
            <a:srgbClr val="CC6600"/>
          </a:solidFill>
          <a:ln w="9525">
            <a:solidFill>
              <a:srgbClr val="000000"/>
            </a:solidFill>
            <a:round/>
            <a:headEnd/>
            <a:tailEnd/>
          </a:ln>
        </p:spPr>
        <p:txBody>
          <a:bodyPr/>
          <a:lstStyle/>
          <a:p>
            <a:endParaRPr lang="en-US"/>
          </a:p>
        </p:txBody>
      </p:sp>
      <p:sp>
        <p:nvSpPr>
          <p:cNvPr id="40975" name="Line 24"/>
          <p:cNvSpPr>
            <a:spLocks noChangeShapeType="1"/>
          </p:cNvSpPr>
          <p:nvPr/>
        </p:nvSpPr>
        <p:spPr bwMode="auto">
          <a:xfrm>
            <a:off x="3929063" y="5641975"/>
            <a:ext cx="1587" cy="146050"/>
          </a:xfrm>
          <a:prstGeom prst="line">
            <a:avLst/>
          </a:prstGeom>
          <a:noFill/>
          <a:ln w="9525">
            <a:solidFill>
              <a:srgbClr val="000000"/>
            </a:solidFill>
            <a:round/>
            <a:headEnd/>
            <a:tailEnd/>
          </a:ln>
        </p:spPr>
        <p:txBody>
          <a:bodyPr/>
          <a:lstStyle/>
          <a:p>
            <a:endParaRPr lang="en-US"/>
          </a:p>
        </p:txBody>
      </p:sp>
      <p:sp>
        <p:nvSpPr>
          <p:cNvPr id="40976" name="Line 25"/>
          <p:cNvSpPr>
            <a:spLocks noChangeShapeType="1"/>
          </p:cNvSpPr>
          <p:nvPr/>
        </p:nvSpPr>
        <p:spPr bwMode="auto">
          <a:xfrm flipV="1">
            <a:off x="6527800" y="5641975"/>
            <a:ext cx="1588" cy="146050"/>
          </a:xfrm>
          <a:prstGeom prst="line">
            <a:avLst/>
          </a:prstGeom>
          <a:noFill/>
          <a:ln w="9525">
            <a:solidFill>
              <a:srgbClr val="000000"/>
            </a:solidFill>
            <a:round/>
            <a:headEnd/>
            <a:tailEnd/>
          </a:ln>
        </p:spPr>
        <p:txBody>
          <a:bodyPr/>
          <a:lstStyle/>
          <a:p>
            <a:endParaRPr lang="en-US"/>
          </a:p>
        </p:txBody>
      </p:sp>
      <p:sp>
        <p:nvSpPr>
          <p:cNvPr id="40977" name="Line 26"/>
          <p:cNvSpPr>
            <a:spLocks noChangeShapeType="1"/>
          </p:cNvSpPr>
          <p:nvPr/>
        </p:nvSpPr>
        <p:spPr bwMode="auto">
          <a:xfrm>
            <a:off x="6527800" y="5641975"/>
            <a:ext cx="709613" cy="1588"/>
          </a:xfrm>
          <a:prstGeom prst="line">
            <a:avLst/>
          </a:prstGeom>
          <a:noFill/>
          <a:ln w="9525">
            <a:solidFill>
              <a:srgbClr val="000000"/>
            </a:solidFill>
            <a:round/>
            <a:headEnd/>
            <a:tailEnd/>
          </a:ln>
        </p:spPr>
        <p:txBody>
          <a:bodyPr/>
          <a:lstStyle/>
          <a:p>
            <a:endParaRPr lang="en-US"/>
          </a:p>
        </p:txBody>
      </p:sp>
      <p:sp>
        <p:nvSpPr>
          <p:cNvPr id="40978" name="Freeform 27"/>
          <p:cNvSpPr>
            <a:spLocks/>
          </p:cNvSpPr>
          <p:nvPr/>
        </p:nvSpPr>
        <p:spPr bwMode="auto">
          <a:xfrm>
            <a:off x="3924300" y="5689600"/>
            <a:ext cx="2608263" cy="87313"/>
          </a:xfrm>
          <a:custGeom>
            <a:avLst/>
            <a:gdLst>
              <a:gd name="T0" fmla="*/ 2147483647 w 1643"/>
              <a:gd name="T1" fmla="*/ 2147483647 h 55"/>
              <a:gd name="T2" fmla="*/ 2147483647 w 1643"/>
              <a:gd name="T3" fmla="*/ 2147483647 h 55"/>
              <a:gd name="T4" fmla="*/ 2147483647 w 1643"/>
              <a:gd name="T5" fmla="*/ 2147483647 h 55"/>
              <a:gd name="T6" fmla="*/ 2147483647 w 1643"/>
              <a:gd name="T7" fmla="*/ 2147483647 h 55"/>
              <a:gd name="T8" fmla="*/ 2147483647 w 1643"/>
              <a:gd name="T9" fmla="*/ 2147483647 h 55"/>
              <a:gd name="T10" fmla="*/ 2147483647 w 1643"/>
              <a:gd name="T11" fmla="*/ 2147483647 h 55"/>
              <a:gd name="T12" fmla="*/ 2147483647 w 1643"/>
              <a:gd name="T13" fmla="*/ 2147483647 h 55"/>
              <a:gd name="T14" fmla="*/ 2147483647 w 1643"/>
              <a:gd name="T15" fmla="*/ 2147483647 h 55"/>
              <a:gd name="T16" fmla="*/ 2147483647 w 1643"/>
              <a:gd name="T17" fmla="*/ 2147483647 h 55"/>
              <a:gd name="T18" fmla="*/ 2147483647 w 1643"/>
              <a:gd name="T19" fmla="*/ 2147483647 h 55"/>
              <a:gd name="T20" fmla="*/ 2147483647 w 1643"/>
              <a:gd name="T21" fmla="*/ 2147483647 h 55"/>
              <a:gd name="T22" fmla="*/ 2147483647 w 1643"/>
              <a:gd name="T23" fmla="*/ 2147483647 h 55"/>
              <a:gd name="T24" fmla="*/ 2147483647 w 1643"/>
              <a:gd name="T25" fmla="*/ 2147483647 h 55"/>
              <a:gd name="T26" fmla="*/ 2147483647 w 1643"/>
              <a:gd name="T27" fmla="*/ 2147483647 h 55"/>
              <a:gd name="T28" fmla="*/ 2147483647 w 1643"/>
              <a:gd name="T29" fmla="*/ 2147483647 h 55"/>
              <a:gd name="T30" fmla="*/ 2147483647 w 1643"/>
              <a:gd name="T31" fmla="*/ 2147483647 h 55"/>
              <a:gd name="T32" fmla="*/ 2147483647 w 1643"/>
              <a:gd name="T33" fmla="*/ 2147483647 h 55"/>
              <a:gd name="T34" fmla="*/ 2147483647 w 1643"/>
              <a:gd name="T35" fmla="*/ 2147483647 h 55"/>
              <a:gd name="T36" fmla="*/ 2147483647 w 1643"/>
              <a:gd name="T37" fmla="*/ 2147483647 h 55"/>
              <a:gd name="T38" fmla="*/ 2147483647 w 1643"/>
              <a:gd name="T39" fmla="*/ 2147483647 h 55"/>
              <a:gd name="T40" fmla="*/ 2147483647 w 1643"/>
              <a:gd name="T41" fmla="*/ 2147483647 h 55"/>
              <a:gd name="T42" fmla="*/ 2147483647 w 1643"/>
              <a:gd name="T43" fmla="*/ 2147483647 h 55"/>
              <a:gd name="T44" fmla="*/ 2147483647 w 1643"/>
              <a:gd name="T45" fmla="*/ 2147483647 h 55"/>
              <a:gd name="T46" fmla="*/ 2147483647 w 1643"/>
              <a:gd name="T47" fmla="*/ 2147483647 h 55"/>
              <a:gd name="T48" fmla="*/ 2147483647 w 1643"/>
              <a:gd name="T49" fmla="*/ 2147483647 h 55"/>
              <a:gd name="T50" fmla="*/ 2147483647 w 1643"/>
              <a:gd name="T51" fmla="*/ 2147483647 h 55"/>
              <a:gd name="T52" fmla="*/ 2147483647 w 1643"/>
              <a:gd name="T53" fmla="*/ 2147483647 h 55"/>
              <a:gd name="T54" fmla="*/ 2147483647 w 1643"/>
              <a:gd name="T55" fmla="*/ 2147483647 h 55"/>
              <a:gd name="T56" fmla="*/ 2147483647 w 1643"/>
              <a:gd name="T57" fmla="*/ 2147483647 h 55"/>
              <a:gd name="T58" fmla="*/ 2147483647 w 1643"/>
              <a:gd name="T59" fmla="*/ 2147483647 h 55"/>
              <a:gd name="T60" fmla="*/ 2147483647 w 1643"/>
              <a:gd name="T61" fmla="*/ 2147483647 h 55"/>
              <a:gd name="T62" fmla="*/ 2147483647 w 1643"/>
              <a:gd name="T63" fmla="*/ 2147483647 h 55"/>
              <a:gd name="T64" fmla="*/ 2147483647 w 1643"/>
              <a:gd name="T65" fmla="*/ 2147483647 h 55"/>
              <a:gd name="T66" fmla="*/ 2147483647 w 1643"/>
              <a:gd name="T67" fmla="*/ 2147483647 h 55"/>
              <a:gd name="T68" fmla="*/ 2147483647 w 1643"/>
              <a:gd name="T69" fmla="*/ 2147483647 h 55"/>
              <a:gd name="T70" fmla="*/ 2147483647 w 1643"/>
              <a:gd name="T71" fmla="*/ 2147483647 h 55"/>
              <a:gd name="T72" fmla="*/ 2147483647 w 1643"/>
              <a:gd name="T73" fmla="*/ 0 h 55"/>
              <a:gd name="T74" fmla="*/ 2147483647 w 1643"/>
              <a:gd name="T75" fmla="*/ 2147483647 h 55"/>
              <a:gd name="T76" fmla="*/ 2147483647 w 1643"/>
              <a:gd name="T77" fmla="*/ 2147483647 h 55"/>
              <a:gd name="T78" fmla="*/ 2147483647 w 1643"/>
              <a:gd name="T79" fmla="*/ 2147483647 h 55"/>
              <a:gd name="T80" fmla="*/ 2147483647 w 1643"/>
              <a:gd name="T81" fmla="*/ 2147483647 h 55"/>
              <a:gd name="T82" fmla="*/ 2147483647 w 1643"/>
              <a:gd name="T83" fmla="*/ 2147483647 h 55"/>
              <a:gd name="T84" fmla="*/ 2147483647 w 1643"/>
              <a:gd name="T85" fmla="*/ 2147483647 h 55"/>
              <a:gd name="T86" fmla="*/ 2147483647 w 1643"/>
              <a:gd name="T87" fmla="*/ 2147483647 h 55"/>
              <a:gd name="T88" fmla="*/ 2147483647 w 1643"/>
              <a:gd name="T89" fmla="*/ 2147483647 h 55"/>
              <a:gd name="T90" fmla="*/ 2147483647 w 1643"/>
              <a:gd name="T91" fmla="*/ 2147483647 h 55"/>
              <a:gd name="T92" fmla="*/ 2147483647 w 1643"/>
              <a:gd name="T93" fmla="*/ 2147483647 h 55"/>
              <a:gd name="T94" fmla="*/ 2147483647 w 1643"/>
              <a:gd name="T95" fmla="*/ 2147483647 h 55"/>
              <a:gd name="T96" fmla="*/ 2147483647 w 1643"/>
              <a:gd name="T97" fmla="*/ 2147483647 h 55"/>
              <a:gd name="T98" fmla="*/ 2147483647 w 1643"/>
              <a:gd name="T99" fmla="*/ 2147483647 h 55"/>
              <a:gd name="T100" fmla="*/ 2147483647 w 1643"/>
              <a:gd name="T101" fmla="*/ 2147483647 h 55"/>
              <a:gd name="T102" fmla="*/ 2147483647 w 1643"/>
              <a:gd name="T103" fmla="*/ 2147483647 h 55"/>
              <a:gd name="T104" fmla="*/ 2147483647 w 1643"/>
              <a:gd name="T105" fmla="*/ 2147483647 h 55"/>
              <a:gd name="T106" fmla="*/ 2147483647 w 1643"/>
              <a:gd name="T107" fmla="*/ 2147483647 h 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3"/>
              <a:gd name="T163" fmla="*/ 0 h 55"/>
              <a:gd name="T164" fmla="*/ 1643 w 1643"/>
              <a:gd name="T165" fmla="*/ 55 h 5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3" h="55">
                <a:moveTo>
                  <a:pt x="0" y="46"/>
                </a:moveTo>
                <a:lnTo>
                  <a:pt x="6" y="55"/>
                </a:lnTo>
                <a:lnTo>
                  <a:pt x="42" y="38"/>
                </a:lnTo>
                <a:lnTo>
                  <a:pt x="61" y="31"/>
                </a:lnTo>
                <a:lnTo>
                  <a:pt x="80" y="24"/>
                </a:lnTo>
                <a:lnTo>
                  <a:pt x="98" y="18"/>
                </a:lnTo>
                <a:lnTo>
                  <a:pt x="117" y="13"/>
                </a:lnTo>
                <a:lnTo>
                  <a:pt x="115" y="9"/>
                </a:lnTo>
                <a:lnTo>
                  <a:pt x="115" y="14"/>
                </a:lnTo>
                <a:lnTo>
                  <a:pt x="133" y="11"/>
                </a:lnTo>
                <a:lnTo>
                  <a:pt x="152" y="10"/>
                </a:lnTo>
                <a:lnTo>
                  <a:pt x="161" y="11"/>
                </a:lnTo>
                <a:lnTo>
                  <a:pt x="170" y="11"/>
                </a:lnTo>
                <a:lnTo>
                  <a:pt x="170" y="7"/>
                </a:lnTo>
                <a:lnTo>
                  <a:pt x="167" y="11"/>
                </a:lnTo>
                <a:lnTo>
                  <a:pt x="186" y="16"/>
                </a:lnTo>
                <a:lnTo>
                  <a:pt x="205" y="24"/>
                </a:lnTo>
                <a:lnTo>
                  <a:pt x="224" y="33"/>
                </a:lnTo>
                <a:lnTo>
                  <a:pt x="242" y="41"/>
                </a:lnTo>
                <a:lnTo>
                  <a:pt x="261" y="48"/>
                </a:lnTo>
                <a:lnTo>
                  <a:pt x="280" y="53"/>
                </a:lnTo>
                <a:lnTo>
                  <a:pt x="282" y="54"/>
                </a:lnTo>
                <a:lnTo>
                  <a:pt x="292" y="55"/>
                </a:lnTo>
                <a:lnTo>
                  <a:pt x="300" y="55"/>
                </a:lnTo>
                <a:lnTo>
                  <a:pt x="309" y="55"/>
                </a:lnTo>
                <a:lnTo>
                  <a:pt x="319" y="54"/>
                </a:lnTo>
                <a:lnTo>
                  <a:pt x="321" y="53"/>
                </a:lnTo>
                <a:lnTo>
                  <a:pt x="340" y="48"/>
                </a:lnTo>
                <a:lnTo>
                  <a:pt x="359" y="41"/>
                </a:lnTo>
                <a:lnTo>
                  <a:pt x="378" y="33"/>
                </a:lnTo>
                <a:lnTo>
                  <a:pt x="396" y="24"/>
                </a:lnTo>
                <a:lnTo>
                  <a:pt x="415" y="16"/>
                </a:lnTo>
                <a:lnTo>
                  <a:pt x="433" y="11"/>
                </a:lnTo>
                <a:lnTo>
                  <a:pt x="430" y="7"/>
                </a:lnTo>
                <a:lnTo>
                  <a:pt x="430" y="11"/>
                </a:lnTo>
                <a:lnTo>
                  <a:pt x="440" y="11"/>
                </a:lnTo>
                <a:lnTo>
                  <a:pt x="449" y="10"/>
                </a:lnTo>
                <a:lnTo>
                  <a:pt x="458" y="11"/>
                </a:lnTo>
                <a:lnTo>
                  <a:pt x="468" y="11"/>
                </a:lnTo>
                <a:lnTo>
                  <a:pt x="468" y="7"/>
                </a:lnTo>
                <a:lnTo>
                  <a:pt x="465" y="11"/>
                </a:lnTo>
                <a:lnTo>
                  <a:pt x="484" y="16"/>
                </a:lnTo>
                <a:lnTo>
                  <a:pt x="503" y="24"/>
                </a:lnTo>
                <a:lnTo>
                  <a:pt x="522" y="33"/>
                </a:lnTo>
                <a:lnTo>
                  <a:pt x="540" y="41"/>
                </a:lnTo>
                <a:lnTo>
                  <a:pt x="559" y="48"/>
                </a:lnTo>
                <a:lnTo>
                  <a:pt x="577" y="53"/>
                </a:lnTo>
                <a:lnTo>
                  <a:pt x="579" y="54"/>
                </a:lnTo>
                <a:lnTo>
                  <a:pt x="589" y="55"/>
                </a:lnTo>
                <a:lnTo>
                  <a:pt x="598" y="55"/>
                </a:lnTo>
                <a:lnTo>
                  <a:pt x="607" y="55"/>
                </a:lnTo>
                <a:lnTo>
                  <a:pt x="617" y="54"/>
                </a:lnTo>
                <a:lnTo>
                  <a:pt x="619" y="53"/>
                </a:lnTo>
                <a:lnTo>
                  <a:pt x="638" y="48"/>
                </a:lnTo>
                <a:lnTo>
                  <a:pt x="657" y="41"/>
                </a:lnTo>
                <a:lnTo>
                  <a:pt x="676" y="33"/>
                </a:lnTo>
                <a:lnTo>
                  <a:pt x="693" y="24"/>
                </a:lnTo>
                <a:lnTo>
                  <a:pt x="712" y="16"/>
                </a:lnTo>
                <a:lnTo>
                  <a:pt x="731" y="11"/>
                </a:lnTo>
                <a:lnTo>
                  <a:pt x="728" y="7"/>
                </a:lnTo>
                <a:lnTo>
                  <a:pt x="728" y="11"/>
                </a:lnTo>
                <a:lnTo>
                  <a:pt x="738" y="11"/>
                </a:lnTo>
                <a:lnTo>
                  <a:pt x="747" y="10"/>
                </a:lnTo>
                <a:lnTo>
                  <a:pt x="756" y="11"/>
                </a:lnTo>
                <a:lnTo>
                  <a:pt x="766" y="11"/>
                </a:lnTo>
                <a:lnTo>
                  <a:pt x="766" y="7"/>
                </a:lnTo>
                <a:lnTo>
                  <a:pt x="763" y="11"/>
                </a:lnTo>
                <a:lnTo>
                  <a:pt x="782" y="16"/>
                </a:lnTo>
                <a:lnTo>
                  <a:pt x="801" y="24"/>
                </a:lnTo>
                <a:lnTo>
                  <a:pt x="820" y="33"/>
                </a:lnTo>
                <a:lnTo>
                  <a:pt x="837" y="41"/>
                </a:lnTo>
                <a:lnTo>
                  <a:pt x="856" y="48"/>
                </a:lnTo>
                <a:lnTo>
                  <a:pt x="875" y="53"/>
                </a:lnTo>
                <a:lnTo>
                  <a:pt x="877" y="54"/>
                </a:lnTo>
                <a:lnTo>
                  <a:pt x="887" y="55"/>
                </a:lnTo>
                <a:lnTo>
                  <a:pt x="896" y="55"/>
                </a:lnTo>
                <a:lnTo>
                  <a:pt x="905" y="55"/>
                </a:lnTo>
                <a:lnTo>
                  <a:pt x="915" y="54"/>
                </a:lnTo>
                <a:lnTo>
                  <a:pt x="917" y="53"/>
                </a:lnTo>
                <a:lnTo>
                  <a:pt x="936" y="48"/>
                </a:lnTo>
                <a:lnTo>
                  <a:pt x="955" y="41"/>
                </a:lnTo>
                <a:lnTo>
                  <a:pt x="973" y="33"/>
                </a:lnTo>
                <a:lnTo>
                  <a:pt x="991" y="24"/>
                </a:lnTo>
                <a:lnTo>
                  <a:pt x="1010" y="16"/>
                </a:lnTo>
                <a:lnTo>
                  <a:pt x="1029" y="11"/>
                </a:lnTo>
                <a:lnTo>
                  <a:pt x="1026" y="7"/>
                </a:lnTo>
                <a:lnTo>
                  <a:pt x="1026" y="11"/>
                </a:lnTo>
                <a:lnTo>
                  <a:pt x="1036" y="11"/>
                </a:lnTo>
                <a:lnTo>
                  <a:pt x="1045" y="10"/>
                </a:lnTo>
                <a:lnTo>
                  <a:pt x="1054" y="11"/>
                </a:lnTo>
                <a:lnTo>
                  <a:pt x="1064" y="11"/>
                </a:lnTo>
                <a:lnTo>
                  <a:pt x="1064" y="7"/>
                </a:lnTo>
                <a:lnTo>
                  <a:pt x="1061" y="11"/>
                </a:lnTo>
                <a:lnTo>
                  <a:pt x="1080" y="16"/>
                </a:lnTo>
                <a:lnTo>
                  <a:pt x="1098" y="24"/>
                </a:lnTo>
                <a:lnTo>
                  <a:pt x="1117" y="33"/>
                </a:lnTo>
                <a:lnTo>
                  <a:pt x="1135" y="41"/>
                </a:lnTo>
                <a:lnTo>
                  <a:pt x="1154" y="48"/>
                </a:lnTo>
                <a:lnTo>
                  <a:pt x="1173" y="53"/>
                </a:lnTo>
                <a:lnTo>
                  <a:pt x="1175" y="54"/>
                </a:lnTo>
                <a:lnTo>
                  <a:pt x="1185" y="55"/>
                </a:lnTo>
                <a:lnTo>
                  <a:pt x="1194" y="55"/>
                </a:lnTo>
                <a:lnTo>
                  <a:pt x="1203" y="55"/>
                </a:lnTo>
                <a:lnTo>
                  <a:pt x="1213" y="54"/>
                </a:lnTo>
                <a:lnTo>
                  <a:pt x="1215" y="53"/>
                </a:lnTo>
                <a:lnTo>
                  <a:pt x="1233" y="48"/>
                </a:lnTo>
                <a:lnTo>
                  <a:pt x="1252" y="41"/>
                </a:lnTo>
                <a:lnTo>
                  <a:pt x="1271" y="33"/>
                </a:lnTo>
                <a:lnTo>
                  <a:pt x="1289" y="24"/>
                </a:lnTo>
                <a:lnTo>
                  <a:pt x="1308" y="16"/>
                </a:lnTo>
                <a:lnTo>
                  <a:pt x="1327" y="11"/>
                </a:lnTo>
                <a:lnTo>
                  <a:pt x="1324" y="7"/>
                </a:lnTo>
                <a:lnTo>
                  <a:pt x="1324" y="11"/>
                </a:lnTo>
                <a:lnTo>
                  <a:pt x="1334" y="11"/>
                </a:lnTo>
                <a:lnTo>
                  <a:pt x="1343" y="10"/>
                </a:lnTo>
                <a:lnTo>
                  <a:pt x="1351" y="11"/>
                </a:lnTo>
                <a:lnTo>
                  <a:pt x="1361" y="11"/>
                </a:lnTo>
                <a:lnTo>
                  <a:pt x="1361" y="7"/>
                </a:lnTo>
                <a:lnTo>
                  <a:pt x="1358" y="11"/>
                </a:lnTo>
                <a:lnTo>
                  <a:pt x="1377" y="16"/>
                </a:lnTo>
                <a:lnTo>
                  <a:pt x="1396" y="24"/>
                </a:lnTo>
                <a:lnTo>
                  <a:pt x="1415" y="33"/>
                </a:lnTo>
                <a:lnTo>
                  <a:pt x="1433" y="41"/>
                </a:lnTo>
                <a:lnTo>
                  <a:pt x="1452" y="48"/>
                </a:lnTo>
                <a:lnTo>
                  <a:pt x="1471" y="53"/>
                </a:lnTo>
                <a:lnTo>
                  <a:pt x="1473" y="54"/>
                </a:lnTo>
                <a:lnTo>
                  <a:pt x="1482" y="55"/>
                </a:lnTo>
                <a:lnTo>
                  <a:pt x="1491" y="55"/>
                </a:lnTo>
                <a:lnTo>
                  <a:pt x="1510" y="55"/>
                </a:lnTo>
                <a:lnTo>
                  <a:pt x="1529" y="51"/>
                </a:lnTo>
                <a:lnTo>
                  <a:pt x="1531" y="51"/>
                </a:lnTo>
                <a:lnTo>
                  <a:pt x="1550" y="46"/>
                </a:lnTo>
                <a:lnTo>
                  <a:pt x="1569" y="41"/>
                </a:lnTo>
                <a:lnTo>
                  <a:pt x="1587" y="34"/>
                </a:lnTo>
                <a:lnTo>
                  <a:pt x="1606" y="26"/>
                </a:lnTo>
                <a:lnTo>
                  <a:pt x="1643" y="9"/>
                </a:lnTo>
                <a:lnTo>
                  <a:pt x="1637" y="1"/>
                </a:lnTo>
                <a:lnTo>
                  <a:pt x="1601" y="17"/>
                </a:lnTo>
                <a:lnTo>
                  <a:pt x="1582" y="25"/>
                </a:lnTo>
                <a:lnTo>
                  <a:pt x="1564" y="32"/>
                </a:lnTo>
                <a:lnTo>
                  <a:pt x="1545" y="37"/>
                </a:lnTo>
                <a:lnTo>
                  <a:pt x="1526" y="42"/>
                </a:lnTo>
                <a:lnTo>
                  <a:pt x="1529" y="46"/>
                </a:lnTo>
                <a:lnTo>
                  <a:pt x="1529" y="42"/>
                </a:lnTo>
                <a:lnTo>
                  <a:pt x="1510" y="45"/>
                </a:lnTo>
                <a:lnTo>
                  <a:pt x="1491" y="46"/>
                </a:lnTo>
                <a:lnTo>
                  <a:pt x="1482" y="45"/>
                </a:lnTo>
                <a:lnTo>
                  <a:pt x="1473" y="44"/>
                </a:lnTo>
                <a:lnTo>
                  <a:pt x="1473" y="49"/>
                </a:lnTo>
                <a:lnTo>
                  <a:pt x="1476" y="44"/>
                </a:lnTo>
                <a:lnTo>
                  <a:pt x="1457" y="39"/>
                </a:lnTo>
                <a:lnTo>
                  <a:pt x="1438" y="32"/>
                </a:lnTo>
                <a:lnTo>
                  <a:pt x="1420" y="24"/>
                </a:lnTo>
                <a:lnTo>
                  <a:pt x="1401" y="15"/>
                </a:lnTo>
                <a:lnTo>
                  <a:pt x="1382" y="7"/>
                </a:lnTo>
                <a:lnTo>
                  <a:pt x="1363" y="3"/>
                </a:lnTo>
                <a:lnTo>
                  <a:pt x="1361" y="2"/>
                </a:lnTo>
                <a:lnTo>
                  <a:pt x="1351" y="1"/>
                </a:lnTo>
                <a:lnTo>
                  <a:pt x="1343" y="0"/>
                </a:lnTo>
                <a:lnTo>
                  <a:pt x="1334" y="1"/>
                </a:lnTo>
                <a:lnTo>
                  <a:pt x="1324" y="2"/>
                </a:lnTo>
                <a:lnTo>
                  <a:pt x="1322" y="3"/>
                </a:lnTo>
                <a:lnTo>
                  <a:pt x="1303" y="7"/>
                </a:lnTo>
                <a:lnTo>
                  <a:pt x="1284" y="15"/>
                </a:lnTo>
                <a:lnTo>
                  <a:pt x="1266" y="24"/>
                </a:lnTo>
                <a:lnTo>
                  <a:pt x="1247" y="32"/>
                </a:lnTo>
                <a:lnTo>
                  <a:pt x="1228" y="39"/>
                </a:lnTo>
                <a:lnTo>
                  <a:pt x="1210" y="44"/>
                </a:lnTo>
                <a:lnTo>
                  <a:pt x="1213" y="49"/>
                </a:lnTo>
                <a:lnTo>
                  <a:pt x="1213" y="44"/>
                </a:lnTo>
                <a:lnTo>
                  <a:pt x="1203" y="45"/>
                </a:lnTo>
                <a:lnTo>
                  <a:pt x="1194" y="46"/>
                </a:lnTo>
                <a:lnTo>
                  <a:pt x="1185" y="45"/>
                </a:lnTo>
                <a:lnTo>
                  <a:pt x="1175" y="44"/>
                </a:lnTo>
                <a:lnTo>
                  <a:pt x="1175" y="49"/>
                </a:lnTo>
                <a:lnTo>
                  <a:pt x="1178" y="44"/>
                </a:lnTo>
                <a:lnTo>
                  <a:pt x="1159" y="39"/>
                </a:lnTo>
                <a:lnTo>
                  <a:pt x="1140" y="32"/>
                </a:lnTo>
                <a:lnTo>
                  <a:pt x="1122" y="24"/>
                </a:lnTo>
                <a:lnTo>
                  <a:pt x="1103" y="15"/>
                </a:lnTo>
                <a:lnTo>
                  <a:pt x="1085" y="7"/>
                </a:lnTo>
                <a:lnTo>
                  <a:pt x="1066" y="3"/>
                </a:lnTo>
                <a:lnTo>
                  <a:pt x="1064" y="2"/>
                </a:lnTo>
                <a:lnTo>
                  <a:pt x="1054" y="1"/>
                </a:lnTo>
                <a:lnTo>
                  <a:pt x="1045" y="0"/>
                </a:lnTo>
                <a:lnTo>
                  <a:pt x="1036" y="1"/>
                </a:lnTo>
                <a:lnTo>
                  <a:pt x="1026" y="2"/>
                </a:lnTo>
                <a:lnTo>
                  <a:pt x="1024" y="3"/>
                </a:lnTo>
                <a:lnTo>
                  <a:pt x="1005" y="7"/>
                </a:lnTo>
                <a:lnTo>
                  <a:pt x="986" y="15"/>
                </a:lnTo>
                <a:lnTo>
                  <a:pt x="968" y="24"/>
                </a:lnTo>
                <a:lnTo>
                  <a:pt x="950" y="32"/>
                </a:lnTo>
                <a:lnTo>
                  <a:pt x="931" y="39"/>
                </a:lnTo>
                <a:lnTo>
                  <a:pt x="912" y="44"/>
                </a:lnTo>
                <a:lnTo>
                  <a:pt x="915" y="49"/>
                </a:lnTo>
                <a:lnTo>
                  <a:pt x="915" y="44"/>
                </a:lnTo>
                <a:lnTo>
                  <a:pt x="905" y="45"/>
                </a:lnTo>
                <a:lnTo>
                  <a:pt x="896" y="46"/>
                </a:lnTo>
                <a:lnTo>
                  <a:pt x="887" y="45"/>
                </a:lnTo>
                <a:lnTo>
                  <a:pt x="877" y="44"/>
                </a:lnTo>
                <a:lnTo>
                  <a:pt x="877" y="49"/>
                </a:lnTo>
                <a:lnTo>
                  <a:pt x="880" y="44"/>
                </a:lnTo>
                <a:lnTo>
                  <a:pt x="861" y="39"/>
                </a:lnTo>
                <a:lnTo>
                  <a:pt x="842" y="32"/>
                </a:lnTo>
                <a:lnTo>
                  <a:pt x="824" y="24"/>
                </a:lnTo>
                <a:lnTo>
                  <a:pt x="806" y="15"/>
                </a:lnTo>
                <a:lnTo>
                  <a:pt x="787" y="7"/>
                </a:lnTo>
                <a:lnTo>
                  <a:pt x="768" y="3"/>
                </a:lnTo>
                <a:lnTo>
                  <a:pt x="766" y="2"/>
                </a:lnTo>
                <a:lnTo>
                  <a:pt x="756" y="1"/>
                </a:lnTo>
                <a:lnTo>
                  <a:pt x="747" y="0"/>
                </a:lnTo>
                <a:lnTo>
                  <a:pt x="738" y="1"/>
                </a:lnTo>
                <a:lnTo>
                  <a:pt x="728" y="2"/>
                </a:lnTo>
                <a:lnTo>
                  <a:pt x="726" y="3"/>
                </a:lnTo>
                <a:lnTo>
                  <a:pt x="707" y="7"/>
                </a:lnTo>
                <a:lnTo>
                  <a:pt x="689" y="15"/>
                </a:lnTo>
                <a:lnTo>
                  <a:pt x="671" y="24"/>
                </a:lnTo>
                <a:lnTo>
                  <a:pt x="652" y="32"/>
                </a:lnTo>
                <a:lnTo>
                  <a:pt x="633" y="39"/>
                </a:lnTo>
                <a:lnTo>
                  <a:pt x="614" y="44"/>
                </a:lnTo>
                <a:lnTo>
                  <a:pt x="617" y="49"/>
                </a:lnTo>
                <a:lnTo>
                  <a:pt x="617" y="44"/>
                </a:lnTo>
                <a:lnTo>
                  <a:pt x="607" y="45"/>
                </a:lnTo>
                <a:lnTo>
                  <a:pt x="598" y="46"/>
                </a:lnTo>
                <a:lnTo>
                  <a:pt x="589" y="45"/>
                </a:lnTo>
                <a:lnTo>
                  <a:pt x="579" y="44"/>
                </a:lnTo>
                <a:lnTo>
                  <a:pt x="579" y="49"/>
                </a:lnTo>
                <a:lnTo>
                  <a:pt x="582" y="44"/>
                </a:lnTo>
                <a:lnTo>
                  <a:pt x="563" y="39"/>
                </a:lnTo>
                <a:lnTo>
                  <a:pt x="545" y="32"/>
                </a:lnTo>
                <a:lnTo>
                  <a:pt x="527" y="24"/>
                </a:lnTo>
                <a:lnTo>
                  <a:pt x="508" y="15"/>
                </a:lnTo>
                <a:lnTo>
                  <a:pt x="489" y="7"/>
                </a:lnTo>
                <a:lnTo>
                  <a:pt x="470" y="3"/>
                </a:lnTo>
                <a:lnTo>
                  <a:pt x="468" y="2"/>
                </a:lnTo>
                <a:lnTo>
                  <a:pt x="458" y="1"/>
                </a:lnTo>
                <a:lnTo>
                  <a:pt x="449" y="0"/>
                </a:lnTo>
                <a:lnTo>
                  <a:pt x="440" y="1"/>
                </a:lnTo>
                <a:lnTo>
                  <a:pt x="430" y="2"/>
                </a:lnTo>
                <a:lnTo>
                  <a:pt x="428" y="3"/>
                </a:lnTo>
                <a:lnTo>
                  <a:pt x="410" y="7"/>
                </a:lnTo>
                <a:lnTo>
                  <a:pt x="391" y="15"/>
                </a:lnTo>
                <a:lnTo>
                  <a:pt x="373" y="24"/>
                </a:lnTo>
                <a:lnTo>
                  <a:pt x="354" y="32"/>
                </a:lnTo>
                <a:lnTo>
                  <a:pt x="335" y="39"/>
                </a:lnTo>
                <a:lnTo>
                  <a:pt x="316" y="44"/>
                </a:lnTo>
                <a:lnTo>
                  <a:pt x="319" y="49"/>
                </a:lnTo>
                <a:lnTo>
                  <a:pt x="319" y="44"/>
                </a:lnTo>
                <a:lnTo>
                  <a:pt x="309" y="45"/>
                </a:lnTo>
                <a:lnTo>
                  <a:pt x="300" y="46"/>
                </a:lnTo>
                <a:lnTo>
                  <a:pt x="292" y="45"/>
                </a:lnTo>
                <a:lnTo>
                  <a:pt x="282" y="44"/>
                </a:lnTo>
                <a:lnTo>
                  <a:pt x="282" y="49"/>
                </a:lnTo>
                <a:lnTo>
                  <a:pt x="285" y="44"/>
                </a:lnTo>
                <a:lnTo>
                  <a:pt x="266" y="39"/>
                </a:lnTo>
                <a:lnTo>
                  <a:pt x="247" y="32"/>
                </a:lnTo>
                <a:lnTo>
                  <a:pt x="229" y="24"/>
                </a:lnTo>
                <a:lnTo>
                  <a:pt x="210" y="15"/>
                </a:lnTo>
                <a:lnTo>
                  <a:pt x="191" y="7"/>
                </a:lnTo>
                <a:lnTo>
                  <a:pt x="172" y="3"/>
                </a:lnTo>
                <a:lnTo>
                  <a:pt x="170" y="2"/>
                </a:lnTo>
                <a:lnTo>
                  <a:pt x="161" y="1"/>
                </a:lnTo>
                <a:lnTo>
                  <a:pt x="152" y="0"/>
                </a:lnTo>
                <a:lnTo>
                  <a:pt x="133" y="1"/>
                </a:lnTo>
                <a:lnTo>
                  <a:pt x="115" y="4"/>
                </a:lnTo>
                <a:lnTo>
                  <a:pt x="112" y="4"/>
                </a:lnTo>
                <a:lnTo>
                  <a:pt x="93" y="9"/>
                </a:lnTo>
                <a:lnTo>
                  <a:pt x="75" y="15"/>
                </a:lnTo>
                <a:lnTo>
                  <a:pt x="56" y="22"/>
                </a:lnTo>
                <a:lnTo>
                  <a:pt x="37" y="29"/>
                </a:lnTo>
                <a:lnTo>
                  <a:pt x="0" y="46"/>
                </a:lnTo>
                <a:close/>
              </a:path>
            </a:pathLst>
          </a:custGeom>
          <a:solidFill>
            <a:srgbClr val="3366FF"/>
          </a:solidFill>
          <a:ln w="9525">
            <a:noFill/>
            <a:round/>
            <a:headEnd/>
            <a:tailEnd/>
          </a:ln>
        </p:spPr>
        <p:txBody>
          <a:bodyPr/>
          <a:lstStyle/>
          <a:p>
            <a:endParaRPr lang="en-US"/>
          </a:p>
        </p:txBody>
      </p:sp>
      <p:sp>
        <p:nvSpPr>
          <p:cNvPr id="40979" name="Freeform 28"/>
          <p:cNvSpPr>
            <a:spLocks/>
          </p:cNvSpPr>
          <p:nvPr/>
        </p:nvSpPr>
        <p:spPr bwMode="auto">
          <a:xfrm>
            <a:off x="4637088" y="5551488"/>
            <a:ext cx="1063625" cy="217487"/>
          </a:xfrm>
          <a:custGeom>
            <a:avLst/>
            <a:gdLst>
              <a:gd name="T0" fmla="*/ 0 w 670"/>
              <a:gd name="T1" fmla="*/ 0 h 137"/>
              <a:gd name="T2" fmla="*/ 2147483647 w 670"/>
              <a:gd name="T3" fmla="*/ 2147483647 h 137"/>
              <a:gd name="T4" fmla="*/ 2147483647 w 670"/>
              <a:gd name="T5" fmla="*/ 2147483647 h 137"/>
              <a:gd name="T6" fmla="*/ 2147483647 w 670"/>
              <a:gd name="T7" fmla="*/ 0 h 137"/>
              <a:gd name="T8" fmla="*/ 0 w 670"/>
              <a:gd name="T9" fmla="*/ 0 h 137"/>
              <a:gd name="T10" fmla="*/ 0 60000 65536"/>
              <a:gd name="T11" fmla="*/ 0 60000 65536"/>
              <a:gd name="T12" fmla="*/ 0 60000 65536"/>
              <a:gd name="T13" fmla="*/ 0 60000 65536"/>
              <a:gd name="T14" fmla="*/ 0 60000 65536"/>
              <a:gd name="T15" fmla="*/ 0 w 670"/>
              <a:gd name="T16" fmla="*/ 0 h 137"/>
              <a:gd name="T17" fmla="*/ 670 w 670"/>
              <a:gd name="T18" fmla="*/ 137 h 137"/>
            </a:gdLst>
            <a:ahLst/>
            <a:cxnLst>
              <a:cxn ang="T10">
                <a:pos x="T0" y="T1"/>
              </a:cxn>
              <a:cxn ang="T11">
                <a:pos x="T2" y="T3"/>
              </a:cxn>
              <a:cxn ang="T12">
                <a:pos x="T4" y="T5"/>
              </a:cxn>
              <a:cxn ang="T13">
                <a:pos x="T6" y="T7"/>
              </a:cxn>
              <a:cxn ang="T14">
                <a:pos x="T8" y="T9"/>
              </a:cxn>
            </a:cxnLst>
            <a:rect l="T15" t="T16" r="T17" b="T18"/>
            <a:pathLst>
              <a:path w="670" h="137">
                <a:moveTo>
                  <a:pt x="0" y="0"/>
                </a:moveTo>
                <a:lnTo>
                  <a:pt x="168" y="137"/>
                </a:lnTo>
                <a:lnTo>
                  <a:pt x="503" y="137"/>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40980" name="Rectangle 29"/>
          <p:cNvSpPr>
            <a:spLocks noChangeArrowheads="1"/>
          </p:cNvSpPr>
          <p:nvPr/>
        </p:nvSpPr>
        <p:spPr bwMode="auto">
          <a:xfrm>
            <a:off x="4873625" y="5480050"/>
            <a:ext cx="579438" cy="63500"/>
          </a:xfrm>
          <a:prstGeom prst="rect">
            <a:avLst/>
          </a:prstGeom>
          <a:solidFill>
            <a:srgbClr val="969696"/>
          </a:solidFill>
          <a:ln w="9525">
            <a:solidFill>
              <a:srgbClr val="969696"/>
            </a:solidFill>
            <a:miter lim="800000"/>
            <a:headEnd/>
            <a:tailEnd/>
          </a:ln>
        </p:spPr>
        <p:txBody>
          <a:bodyPr/>
          <a:lstStyle/>
          <a:p>
            <a:endParaRPr lang="sl-SI"/>
          </a:p>
        </p:txBody>
      </p:sp>
      <p:sp>
        <p:nvSpPr>
          <p:cNvPr id="40981" name="Line 30"/>
          <p:cNvSpPr>
            <a:spLocks noChangeShapeType="1"/>
          </p:cNvSpPr>
          <p:nvPr/>
        </p:nvSpPr>
        <p:spPr bwMode="auto">
          <a:xfrm>
            <a:off x="3692525" y="5641975"/>
            <a:ext cx="236538" cy="1588"/>
          </a:xfrm>
          <a:prstGeom prst="line">
            <a:avLst/>
          </a:prstGeom>
          <a:noFill/>
          <a:ln w="9525">
            <a:solidFill>
              <a:srgbClr val="000000"/>
            </a:solidFill>
            <a:round/>
            <a:headEnd/>
            <a:tailEnd/>
          </a:ln>
        </p:spPr>
        <p:txBody>
          <a:bodyPr/>
          <a:lstStyle/>
          <a:p>
            <a:endParaRPr lang="en-US"/>
          </a:p>
        </p:txBody>
      </p:sp>
      <p:sp>
        <p:nvSpPr>
          <p:cNvPr id="40982" name="AutoShape 35"/>
          <p:cNvSpPr>
            <a:spLocks noChangeArrowheads="1"/>
          </p:cNvSpPr>
          <p:nvPr/>
        </p:nvSpPr>
        <p:spPr bwMode="auto">
          <a:xfrm>
            <a:off x="381000" y="1371600"/>
            <a:ext cx="3629025" cy="3494088"/>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Seller’s obligations end, when the </a:t>
            </a:r>
          </a:p>
          <a:p>
            <a:pPr algn="ctr"/>
            <a:r>
              <a:rPr lang="en-US" b="0" i="1" dirty="0"/>
              <a:t>goods are made available unloaded, </a:t>
            </a:r>
          </a:p>
          <a:p>
            <a:pPr algn="ctr"/>
            <a:r>
              <a:rPr lang="en-US" b="0" i="1" dirty="0"/>
              <a:t>on the specified means of transport</a:t>
            </a:r>
            <a:r>
              <a:rPr lang="sl-SI" b="0" i="1" dirty="0"/>
              <a:t>,</a:t>
            </a:r>
            <a:endParaRPr lang="en-US" b="0" i="1" dirty="0"/>
          </a:p>
          <a:p>
            <a:pPr algn="ctr"/>
            <a:r>
              <a:rPr lang="en-US" b="0" i="1" dirty="0"/>
              <a:t>at the named place of delivery</a:t>
            </a:r>
          </a:p>
          <a:p>
            <a:pPr algn="ctr"/>
            <a:r>
              <a:rPr lang="en-US" b="0" i="1" dirty="0"/>
              <a:t>at the </a:t>
            </a:r>
            <a:r>
              <a:rPr lang="sl-SI" b="0" i="1" dirty="0"/>
              <a:t>terminal</a:t>
            </a:r>
            <a:r>
              <a:rPr lang="en-US" b="0" i="1" dirty="0"/>
              <a:t>.</a:t>
            </a:r>
          </a:p>
        </p:txBody>
      </p:sp>
      <p:sp>
        <p:nvSpPr>
          <p:cNvPr id="40983" name="AutoShape 36"/>
          <p:cNvSpPr>
            <a:spLocks noChangeArrowheads="1"/>
          </p:cNvSpPr>
          <p:nvPr/>
        </p:nvSpPr>
        <p:spPr bwMode="auto">
          <a:xfrm>
            <a:off x="4724401" y="1341438"/>
            <a:ext cx="3519488" cy="3600450"/>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The buyer must unload and take</a:t>
            </a:r>
          </a:p>
          <a:p>
            <a:pPr algn="ctr"/>
            <a:r>
              <a:rPr lang="en-US" b="0" i="1" dirty="0"/>
              <a:t>hold of the delivery on the</a:t>
            </a:r>
          </a:p>
          <a:p>
            <a:pPr algn="ctr"/>
            <a:r>
              <a:rPr lang="en-US" b="0" i="1" dirty="0"/>
              <a:t>specified means of transport, at </a:t>
            </a:r>
          </a:p>
          <a:p>
            <a:pPr algn="ctr"/>
            <a:r>
              <a:rPr lang="en-US" b="0" i="1" dirty="0"/>
              <a:t>the named place of delivery at the</a:t>
            </a:r>
          </a:p>
          <a:p>
            <a:pPr algn="ctr"/>
            <a:r>
              <a:rPr lang="sl-SI" b="0" i="1" dirty="0"/>
              <a:t>terminal</a:t>
            </a:r>
            <a:r>
              <a:rPr lang="en-US" b="0" i="1" dirty="0"/>
              <a:t>.</a:t>
            </a:r>
          </a:p>
          <a:p>
            <a:pPr algn="ctr"/>
            <a:endParaRPr lang="en-US" dirty="0"/>
          </a:p>
        </p:txBody>
      </p:sp>
      <p:sp>
        <p:nvSpPr>
          <p:cNvPr id="40984" name="Rectangle 8"/>
          <p:cNvSpPr>
            <a:spLocks noChangeArrowheads="1"/>
          </p:cNvSpPr>
          <p:nvPr/>
        </p:nvSpPr>
        <p:spPr bwMode="auto">
          <a:xfrm>
            <a:off x="1962150" y="579755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0985" name="Rectangle 9"/>
          <p:cNvSpPr>
            <a:spLocks noChangeArrowheads="1"/>
          </p:cNvSpPr>
          <p:nvPr/>
        </p:nvSpPr>
        <p:spPr bwMode="auto">
          <a:xfrm>
            <a:off x="1962150" y="5946775"/>
            <a:ext cx="1666875" cy="182563"/>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200">
                <a:solidFill>
                  <a:srgbClr val="FF0000"/>
                </a:solidFill>
                <a:latin typeface="Times New Roman" pitchFamily="18" charset="0"/>
              </a:rPr>
              <a:t>Transfer of cost and risks</a:t>
            </a:r>
            <a:endParaRPr lang="en-US" b="0">
              <a:latin typeface="Times New Roman" pitchFamily="18" charset="0"/>
            </a:endParaRPr>
          </a:p>
        </p:txBody>
      </p:sp>
      <p:sp>
        <p:nvSpPr>
          <p:cNvPr id="40986" name="Rectangle 10"/>
          <p:cNvSpPr>
            <a:spLocks noChangeArrowheads="1"/>
          </p:cNvSpPr>
          <p:nvPr/>
        </p:nvSpPr>
        <p:spPr bwMode="auto">
          <a:xfrm>
            <a:off x="4164013" y="596900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0987" name="Rectangle 25"/>
          <p:cNvSpPr>
            <a:spLocks noChangeArrowheads="1"/>
          </p:cNvSpPr>
          <p:nvPr/>
        </p:nvSpPr>
        <p:spPr bwMode="auto">
          <a:xfrm>
            <a:off x="1447800" y="6164263"/>
            <a:ext cx="5649913" cy="22225"/>
          </a:xfrm>
          <a:prstGeom prst="rect">
            <a:avLst/>
          </a:prstGeom>
          <a:solidFill>
            <a:srgbClr val="FF0000"/>
          </a:solidFill>
          <a:ln w="9525">
            <a:noFill/>
            <a:miter lim="800000"/>
            <a:headEnd/>
            <a:tailEnd/>
          </a:ln>
        </p:spPr>
        <p:txBody>
          <a:bodyPr/>
          <a:lstStyle/>
          <a:p>
            <a:endParaRPr lang="sl-SI"/>
          </a:p>
        </p:txBody>
      </p:sp>
      <p:sp>
        <p:nvSpPr>
          <p:cNvPr id="40988" name="Freeform 26"/>
          <p:cNvSpPr>
            <a:spLocks/>
          </p:cNvSpPr>
          <p:nvPr/>
        </p:nvSpPr>
        <p:spPr bwMode="auto">
          <a:xfrm>
            <a:off x="6429375" y="6116638"/>
            <a:ext cx="142875" cy="117475"/>
          </a:xfrm>
          <a:custGeom>
            <a:avLst/>
            <a:gdLst>
              <a:gd name="T0" fmla="*/ 0 w 90"/>
              <a:gd name="T1" fmla="*/ 2147483647 h 74"/>
              <a:gd name="T2" fmla="*/ 2147483647 w 90"/>
              <a:gd name="T3" fmla="*/ 2147483647 h 74"/>
              <a:gd name="T4" fmla="*/ 0 w 90"/>
              <a:gd name="T5" fmla="*/ 0 h 74"/>
              <a:gd name="T6" fmla="*/ 0 w 90"/>
              <a:gd name="T7" fmla="*/ 2147483647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7"/>
                </a:lnTo>
                <a:lnTo>
                  <a:pt x="0" y="0"/>
                </a:lnTo>
                <a:lnTo>
                  <a:pt x="0" y="74"/>
                </a:lnTo>
                <a:close/>
              </a:path>
            </a:pathLst>
          </a:custGeom>
          <a:solidFill>
            <a:srgbClr val="FF0000"/>
          </a:solidFill>
          <a:ln w="9525">
            <a:noFill/>
            <a:round/>
            <a:headEnd/>
            <a:tailEnd/>
          </a:ln>
        </p:spPr>
        <p:txBody>
          <a:bodyPr/>
          <a:lstStyle/>
          <a:p>
            <a:endParaRPr lang="en-US"/>
          </a:p>
        </p:txBody>
      </p:sp>
      <p:sp>
        <p:nvSpPr>
          <p:cNvPr id="40989" name="Rectangle 27"/>
          <p:cNvSpPr>
            <a:spLocks noChangeArrowheads="1"/>
          </p:cNvSpPr>
          <p:nvPr/>
        </p:nvSpPr>
        <p:spPr bwMode="auto">
          <a:xfrm>
            <a:off x="6711950" y="6164263"/>
            <a:ext cx="1439863" cy="22225"/>
          </a:xfrm>
          <a:prstGeom prst="rect">
            <a:avLst/>
          </a:prstGeom>
          <a:solidFill>
            <a:srgbClr val="FF0000"/>
          </a:solidFill>
          <a:ln w="9525">
            <a:noFill/>
            <a:miter lim="800000"/>
            <a:headEnd/>
            <a:tailEnd/>
          </a:ln>
        </p:spPr>
        <p:txBody>
          <a:bodyPr/>
          <a:lstStyle/>
          <a:p>
            <a:endParaRPr lang="sl-SI"/>
          </a:p>
        </p:txBody>
      </p:sp>
      <p:sp>
        <p:nvSpPr>
          <p:cNvPr id="40990" name="Freeform 28"/>
          <p:cNvSpPr>
            <a:spLocks/>
          </p:cNvSpPr>
          <p:nvPr/>
        </p:nvSpPr>
        <p:spPr bwMode="auto">
          <a:xfrm>
            <a:off x="6572250" y="6116638"/>
            <a:ext cx="144463" cy="117475"/>
          </a:xfrm>
          <a:custGeom>
            <a:avLst/>
            <a:gdLst>
              <a:gd name="T0" fmla="*/ 2147483647 w 91"/>
              <a:gd name="T1" fmla="*/ 0 h 74"/>
              <a:gd name="T2" fmla="*/ 0 w 91"/>
              <a:gd name="T3" fmla="*/ 2147483647 h 74"/>
              <a:gd name="T4" fmla="*/ 2147483647 w 91"/>
              <a:gd name="T5" fmla="*/ 2147483647 h 74"/>
              <a:gd name="T6" fmla="*/ 2147483647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FF0000"/>
          </a:solidFill>
          <a:ln w="9525">
            <a:no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en-US" b="1" dirty="0" smtClean="0"/>
              <a:t>D group: </a:t>
            </a:r>
            <a:r>
              <a:rPr lang="en-US" b="1" dirty="0" smtClean="0">
                <a:solidFill>
                  <a:srgbClr val="CC0000"/>
                </a:solidFill>
              </a:rPr>
              <a:t>D</a:t>
            </a:r>
            <a:r>
              <a:rPr lang="sl-SI" b="1" dirty="0" smtClean="0">
                <a:solidFill>
                  <a:srgbClr val="CC0000"/>
                </a:solidFill>
              </a:rPr>
              <a:t>AP</a:t>
            </a:r>
            <a:r>
              <a:rPr lang="en-US" b="1" dirty="0" smtClean="0">
                <a:solidFill>
                  <a:srgbClr val="CC0000"/>
                </a:solidFill>
              </a:rPr>
              <a:t> (delivered </a:t>
            </a:r>
            <a:r>
              <a:rPr lang="sl-SI" b="1" dirty="0" smtClean="0">
                <a:solidFill>
                  <a:srgbClr val="CC0000"/>
                </a:solidFill>
              </a:rPr>
              <a:t>at </a:t>
            </a:r>
            <a:br>
              <a:rPr lang="sl-SI" b="1" dirty="0" smtClean="0">
                <a:solidFill>
                  <a:srgbClr val="CC0000"/>
                </a:solidFill>
              </a:rPr>
            </a:br>
            <a:r>
              <a:rPr lang="sl-SI" b="1" dirty="0" smtClean="0">
                <a:solidFill>
                  <a:srgbClr val="CC0000"/>
                </a:solidFill>
              </a:rPr>
              <a:t>place</a:t>
            </a:r>
            <a:r>
              <a:rPr lang="en-US" b="1" dirty="0" smtClean="0">
                <a:solidFill>
                  <a:srgbClr val="CC0000"/>
                </a:solidFill>
              </a:rPr>
              <a:t>)</a:t>
            </a:r>
          </a:p>
        </p:txBody>
      </p:sp>
      <p:grpSp>
        <p:nvGrpSpPr>
          <p:cNvPr id="2" name="Group 4"/>
          <p:cNvGrpSpPr>
            <a:grpSpLocks/>
          </p:cNvGrpSpPr>
          <p:nvPr/>
        </p:nvGrpSpPr>
        <p:grpSpPr bwMode="auto">
          <a:xfrm>
            <a:off x="7380288" y="0"/>
            <a:ext cx="1763712" cy="1484313"/>
            <a:chOff x="0" y="1104"/>
            <a:chExt cx="1219" cy="1433"/>
          </a:xfrm>
        </p:grpSpPr>
        <p:pic>
          <p:nvPicPr>
            <p:cNvPr id="42015" name="Picture 5"/>
            <p:cNvPicPr>
              <a:picLocks noChangeAspect="1" noChangeArrowheads="1"/>
            </p:cNvPicPr>
            <p:nvPr/>
          </p:nvPicPr>
          <p:blipFill>
            <a:blip r:embed="rId3"/>
            <a:srcRect l="-3372" t="-2902" r="59521" b="64908"/>
            <a:stretch>
              <a:fillRect/>
            </a:stretch>
          </p:blipFill>
          <p:spPr bwMode="auto">
            <a:xfrm>
              <a:off x="144" y="1728"/>
              <a:ext cx="816" cy="377"/>
            </a:xfrm>
            <a:prstGeom prst="rect">
              <a:avLst/>
            </a:prstGeom>
            <a:noFill/>
            <a:ln w="9525">
              <a:noFill/>
              <a:miter lim="800000"/>
              <a:headEnd/>
              <a:tailEnd/>
            </a:ln>
          </p:spPr>
        </p:pic>
        <p:pic>
          <p:nvPicPr>
            <p:cNvPr id="42016" name="Picture 6" descr="http://www.export911.com/e911/export/imgInco/inco3.gif"/>
            <p:cNvPicPr>
              <a:picLocks noChangeAspect="1" noChangeArrowheads="1"/>
            </p:cNvPicPr>
            <p:nvPr/>
          </p:nvPicPr>
          <p:blipFill>
            <a:blip r:embed="rId4" r:link="rId5"/>
            <a:srcRect l="29527" t="25560" b="20000"/>
            <a:stretch>
              <a:fillRect/>
            </a:stretch>
          </p:blipFill>
          <p:spPr bwMode="auto">
            <a:xfrm>
              <a:off x="195" y="2152"/>
              <a:ext cx="871" cy="385"/>
            </a:xfrm>
            <a:prstGeom prst="rect">
              <a:avLst/>
            </a:prstGeom>
            <a:noFill/>
            <a:ln w="9525">
              <a:noFill/>
              <a:miter lim="800000"/>
              <a:headEnd/>
              <a:tailEnd/>
            </a:ln>
          </p:spPr>
        </p:pic>
        <p:pic>
          <p:nvPicPr>
            <p:cNvPr id="42017" name="Picture 7"/>
            <p:cNvPicPr>
              <a:picLocks noChangeAspect="1" noChangeArrowheads="1"/>
            </p:cNvPicPr>
            <p:nvPr/>
          </p:nvPicPr>
          <p:blipFill>
            <a:blip r:embed="rId6"/>
            <a:srcRect t="30475" r="49402" b="22427"/>
            <a:stretch>
              <a:fillRect/>
            </a:stretch>
          </p:blipFill>
          <p:spPr bwMode="auto">
            <a:xfrm>
              <a:off x="220" y="1392"/>
              <a:ext cx="720" cy="357"/>
            </a:xfrm>
            <a:prstGeom prst="rect">
              <a:avLst/>
            </a:prstGeom>
            <a:noFill/>
            <a:ln w="9525">
              <a:noFill/>
              <a:miter lim="800000"/>
              <a:headEnd/>
              <a:tailEnd/>
            </a:ln>
          </p:spPr>
        </p:pic>
        <p:pic>
          <p:nvPicPr>
            <p:cNvPr id="42018" name="Picture 8"/>
            <p:cNvPicPr>
              <a:picLocks noChangeAspect="1" noChangeArrowheads="1"/>
            </p:cNvPicPr>
            <p:nvPr/>
          </p:nvPicPr>
          <p:blipFill>
            <a:blip r:embed="rId7"/>
            <a:srcRect/>
            <a:stretch>
              <a:fillRect/>
            </a:stretch>
          </p:blipFill>
          <p:spPr bwMode="auto">
            <a:xfrm>
              <a:off x="0" y="1104"/>
              <a:ext cx="1219" cy="358"/>
            </a:xfrm>
            <a:prstGeom prst="rect">
              <a:avLst/>
            </a:prstGeom>
            <a:noFill/>
            <a:ln w="9525">
              <a:noFill/>
              <a:miter lim="800000"/>
              <a:headEnd/>
              <a:tailEnd/>
            </a:ln>
          </p:spPr>
        </p:pic>
      </p:grpSp>
      <p:sp>
        <p:nvSpPr>
          <p:cNvPr id="41988" name="Rectangle 9"/>
          <p:cNvSpPr>
            <a:spLocks noChangeArrowheads="1"/>
          </p:cNvSpPr>
          <p:nvPr/>
        </p:nvSpPr>
        <p:spPr bwMode="auto">
          <a:xfrm>
            <a:off x="1962150" y="5205413"/>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1989" name="Rectangle 10"/>
          <p:cNvSpPr>
            <a:spLocks noChangeArrowheads="1"/>
          </p:cNvSpPr>
          <p:nvPr/>
        </p:nvSpPr>
        <p:spPr bwMode="auto">
          <a:xfrm>
            <a:off x="1962150" y="535305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1990" name="Rectangle 11"/>
          <p:cNvSpPr>
            <a:spLocks noChangeArrowheads="1"/>
          </p:cNvSpPr>
          <p:nvPr/>
        </p:nvSpPr>
        <p:spPr bwMode="auto">
          <a:xfrm>
            <a:off x="1962150" y="5500688"/>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1991" name="Rectangle 12"/>
          <p:cNvSpPr>
            <a:spLocks noChangeArrowheads="1"/>
          </p:cNvSpPr>
          <p:nvPr/>
        </p:nvSpPr>
        <p:spPr bwMode="auto">
          <a:xfrm>
            <a:off x="1962150" y="5649913"/>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1992" name="Rectangle 13"/>
          <p:cNvSpPr>
            <a:spLocks noChangeArrowheads="1"/>
          </p:cNvSpPr>
          <p:nvPr/>
        </p:nvSpPr>
        <p:spPr bwMode="auto">
          <a:xfrm>
            <a:off x="1962150" y="579755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1993" name="Rectangle 14"/>
          <p:cNvSpPr>
            <a:spLocks noChangeArrowheads="1"/>
          </p:cNvSpPr>
          <p:nvPr/>
        </p:nvSpPr>
        <p:spPr bwMode="auto">
          <a:xfrm>
            <a:off x="1962150" y="5946775"/>
            <a:ext cx="1666875" cy="182563"/>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200">
                <a:solidFill>
                  <a:srgbClr val="FF0000"/>
                </a:solidFill>
                <a:latin typeface="Times New Roman" pitchFamily="18" charset="0"/>
              </a:rPr>
              <a:t>Transfer of cost and risks</a:t>
            </a:r>
            <a:endParaRPr lang="en-US" b="0">
              <a:latin typeface="Times New Roman" pitchFamily="18" charset="0"/>
            </a:endParaRPr>
          </a:p>
        </p:txBody>
      </p:sp>
      <p:sp>
        <p:nvSpPr>
          <p:cNvPr id="41994" name="Rectangle 15"/>
          <p:cNvSpPr>
            <a:spLocks noChangeArrowheads="1"/>
          </p:cNvSpPr>
          <p:nvPr/>
        </p:nvSpPr>
        <p:spPr bwMode="auto">
          <a:xfrm>
            <a:off x="4164013" y="596900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1995" name="Rectangle 16"/>
          <p:cNvSpPr>
            <a:spLocks noChangeArrowheads="1"/>
          </p:cNvSpPr>
          <p:nvPr/>
        </p:nvSpPr>
        <p:spPr bwMode="auto">
          <a:xfrm>
            <a:off x="1447800" y="5351463"/>
            <a:ext cx="708025" cy="290512"/>
          </a:xfrm>
          <a:prstGeom prst="rect">
            <a:avLst/>
          </a:prstGeom>
          <a:solidFill>
            <a:srgbClr val="000000"/>
          </a:solidFill>
          <a:ln w="9525">
            <a:noFill/>
            <a:miter lim="800000"/>
            <a:headEnd/>
            <a:tailEnd/>
          </a:ln>
        </p:spPr>
        <p:txBody>
          <a:bodyPr/>
          <a:lstStyle/>
          <a:p>
            <a:endParaRPr lang="sl-SI"/>
          </a:p>
        </p:txBody>
      </p:sp>
      <p:sp>
        <p:nvSpPr>
          <p:cNvPr id="41996" name="Rectangle 17"/>
          <p:cNvSpPr>
            <a:spLocks noChangeArrowheads="1"/>
          </p:cNvSpPr>
          <p:nvPr/>
        </p:nvSpPr>
        <p:spPr bwMode="auto">
          <a:xfrm>
            <a:off x="1447800" y="5351463"/>
            <a:ext cx="698500" cy="282575"/>
          </a:xfrm>
          <a:prstGeom prst="rect">
            <a:avLst/>
          </a:prstGeom>
          <a:solidFill>
            <a:srgbClr val="FFFF00"/>
          </a:solidFill>
          <a:ln w="9525">
            <a:solidFill>
              <a:srgbClr val="000000"/>
            </a:solidFill>
            <a:miter lim="800000"/>
            <a:headEnd/>
            <a:tailEnd/>
          </a:ln>
        </p:spPr>
        <p:txBody>
          <a:bodyPr/>
          <a:lstStyle/>
          <a:p>
            <a:endParaRPr lang="sl-SI"/>
          </a:p>
        </p:txBody>
      </p:sp>
      <p:sp>
        <p:nvSpPr>
          <p:cNvPr id="41997" name="Freeform 18"/>
          <p:cNvSpPr>
            <a:spLocks/>
          </p:cNvSpPr>
          <p:nvPr/>
        </p:nvSpPr>
        <p:spPr bwMode="auto">
          <a:xfrm>
            <a:off x="1447800" y="5207000"/>
            <a:ext cx="708025" cy="144463"/>
          </a:xfrm>
          <a:custGeom>
            <a:avLst/>
            <a:gdLst>
              <a:gd name="T0" fmla="*/ 2147483647 w 446"/>
              <a:gd name="T1" fmla="*/ 0 h 91"/>
              <a:gd name="T2" fmla="*/ 0 w 446"/>
              <a:gd name="T3" fmla="*/ 2147483647 h 91"/>
              <a:gd name="T4" fmla="*/ 2147483647 w 446"/>
              <a:gd name="T5" fmla="*/ 2147483647 h 91"/>
              <a:gd name="T6" fmla="*/ 2147483647 w 446"/>
              <a:gd name="T7" fmla="*/ 0 h 91"/>
              <a:gd name="T8" fmla="*/ 0 60000 65536"/>
              <a:gd name="T9" fmla="*/ 0 60000 65536"/>
              <a:gd name="T10" fmla="*/ 0 60000 65536"/>
              <a:gd name="T11" fmla="*/ 0 60000 65536"/>
              <a:gd name="T12" fmla="*/ 0 w 446"/>
              <a:gd name="T13" fmla="*/ 0 h 91"/>
              <a:gd name="T14" fmla="*/ 446 w 446"/>
              <a:gd name="T15" fmla="*/ 91 h 91"/>
            </a:gdLst>
            <a:ahLst/>
            <a:cxnLst>
              <a:cxn ang="T8">
                <a:pos x="T0" y="T1"/>
              </a:cxn>
              <a:cxn ang="T9">
                <a:pos x="T2" y="T3"/>
              </a:cxn>
              <a:cxn ang="T10">
                <a:pos x="T4" y="T5"/>
              </a:cxn>
              <a:cxn ang="T11">
                <a:pos x="T6" y="T7"/>
              </a:cxn>
            </a:cxnLst>
            <a:rect l="T12" t="T13" r="T14" b="T15"/>
            <a:pathLst>
              <a:path w="446" h="91">
                <a:moveTo>
                  <a:pt x="223" y="0"/>
                </a:moveTo>
                <a:lnTo>
                  <a:pt x="0" y="91"/>
                </a:lnTo>
                <a:lnTo>
                  <a:pt x="446" y="91"/>
                </a:lnTo>
                <a:lnTo>
                  <a:pt x="223" y="0"/>
                </a:lnTo>
                <a:close/>
              </a:path>
            </a:pathLst>
          </a:custGeom>
          <a:solidFill>
            <a:srgbClr val="CC6600"/>
          </a:solidFill>
          <a:ln w="9525">
            <a:solidFill>
              <a:srgbClr val="000000"/>
            </a:solidFill>
            <a:round/>
            <a:headEnd/>
            <a:tailEnd/>
          </a:ln>
        </p:spPr>
        <p:txBody>
          <a:bodyPr/>
          <a:lstStyle/>
          <a:p>
            <a:endParaRPr lang="en-US"/>
          </a:p>
        </p:txBody>
      </p:sp>
      <p:sp>
        <p:nvSpPr>
          <p:cNvPr id="41998" name="Line 19"/>
          <p:cNvSpPr>
            <a:spLocks noChangeShapeType="1"/>
          </p:cNvSpPr>
          <p:nvPr/>
        </p:nvSpPr>
        <p:spPr bwMode="auto">
          <a:xfrm>
            <a:off x="2155825" y="5641975"/>
            <a:ext cx="1536700" cy="1588"/>
          </a:xfrm>
          <a:prstGeom prst="line">
            <a:avLst/>
          </a:prstGeom>
          <a:noFill/>
          <a:ln w="9525">
            <a:solidFill>
              <a:srgbClr val="000000"/>
            </a:solidFill>
            <a:round/>
            <a:headEnd/>
            <a:tailEnd/>
          </a:ln>
        </p:spPr>
        <p:txBody>
          <a:bodyPr/>
          <a:lstStyle/>
          <a:p>
            <a:endParaRPr lang="en-US"/>
          </a:p>
        </p:txBody>
      </p:sp>
      <p:sp>
        <p:nvSpPr>
          <p:cNvPr id="41999" name="Rectangle 20"/>
          <p:cNvSpPr>
            <a:spLocks noChangeArrowheads="1"/>
          </p:cNvSpPr>
          <p:nvPr/>
        </p:nvSpPr>
        <p:spPr bwMode="auto">
          <a:xfrm>
            <a:off x="7237413" y="5351463"/>
            <a:ext cx="709612" cy="290512"/>
          </a:xfrm>
          <a:prstGeom prst="rect">
            <a:avLst/>
          </a:prstGeom>
          <a:solidFill>
            <a:srgbClr val="FFFF00"/>
          </a:solidFill>
          <a:ln w="9525">
            <a:noFill/>
            <a:miter lim="800000"/>
            <a:headEnd/>
            <a:tailEnd/>
          </a:ln>
        </p:spPr>
        <p:txBody>
          <a:bodyPr/>
          <a:lstStyle/>
          <a:p>
            <a:endParaRPr lang="sl-SI"/>
          </a:p>
        </p:txBody>
      </p:sp>
      <p:sp>
        <p:nvSpPr>
          <p:cNvPr id="42000" name="Rectangle 21"/>
          <p:cNvSpPr>
            <a:spLocks noChangeArrowheads="1"/>
          </p:cNvSpPr>
          <p:nvPr/>
        </p:nvSpPr>
        <p:spPr bwMode="auto">
          <a:xfrm>
            <a:off x="7237413" y="5351463"/>
            <a:ext cx="698500" cy="282575"/>
          </a:xfrm>
          <a:prstGeom prst="rect">
            <a:avLst/>
          </a:prstGeom>
          <a:noFill/>
          <a:ln w="9525">
            <a:solidFill>
              <a:srgbClr val="000000"/>
            </a:solidFill>
            <a:miter lim="800000"/>
            <a:headEnd/>
            <a:tailEnd/>
          </a:ln>
        </p:spPr>
        <p:txBody>
          <a:bodyPr/>
          <a:lstStyle/>
          <a:p>
            <a:endParaRPr lang="sl-SI"/>
          </a:p>
        </p:txBody>
      </p:sp>
      <p:sp>
        <p:nvSpPr>
          <p:cNvPr id="42001" name="Freeform 22"/>
          <p:cNvSpPr>
            <a:spLocks/>
          </p:cNvSpPr>
          <p:nvPr/>
        </p:nvSpPr>
        <p:spPr bwMode="auto">
          <a:xfrm>
            <a:off x="7237413" y="5207000"/>
            <a:ext cx="709612" cy="144463"/>
          </a:xfrm>
          <a:custGeom>
            <a:avLst/>
            <a:gdLst>
              <a:gd name="T0" fmla="*/ 2147483647 w 447"/>
              <a:gd name="T1" fmla="*/ 0 h 91"/>
              <a:gd name="T2" fmla="*/ 0 w 447"/>
              <a:gd name="T3" fmla="*/ 2147483647 h 91"/>
              <a:gd name="T4" fmla="*/ 2147483647 w 447"/>
              <a:gd name="T5" fmla="*/ 2147483647 h 91"/>
              <a:gd name="T6" fmla="*/ 2147483647 w 447"/>
              <a:gd name="T7" fmla="*/ 0 h 91"/>
              <a:gd name="T8" fmla="*/ 0 60000 65536"/>
              <a:gd name="T9" fmla="*/ 0 60000 65536"/>
              <a:gd name="T10" fmla="*/ 0 60000 65536"/>
              <a:gd name="T11" fmla="*/ 0 60000 65536"/>
              <a:gd name="T12" fmla="*/ 0 w 447"/>
              <a:gd name="T13" fmla="*/ 0 h 91"/>
              <a:gd name="T14" fmla="*/ 447 w 447"/>
              <a:gd name="T15" fmla="*/ 91 h 91"/>
            </a:gdLst>
            <a:ahLst/>
            <a:cxnLst>
              <a:cxn ang="T8">
                <a:pos x="T0" y="T1"/>
              </a:cxn>
              <a:cxn ang="T9">
                <a:pos x="T2" y="T3"/>
              </a:cxn>
              <a:cxn ang="T10">
                <a:pos x="T4" y="T5"/>
              </a:cxn>
              <a:cxn ang="T11">
                <a:pos x="T6" y="T7"/>
              </a:cxn>
            </a:cxnLst>
            <a:rect l="T12" t="T13" r="T14" b="T15"/>
            <a:pathLst>
              <a:path w="447" h="91">
                <a:moveTo>
                  <a:pt x="223" y="0"/>
                </a:moveTo>
                <a:lnTo>
                  <a:pt x="0" y="91"/>
                </a:lnTo>
                <a:lnTo>
                  <a:pt x="447" y="91"/>
                </a:lnTo>
                <a:lnTo>
                  <a:pt x="223" y="0"/>
                </a:lnTo>
                <a:close/>
              </a:path>
            </a:pathLst>
          </a:custGeom>
          <a:solidFill>
            <a:srgbClr val="CC6600"/>
          </a:solidFill>
          <a:ln w="9525">
            <a:solidFill>
              <a:srgbClr val="000000"/>
            </a:solidFill>
            <a:round/>
            <a:headEnd/>
            <a:tailEnd/>
          </a:ln>
        </p:spPr>
        <p:txBody>
          <a:bodyPr/>
          <a:lstStyle/>
          <a:p>
            <a:endParaRPr lang="en-US"/>
          </a:p>
        </p:txBody>
      </p:sp>
      <p:sp>
        <p:nvSpPr>
          <p:cNvPr id="42002" name="Line 23"/>
          <p:cNvSpPr>
            <a:spLocks noChangeShapeType="1"/>
          </p:cNvSpPr>
          <p:nvPr/>
        </p:nvSpPr>
        <p:spPr bwMode="auto">
          <a:xfrm>
            <a:off x="3929063" y="5641975"/>
            <a:ext cx="1587" cy="146050"/>
          </a:xfrm>
          <a:prstGeom prst="line">
            <a:avLst/>
          </a:prstGeom>
          <a:noFill/>
          <a:ln w="9525">
            <a:solidFill>
              <a:srgbClr val="000000"/>
            </a:solidFill>
            <a:round/>
            <a:headEnd/>
            <a:tailEnd/>
          </a:ln>
        </p:spPr>
        <p:txBody>
          <a:bodyPr/>
          <a:lstStyle/>
          <a:p>
            <a:endParaRPr lang="en-US"/>
          </a:p>
        </p:txBody>
      </p:sp>
      <p:sp>
        <p:nvSpPr>
          <p:cNvPr id="42003" name="Line 24"/>
          <p:cNvSpPr>
            <a:spLocks noChangeShapeType="1"/>
          </p:cNvSpPr>
          <p:nvPr/>
        </p:nvSpPr>
        <p:spPr bwMode="auto">
          <a:xfrm flipV="1">
            <a:off x="6527800" y="5641975"/>
            <a:ext cx="1588" cy="146050"/>
          </a:xfrm>
          <a:prstGeom prst="line">
            <a:avLst/>
          </a:prstGeom>
          <a:noFill/>
          <a:ln w="9525">
            <a:solidFill>
              <a:srgbClr val="000000"/>
            </a:solidFill>
            <a:round/>
            <a:headEnd/>
            <a:tailEnd/>
          </a:ln>
        </p:spPr>
        <p:txBody>
          <a:bodyPr/>
          <a:lstStyle/>
          <a:p>
            <a:endParaRPr lang="en-US"/>
          </a:p>
        </p:txBody>
      </p:sp>
      <p:sp>
        <p:nvSpPr>
          <p:cNvPr id="42004" name="Line 25"/>
          <p:cNvSpPr>
            <a:spLocks noChangeShapeType="1"/>
          </p:cNvSpPr>
          <p:nvPr/>
        </p:nvSpPr>
        <p:spPr bwMode="auto">
          <a:xfrm>
            <a:off x="6527800" y="5641975"/>
            <a:ext cx="709613" cy="1588"/>
          </a:xfrm>
          <a:prstGeom prst="line">
            <a:avLst/>
          </a:prstGeom>
          <a:noFill/>
          <a:ln w="9525">
            <a:solidFill>
              <a:srgbClr val="000000"/>
            </a:solidFill>
            <a:round/>
            <a:headEnd/>
            <a:tailEnd/>
          </a:ln>
        </p:spPr>
        <p:txBody>
          <a:bodyPr/>
          <a:lstStyle/>
          <a:p>
            <a:endParaRPr lang="en-US"/>
          </a:p>
        </p:txBody>
      </p:sp>
      <p:sp>
        <p:nvSpPr>
          <p:cNvPr id="42005" name="Freeform 26"/>
          <p:cNvSpPr>
            <a:spLocks/>
          </p:cNvSpPr>
          <p:nvPr/>
        </p:nvSpPr>
        <p:spPr bwMode="auto">
          <a:xfrm>
            <a:off x="3924300" y="5689600"/>
            <a:ext cx="2608263" cy="87313"/>
          </a:xfrm>
          <a:custGeom>
            <a:avLst/>
            <a:gdLst>
              <a:gd name="T0" fmla="*/ 2147483647 w 1643"/>
              <a:gd name="T1" fmla="*/ 2147483647 h 55"/>
              <a:gd name="T2" fmla="*/ 2147483647 w 1643"/>
              <a:gd name="T3" fmla="*/ 2147483647 h 55"/>
              <a:gd name="T4" fmla="*/ 2147483647 w 1643"/>
              <a:gd name="T5" fmla="*/ 2147483647 h 55"/>
              <a:gd name="T6" fmla="*/ 2147483647 w 1643"/>
              <a:gd name="T7" fmla="*/ 2147483647 h 55"/>
              <a:gd name="T8" fmla="*/ 2147483647 w 1643"/>
              <a:gd name="T9" fmla="*/ 2147483647 h 55"/>
              <a:gd name="T10" fmla="*/ 2147483647 w 1643"/>
              <a:gd name="T11" fmla="*/ 2147483647 h 55"/>
              <a:gd name="T12" fmla="*/ 2147483647 w 1643"/>
              <a:gd name="T13" fmla="*/ 2147483647 h 55"/>
              <a:gd name="T14" fmla="*/ 2147483647 w 1643"/>
              <a:gd name="T15" fmla="*/ 2147483647 h 55"/>
              <a:gd name="T16" fmla="*/ 2147483647 w 1643"/>
              <a:gd name="T17" fmla="*/ 2147483647 h 55"/>
              <a:gd name="T18" fmla="*/ 2147483647 w 1643"/>
              <a:gd name="T19" fmla="*/ 2147483647 h 55"/>
              <a:gd name="T20" fmla="*/ 2147483647 w 1643"/>
              <a:gd name="T21" fmla="*/ 2147483647 h 55"/>
              <a:gd name="T22" fmla="*/ 2147483647 w 1643"/>
              <a:gd name="T23" fmla="*/ 2147483647 h 55"/>
              <a:gd name="T24" fmla="*/ 2147483647 w 1643"/>
              <a:gd name="T25" fmla="*/ 2147483647 h 55"/>
              <a:gd name="T26" fmla="*/ 2147483647 w 1643"/>
              <a:gd name="T27" fmla="*/ 2147483647 h 55"/>
              <a:gd name="T28" fmla="*/ 2147483647 w 1643"/>
              <a:gd name="T29" fmla="*/ 2147483647 h 55"/>
              <a:gd name="T30" fmla="*/ 2147483647 w 1643"/>
              <a:gd name="T31" fmla="*/ 2147483647 h 55"/>
              <a:gd name="T32" fmla="*/ 2147483647 w 1643"/>
              <a:gd name="T33" fmla="*/ 2147483647 h 55"/>
              <a:gd name="T34" fmla="*/ 2147483647 w 1643"/>
              <a:gd name="T35" fmla="*/ 2147483647 h 55"/>
              <a:gd name="T36" fmla="*/ 2147483647 w 1643"/>
              <a:gd name="T37" fmla="*/ 2147483647 h 55"/>
              <a:gd name="T38" fmla="*/ 2147483647 w 1643"/>
              <a:gd name="T39" fmla="*/ 2147483647 h 55"/>
              <a:gd name="T40" fmla="*/ 2147483647 w 1643"/>
              <a:gd name="T41" fmla="*/ 2147483647 h 55"/>
              <a:gd name="T42" fmla="*/ 2147483647 w 1643"/>
              <a:gd name="T43" fmla="*/ 2147483647 h 55"/>
              <a:gd name="T44" fmla="*/ 2147483647 w 1643"/>
              <a:gd name="T45" fmla="*/ 2147483647 h 55"/>
              <a:gd name="T46" fmla="*/ 2147483647 w 1643"/>
              <a:gd name="T47" fmla="*/ 2147483647 h 55"/>
              <a:gd name="T48" fmla="*/ 2147483647 w 1643"/>
              <a:gd name="T49" fmla="*/ 2147483647 h 55"/>
              <a:gd name="T50" fmla="*/ 2147483647 w 1643"/>
              <a:gd name="T51" fmla="*/ 2147483647 h 55"/>
              <a:gd name="T52" fmla="*/ 2147483647 w 1643"/>
              <a:gd name="T53" fmla="*/ 2147483647 h 55"/>
              <a:gd name="T54" fmla="*/ 2147483647 w 1643"/>
              <a:gd name="T55" fmla="*/ 2147483647 h 55"/>
              <a:gd name="T56" fmla="*/ 2147483647 w 1643"/>
              <a:gd name="T57" fmla="*/ 2147483647 h 55"/>
              <a:gd name="T58" fmla="*/ 2147483647 w 1643"/>
              <a:gd name="T59" fmla="*/ 2147483647 h 55"/>
              <a:gd name="T60" fmla="*/ 2147483647 w 1643"/>
              <a:gd name="T61" fmla="*/ 2147483647 h 55"/>
              <a:gd name="T62" fmla="*/ 2147483647 w 1643"/>
              <a:gd name="T63" fmla="*/ 2147483647 h 55"/>
              <a:gd name="T64" fmla="*/ 2147483647 w 1643"/>
              <a:gd name="T65" fmla="*/ 2147483647 h 55"/>
              <a:gd name="T66" fmla="*/ 2147483647 w 1643"/>
              <a:gd name="T67" fmla="*/ 2147483647 h 55"/>
              <a:gd name="T68" fmla="*/ 2147483647 w 1643"/>
              <a:gd name="T69" fmla="*/ 2147483647 h 55"/>
              <a:gd name="T70" fmla="*/ 2147483647 w 1643"/>
              <a:gd name="T71" fmla="*/ 2147483647 h 55"/>
              <a:gd name="T72" fmla="*/ 2147483647 w 1643"/>
              <a:gd name="T73" fmla="*/ 0 h 55"/>
              <a:gd name="T74" fmla="*/ 2147483647 w 1643"/>
              <a:gd name="T75" fmla="*/ 2147483647 h 55"/>
              <a:gd name="T76" fmla="*/ 2147483647 w 1643"/>
              <a:gd name="T77" fmla="*/ 2147483647 h 55"/>
              <a:gd name="T78" fmla="*/ 2147483647 w 1643"/>
              <a:gd name="T79" fmla="*/ 2147483647 h 55"/>
              <a:gd name="T80" fmla="*/ 2147483647 w 1643"/>
              <a:gd name="T81" fmla="*/ 2147483647 h 55"/>
              <a:gd name="T82" fmla="*/ 2147483647 w 1643"/>
              <a:gd name="T83" fmla="*/ 2147483647 h 55"/>
              <a:gd name="T84" fmla="*/ 2147483647 w 1643"/>
              <a:gd name="T85" fmla="*/ 2147483647 h 55"/>
              <a:gd name="T86" fmla="*/ 2147483647 w 1643"/>
              <a:gd name="T87" fmla="*/ 2147483647 h 55"/>
              <a:gd name="T88" fmla="*/ 2147483647 w 1643"/>
              <a:gd name="T89" fmla="*/ 2147483647 h 55"/>
              <a:gd name="T90" fmla="*/ 2147483647 w 1643"/>
              <a:gd name="T91" fmla="*/ 2147483647 h 55"/>
              <a:gd name="T92" fmla="*/ 2147483647 w 1643"/>
              <a:gd name="T93" fmla="*/ 2147483647 h 55"/>
              <a:gd name="T94" fmla="*/ 2147483647 w 1643"/>
              <a:gd name="T95" fmla="*/ 2147483647 h 55"/>
              <a:gd name="T96" fmla="*/ 2147483647 w 1643"/>
              <a:gd name="T97" fmla="*/ 2147483647 h 55"/>
              <a:gd name="T98" fmla="*/ 2147483647 w 1643"/>
              <a:gd name="T99" fmla="*/ 2147483647 h 55"/>
              <a:gd name="T100" fmla="*/ 2147483647 w 1643"/>
              <a:gd name="T101" fmla="*/ 2147483647 h 55"/>
              <a:gd name="T102" fmla="*/ 2147483647 w 1643"/>
              <a:gd name="T103" fmla="*/ 2147483647 h 55"/>
              <a:gd name="T104" fmla="*/ 2147483647 w 1643"/>
              <a:gd name="T105" fmla="*/ 2147483647 h 55"/>
              <a:gd name="T106" fmla="*/ 2147483647 w 1643"/>
              <a:gd name="T107" fmla="*/ 2147483647 h 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3"/>
              <a:gd name="T163" fmla="*/ 0 h 55"/>
              <a:gd name="T164" fmla="*/ 1643 w 1643"/>
              <a:gd name="T165" fmla="*/ 55 h 5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3" h="55">
                <a:moveTo>
                  <a:pt x="0" y="46"/>
                </a:moveTo>
                <a:lnTo>
                  <a:pt x="6" y="55"/>
                </a:lnTo>
                <a:lnTo>
                  <a:pt x="42" y="38"/>
                </a:lnTo>
                <a:lnTo>
                  <a:pt x="61" y="31"/>
                </a:lnTo>
                <a:lnTo>
                  <a:pt x="80" y="24"/>
                </a:lnTo>
                <a:lnTo>
                  <a:pt x="98" y="18"/>
                </a:lnTo>
                <a:lnTo>
                  <a:pt x="117" y="13"/>
                </a:lnTo>
                <a:lnTo>
                  <a:pt x="115" y="9"/>
                </a:lnTo>
                <a:lnTo>
                  <a:pt x="115" y="14"/>
                </a:lnTo>
                <a:lnTo>
                  <a:pt x="133" y="11"/>
                </a:lnTo>
                <a:lnTo>
                  <a:pt x="152" y="10"/>
                </a:lnTo>
                <a:lnTo>
                  <a:pt x="161" y="11"/>
                </a:lnTo>
                <a:lnTo>
                  <a:pt x="170" y="11"/>
                </a:lnTo>
                <a:lnTo>
                  <a:pt x="170" y="7"/>
                </a:lnTo>
                <a:lnTo>
                  <a:pt x="167" y="11"/>
                </a:lnTo>
                <a:lnTo>
                  <a:pt x="186" y="16"/>
                </a:lnTo>
                <a:lnTo>
                  <a:pt x="205" y="24"/>
                </a:lnTo>
                <a:lnTo>
                  <a:pt x="224" y="33"/>
                </a:lnTo>
                <a:lnTo>
                  <a:pt x="242" y="41"/>
                </a:lnTo>
                <a:lnTo>
                  <a:pt x="261" y="48"/>
                </a:lnTo>
                <a:lnTo>
                  <a:pt x="280" y="53"/>
                </a:lnTo>
                <a:lnTo>
                  <a:pt x="282" y="54"/>
                </a:lnTo>
                <a:lnTo>
                  <a:pt x="292" y="55"/>
                </a:lnTo>
                <a:lnTo>
                  <a:pt x="300" y="55"/>
                </a:lnTo>
                <a:lnTo>
                  <a:pt x="309" y="55"/>
                </a:lnTo>
                <a:lnTo>
                  <a:pt x="319" y="54"/>
                </a:lnTo>
                <a:lnTo>
                  <a:pt x="321" y="53"/>
                </a:lnTo>
                <a:lnTo>
                  <a:pt x="340" y="48"/>
                </a:lnTo>
                <a:lnTo>
                  <a:pt x="359" y="41"/>
                </a:lnTo>
                <a:lnTo>
                  <a:pt x="378" y="33"/>
                </a:lnTo>
                <a:lnTo>
                  <a:pt x="396" y="24"/>
                </a:lnTo>
                <a:lnTo>
                  <a:pt x="415" y="16"/>
                </a:lnTo>
                <a:lnTo>
                  <a:pt x="433" y="11"/>
                </a:lnTo>
                <a:lnTo>
                  <a:pt x="430" y="7"/>
                </a:lnTo>
                <a:lnTo>
                  <a:pt x="430" y="11"/>
                </a:lnTo>
                <a:lnTo>
                  <a:pt x="440" y="11"/>
                </a:lnTo>
                <a:lnTo>
                  <a:pt x="449" y="10"/>
                </a:lnTo>
                <a:lnTo>
                  <a:pt x="458" y="11"/>
                </a:lnTo>
                <a:lnTo>
                  <a:pt x="468" y="11"/>
                </a:lnTo>
                <a:lnTo>
                  <a:pt x="468" y="7"/>
                </a:lnTo>
                <a:lnTo>
                  <a:pt x="465" y="11"/>
                </a:lnTo>
                <a:lnTo>
                  <a:pt x="484" y="16"/>
                </a:lnTo>
                <a:lnTo>
                  <a:pt x="503" y="24"/>
                </a:lnTo>
                <a:lnTo>
                  <a:pt x="522" y="33"/>
                </a:lnTo>
                <a:lnTo>
                  <a:pt x="540" y="41"/>
                </a:lnTo>
                <a:lnTo>
                  <a:pt x="559" y="48"/>
                </a:lnTo>
                <a:lnTo>
                  <a:pt x="577" y="53"/>
                </a:lnTo>
                <a:lnTo>
                  <a:pt x="579" y="54"/>
                </a:lnTo>
                <a:lnTo>
                  <a:pt x="589" y="55"/>
                </a:lnTo>
                <a:lnTo>
                  <a:pt x="598" y="55"/>
                </a:lnTo>
                <a:lnTo>
                  <a:pt x="607" y="55"/>
                </a:lnTo>
                <a:lnTo>
                  <a:pt x="617" y="54"/>
                </a:lnTo>
                <a:lnTo>
                  <a:pt x="619" y="53"/>
                </a:lnTo>
                <a:lnTo>
                  <a:pt x="638" y="48"/>
                </a:lnTo>
                <a:lnTo>
                  <a:pt x="657" y="41"/>
                </a:lnTo>
                <a:lnTo>
                  <a:pt x="676" y="33"/>
                </a:lnTo>
                <a:lnTo>
                  <a:pt x="693" y="24"/>
                </a:lnTo>
                <a:lnTo>
                  <a:pt x="712" y="16"/>
                </a:lnTo>
                <a:lnTo>
                  <a:pt x="731" y="11"/>
                </a:lnTo>
                <a:lnTo>
                  <a:pt x="728" y="7"/>
                </a:lnTo>
                <a:lnTo>
                  <a:pt x="728" y="11"/>
                </a:lnTo>
                <a:lnTo>
                  <a:pt x="738" y="11"/>
                </a:lnTo>
                <a:lnTo>
                  <a:pt x="747" y="10"/>
                </a:lnTo>
                <a:lnTo>
                  <a:pt x="756" y="11"/>
                </a:lnTo>
                <a:lnTo>
                  <a:pt x="766" y="11"/>
                </a:lnTo>
                <a:lnTo>
                  <a:pt x="766" y="7"/>
                </a:lnTo>
                <a:lnTo>
                  <a:pt x="763" y="11"/>
                </a:lnTo>
                <a:lnTo>
                  <a:pt x="782" y="16"/>
                </a:lnTo>
                <a:lnTo>
                  <a:pt x="801" y="24"/>
                </a:lnTo>
                <a:lnTo>
                  <a:pt x="820" y="33"/>
                </a:lnTo>
                <a:lnTo>
                  <a:pt x="837" y="41"/>
                </a:lnTo>
                <a:lnTo>
                  <a:pt x="856" y="48"/>
                </a:lnTo>
                <a:lnTo>
                  <a:pt x="875" y="53"/>
                </a:lnTo>
                <a:lnTo>
                  <a:pt x="877" y="54"/>
                </a:lnTo>
                <a:lnTo>
                  <a:pt x="887" y="55"/>
                </a:lnTo>
                <a:lnTo>
                  <a:pt x="896" y="55"/>
                </a:lnTo>
                <a:lnTo>
                  <a:pt x="905" y="55"/>
                </a:lnTo>
                <a:lnTo>
                  <a:pt x="915" y="54"/>
                </a:lnTo>
                <a:lnTo>
                  <a:pt x="917" y="53"/>
                </a:lnTo>
                <a:lnTo>
                  <a:pt x="936" y="48"/>
                </a:lnTo>
                <a:lnTo>
                  <a:pt x="955" y="41"/>
                </a:lnTo>
                <a:lnTo>
                  <a:pt x="973" y="33"/>
                </a:lnTo>
                <a:lnTo>
                  <a:pt x="991" y="24"/>
                </a:lnTo>
                <a:lnTo>
                  <a:pt x="1010" y="16"/>
                </a:lnTo>
                <a:lnTo>
                  <a:pt x="1029" y="11"/>
                </a:lnTo>
                <a:lnTo>
                  <a:pt x="1026" y="7"/>
                </a:lnTo>
                <a:lnTo>
                  <a:pt x="1026" y="11"/>
                </a:lnTo>
                <a:lnTo>
                  <a:pt x="1036" y="11"/>
                </a:lnTo>
                <a:lnTo>
                  <a:pt x="1045" y="10"/>
                </a:lnTo>
                <a:lnTo>
                  <a:pt x="1054" y="11"/>
                </a:lnTo>
                <a:lnTo>
                  <a:pt x="1064" y="11"/>
                </a:lnTo>
                <a:lnTo>
                  <a:pt x="1064" y="7"/>
                </a:lnTo>
                <a:lnTo>
                  <a:pt x="1061" y="11"/>
                </a:lnTo>
                <a:lnTo>
                  <a:pt x="1080" y="16"/>
                </a:lnTo>
                <a:lnTo>
                  <a:pt x="1098" y="24"/>
                </a:lnTo>
                <a:lnTo>
                  <a:pt x="1117" y="33"/>
                </a:lnTo>
                <a:lnTo>
                  <a:pt x="1135" y="41"/>
                </a:lnTo>
                <a:lnTo>
                  <a:pt x="1154" y="48"/>
                </a:lnTo>
                <a:lnTo>
                  <a:pt x="1173" y="53"/>
                </a:lnTo>
                <a:lnTo>
                  <a:pt x="1175" y="54"/>
                </a:lnTo>
                <a:lnTo>
                  <a:pt x="1185" y="55"/>
                </a:lnTo>
                <a:lnTo>
                  <a:pt x="1194" y="55"/>
                </a:lnTo>
                <a:lnTo>
                  <a:pt x="1203" y="55"/>
                </a:lnTo>
                <a:lnTo>
                  <a:pt x="1213" y="54"/>
                </a:lnTo>
                <a:lnTo>
                  <a:pt x="1215" y="53"/>
                </a:lnTo>
                <a:lnTo>
                  <a:pt x="1233" y="48"/>
                </a:lnTo>
                <a:lnTo>
                  <a:pt x="1252" y="41"/>
                </a:lnTo>
                <a:lnTo>
                  <a:pt x="1271" y="33"/>
                </a:lnTo>
                <a:lnTo>
                  <a:pt x="1289" y="24"/>
                </a:lnTo>
                <a:lnTo>
                  <a:pt x="1308" y="16"/>
                </a:lnTo>
                <a:lnTo>
                  <a:pt x="1327" y="11"/>
                </a:lnTo>
                <a:lnTo>
                  <a:pt x="1324" y="7"/>
                </a:lnTo>
                <a:lnTo>
                  <a:pt x="1324" y="11"/>
                </a:lnTo>
                <a:lnTo>
                  <a:pt x="1334" y="11"/>
                </a:lnTo>
                <a:lnTo>
                  <a:pt x="1343" y="10"/>
                </a:lnTo>
                <a:lnTo>
                  <a:pt x="1351" y="11"/>
                </a:lnTo>
                <a:lnTo>
                  <a:pt x="1361" y="11"/>
                </a:lnTo>
                <a:lnTo>
                  <a:pt x="1361" y="7"/>
                </a:lnTo>
                <a:lnTo>
                  <a:pt x="1358" y="11"/>
                </a:lnTo>
                <a:lnTo>
                  <a:pt x="1377" y="16"/>
                </a:lnTo>
                <a:lnTo>
                  <a:pt x="1396" y="24"/>
                </a:lnTo>
                <a:lnTo>
                  <a:pt x="1415" y="33"/>
                </a:lnTo>
                <a:lnTo>
                  <a:pt x="1433" y="41"/>
                </a:lnTo>
                <a:lnTo>
                  <a:pt x="1452" y="48"/>
                </a:lnTo>
                <a:lnTo>
                  <a:pt x="1471" y="53"/>
                </a:lnTo>
                <a:lnTo>
                  <a:pt x="1473" y="54"/>
                </a:lnTo>
                <a:lnTo>
                  <a:pt x="1482" y="55"/>
                </a:lnTo>
                <a:lnTo>
                  <a:pt x="1491" y="55"/>
                </a:lnTo>
                <a:lnTo>
                  <a:pt x="1510" y="55"/>
                </a:lnTo>
                <a:lnTo>
                  <a:pt x="1529" y="51"/>
                </a:lnTo>
                <a:lnTo>
                  <a:pt x="1531" y="51"/>
                </a:lnTo>
                <a:lnTo>
                  <a:pt x="1550" y="46"/>
                </a:lnTo>
                <a:lnTo>
                  <a:pt x="1569" y="41"/>
                </a:lnTo>
                <a:lnTo>
                  <a:pt x="1587" y="34"/>
                </a:lnTo>
                <a:lnTo>
                  <a:pt x="1606" y="26"/>
                </a:lnTo>
                <a:lnTo>
                  <a:pt x="1643" y="9"/>
                </a:lnTo>
                <a:lnTo>
                  <a:pt x="1637" y="1"/>
                </a:lnTo>
                <a:lnTo>
                  <a:pt x="1601" y="17"/>
                </a:lnTo>
                <a:lnTo>
                  <a:pt x="1582" y="25"/>
                </a:lnTo>
                <a:lnTo>
                  <a:pt x="1564" y="32"/>
                </a:lnTo>
                <a:lnTo>
                  <a:pt x="1545" y="37"/>
                </a:lnTo>
                <a:lnTo>
                  <a:pt x="1526" y="42"/>
                </a:lnTo>
                <a:lnTo>
                  <a:pt x="1529" y="46"/>
                </a:lnTo>
                <a:lnTo>
                  <a:pt x="1529" y="42"/>
                </a:lnTo>
                <a:lnTo>
                  <a:pt x="1510" y="45"/>
                </a:lnTo>
                <a:lnTo>
                  <a:pt x="1491" y="46"/>
                </a:lnTo>
                <a:lnTo>
                  <a:pt x="1482" y="45"/>
                </a:lnTo>
                <a:lnTo>
                  <a:pt x="1473" y="44"/>
                </a:lnTo>
                <a:lnTo>
                  <a:pt x="1473" y="49"/>
                </a:lnTo>
                <a:lnTo>
                  <a:pt x="1476" y="44"/>
                </a:lnTo>
                <a:lnTo>
                  <a:pt x="1457" y="39"/>
                </a:lnTo>
                <a:lnTo>
                  <a:pt x="1438" y="32"/>
                </a:lnTo>
                <a:lnTo>
                  <a:pt x="1420" y="24"/>
                </a:lnTo>
                <a:lnTo>
                  <a:pt x="1401" y="15"/>
                </a:lnTo>
                <a:lnTo>
                  <a:pt x="1382" y="7"/>
                </a:lnTo>
                <a:lnTo>
                  <a:pt x="1363" y="3"/>
                </a:lnTo>
                <a:lnTo>
                  <a:pt x="1361" y="2"/>
                </a:lnTo>
                <a:lnTo>
                  <a:pt x="1351" y="1"/>
                </a:lnTo>
                <a:lnTo>
                  <a:pt x="1343" y="0"/>
                </a:lnTo>
                <a:lnTo>
                  <a:pt x="1334" y="1"/>
                </a:lnTo>
                <a:lnTo>
                  <a:pt x="1324" y="2"/>
                </a:lnTo>
                <a:lnTo>
                  <a:pt x="1322" y="3"/>
                </a:lnTo>
                <a:lnTo>
                  <a:pt x="1303" y="7"/>
                </a:lnTo>
                <a:lnTo>
                  <a:pt x="1284" y="15"/>
                </a:lnTo>
                <a:lnTo>
                  <a:pt x="1266" y="24"/>
                </a:lnTo>
                <a:lnTo>
                  <a:pt x="1247" y="32"/>
                </a:lnTo>
                <a:lnTo>
                  <a:pt x="1228" y="39"/>
                </a:lnTo>
                <a:lnTo>
                  <a:pt x="1210" y="44"/>
                </a:lnTo>
                <a:lnTo>
                  <a:pt x="1213" y="49"/>
                </a:lnTo>
                <a:lnTo>
                  <a:pt x="1213" y="44"/>
                </a:lnTo>
                <a:lnTo>
                  <a:pt x="1203" y="45"/>
                </a:lnTo>
                <a:lnTo>
                  <a:pt x="1194" y="46"/>
                </a:lnTo>
                <a:lnTo>
                  <a:pt x="1185" y="45"/>
                </a:lnTo>
                <a:lnTo>
                  <a:pt x="1175" y="44"/>
                </a:lnTo>
                <a:lnTo>
                  <a:pt x="1175" y="49"/>
                </a:lnTo>
                <a:lnTo>
                  <a:pt x="1178" y="44"/>
                </a:lnTo>
                <a:lnTo>
                  <a:pt x="1159" y="39"/>
                </a:lnTo>
                <a:lnTo>
                  <a:pt x="1140" y="32"/>
                </a:lnTo>
                <a:lnTo>
                  <a:pt x="1122" y="24"/>
                </a:lnTo>
                <a:lnTo>
                  <a:pt x="1103" y="15"/>
                </a:lnTo>
                <a:lnTo>
                  <a:pt x="1085" y="7"/>
                </a:lnTo>
                <a:lnTo>
                  <a:pt x="1066" y="3"/>
                </a:lnTo>
                <a:lnTo>
                  <a:pt x="1064" y="2"/>
                </a:lnTo>
                <a:lnTo>
                  <a:pt x="1054" y="1"/>
                </a:lnTo>
                <a:lnTo>
                  <a:pt x="1045" y="0"/>
                </a:lnTo>
                <a:lnTo>
                  <a:pt x="1036" y="1"/>
                </a:lnTo>
                <a:lnTo>
                  <a:pt x="1026" y="2"/>
                </a:lnTo>
                <a:lnTo>
                  <a:pt x="1024" y="3"/>
                </a:lnTo>
                <a:lnTo>
                  <a:pt x="1005" y="7"/>
                </a:lnTo>
                <a:lnTo>
                  <a:pt x="986" y="15"/>
                </a:lnTo>
                <a:lnTo>
                  <a:pt x="968" y="24"/>
                </a:lnTo>
                <a:lnTo>
                  <a:pt x="950" y="32"/>
                </a:lnTo>
                <a:lnTo>
                  <a:pt x="931" y="39"/>
                </a:lnTo>
                <a:lnTo>
                  <a:pt x="912" y="44"/>
                </a:lnTo>
                <a:lnTo>
                  <a:pt x="915" y="49"/>
                </a:lnTo>
                <a:lnTo>
                  <a:pt x="915" y="44"/>
                </a:lnTo>
                <a:lnTo>
                  <a:pt x="905" y="45"/>
                </a:lnTo>
                <a:lnTo>
                  <a:pt x="896" y="46"/>
                </a:lnTo>
                <a:lnTo>
                  <a:pt x="887" y="45"/>
                </a:lnTo>
                <a:lnTo>
                  <a:pt x="877" y="44"/>
                </a:lnTo>
                <a:lnTo>
                  <a:pt x="877" y="49"/>
                </a:lnTo>
                <a:lnTo>
                  <a:pt x="880" y="44"/>
                </a:lnTo>
                <a:lnTo>
                  <a:pt x="861" y="39"/>
                </a:lnTo>
                <a:lnTo>
                  <a:pt x="842" y="32"/>
                </a:lnTo>
                <a:lnTo>
                  <a:pt x="824" y="24"/>
                </a:lnTo>
                <a:lnTo>
                  <a:pt x="806" y="15"/>
                </a:lnTo>
                <a:lnTo>
                  <a:pt x="787" y="7"/>
                </a:lnTo>
                <a:lnTo>
                  <a:pt x="768" y="3"/>
                </a:lnTo>
                <a:lnTo>
                  <a:pt x="766" y="2"/>
                </a:lnTo>
                <a:lnTo>
                  <a:pt x="756" y="1"/>
                </a:lnTo>
                <a:lnTo>
                  <a:pt x="747" y="0"/>
                </a:lnTo>
                <a:lnTo>
                  <a:pt x="738" y="1"/>
                </a:lnTo>
                <a:lnTo>
                  <a:pt x="728" y="2"/>
                </a:lnTo>
                <a:lnTo>
                  <a:pt x="726" y="3"/>
                </a:lnTo>
                <a:lnTo>
                  <a:pt x="707" y="7"/>
                </a:lnTo>
                <a:lnTo>
                  <a:pt x="689" y="15"/>
                </a:lnTo>
                <a:lnTo>
                  <a:pt x="671" y="24"/>
                </a:lnTo>
                <a:lnTo>
                  <a:pt x="652" y="32"/>
                </a:lnTo>
                <a:lnTo>
                  <a:pt x="633" y="39"/>
                </a:lnTo>
                <a:lnTo>
                  <a:pt x="614" y="44"/>
                </a:lnTo>
                <a:lnTo>
                  <a:pt x="617" y="49"/>
                </a:lnTo>
                <a:lnTo>
                  <a:pt x="617" y="44"/>
                </a:lnTo>
                <a:lnTo>
                  <a:pt x="607" y="45"/>
                </a:lnTo>
                <a:lnTo>
                  <a:pt x="598" y="46"/>
                </a:lnTo>
                <a:lnTo>
                  <a:pt x="589" y="45"/>
                </a:lnTo>
                <a:lnTo>
                  <a:pt x="579" y="44"/>
                </a:lnTo>
                <a:lnTo>
                  <a:pt x="579" y="49"/>
                </a:lnTo>
                <a:lnTo>
                  <a:pt x="582" y="44"/>
                </a:lnTo>
                <a:lnTo>
                  <a:pt x="563" y="39"/>
                </a:lnTo>
                <a:lnTo>
                  <a:pt x="545" y="32"/>
                </a:lnTo>
                <a:lnTo>
                  <a:pt x="527" y="24"/>
                </a:lnTo>
                <a:lnTo>
                  <a:pt x="508" y="15"/>
                </a:lnTo>
                <a:lnTo>
                  <a:pt x="489" y="7"/>
                </a:lnTo>
                <a:lnTo>
                  <a:pt x="470" y="3"/>
                </a:lnTo>
                <a:lnTo>
                  <a:pt x="468" y="2"/>
                </a:lnTo>
                <a:lnTo>
                  <a:pt x="458" y="1"/>
                </a:lnTo>
                <a:lnTo>
                  <a:pt x="449" y="0"/>
                </a:lnTo>
                <a:lnTo>
                  <a:pt x="440" y="1"/>
                </a:lnTo>
                <a:lnTo>
                  <a:pt x="430" y="2"/>
                </a:lnTo>
                <a:lnTo>
                  <a:pt x="428" y="3"/>
                </a:lnTo>
                <a:lnTo>
                  <a:pt x="410" y="7"/>
                </a:lnTo>
                <a:lnTo>
                  <a:pt x="391" y="15"/>
                </a:lnTo>
                <a:lnTo>
                  <a:pt x="373" y="24"/>
                </a:lnTo>
                <a:lnTo>
                  <a:pt x="354" y="32"/>
                </a:lnTo>
                <a:lnTo>
                  <a:pt x="335" y="39"/>
                </a:lnTo>
                <a:lnTo>
                  <a:pt x="316" y="44"/>
                </a:lnTo>
                <a:lnTo>
                  <a:pt x="319" y="49"/>
                </a:lnTo>
                <a:lnTo>
                  <a:pt x="319" y="44"/>
                </a:lnTo>
                <a:lnTo>
                  <a:pt x="309" y="45"/>
                </a:lnTo>
                <a:lnTo>
                  <a:pt x="300" y="46"/>
                </a:lnTo>
                <a:lnTo>
                  <a:pt x="292" y="45"/>
                </a:lnTo>
                <a:lnTo>
                  <a:pt x="282" y="44"/>
                </a:lnTo>
                <a:lnTo>
                  <a:pt x="282" y="49"/>
                </a:lnTo>
                <a:lnTo>
                  <a:pt x="285" y="44"/>
                </a:lnTo>
                <a:lnTo>
                  <a:pt x="266" y="39"/>
                </a:lnTo>
                <a:lnTo>
                  <a:pt x="247" y="32"/>
                </a:lnTo>
                <a:lnTo>
                  <a:pt x="229" y="24"/>
                </a:lnTo>
                <a:lnTo>
                  <a:pt x="210" y="15"/>
                </a:lnTo>
                <a:lnTo>
                  <a:pt x="191" y="7"/>
                </a:lnTo>
                <a:lnTo>
                  <a:pt x="172" y="3"/>
                </a:lnTo>
                <a:lnTo>
                  <a:pt x="170" y="2"/>
                </a:lnTo>
                <a:lnTo>
                  <a:pt x="161" y="1"/>
                </a:lnTo>
                <a:lnTo>
                  <a:pt x="152" y="0"/>
                </a:lnTo>
                <a:lnTo>
                  <a:pt x="133" y="1"/>
                </a:lnTo>
                <a:lnTo>
                  <a:pt x="115" y="4"/>
                </a:lnTo>
                <a:lnTo>
                  <a:pt x="112" y="4"/>
                </a:lnTo>
                <a:lnTo>
                  <a:pt x="93" y="9"/>
                </a:lnTo>
                <a:lnTo>
                  <a:pt x="75" y="15"/>
                </a:lnTo>
                <a:lnTo>
                  <a:pt x="56" y="22"/>
                </a:lnTo>
                <a:lnTo>
                  <a:pt x="37" y="29"/>
                </a:lnTo>
                <a:lnTo>
                  <a:pt x="0" y="46"/>
                </a:lnTo>
                <a:close/>
              </a:path>
            </a:pathLst>
          </a:custGeom>
          <a:solidFill>
            <a:srgbClr val="3366FF"/>
          </a:solidFill>
          <a:ln w="9525">
            <a:noFill/>
            <a:round/>
            <a:headEnd/>
            <a:tailEnd/>
          </a:ln>
        </p:spPr>
        <p:txBody>
          <a:bodyPr/>
          <a:lstStyle/>
          <a:p>
            <a:endParaRPr lang="en-US"/>
          </a:p>
        </p:txBody>
      </p:sp>
      <p:sp>
        <p:nvSpPr>
          <p:cNvPr id="42006" name="Freeform 27"/>
          <p:cNvSpPr>
            <a:spLocks/>
          </p:cNvSpPr>
          <p:nvPr/>
        </p:nvSpPr>
        <p:spPr bwMode="auto">
          <a:xfrm>
            <a:off x="4637088" y="5551488"/>
            <a:ext cx="1063625" cy="217487"/>
          </a:xfrm>
          <a:custGeom>
            <a:avLst/>
            <a:gdLst>
              <a:gd name="T0" fmla="*/ 0 w 670"/>
              <a:gd name="T1" fmla="*/ 0 h 137"/>
              <a:gd name="T2" fmla="*/ 2147483647 w 670"/>
              <a:gd name="T3" fmla="*/ 2147483647 h 137"/>
              <a:gd name="T4" fmla="*/ 2147483647 w 670"/>
              <a:gd name="T5" fmla="*/ 2147483647 h 137"/>
              <a:gd name="T6" fmla="*/ 2147483647 w 670"/>
              <a:gd name="T7" fmla="*/ 0 h 137"/>
              <a:gd name="T8" fmla="*/ 0 w 670"/>
              <a:gd name="T9" fmla="*/ 0 h 137"/>
              <a:gd name="T10" fmla="*/ 0 60000 65536"/>
              <a:gd name="T11" fmla="*/ 0 60000 65536"/>
              <a:gd name="T12" fmla="*/ 0 60000 65536"/>
              <a:gd name="T13" fmla="*/ 0 60000 65536"/>
              <a:gd name="T14" fmla="*/ 0 60000 65536"/>
              <a:gd name="T15" fmla="*/ 0 w 670"/>
              <a:gd name="T16" fmla="*/ 0 h 137"/>
              <a:gd name="T17" fmla="*/ 670 w 670"/>
              <a:gd name="T18" fmla="*/ 137 h 137"/>
            </a:gdLst>
            <a:ahLst/>
            <a:cxnLst>
              <a:cxn ang="T10">
                <a:pos x="T0" y="T1"/>
              </a:cxn>
              <a:cxn ang="T11">
                <a:pos x="T2" y="T3"/>
              </a:cxn>
              <a:cxn ang="T12">
                <a:pos x="T4" y="T5"/>
              </a:cxn>
              <a:cxn ang="T13">
                <a:pos x="T6" y="T7"/>
              </a:cxn>
              <a:cxn ang="T14">
                <a:pos x="T8" y="T9"/>
              </a:cxn>
            </a:cxnLst>
            <a:rect l="T15" t="T16" r="T17" b="T18"/>
            <a:pathLst>
              <a:path w="670" h="137">
                <a:moveTo>
                  <a:pt x="0" y="0"/>
                </a:moveTo>
                <a:lnTo>
                  <a:pt x="168" y="137"/>
                </a:lnTo>
                <a:lnTo>
                  <a:pt x="503" y="137"/>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42007" name="Rectangle 28"/>
          <p:cNvSpPr>
            <a:spLocks noChangeArrowheads="1"/>
          </p:cNvSpPr>
          <p:nvPr/>
        </p:nvSpPr>
        <p:spPr bwMode="auto">
          <a:xfrm>
            <a:off x="4873625" y="5480050"/>
            <a:ext cx="579438" cy="63500"/>
          </a:xfrm>
          <a:prstGeom prst="rect">
            <a:avLst/>
          </a:prstGeom>
          <a:solidFill>
            <a:srgbClr val="969696"/>
          </a:solidFill>
          <a:ln w="9525">
            <a:solidFill>
              <a:srgbClr val="969696"/>
            </a:solidFill>
            <a:miter lim="800000"/>
            <a:headEnd/>
            <a:tailEnd/>
          </a:ln>
        </p:spPr>
        <p:txBody>
          <a:bodyPr/>
          <a:lstStyle/>
          <a:p>
            <a:endParaRPr lang="sl-SI"/>
          </a:p>
        </p:txBody>
      </p:sp>
      <p:sp>
        <p:nvSpPr>
          <p:cNvPr id="42008" name="Line 29"/>
          <p:cNvSpPr>
            <a:spLocks noChangeShapeType="1"/>
          </p:cNvSpPr>
          <p:nvPr/>
        </p:nvSpPr>
        <p:spPr bwMode="auto">
          <a:xfrm>
            <a:off x="3692525" y="5641975"/>
            <a:ext cx="236538" cy="1588"/>
          </a:xfrm>
          <a:prstGeom prst="line">
            <a:avLst/>
          </a:prstGeom>
          <a:noFill/>
          <a:ln w="9525">
            <a:solidFill>
              <a:srgbClr val="000000"/>
            </a:solidFill>
            <a:round/>
            <a:headEnd/>
            <a:tailEnd/>
          </a:ln>
        </p:spPr>
        <p:txBody>
          <a:bodyPr/>
          <a:lstStyle/>
          <a:p>
            <a:endParaRPr lang="en-US"/>
          </a:p>
        </p:txBody>
      </p:sp>
      <p:sp>
        <p:nvSpPr>
          <p:cNvPr id="42009" name="Rectangle 30"/>
          <p:cNvSpPr>
            <a:spLocks noChangeArrowheads="1"/>
          </p:cNvSpPr>
          <p:nvPr/>
        </p:nvSpPr>
        <p:spPr bwMode="auto">
          <a:xfrm>
            <a:off x="1447800" y="6164263"/>
            <a:ext cx="5649913" cy="22225"/>
          </a:xfrm>
          <a:prstGeom prst="rect">
            <a:avLst/>
          </a:prstGeom>
          <a:solidFill>
            <a:srgbClr val="FF0000"/>
          </a:solidFill>
          <a:ln w="9525">
            <a:noFill/>
            <a:miter lim="800000"/>
            <a:headEnd/>
            <a:tailEnd/>
          </a:ln>
        </p:spPr>
        <p:txBody>
          <a:bodyPr/>
          <a:lstStyle/>
          <a:p>
            <a:endParaRPr lang="sl-SI"/>
          </a:p>
        </p:txBody>
      </p:sp>
      <p:sp>
        <p:nvSpPr>
          <p:cNvPr id="42010" name="Freeform 31"/>
          <p:cNvSpPr>
            <a:spLocks/>
          </p:cNvSpPr>
          <p:nvPr/>
        </p:nvSpPr>
        <p:spPr bwMode="auto">
          <a:xfrm>
            <a:off x="7094538" y="6116638"/>
            <a:ext cx="142875" cy="117475"/>
          </a:xfrm>
          <a:custGeom>
            <a:avLst/>
            <a:gdLst>
              <a:gd name="T0" fmla="*/ 0 w 90"/>
              <a:gd name="T1" fmla="*/ 2147483647 h 74"/>
              <a:gd name="T2" fmla="*/ 2147483647 w 90"/>
              <a:gd name="T3" fmla="*/ 2147483647 h 74"/>
              <a:gd name="T4" fmla="*/ 0 w 90"/>
              <a:gd name="T5" fmla="*/ 0 h 74"/>
              <a:gd name="T6" fmla="*/ 0 w 90"/>
              <a:gd name="T7" fmla="*/ 2147483647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7"/>
                </a:lnTo>
                <a:lnTo>
                  <a:pt x="0" y="0"/>
                </a:lnTo>
                <a:lnTo>
                  <a:pt x="0" y="74"/>
                </a:lnTo>
                <a:close/>
              </a:path>
            </a:pathLst>
          </a:custGeom>
          <a:solidFill>
            <a:srgbClr val="FF0000"/>
          </a:solidFill>
          <a:ln w="9525">
            <a:noFill/>
            <a:round/>
            <a:headEnd/>
            <a:tailEnd/>
          </a:ln>
        </p:spPr>
        <p:txBody>
          <a:bodyPr/>
          <a:lstStyle/>
          <a:p>
            <a:endParaRPr lang="en-US"/>
          </a:p>
        </p:txBody>
      </p:sp>
      <p:sp>
        <p:nvSpPr>
          <p:cNvPr id="42011" name="Rectangle 32"/>
          <p:cNvSpPr>
            <a:spLocks noChangeArrowheads="1"/>
          </p:cNvSpPr>
          <p:nvPr/>
        </p:nvSpPr>
        <p:spPr bwMode="auto">
          <a:xfrm>
            <a:off x="7377113" y="6164263"/>
            <a:ext cx="569912" cy="22225"/>
          </a:xfrm>
          <a:prstGeom prst="rect">
            <a:avLst/>
          </a:prstGeom>
          <a:solidFill>
            <a:srgbClr val="FF0000"/>
          </a:solidFill>
          <a:ln w="9525">
            <a:noFill/>
            <a:miter lim="800000"/>
            <a:headEnd/>
            <a:tailEnd/>
          </a:ln>
        </p:spPr>
        <p:txBody>
          <a:bodyPr/>
          <a:lstStyle/>
          <a:p>
            <a:endParaRPr lang="sl-SI"/>
          </a:p>
        </p:txBody>
      </p:sp>
      <p:sp>
        <p:nvSpPr>
          <p:cNvPr id="42012" name="Freeform 33"/>
          <p:cNvSpPr>
            <a:spLocks/>
          </p:cNvSpPr>
          <p:nvPr/>
        </p:nvSpPr>
        <p:spPr bwMode="auto">
          <a:xfrm>
            <a:off x="7237413" y="6116638"/>
            <a:ext cx="144462" cy="117475"/>
          </a:xfrm>
          <a:custGeom>
            <a:avLst/>
            <a:gdLst>
              <a:gd name="T0" fmla="*/ 2147483647 w 91"/>
              <a:gd name="T1" fmla="*/ 0 h 74"/>
              <a:gd name="T2" fmla="*/ 0 w 91"/>
              <a:gd name="T3" fmla="*/ 2147483647 h 74"/>
              <a:gd name="T4" fmla="*/ 2147483647 w 91"/>
              <a:gd name="T5" fmla="*/ 2147483647 h 74"/>
              <a:gd name="T6" fmla="*/ 2147483647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FF0000"/>
          </a:solidFill>
          <a:ln w="9525">
            <a:noFill/>
            <a:round/>
            <a:headEnd/>
            <a:tailEnd/>
          </a:ln>
        </p:spPr>
        <p:txBody>
          <a:bodyPr/>
          <a:lstStyle/>
          <a:p>
            <a:endParaRPr lang="en-US"/>
          </a:p>
        </p:txBody>
      </p:sp>
      <p:sp>
        <p:nvSpPr>
          <p:cNvPr id="42013" name="AutoShape 34"/>
          <p:cNvSpPr>
            <a:spLocks noChangeArrowheads="1"/>
          </p:cNvSpPr>
          <p:nvPr/>
        </p:nvSpPr>
        <p:spPr bwMode="auto">
          <a:xfrm>
            <a:off x="457200" y="1371600"/>
            <a:ext cx="3944938" cy="3529013"/>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sl-SI" u="sng" dirty="0"/>
              <a:t>EXPORTER (SELLER)</a:t>
            </a:r>
          </a:p>
          <a:p>
            <a:pPr algn="ctr"/>
            <a:r>
              <a:rPr lang="en-US" b="0" i="1" dirty="0"/>
              <a:t>Simply put, the seller does everything </a:t>
            </a:r>
          </a:p>
          <a:p>
            <a:pPr algn="ctr"/>
            <a:r>
              <a:rPr lang="sl-SI" b="0" i="1" dirty="0"/>
              <a:t>a</a:t>
            </a:r>
            <a:r>
              <a:rPr lang="en-US" b="0" i="1" dirty="0" err="1"/>
              <a:t>nd</a:t>
            </a:r>
            <a:r>
              <a:rPr lang="en-US" b="0" i="1" dirty="0"/>
              <a:t> brings the goods to the customer’s</a:t>
            </a:r>
          </a:p>
          <a:p>
            <a:pPr algn="ctr"/>
            <a:r>
              <a:rPr lang="en-US" b="0" i="1" dirty="0"/>
              <a:t>door, but he doesn’t pay for</a:t>
            </a:r>
          </a:p>
          <a:p>
            <a:pPr algn="ctr"/>
            <a:r>
              <a:rPr lang="en-US" b="0" i="1" dirty="0"/>
              <a:t>the import duty charges.</a:t>
            </a:r>
          </a:p>
        </p:txBody>
      </p:sp>
      <p:sp>
        <p:nvSpPr>
          <p:cNvPr id="42014" name="AutoShape 35"/>
          <p:cNvSpPr>
            <a:spLocks noChangeArrowheads="1"/>
          </p:cNvSpPr>
          <p:nvPr/>
        </p:nvSpPr>
        <p:spPr bwMode="auto">
          <a:xfrm>
            <a:off x="5292725" y="1341438"/>
            <a:ext cx="2951163" cy="3600450"/>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Buyer only has to take care of</a:t>
            </a:r>
          </a:p>
          <a:p>
            <a:pPr algn="ctr"/>
            <a:r>
              <a:rPr lang="sl-SI" b="0" i="1" dirty="0"/>
              <a:t>i</a:t>
            </a:r>
            <a:r>
              <a:rPr lang="en-US" b="0" i="1" dirty="0" err="1"/>
              <a:t>mport</a:t>
            </a:r>
            <a:r>
              <a:rPr lang="en-US" b="0" i="1" dirty="0"/>
              <a:t> duty charges.</a:t>
            </a:r>
          </a:p>
          <a:p>
            <a:pPr algn="ctr"/>
            <a:endParaRPr lang="en-US" b="0" i="1" dirty="0"/>
          </a:p>
          <a:p>
            <a:pPr algn="ct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b="1" dirty="0" smtClean="0"/>
              <a:t>D group: </a:t>
            </a:r>
            <a:r>
              <a:rPr lang="en-US" b="1" dirty="0" smtClean="0">
                <a:solidFill>
                  <a:srgbClr val="CC0000"/>
                </a:solidFill>
              </a:rPr>
              <a:t>DD</a:t>
            </a:r>
            <a:r>
              <a:rPr lang="sl-SI" b="1" dirty="0" smtClean="0">
                <a:solidFill>
                  <a:srgbClr val="CC0000"/>
                </a:solidFill>
              </a:rPr>
              <a:t>P</a:t>
            </a:r>
            <a:r>
              <a:rPr lang="en-US" b="1" dirty="0" smtClean="0">
                <a:solidFill>
                  <a:srgbClr val="CC0000"/>
                </a:solidFill>
              </a:rPr>
              <a:t> (delivered duty </a:t>
            </a:r>
            <a:r>
              <a:rPr lang="sl-SI" b="1" dirty="0" smtClean="0">
                <a:solidFill>
                  <a:srgbClr val="CC0000"/>
                </a:solidFill>
              </a:rPr>
              <a:t/>
            </a:r>
            <a:br>
              <a:rPr lang="sl-SI" b="1" dirty="0" smtClean="0">
                <a:solidFill>
                  <a:srgbClr val="CC0000"/>
                </a:solidFill>
              </a:rPr>
            </a:br>
            <a:r>
              <a:rPr lang="en-US" b="1" dirty="0" smtClean="0">
                <a:solidFill>
                  <a:srgbClr val="CC0000"/>
                </a:solidFill>
              </a:rPr>
              <a:t>paid)</a:t>
            </a:r>
            <a:endParaRPr lang="sl-SI" b="1" dirty="0" smtClean="0">
              <a:solidFill>
                <a:srgbClr val="CC0000"/>
              </a:solidFill>
            </a:endParaRPr>
          </a:p>
        </p:txBody>
      </p:sp>
      <p:sp>
        <p:nvSpPr>
          <p:cNvPr id="43012" name="Rectangle 9"/>
          <p:cNvSpPr>
            <a:spLocks noChangeArrowheads="1"/>
          </p:cNvSpPr>
          <p:nvPr/>
        </p:nvSpPr>
        <p:spPr bwMode="auto">
          <a:xfrm>
            <a:off x="1962150" y="5205413"/>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3013" name="Rectangle 10"/>
          <p:cNvSpPr>
            <a:spLocks noChangeArrowheads="1"/>
          </p:cNvSpPr>
          <p:nvPr/>
        </p:nvSpPr>
        <p:spPr bwMode="auto">
          <a:xfrm>
            <a:off x="1962150" y="535305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3014" name="Rectangle 11"/>
          <p:cNvSpPr>
            <a:spLocks noChangeArrowheads="1"/>
          </p:cNvSpPr>
          <p:nvPr/>
        </p:nvSpPr>
        <p:spPr bwMode="auto">
          <a:xfrm>
            <a:off x="1962150" y="5500688"/>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3015" name="Rectangle 12"/>
          <p:cNvSpPr>
            <a:spLocks noChangeArrowheads="1"/>
          </p:cNvSpPr>
          <p:nvPr/>
        </p:nvSpPr>
        <p:spPr bwMode="auto">
          <a:xfrm>
            <a:off x="1962150" y="5649913"/>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3016" name="Rectangle 13"/>
          <p:cNvSpPr>
            <a:spLocks noChangeArrowheads="1"/>
          </p:cNvSpPr>
          <p:nvPr/>
        </p:nvSpPr>
        <p:spPr bwMode="auto">
          <a:xfrm>
            <a:off x="1962150" y="579755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3017" name="Rectangle 14"/>
          <p:cNvSpPr>
            <a:spLocks noChangeArrowheads="1"/>
          </p:cNvSpPr>
          <p:nvPr/>
        </p:nvSpPr>
        <p:spPr bwMode="auto">
          <a:xfrm>
            <a:off x="1962150" y="5946775"/>
            <a:ext cx="1666875" cy="182563"/>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200">
                <a:solidFill>
                  <a:srgbClr val="FF0000"/>
                </a:solidFill>
                <a:latin typeface="Times New Roman" pitchFamily="18" charset="0"/>
              </a:rPr>
              <a:t>Transfer of cost and risks</a:t>
            </a:r>
            <a:endParaRPr lang="en-US" b="0">
              <a:latin typeface="Times New Roman" pitchFamily="18" charset="0"/>
            </a:endParaRPr>
          </a:p>
        </p:txBody>
      </p:sp>
      <p:sp>
        <p:nvSpPr>
          <p:cNvPr id="43018" name="Rectangle 15"/>
          <p:cNvSpPr>
            <a:spLocks noChangeArrowheads="1"/>
          </p:cNvSpPr>
          <p:nvPr/>
        </p:nvSpPr>
        <p:spPr bwMode="auto">
          <a:xfrm>
            <a:off x="4164013" y="5969000"/>
            <a:ext cx="31750" cy="152400"/>
          </a:xfrm>
          <a:prstGeom prst="rect">
            <a:avLst/>
          </a:prstGeom>
          <a:noFill/>
          <a:ln w="9525">
            <a:noFill/>
            <a:miter lim="800000"/>
            <a:headEnd/>
            <a:tailEnd/>
          </a:ln>
        </p:spPr>
        <p:txBody>
          <a:bodyPr wrap="none" lIns="0" tIns="0" rIns="0" bIns="0">
            <a:spAutoFit/>
          </a:bodyPr>
          <a:lstStyle/>
          <a:p>
            <a:pPr algn="l" eaLnBrk="1" hangingPunct="1">
              <a:spcBef>
                <a:spcPct val="0"/>
              </a:spcBef>
            </a:pPr>
            <a:r>
              <a:rPr lang="sl-SI" sz="1000" b="0">
                <a:solidFill>
                  <a:srgbClr val="000000"/>
                </a:solidFill>
                <a:latin typeface="Times New Roman" pitchFamily="18" charset="0"/>
              </a:rPr>
              <a:t> </a:t>
            </a:r>
            <a:endParaRPr lang="sl-SI" b="0">
              <a:latin typeface="Times New Roman" pitchFamily="18" charset="0"/>
            </a:endParaRPr>
          </a:p>
        </p:txBody>
      </p:sp>
      <p:sp>
        <p:nvSpPr>
          <p:cNvPr id="43019" name="Rectangle 16"/>
          <p:cNvSpPr>
            <a:spLocks noChangeArrowheads="1"/>
          </p:cNvSpPr>
          <p:nvPr/>
        </p:nvSpPr>
        <p:spPr bwMode="auto">
          <a:xfrm>
            <a:off x="1447800" y="5351463"/>
            <a:ext cx="708025" cy="290512"/>
          </a:xfrm>
          <a:prstGeom prst="rect">
            <a:avLst/>
          </a:prstGeom>
          <a:solidFill>
            <a:srgbClr val="000000"/>
          </a:solidFill>
          <a:ln w="9525">
            <a:noFill/>
            <a:miter lim="800000"/>
            <a:headEnd/>
            <a:tailEnd/>
          </a:ln>
        </p:spPr>
        <p:txBody>
          <a:bodyPr/>
          <a:lstStyle/>
          <a:p>
            <a:endParaRPr lang="sl-SI"/>
          </a:p>
        </p:txBody>
      </p:sp>
      <p:sp>
        <p:nvSpPr>
          <p:cNvPr id="43020" name="Rectangle 17"/>
          <p:cNvSpPr>
            <a:spLocks noChangeArrowheads="1"/>
          </p:cNvSpPr>
          <p:nvPr/>
        </p:nvSpPr>
        <p:spPr bwMode="auto">
          <a:xfrm>
            <a:off x="1447800" y="5351463"/>
            <a:ext cx="698500" cy="282575"/>
          </a:xfrm>
          <a:prstGeom prst="rect">
            <a:avLst/>
          </a:prstGeom>
          <a:solidFill>
            <a:srgbClr val="FFFF00"/>
          </a:solidFill>
          <a:ln w="9525">
            <a:solidFill>
              <a:srgbClr val="000000"/>
            </a:solidFill>
            <a:miter lim="800000"/>
            <a:headEnd/>
            <a:tailEnd/>
          </a:ln>
        </p:spPr>
        <p:txBody>
          <a:bodyPr/>
          <a:lstStyle/>
          <a:p>
            <a:endParaRPr lang="sl-SI"/>
          </a:p>
        </p:txBody>
      </p:sp>
      <p:sp>
        <p:nvSpPr>
          <p:cNvPr id="43021" name="Freeform 18"/>
          <p:cNvSpPr>
            <a:spLocks/>
          </p:cNvSpPr>
          <p:nvPr/>
        </p:nvSpPr>
        <p:spPr bwMode="auto">
          <a:xfrm>
            <a:off x="1447800" y="5207000"/>
            <a:ext cx="708025" cy="144463"/>
          </a:xfrm>
          <a:custGeom>
            <a:avLst/>
            <a:gdLst>
              <a:gd name="T0" fmla="*/ 2147483647 w 446"/>
              <a:gd name="T1" fmla="*/ 0 h 91"/>
              <a:gd name="T2" fmla="*/ 0 w 446"/>
              <a:gd name="T3" fmla="*/ 2147483647 h 91"/>
              <a:gd name="T4" fmla="*/ 2147483647 w 446"/>
              <a:gd name="T5" fmla="*/ 2147483647 h 91"/>
              <a:gd name="T6" fmla="*/ 2147483647 w 446"/>
              <a:gd name="T7" fmla="*/ 0 h 91"/>
              <a:gd name="T8" fmla="*/ 0 60000 65536"/>
              <a:gd name="T9" fmla="*/ 0 60000 65536"/>
              <a:gd name="T10" fmla="*/ 0 60000 65536"/>
              <a:gd name="T11" fmla="*/ 0 60000 65536"/>
              <a:gd name="T12" fmla="*/ 0 w 446"/>
              <a:gd name="T13" fmla="*/ 0 h 91"/>
              <a:gd name="T14" fmla="*/ 446 w 446"/>
              <a:gd name="T15" fmla="*/ 91 h 91"/>
            </a:gdLst>
            <a:ahLst/>
            <a:cxnLst>
              <a:cxn ang="T8">
                <a:pos x="T0" y="T1"/>
              </a:cxn>
              <a:cxn ang="T9">
                <a:pos x="T2" y="T3"/>
              </a:cxn>
              <a:cxn ang="T10">
                <a:pos x="T4" y="T5"/>
              </a:cxn>
              <a:cxn ang="T11">
                <a:pos x="T6" y="T7"/>
              </a:cxn>
            </a:cxnLst>
            <a:rect l="T12" t="T13" r="T14" b="T15"/>
            <a:pathLst>
              <a:path w="446" h="91">
                <a:moveTo>
                  <a:pt x="223" y="0"/>
                </a:moveTo>
                <a:lnTo>
                  <a:pt x="0" y="91"/>
                </a:lnTo>
                <a:lnTo>
                  <a:pt x="446" y="91"/>
                </a:lnTo>
                <a:lnTo>
                  <a:pt x="223" y="0"/>
                </a:lnTo>
                <a:close/>
              </a:path>
            </a:pathLst>
          </a:custGeom>
          <a:solidFill>
            <a:srgbClr val="CC6600"/>
          </a:solidFill>
          <a:ln w="9525">
            <a:solidFill>
              <a:srgbClr val="000000"/>
            </a:solidFill>
            <a:round/>
            <a:headEnd/>
            <a:tailEnd/>
          </a:ln>
        </p:spPr>
        <p:txBody>
          <a:bodyPr/>
          <a:lstStyle/>
          <a:p>
            <a:endParaRPr lang="en-US"/>
          </a:p>
        </p:txBody>
      </p:sp>
      <p:sp>
        <p:nvSpPr>
          <p:cNvPr id="43022" name="Line 19"/>
          <p:cNvSpPr>
            <a:spLocks noChangeShapeType="1"/>
          </p:cNvSpPr>
          <p:nvPr/>
        </p:nvSpPr>
        <p:spPr bwMode="auto">
          <a:xfrm>
            <a:off x="2155825" y="5641975"/>
            <a:ext cx="1536700" cy="1588"/>
          </a:xfrm>
          <a:prstGeom prst="line">
            <a:avLst/>
          </a:prstGeom>
          <a:noFill/>
          <a:ln w="9525">
            <a:solidFill>
              <a:srgbClr val="000000"/>
            </a:solidFill>
            <a:round/>
            <a:headEnd/>
            <a:tailEnd/>
          </a:ln>
        </p:spPr>
        <p:txBody>
          <a:bodyPr/>
          <a:lstStyle/>
          <a:p>
            <a:endParaRPr lang="en-US"/>
          </a:p>
        </p:txBody>
      </p:sp>
      <p:sp>
        <p:nvSpPr>
          <p:cNvPr id="43023" name="Rectangle 20"/>
          <p:cNvSpPr>
            <a:spLocks noChangeArrowheads="1"/>
          </p:cNvSpPr>
          <p:nvPr/>
        </p:nvSpPr>
        <p:spPr bwMode="auto">
          <a:xfrm>
            <a:off x="7237413" y="5351463"/>
            <a:ext cx="709612" cy="290512"/>
          </a:xfrm>
          <a:prstGeom prst="rect">
            <a:avLst/>
          </a:prstGeom>
          <a:solidFill>
            <a:srgbClr val="FFFF00"/>
          </a:solidFill>
          <a:ln w="9525">
            <a:noFill/>
            <a:miter lim="800000"/>
            <a:headEnd/>
            <a:tailEnd/>
          </a:ln>
        </p:spPr>
        <p:txBody>
          <a:bodyPr/>
          <a:lstStyle/>
          <a:p>
            <a:endParaRPr lang="sl-SI"/>
          </a:p>
        </p:txBody>
      </p:sp>
      <p:sp>
        <p:nvSpPr>
          <p:cNvPr id="43024" name="Rectangle 21"/>
          <p:cNvSpPr>
            <a:spLocks noChangeArrowheads="1"/>
          </p:cNvSpPr>
          <p:nvPr/>
        </p:nvSpPr>
        <p:spPr bwMode="auto">
          <a:xfrm>
            <a:off x="7237413" y="5351463"/>
            <a:ext cx="698500" cy="282575"/>
          </a:xfrm>
          <a:prstGeom prst="rect">
            <a:avLst/>
          </a:prstGeom>
          <a:noFill/>
          <a:ln w="9525">
            <a:solidFill>
              <a:srgbClr val="000000"/>
            </a:solidFill>
            <a:miter lim="800000"/>
            <a:headEnd/>
            <a:tailEnd/>
          </a:ln>
        </p:spPr>
        <p:txBody>
          <a:bodyPr/>
          <a:lstStyle/>
          <a:p>
            <a:endParaRPr lang="sl-SI"/>
          </a:p>
        </p:txBody>
      </p:sp>
      <p:sp>
        <p:nvSpPr>
          <p:cNvPr id="43025" name="Freeform 22"/>
          <p:cNvSpPr>
            <a:spLocks/>
          </p:cNvSpPr>
          <p:nvPr/>
        </p:nvSpPr>
        <p:spPr bwMode="auto">
          <a:xfrm>
            <a:off x="7237413" y="5207000"/>
            <a:ext cx="709612" cy="144463"/>
          </a:xfrm>
          <a:custGeom>
            <a:avLst/>
            <a:gdLst>
              <a:gd name="T0" fmla="*/ 2147483647 w 447"/>
              <a:gd name="T1" fmla="*/ 0 h 91"/>
              <a:gd name="T2" fmla="*/ 0 w 447"/>
              <a:gd name="T3" fmla="*/ 2147483647 h 91"/>
              <a:gd name="T4" fmla="*/ 2147483647 w 447"/>
              <a:gd name="T5" fmla="*/ 2147483647 h 91"/>
              <a:gd name="T6" fmla="*/ 2147483647 w 447"/>
              <a:gd name="T7" fmla="*/ 0 h 91"/>
              <a:gd name="T8" fmla="*/ 0 60000 65536"/>
              <a:gd name="T9" fmla="*/ 0 60000 65536"/>
              <a:gd name="T10" fmla="*/ 0 60000 65536"/>
              <a:gd name="T11" fmla="*/ 0 60000 65536"/>
              <a:gd name="T12" fmla="*/ 0 w 447"/>
              <a:gd name="T13" fmla="*/ 0 h 91"/>
              <a:gd name="T14" fmla="*/ 447 w 447"/>
              <a:gd name="T15" fmla="*/ 91 h 91"/>
            </a:gdLst>
            <a:ahLst/>
            <a:cxnLst>
              <a:cxn ang="T8">
                <a:pos x="T0" y="T1"/>
              </a:cxn>
              <a:cxn ang="T9">
                <a:pos x="T2" y="T3"/>
              </a:cxn>
              <a:cxn ang="T10">
                <a:pos x="T4" y="T5"/>
              </a:cxn>
              <a:cxn ang="T11">
                <a:pos x="T6" y="T7"/>
              </a:cxn>
            </a:cxnLst>
            <a:rect l="T12" t="T13" r="T14" b="T15"/>
            <a:pathLst>
              <a:path w="447" h="91">
                <a:moveTo>
                  <a:pt x="223" y="0"/>
                </a:moveTo>
                <a:lnTo>
                  <a:pt x="0" y="91"/>
                </a:lnTo>
                <a:lnTo>
                  <a:pt x="447" y="91"/>
                </a:lnTo>
                <a:lnTo>
                  <a:pt x="223" y="0"/>
                </a:lnTo>
                <a:close/>
              </a:path>
            </a:pathLst>
          </a:custGeom>
          <a:solidFill>
            <a:srgbClr val="CC6600"/>
          </a:solidFill>
          <a:ln w="9525">
            <a:solidFill>
              <a:srgbClr val="000000"/>
            </a:solidFill>
            <a:round/>
            <a:headEnd/>
            <a:tailEnd/>
          </a:ln>
        </p:spPr>
        <p:txBody>
          <a:bodyPr/>
          <a:lstStyle/>
          <a:p>
            <a:endParaRPr lang="en-US"/>
          </a:p>
        </p:txBody>
      </p:sp>
      <p:sp>
        <p:nvSpPr>
          <p:cNvPr id="43026" name="Line 23"/>
          <p:cNvSpPr>
            <a:spLocks noChangeShapeType="1"/>
          </p:cNvSpPr>
          <p:nvPr/>
        </p:nvSpPr>
        <p:spPr bwMode="auto">
          <a:xfrm>
            <a:off x="3929063" y="5641975"/>
            <a:ext cx="1587" cy="146050"/>
          </a:xfrm>
          <a:prstGeom prst="line">
            <a:avLst/>
          </a:prstGeom>
          <a:noFill/>
          <a:ln w="9525">
            <a:solidFill>
              <a:srgbClr val="000000"/>
            </a:solidFill>
            <a:round/>
            <a:headEnd/>
            <a:tailEnd/>
          </a:ln>
        </p:spPr>
        <p:txBody>
          <a:bodyPr/>
          <a:lstStyle/>
          <a:p>
            <a:endParaRPr lang="en-US"/>
          </a:p>
        </p:txBody>
      </p:sp>
      <p:sp>
        <p:nvSpPr>
          <p:cNvPr id="43027" name="Line 24"/>
          <p:cNvSpPr>
            <a:spLocks noChangeShapeType="1"/>
          </p:cNvSpPr>
          <p:nvPr/>
        </p:nvSpPr>
        <p:spPr bwMode="auto">
          <a:xfrm flipV="1">
            <a:off x="6527800" y="5641975"/>
            <a:ext cx="1588" cy="146050"/>
          </a:xfrm>
          <a:prstGeom prst="line">
            <a:avLst/>
          </a:prstGeom>
          <a:noFill/>
          <a:ln w="9525">
            <a:solidFill>
              <a:srgbClr val="000000"/>
            </a:solidFill>
            <a:round/>
            <a:headEnd/>
            <a:tailEnd/>
          </a:ln>
        </p:spPr>
        <p:txBody>
          <a:bodyPr/>
          <a:lstStyle/>
          <a:p>
            <a:endParaRPr lang="en-US"/>
          </a:p>
        </p:txBody>
      </p:sp>
      <p:sp>
        <p:nvSpPr>
          <p:cNvPr id="43028" name="Line 25"/>
          <p:cNvSpPr>
            <a:spLocks noChangeShapeType="1"/>
          </p:cNvSpPr>
          <p:nvPr/>
        </p:nvSpPr>
        <p:spPr bwMode="auto">
          <a:xfrm>
            <a:off x="6527800" y="5641975"/>
            <a:ext cx="709613" cy="1588"/>
          </a:xfrm>
          <a:prstGeom prst="line">
            <a:avLst/>
          </a:prstGeom>
          <a:noFill/>
          <a:ln w="9525">
            <a:solidFill>
              <a:srgbClr val="000000"/>
            </a:solidFill>
            <a:round/>
            <a:headEnd/>
            <a:tailEnd/>
          </a:ln>
        </p:spPr>
        <p:txBody>
          <a:bodyPr/>
          <a:lstStyle/>
          <a:p>
            <a:endParaRPr lang="en-US"/>
          </a:p>
        </p:txBody>
      </p:sp>
      <p:sp>
        <p:nvSpPr>
          <p:cNvPr id="43029" name="Freeform 26"/>
          <p:cNvSpPr>
            <a:spLocks/>
          </p:cNvSpPr>
          <p:nvPr/>
        </p:nvSpPr>
        <p:spPr bwMode="auto">
          <a:xfrm>
            <a:off x="3924300" y="5689600"/>
            <a:ext cx="2608263" cy="87313"/>
          </a:xfrm>
          <a:custGeom>
            <a:avLst/>
            <a:gdLst>
              <a:gd name="T0" fmla="*/ 2147483647 w 1643"/>
              <a:gd name="T1" fmla="*/ 2147483647 h 55"/>
              <a:gd name="T2" fmla="*/ 2147483647 w 1643"/>
              <a:gd name="T3" fmla="*/ 2147483647 h 55"/>
              <a:gd name="T4" fmla="*/ 2147483647 w 1643"/>
              <a:gd name="T5" fmla="*/ 2147483647 h 55"/>
              <a:gd name="T6" fmla="*/ 2147483647 w 1643"/>
              <a:gd name="T7" fmla="*/ 2147483647 h 55"/>
              <a:gd name="T8" fmla="*/ 2147483647 w 1643"/>
              <a:gd name="T9" fmla="*/ 2147483647 h 55"/>
              <a:gd name="T10" fmla="*/ 2147483647 w 1643"/>
              <a:gd name="T11" fmla="*/ 2147483647 h 55"/>
              <a:gd name="T12" fmla="*/ 2147483647 w 1643"/>
              <a:gd name="T13" fmla="*/ 2147483647 h 55"/>
              <a:gd name="T14" fmla="*/ 2147483647 w 1643"/>
              <a:gd name="T15" fmla="*/ 2147483647 h 55"/>
              <a:gd name="T16" fmla="*/ 2147483647 w 1643"/>
              <a:gd name="T17" fmla="*/ 2147483647 h 55"/>
              <a:gd name="T18" fmla="*/ 2147483647 w 1643"/>
              <a:gd name="T19" fmla="*/ 2147483647 h 55"/>
              <a:gd name="T20" fmla="*/ 2147483647 w 1643"/>
              <a:gd name="T21" fmla="*/ 2147483647 h 55"/>
              <a:gd name="T22" fmla="*/ 2147483647 w 1643"/>
              <a:gd name="T23" fmla="*/ 2147483647 h 55"/>
              <a:gd name="T24" fmla="*/ 2147483647 w 1643"/>
              <a:gd name="T25" fmla="*/ 2147483647 h 55"/>
              <a:gd name="T26" fmla="*/ 2147483647 w 1643"/>
              <a:gd name="T27" fmla="*/ 2147483647 h 55"/>
              <a:gd name="T28" fmla="*/ 2147483647 w 1643"/>
              <a:gd name="T29" fmla="*/ 2147483647 h 55"/>
              <a:gd name="T30" fmla="*/ 2147483647 w 1643"/>
              <a:gd name="T31" fmla="*/ 2147483647 h 55"/>
              <a:gd name="T32" fmla="*/ 2147483647 w 1643"/>
              <a:gd name="T33" fmla="*/ 2147483647 h 55"/>
              <a:gd name="T34" fmla="*/ 2147483647 w 1643"/>
              <a:gd name="T35" fmla="*/ 2147483647 h 55"/>
              <a:gd name="T36" fmla="*/ 2147483647 w 1643"/>
              <a:gd name="T37" fmla="*/ 2147483647 h 55"/>
              <a:gd name="T38" fmla="*/ 2147483647 w 1643"/>
              <a:gd name="T39" fmla="*/ 2147483647 h 55"/>
              <a:gd name="T40" fmla="*/ 2147483647 w 1643"/>
              <a:gd name="T41" fmla="*/ 2147483647 h 55"/>
              <a:gd name="T42" fmla="*/ 2147483647 w 1643"/>
              <a:gd name="T43" fmla="*/ 2147483647 h 55"/>
              <a:gd name="T44" fmla="*/ 2147483647 w 1643"/>
              <a:gd name="T45" fmla="*/ 2147483647 h 55"/>
              <a:gd name="T46" fmla="*/ 2147483647 w 1643"/>
              <a:gd name="T47" fmla="*/ 2147483647 h 55"/>
              <a:gd name="T48" fmla="*/ 2147483647 w 1643"/>
              <a:gd name="T49" fmla="*/ 2147483647 h 55"/>
              <a:gd name="T50" fmla="*/ 2147483647 w 1643"/>
              <a:gd name="T51" fmla="*/ 2147483647 h 55"/>
              <a:gd name="T52" fmla="*/ 2147483647 w 1643"/>
              <a:gd name="T53" fmla="*/ 2147483647 h 55"/>
              <a:gd name="T54" fmla="*/ 2147483647 w 1643"/>
              <a:gd name="T55" fmla="*/ 2147483647 h 55"/>
              <a:gd name="T56" fmla="*/ 2147483647 w 1643"/>
              <a:gd name="T57" fmla="*/ 2147483647 h 55"/>
              <a:gd name="T58" fmla="*/ 2147483647 w 1643"/>
              <a:gd name="T59" fmla="*/ 2147483647 h 55"/>
              <a:gd name="T60" fmla="*/ 2147483647 w 1643"/>
              <a:gd name="T61" fmla="*/ 2147483647 h 55"/>
              <a:gd name="T62" fmla="*/ 2147483647 w 1643"/>
              <a:gd name="T63" fmla="*/ 2147483647 h 55"/>
              <a:gd name="T64" fmla="*/ 2147483647 w 1643"/>
              <a:gd name="T65" fmla="*/ 2147483647 h 55"/>
              <a:gd name="T66" fmla="*/ 2147483647 w 1643"/>
              <a:gd name="T67" fmla="*/ 2147483647 h 55"/>
              <a:gd name="T68" fmla="*/ 2147483647 w 1643"/>
              <a:gd name="T69" fmla="*/ 2147483647 h 55"/>
              <a:gd name="T70" fmla="*/ 2147483647 w 1643"/>
              <a:gd name="T71" fmla="*/ 2147483647 h 55"/>
              <a:gd name="T72" fmla="*/ 2147483647 w 1643"/>
              <a:gd name="T73" fmla="*/ 0 h 55"/>
              <a:gd name="T74" fmla="*/ 2147483647 w 1643"/>
              <a:gd name="T75" fmla="*/ 2147483647 h 55"/>
              <a:gd name="T76" fmla="*/ 2147483647 w 1643"/>
              <a:gd name="T77" fmla="*/ 2147483647 h 55"/>
              <a:gd name="T78" fmla="*/ 2147483647 w 1643"/>
              <a:gd name="T79" fmla="*/ 2147483647 h 55"/>
              <a:gd name="T80" fmla="*/ 2147483647 w 1643"/>
              <a:gd name="T81" fmla="*/ 2147483647 h 55"/>
              <a:gd name="T82" fmla="*/ 2147483647 w 1643"/>
              <a:gd name="T83" fmla="*/ 2147483647 h 55"/>
              <a:gd name="T84" fmla="*/ 2147483647 w 1643"/>
              <a:gd name="T85" fmla="*/ 2147483647 h 55"/>
              <a:gd name="T86" fmla="*/ 2147483647 w 1643"/>
              <a:gd name="T87" fmla="*/ 2147483647 h 55"/>
              <a:gd name="T88" fmla="*/ 2147483647 w 1643"/>
              <a:gd name="T89" fmla="*/ 2147483647 h 55"/>
              <a:gd name="T90" fmla="*/ 2147483647 w 1643"/>
              <a:gd name="T91" fmla="*/ 2147483647 h 55"/>
              <a:gd name="T92" fmla="*/ 2147483647 w 1643"/>
              <a:gd name="T93" fmla="*/ 2147483647 h 55"/>
              <a:gd name="T94" fmla="*/ 2147483647 w 1643"/>
              <a:gd name="T95" fmla="*/ 2147483647 h 55"/>
              <a:gd name="T96" fmla="*/ 2147483647 w 1643"/>
              <a:gd name="T97" fmla="*/ 2147483647 h 55"/>
              <a:gd name="T98" fmla="*/ 2147483647 w 1643"/>
              <a:gd name="T99" fmla="*/ 2147483647 h 55"/>
              <a:gd name="T100" fmla="*/ 2147483647 w 1643"/>
              <a:gd name="T101" fmla="*/ 2147483647 h 55"/>
              <a:gd name="T102" fmla="*/ 2147483647 w 1643"/>
              <a:gd name="T103" fmla="*/ 2147483647 h 55"/>
              <a:gd name="T104" fmla="*/ 2147483647 w 1643"/>
              <a:gd name="T105" fmla="*/ 2147483647 h 55"/>
              <a:gd name="T106" fmla="*/ 2147483647 w 1643"/>
              <a:gd name="T107" fmla="*/ 2147483647 h 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3"/>
              <a:gd name="T163" fmla="*/ 0 h 55"/>
              <a:gd name="T164" fmla="*/ 1643 w 1643"/>
              <a:gd name="T165" fmla="*/ 55 h 5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3" h="55">
                <a:moveTo>
                  <a:pt x="0" y="46"/>
                </a:moveTo>
                <a:lnTo>
                  <a:pt x="6" y="55"/>
                </a:lnTo>
                <a:lnTo>
                  <a:pt x="42" y="38"/>
                </a:lnTo>
                <a:lnTo>
                  <a:pt x="61" y="31"/>
                </a:lnTo>
                <a:lnTo>
                  <a:pt x="80" y="24"/>
                </a:lnTo>
                <a:lnTo>
                  <a:pt x="98" y="18"/>
                </a:lnTo>
                <a:lnTo>
                  <a:pt x="117" y="13"/>
                </a:lnTo>
                <a:lnTo>
                  <a:pt x="115" y="9"/>
                </a:lnTo>
                <a:lnTo>
                  <a:pt x="115" y="14"/>
                </a:lnTo>
                <a:lnTo>
                  <a:pt x="133" y="11"/>
                </a:lnTo>
                <a:lnTo>
                  <a:pt x="152" y="10"/>
                </a:lnTo>
                <a:lnTo>
                  <a:pt x="161" y="11"/>
                </a:lnTo>
                <a:lnTo>
                  <a:pt x="170" y="11"/>
                </a:lnTo>
                <a:lnTo>
                  <a:pt x="170" y="7"/>
                </a:lnTo>
                <a:lnTo>
                  <a:pt x="167" y="11"/>
                </a:lnTo>
                <a:lnTo>
                  <a:pt x="186" y="16"/>
                </a:lnTo>
                <a:lnTo>
                  <a:pt x="205" y="24"/>
                </a:lnTo>
                <a:lnTo>
                  <a:pt x="224" y="33"/>
                </a:lnTo>
                <a:lnTo>
                  <a:pt x="242" y="41"/>
                </a:lnTo>
                <a:lnTo>
                  <a:pt x="261" y="48"/>
                </a:lnTo>
                <a:lnTo>
                  <a:pt x="280" y="53"/>
                </a:lnTo>
                <a:lnTo>
                  <a:pt x="282" y="54"/>
                </a:lnTo>
                <a:lnTo>
                  <a:pt x="292" y="55"/>
                </a:lnTo>
                <a:lnTo>
                  <a:pt x="300" y="55"/>
                </a:lnTo>
                <a:lnTo>
                  <a:pt x="309" y="55"/>
                </a:lnTo>
                <a:lnTo>
                  <a:pt x="319" y="54"/>
                </a:lnTo>
                <a:lnTo>
                  <a:pt x="321" y="53"/>
                </a:lnTo>
                <a:lnTo>
                  <a:pt x="340" y="48"/>
                </a:lnTo>
                <a:lnTo>
                  <a:pt x="359" y="41"/>
                </a:lnTo>
                <a:lnTo>
                  <a:pt x="378" y="33"/>
                </a:lnTo>
                <a:lnTo>
                  <a:pt x="396" y="24"/>
                </a:lnTo>
                <a:lnTo>
                  <a:pt x="415" y="16"/>
                </a:lnTo>
                <a:lnTo>
                  <a:pt x="433" y="11"/>
                </a:lnTo>
                <a:lnTo>
                  <a:pt x="430" y="7"/>
                </a:lnTo>
                <a:lnTo>
                  <a:pt x="430" y="11"/>
                </a:lnTo>
                <a:lnTo>
                  <a:pt x="440" y="11"/>
                </a:lnTo>
                <a:lnTo>
                  <a:pt x="449" y="10"/>
                </a:lnTo>
                <a:lnTo>
                  <a:pt x="458" y="11"/>
                </a:lnTo>
                <a:lnTo>
                  <a:pt x="468" y="11"/>
                </a:lnTo>
                <a:lnTo>
                  <a:pt x="468" y="7"/>
                </a:lnTo>
                <a:lnTo>
                  <a:pt x="465" y="11"/>
                </a:lnTo>
                <a:lnTo>
                  <a:pt x="484" y="16"/>
                </a:lnTo>
                <a:lnTo>
                  <a:pt x="503" y="24"/>
                </a:lnTo>
                <a:lnTo>
                  <a:pt x="522" y="33"/>
                </a:lnTo>
                <a:lnTo>
                  <a:pt x="540" y="41"/>
                </a:lnTo>
                <a:lnTo>
                  <a:pt x="559" y="48"/>
                </a:lnTo>
                <a:lnTo>
                  <a:pt x="577" y="53"/>
                </a:lnTo>
                <a:lnTo>
                  <a:pt x="579" y="54"/>
                </a:lnTo>
                <a:lnTo>
                  <a:pt x="589" y="55"/>
                </a:lnTo>
                <a:lnTo>
                  <a:pt x="598" y="55"/>
                </a:lnTo>
                <a:lnTo>
                  <a:pt x="607" y="55"/>
                </a:lnTo>
                <a:lnTo>
                  <a:pt x="617" y="54"/>
                </a:lnTo>
                <a:lnTo>
                  <a:pt x="619" y="53"/>
                </a:lnTo>
                <a:lnTo>
                  <a:pt x="638" y="48"/>
                </a:lnTo>
                <a:lnTo>
                  <a:pt x="657" y="41"/>
                </a:lnTo>
                <a:lnTo>
                  <a:pt x="676" y="33"/>
                </a:lnTo>
                <a:lnTo>
                  <a:pt x="693" y="24"/>
                </a:lnTo>
                <a:lnTo>
                  <a:pt x="712" y="16"/>
                </a:lnTo>
                <a:lnTo>
                  <a:pt x="731" y="11"/>
                </a:lnTo>
                <a:lnTo>
                  <a:pt x="728" y="7"/>
                </a:lnTo>
                <a:lnTo>
                  <a:pt x="728" y="11"/>
                </a:lnTo>
                <a:lnTo>
                  <a:pt x="738" y="11"/>
                </a:lnTo>
                <a:lnTo>
                  <a:pt x="747" y="10"/>
                </a:lnTo>
                <a:lnTo>
                  <a:pt x="756" y="11"/>
                </a:lnTo>
                <a:lnTo>
                  <a:pt x="766" y="11"/>
                </a:lnTo>
                <a:lnTo>
                  <a:pt x="766" y="7"/>
                </a:lnTo>
                <a:lnTo>
                  <a:pt x="763" y="11"/>
                </a:lnTo>
                <a:lnTo>
                  <a:pt x="782" y="16"/>
                </a:lnTo>
                <a:lnTo>
                  <a:pt x="801" y="24"/>
                </a:lnTo>
                <a:lnTo>
                  <a:pt x="820" y="33"/>
                </a:lnTo>
                <a:lnTo>
                  <a:pt x="837" y="41"/>
                </a:lnTo>
                <a:lnTo>
                  <a:pt x="856" y="48"/>
                </a:lnTo>
                <a:lnTo>
                  <a:pt x="875" y="53"/>
                </a:lnTo>
                <a:lnTo>
                  <a:pt x="877" y="54"/>
                </a:lnTo>
                <a:lnTo>
                  <a:pt x="887" y="55"/>
                </a:lnTo>
                <a:lnTo>
                  <a:pt x="896" y="55"/>
                </a:lnTo>
                <a:lnTo>
                  <a:pt x="905" y="55"/>
                </a:lnTo>
                <a:lnTo>
                  <a:pt x="915" y="54"/>
                </a:lnTo>
                <a:lnTo>
                  <a:pt x="917" y="53"/>
                </a:lnTo>
                <a:lnTo>
                  <a:pt x="936" y="48"/>
                </a:lnTo>
                <a:lnTo>
                  <a:pt x="955" y="41"/>
                </a:lnTo>
                <a:lnTo>
                  <a:pt x="973" y="33"/>
                </a:lnTo>
                <a:lnTo>
                  <a:pt x="991" y="24"/>
                </a:lnTo>
                <a:lnTo>
                  <a:pt x="1010" y="16"/>
                </a:lnTo>
                <a:lnTo>
                  <a:pt x="1029" y="11"/>
                </a:lnTo>
                <a:lnTo>
                  <a:pt x="1026" y="7"/>
                </a:lnTo>
                <a:lnTo>
                  <a:pt x="1026" y="11"/>
                </a:lnTo>
                <a:lnTo>
                  <a:pt x="1036" y="11"/>
                </a:lnTo>
                <a:lnTo>
                  <a:pt x="1045" y="10"/>
                </a:lnTo>
                <a:lnTo>
                  <a:pt x="1054" y="11"/>
                </a:lnTo>
                <a:lnTo>
                  <a:pt x="1064" y="11"/>
                </a:lnTo>
                <a:lnTo>
                  <a:pt x="1064" y="7"/>
                </a:lnTo>
                <a:lnTo>
                  <a:pt x="1061" y="11"/>
                </a:lnTo>
                <a:lnTo>
                  <a:pt x="1080" y="16"/>
                </a:lnTo>
                <a:lnTo>
                  <a:pt x="1098" y="24"/>
                </a:lnTo>
                <a:lnTo>
                  <a:pt x="1117" y="33"/>
                </a:lnTo>
                <a:lnTo>
                  <a:pt x="1135" y="41"/>
                </a:lnTo>
                <a:lnTo>
                  <a:pt x="1154" y="48"/>
                </a:lnTo>
                <a:lnTo>
                  <a:pt x="1173" y="53"/>
                </a:lnTo>
                <a:lnTo>
                  <a:pt x="1175" y="54"/>
                </a:lnTo>
                <a:lnTo>
                  <a:pt x="1185" y="55"/>
                </a:lnTo>
                <a:lnTo>
                  <a:pt x="1194" y="55"/>
                </a:lnTo>
                <a:lnTo>
                  <a:pt x="1203" y="55"/>
                </a:lnTo>
                <a:lnTo>
                  <a:pt x="1213" y="54"/>
                </a:lnTo>
                <a:lnTo>
                  <a:pt x="1215" y="53"/>
                </a:lnTo>
                <a:lnTo>
                  <a:pt x="1233" y="48"/>
                </a:lnTo>
                <a:lnTo>
                  <a:pt x="1252" y="41"/>
                </a:lnTo>
                <a:lnTo>
                  <a:pt x="1271" y="33"/>
                </a:lnTo>
                <a:lnTo>
                  <a:pt x="1289" y="24"/>
                </a:lnTo>
                <a:lnTo>
                  <a:pt x="1308" y="16"/>
                </a:lnTo>
                <a:lnTo>
                  <a:pt x="1327" y="11"/>
                </a:lnTo>
                <a:lnTo>
                  <a:pt x="1324" y="7"/>
                </a:lnTo>
                <a:lnTo>
                  <a:pt x="1324" y="11"/>
                </a:lnTo>
                <a:lnTo>
                  <a:pt x="1334" y="11"/>
                </a:lnTo>
                <a:lnTo>
                  <a:pt x="1343" y="10"/>
                </a:lnTo>
                <a:lnTo>
                  <a:pt x="1351" y="11"/>
                </a:lnTo>
                <a:lnTo>
                  <a:pt x="1361" y="11"/>
                </a:lnTo>
                <a:lnTo>
                  <a:pt x="1361" y="7"/>
                </a:lnTo>
                <a:lnTo>
                  <a:pt x="1358" y="11"/>
                </a:lnTo>
                <a:lnTo>
                  <a:pt x="1377" y="16"/>
                </a:lnTo>
                <a:lnTo>
                  <a:pt x="1396" y="24"/>
                </a:lnTo>
                <a:lnTo>
                  <a:pt x="1415" y="33"/>
                </a:lnTo>
                <a:lnTo>
                  <a:pt x="1433" y="41"/>
                </a:lnTo>
                <a:lnTo>
                  <a:pt x="1452" y="48"/>
                </a:lnTo>
                <a:lnTo>
                  <a:pt x="1471" y="53"/>
                </a:lnTo>
                <a:lnTo>
                  <a:pt x="1473" y="54"/>
                </a:lnTo>
                <a:lnTo>
                  <a:pt x="1482" y="55"/>
                </a:lnTo>
                <a:lnTo>
                  <a:pt x="1491" y="55"/>
                </a:lnTo>
                <a:lnTo>
                  <a:pt x="1510" y="55"/>
                </a:lnTo>
                <a:lnTo>
                  <a:pt x="1529" y="51"/>
                </a:lnTo>
                <a:lnTo>
                  <a:pt x="1531" y="51"/>
                </a:lnTo>
                <a:lnTo>
                  <a:pt x="1550" y="46"/>
                </a:lnTo>
                <a:lnTo>
                  <a:pt x="1569" y="41"/>
                </a:lnTo>
                <a:lnTo>
                  <a:pt x="1587" y="34"/>
                </a:lnTo>
                <a:lnTo>
                  <a:pt x="1606" y="26"/>
                </a:lnTo>
                <a:lnTo>
                  <a:pt x="1643" y="9"/>
                </a:lnTo>
                <a:lnTo>
                  <a:pt x="1637" y="1"/>
                </a:lnTo>
                <a:lnTo>
                  <a:pt x="1601" y="17"/>
                </a:lnTo>
                <a:lnTo>
                  <a:pt x="1582" y="25"/>
                </a:lnTo>
                <a:lnTo>
                  <a:pt x="1564" y="32"/>
                </a:lnTo>
                <a:lnTo>
                  <a:pt x="1545" y="37"/>
                </a:lnTo>
                <a:lnTo>
                  <a:pt x="1526" y="42"/>
                </a:lnTo>
                <a:lnTo>
                  <a:pt x="1529" y="46"/>
                </a:lnTo>
                <a:lnTo>
                  <a:pt x="1529" y="42"/>
                </a:lnTo>
                <a:lnTo>
                  <a:pt x="1510" y="45"/>
                </a:lnTo>
                <a:lnTo>
                  <a:pt x="1491" y="46"/>
                </a:lnTo>
                <a:lnTo>
                  <a:pt x="1482" y="45"/>
                </a:lnTo>
                <a:lnTo>
                  <a:pt x="1473" y="44"/>
                </a:lnTo>
                <a:lnTo>
                  <a:pt x="1473" y="49"/>
                </a:lnTo>
                <a:lnTo>
                  <a:pt x="1476" y="44"/>
                </a:lnTo>
                <a:lnTo>
                  <a:pt x="1457" y="39"/>
                </a:lnTo>
                <a:lnTo>
                  <a:pt x="1438" y="32"/>
                </a:lnTo>
                <a:lnTo>
                  <a:pt x="1420" y="24"/>
                </a:lnTo>
                <a:lnTo>
                  <a:pt x="1401" y="15"/>
                </a:lnTo>
                <a:lnTo>
                  <a:pt x="1382" y="7"/>
                </a:lnTo>
                <a:lnTo>
                  <a:pt x="1363" y="3"/>
                </a:lnTo>
                <a:lnTo>
                  <a:pt x="1361" y="2"/>
                </a:lnTo>
                <a:lnTo>
                  <a:pt x="1351" y="1"/>
                </a:lnTo>
                <a:lnTo>
                  <a:pt x="1343" y="0"/>
                </a:lnTo>
                <a:lnTo>
                  <a:pt x="1334" y="1"/>
                </a:lnTo>
                <a:lnTo>
                  <a:pt x="1324" y="2"/>
                </a:lnTo>
                <a:lnTo>
                  <a:pt x="1322" y="3"/>
                </a:lnTo>
                <a:lnTo>
                  <a:pt x="1303" y="7"/>
                </a:lnTo>
                <a:lnTo>
                  <a:pt x="1284" y="15"/>
                </a:lnTo>
                <a:lnTo>
                  <a:pt x="1266" y="24"/>
                </a:lnTo>
                <a:lnTo>
                  <a:pt x="1247" y="32"/>
                </a:lnTo>
                <a:lnTo>
                  <a:pt x="1228" y="39"/>
                </a:lnTo>
                <a:lnTo>
                  <a:pt x="1210" y="44"/>
                </a:lnTo>
                <a:lnTo>
                  <a:pt x="1213" y="49"/>
                </a:lnTo>
                <a:lnTo>
                  <a:pt x="1213" y="44"/>
                </a:lnTo>
                <a:lnTo>
                  <a:pt x="1203" y="45"/>
                </a:lnTo>
                <a:lnTo>
                  <a:pt x="1194" y="46"/>
                </a:lnTo>
                <a:lnTo>
                  <a:pt x="1185" y="45"/>
                </a:lnTo>
                <a:lnTo>
                  <a:pt x="1175" y="44"/>
                </a:lnTo>
                <a:lnTo>
                  <a:pt x="1175" y="49"/>
                </a:lnTo>
                <a:lnTo>
                  <a:pt x="1178" y="44"/>
                </a:lnTo>
                <a:lnTo>
                  <a:pt x="1159" y="39"/>
                </a:lnTo>
                <a:lnTo>
                  <a:pt x="1140" y="32"/>
                </a:lnTo>
                <a:lnTo>
                  <a:pt x="1122" y="24"/>
                </a:lnTo>
                <a:lnTo>
                  <a:pt x="1103" y="15"/>
                </a:lnTo>
                <a:lnTo>
                  <a:pt x="1085" y="7"/>
                </a:lnTo>
                <a:lnTo>
                  <a:pt x="1066" y="3"/>
                </a:lnTo>
                <a:lnTo>
                  <a:pt x="1064" y="2"/>
                </a:lnTo>
                <a:lnTo>
                  <a:pt x="1054" y="1"/>
                </a:lnTo>
                <a:lnTo>
                  <a:pt x="1045" y="0"/>
                </a:lnTo>
                <a:lnTo>
                  <a:pt x="1036" y="1"/>
                </a:lnTo>
                <a:lnTo>
                  <a:pt x="1026" y="2"/>
                </a:lnTo>
                <a:lnTo>
                  <a:pt x="1024" y="3"/>
                </a:lnTo>
                <a:lnTo>
                  <a:pt x="1005" y="7"/>
                </a:lnTo>
                <a:lnTo>
                  <a:pt x="986" y="15"/>
                </a:lnTo>
                <a:lnTo>
                  <a:pt x="968" y="24"/>
                </a:lnTo>
                <a:lnTo>
                  <a:pt x="950" y="32"/>
                </a:lnTo>
                <a:lnTo>
                  <a:pt x="931" y="39"/>
                </a:lnTo>
                <a:lnTo>
                  <a:pt x="912" y="44"/>
                </a:lnTo>
                <a:lnTo>
                  <a:pt x="915" y="49"/>
                </a:lnTo>
                <a:lnTo>
                  <a:pt x="915" y="44"/>
                </a:lnTo>
                <a:lnTo>
                  <a:pt x="905" y="45"/>
                </a:lnTo>
                <a:lnTo>
                  <a:pt x="896" y="46"/>
                </a:lnTo>
                <a:lnTo>
                  <a:pt x="887" y="45"/>
                </a:lnTo>
                <a:lnTo>
                  <a:pt x="877" y="44"/>
                </a:lnTo>
                <a:lnTo>
                  <a:pt x="877" y="49"/>
                </a:lnTo>
                <a:lnTo>
                  <a:pt x="880" y="44"/>
                </a:lnTo>
                <a:lnTo>
                  <a:pt x="861" y="39"/>
                </a:lnTo>
                <a:lnTo>
                  <a:pt x="842" y="32"/>
                </a:lnTo>
                <a:lnTo>
                  <a:pt x="824" y="24"/>
                </a:lnTo>
                <a:lnTo>
                  <a:pt x="806" y="15"/>
                </a:lnTo>
                <a:lnTo>
                  <a:pt x="787" y="7"/>
                </a:lnTo>
                <a:lnTo>
                  <a:pt x="768" y="3"/>
                </a:lnTo>
                <a:lnTo>
                  <a:pt x="766" y="2"/>
                </a:lnTo>
                <a:lnTo>
                  <a:pt x="756" y="1"/>
                </a:lnTo>
                <a:lnTo>
                  <a:pt x="747" y="0"/>
                </a:lnTo>
                <a:lnTo>
                  <a:pt x="738" y="1"/>
                </a:lnTo>
                <a:lnTo>
                  <a:pt x="728" y="2"/>
                </a:lnTo>
                <a:lnTo>
                  <a:pt x="726" y="3"/>
                </a:lnTo>
                <a:lnTo>
                  <a:pt x="707" y="7"/>
                </a:lnTo>
                <a:lnTo>
                  <a:pt x="689" y="15"/>
                </a:lnTo>
                <a:lnTo>
                  <a:pt x="671" y="24"/>
                </a:lnTo>
                <a:lnTo>
                  <a:pt x="652" y="32"/>
                </a:lnTo>
                <a:lnTo>
                  <a:pt x="633" y="39"/>
                </a:lnTo>
                <a:lnTo>
                  <a:pt x="614" y="44"/>
                </a:lnTo>
                <a:lnTo>
                  <a:pt x="617" y="49"/>
                </a:lnTo>
                <a:lnTo>
                  <a:pt x="617" y="44"/>
                </a:lnTo>
                <a:lnTo>
                  <a:pt x="607" y="45"/>
                </a:lnTo>
                <a:lnTo>
                  <a:pt x="598" y="46"/>
                </a:lnTo>
                <a:lnTo>
                  <a:pt x="589" y="45"/>
                </a:lnTo>
                <a:lnTo>
                  <a:pt x="579" y="44"/>
                </a:lnTo>
                <a:lnTo>
                  <a:pt x="579" y="49"/>
                </a:lnTo>
                <a:lnTo>
                  <a:pt x="582" y="44"/>
                </a:lnTo>
                <a:lnTo>
                  <a:pt x="563" y="39"/>
                </a:lnTo>
                <a:lnTo>
                  <a:pt x="545" y="32"/>
                </a:lnTo>
                <a:lnTo>
                  <a:pt x="527" y="24"/>
                </a:lnTo>
                <a:lnTo>
                  <a:pt x="508" y="15"/>
                </a:lnTo>
                <a:lnTo>
                  <a:pt x="489" y="7"/>
                </a:lnTo>
                <a:lnTo>
                  <a:pt x="470" y="3"/>
                </a:lnTo>
                <a:lnTo>
                  <a:pt x="468" y="2"/>
                </a:lnTo>
                <a:lnTo>
                  <a:pt x="458" y="1"/>
                </a:lnTo>
                <a:lnTo>
                  <a:pt x="449" y="0"/>
                </a:lnTo>
                <a:lnTo>
                  <a:pt x="440" y="1"/>
                </a:lnTo>
                <a:lnTo>
                  <a:pt x="430" y="2"/>
                </a:lnTo>
                <a:lnTo>
                  <a:pt x="428" y="3"/>
                </a:lnTo>
                <a:lnTo>
                  <a:pt x="410" y="7"/>
                </a:lnTo>
                <a:lnTo>
                  <a:pt x="391" y="15"/>
                </a:lnTo>
                <a:lnTo>
                  <a:pt x="373" y="24"/>
                </a:lnTo>
                <a:lnTo>
                  <a:pt x="354" y="32"/>
                </a:lnTo>
                <a:lnTo>
                  <a:pt x="335" y="39"/>
                </a:lnTo>
                <a:lnTo>
                  <a:pt x="316" y="44"/>
                </a:lnTo>
                <a:lnTo>
                  <a:pt x="319" y="49"/>
                </a:lnTo>
                <a:lnTo>
                  <a:pt x="319" y="44"/>
                </a:lnTo>
                <a:lnTo>
                  <a:pt x="309" y="45"/>
                </a:lnTo>
                <a:lnTo>
                  <a:pt x="300" y="46"/>
                </a:lnTo>
                <a:lnTo>
                  <a:pt x="292" y="45"/>
                </a:lnTo>
                <a:lnTo>
                  <a:pt x="282" y="44"/>
                </a:lnTo>
                <a:lnTo>
                  <a:pt x="282" y="49"/>
                </a:lnTo>
                <a:lnTo>
                  <a:pt x="285" y="44"/>
                </a:lnTo>
                <a:lnTo>
                  <a:pt x="266" y="39"/>
                </a:lnTo>
                <a:lnTo>
                  <a:pt x="247" y="32"/>
                </a:lnTo>
                <a:lnTo>
                  <a:pt x="229" y="24"/>
                </a:lnTo>
                <a:lnTo>
                  <a:pt x="210" y="15"/>
                </a:lnTo>
                <a:lnTo>
                  <a:pt x="191" y="7"/>
                </a:lnTo>
                <a:lnTo>
                  <a:pt x="172" y="3"/>
                </a:lnTo>
                <a:lnTo>
                  <a:pt x="170" y="2"/>
                </a:lnTo>
                <a:lnTo>
                  <a:pt x="161" y="1"/>
                </a:lnTo>
                <a:lnTo>
                  <a:pt x="152" y="0"/>
                </a:lnTo>
                <a:lnTo>
                  <a:pt x="133" y="1"/>
                </a:lnTo>
                <a:lnTo>
                  <a:pt x="115" y="4"/>
                </a:lnTo>
                <a:lnTo>
                  <a:pt x="112" y="4"/>
                </a:lnTo>
                <a:lnTo>
                  <a:pt x="93" y="9"/>
                </a:lnTo>
                <a:lnTo>
                  <a:pt x="75" y="15"/>
                </a:lnTo>
                <a:lnTo>
                  <a:pt x="56" y="22"/>
                </a:lnTo>
                <a:lnTo>
                  <a:pt x="37" y="29"/>
                </a:lnTo>
                <a:lnTo>
                  <a:pt x="0" y="46"/>
                </a:lnTo>
                <a:close/>
              </a:path>
            </a:pathLst>
          </a:custGeom>
          <a:solidFill>
            <a:srgbClr val="3366FF"/>
          </a:solidFill>
          <a:ln w="9525">
            <a:noFill/>
            <a:round/>
            <a:headEnd/>
            <a:tailEnd/>
          </a:ln>
        </p:spPr>
        <p:txBody>
          <a:bodyPr/>
          <a:lstStyle/>
          <a:p>
            <a:endParaRPr lang="en-US"/>
          </a:p>
        </p:txBody>
      </p:sp>
      <p:sp>
        <p:nvSpPr>
          <p:cNvPr id="43030" name="Freeform 27"/>
          <p:cNvSpPr>
            <a:spLocks/>
          </p:cNvSpPr>
          <p:nvPr/>
        </p:nvSpPr>
        <p:spPr bwMode="auto">
          <a:xfrm>
            <a:off x="4637088" y="5551488"/>
            <a:ext cx="1063625" cy="217487"/>
          </a:xfrm>
          <a:custGeom>
            <a:avLst/>
            <a:gdLst>
              <a:gd name="T0" fmla="*/ 0 w 670"/>
              <a:gd name="T1" fmla="*/ 0 h 137"/>
              <a:gd name="T2" fmla="*/ 2147483647 w 670"/>
              <a:gd name="T3" fmla="*/ 2147483647 h 137"/>
              <a:gd name="T4" fmla="*/ 2147483647 w 670"/>
              <a:gd name="T5" fmla="*/ 2147483647 h 137"/>
              <a:gd name="T6" fmla="*/ 2147483647 w 670"/>
              <a:gd name="T7" fmla="*/ 0 h 137"/>
              <a:gd name="T8" fmla="*/ 0 w 670"/>
              <a:gd name="T9" fmla="*/ 0 h 137"/>
              <a:gd name="T10" fmla="*/ 0 60000 65536"/>
              <a:gd name="T11" fmla="*/ 0 60000 65536"/>
              <a:gd name="T12" fmla="*/ 0 60000 65536"/>
              <a:gd name="T13" fmla="*/ 0 60000 65536"/>
              <a:gd name="T14" fmla="*/ 0 60000 65536"/>
              <a:gd name="T15" fmla="*/ 0 w 670"/>
              <a:gd name="T16" fmla="*/ 0 h 137"/>
              <a:gd name="T17" fmla="*/ 670 w 670"/>
              <a:gd name="T18" fmla="*/ 137 h 137"/>
            </a:gdLst>
            <a:ahLst/>
            <a:cxnLst>
              <a:cxn ang="T10">
                <a:pos x="T0" y="T1"/>
              </a:cxn>
              <a:cxn ang="T11">
                <a:pos x="T2" y="T3"/>
              </a:cxn>
              <a:cxn ang="T12">
                <a:pos x="T4" y="T5"/>
              </a:cxn>
              <a:cxn ang="T13">
                <a:pos x="T6" y="T7"/>
              </a:cxn>
              <a:cxn ang="T14">
                <a:pos x="T8" y="T9"/>
              </a:cxn>
            </a:cxnLst>
            <a:rect l="T15" t="T16" r="T17" b="T18"/>
            <a:pathLst>
              <a:path w="670" h="137">
                <a:moveTo>
                  <a:pt x="0" y="0"/>
                </a:moveTo>
                <a:lnTo>
                  <a:pt x="168" y="137"/>
                </a:lnTo>
                <a:lnTo>
                  <a:pt x="503" y="137"/>
                </a:lnTo>
                <a:lnTo>
                  <a:pt x="670" y="0"/>
                </a:lnTo>
                <a:lnTo>
                  <a:pt x="0" y="0"/>
                </a:lnTo>
                <a:close/>
              </a:path>
            </a:pathLst>
          </a:custGeom>
          <a:solidFill>
            <a:srgbClr val="C0C0C0"/>
          </a:solidFill>
          <a:ln w="9525">
            <a:solidFill>
              <a:srgbClr val="000000"/>
            </a:solidFill>
            <a:round/>
            <a:headEnd/>
            <a:tailEnd/>
          </a:ln>
        </p:spPr>
        <p:txBody>
          <a:bodyPr/>
          <a:lstStyle/>
          <a:p>
            <a:endParaRPr lang="en-US"/>
          </a:p>
        </p:txBody>
      </p:sp>
      <p:sp>
        <p:nvSpPr>
          <p:cNvPr id="43031" name="Rectangle 28"/>
          <p:cNvSpPr>
            <a:spLocks noChangeArrowheads="1"/>
          </p:cNvSpPr>
          <p:nvPr/>
        </p:nvSpPr>
        <p:spPr bwMode="auto">
          <a:xfrm>
            <a:off x="4873625" y="5480050"/>
            <a:ext cx="579438" cy="63500"/>
          </a:xfrm>
          <a:prstGeom prst="rect">
            <a:avLst/>
          </a:prstGeom>
          <a:solidFill>
            <a:srgbClr val="969696"/>
          </a:solidFill>
          <a:ln w="9525">
            <a:solidFill>
              <a:srgbClr val="969696"/>
            </a:solidFill>
            <a:miter lim="800000"/>
            <a:headEnd/>
            <a:tailEnd/>
          </a:ln>
        </p:spPr>
        <p:txBody>
          <a:bodyPr/>
          <a:lstStyle/>
          <a:p>
            <a:endParaRPr lang="sl-SI"/>
          </a:p>
        </p:txBody>
      </p:sp>
      <p:sp>
        <p:nvSpPr>
          <p:cNvPr id="43032" name="Line 29"/>
          <p:cNvSpPr>
            <a:spLocks noChangeShapeType="1"/>
          </p:cNvSpPr>
          <p:nvPr/>
        </p:nvSpPr>
        <p:spPr bwMode="auto">
          <a:xfrm>
            <a:off x="3692525" y="5641975"/>
            <a:ext cx="236538" cy="1588"/>
          </a:xfrm>
          <a:prstGeom prst="line">
            <a:avLst/>
          </a:prstGeom>
          <a:noFill/>
          <a:ln w="9525">
            <a:solidFill>
              <a:srgbClr val="000000"/>
            </a:solidFill>
            <a:round/>
            <a:headEnd/>
            <a:tailEnd/>
          </a:ln>
        </p:spPr>
        <p:txBody>
          <a:bodyPr/>
          <a:lstStyle/>
          <a:p>
            <a:endParaRPr lang="en-US"/>
          </a:p>
        </p:txBody>
      </p:sp>
      <p:sp>
        <p:nvSpPr>
          <p:cNvPr id="43033" name="Rectangle 30"/>
          <p:cNvSpPr>
            <a:spLocks noChangeArrowheads="1"/>
          </p:cNvSpPr>
          <p:nvPr/>
        </p:nvSpPr>
        <p:spPr bwMode="auto">
          <a:xfrm>
            <a:off x="1447800" y="6164263"/>
            <a:ext cx="5649913" cy="22225"/>
          </a:xfrm>
          <a:prstGeom prst="rect">
            <a:avLst/>
          </a:prstGeom>
          <a:solidFill>
            <a:srgbClr val="FF0000"/>
          </a:solidFill>
          <a:ln w="9525">
            <a:noFill/>
            <a:miter lim="800000"/>
            <a:headEnd/>
            <a:tailEnd/>
          </a:ln>
        </p:spPr>
        <p:txBody>
          <a:bodyPr/>
          <a:lstStyle/>
          <a:p>
            <a:endParaRPr lang="sl-SI"/>
          </a:p>
        </p:txBody>
      </p:sp>
      <p:sp>
        <p:nvSpPr>
          <p:cNvPr id="43034" name="Freeform 31"/>
          <p:cNvSpPr>
            <a:spLocks/>
          </p:cNvSpPr>
          <p:nvPr/>
        </p:nvSpPr>
        <p:spPr bwMode="auto">
          <a:xfrm>
            <a:off x="7094538" y="6116638"/>
            <a:ext cx="142875" cy="117475"/>
          </a:xfrm>
          <a:custGeom>
            <a:avLst/>
            <a:gdLst>
              <a:gd name="T0" fmla="*/ 0 w 90"/>
              <a:gd name="T1" fmla="*/ 2147483647 h 74"/>
              <a:gd name="T2" fmla="*/ 2147483647 w 90"/>
              <a:gd name="T3" fmla="*/ 2147483647 h 74"/>
              <a:gd name="T4" fmla="*/ 0 w 90"/>
              <a:gd name="T5" fmla="*/ 0 h 74"/>
              <a:gd name="T6" fmla="*/ 0 w 90"/>
              <a:gd name="T7" fmla="*/ 2147483647 h 74"/>
              <a:gd name="T8" fmla="*/ 0 60000 65536"/>
              <a:gd name="T9" fmla="*/ 0 60000 65536"/>
              <a:gd name="T10" fmla="*/ 0 60000 65536"/>
              <a:gd name="T11" fmla="*/ 0 60000 65536"/>
              <a:gd name="T12" fmla="*/ 0 w 90"/>
              <a:gd name="T13" fmla="*/ 0 h 74"/>
              <a:gd name="T14" fmla="*/ 90 w 90"/>
              <a:gd name="T15" fmla="*/ 74 h 74"/>
            </a:gdLst>
            <a:ahLst/>
            <a:cxnLst>
              <a:cxn ang="T8">
                <a:pos x="T0" y="T1"/>
              </a:cxn>
              <a:cxn ang="T9">
                <a:pos x="T2" y="T3"/>
              </a:cxn>
              <a:cxn ang="T10">
                <a:pos x="T4" y="T5"/>
              </a:cxn>
              <a:cxn ang="T11">
                <a:pos x="T6" y="T7"/>
              </a:cxn>
            </a:cxnLst>
            <a:rect l="T12" t="T13" r="T14" b="T15"/>
            <a:pathLst>
              <a:path w="90" h="74">
                <a:moveTo>
                  <a:pt x="0" y="74"/>
                </a:moveTo>
                <a:lnTo>
                  <a:pt x="90" y="37"/>
                </a:lnTo>
                <a:lnTo>
                  <a:pt x="0" y="0"/>
                </a:lnTo>
                <a:lnTo>
                  <a:pt x="0" y="74"/>
                </a:lnTo>
                <a:close/>
              </a:path>
            </a:pathLst>
          </a:custGeom>
          <a:solidFill>
            <a:srgbClr val="FF0000"/>
          </a:solidFill>
          <a:ln w="9525">
            <a:noFill/>
            <a:round/>
            <a:headEnd/>
            <a:tailEnd/>
          </a:ln>
        </p:spPr>
        <p:txBody>
          <a:bodyPr/>
          <a:lstStyle/>
          <a:p>
            <a:endParaRPr lang="en-US"/>
          </a:p>
        </p:txBody>
      </p:sp>
      <p:sp>
        <p:nvSpPr>
          <p:cNvPr id="43035" name="Rectangle 32"/>
          <p:cNvSpPr>
            <a:spLocks noChangeArrowheads="1"/>
          </p:cNvSpPr>
          <p:nvPr/>
        </p:nvSpPr>
        <p:spPr bwMode="auto">
          <a:xfrm>
            <a:off x="7377113" y="6164263"/>
            <a:ext cx="569912" cy="22225"/>
          </a:xfrm>
          <a:prstGeom prst="rect">
            <a:avLst/>
          </a:prstGeom>
          <a:solidFill>
            <a:srgbClr val="FF0000"/>
          </a:solidFill>
          <a:ln w="9525">
            <a:noFill/>
            <a:miter lim="800000"/>
            <a:headEnd/>
            <a:tailEnd/>
          </a:ln>
        </p:spPr>
        <p:txBody>
          <a:bodyPr/>
          <a:lstStyle/>
          <a:p>
            <a:endParaRPr lang="sl-SI"/>
          </a:p>
        </p:txBody>
      </p:sp>
      <p:sp>
        <p:nvSpPr>
          <p:cNvPr id="43036" name="Freeform 33"/>
          <p:cNvSpPr>
            <a:spLocks/>
          </p:cNvSpPr>
          <p:nvPr/>
        </p:nvSpPr>
        <p:spPr bwMode="auto">
          <a:xfrm>
            <a:off x="7237413" y="6116638"/>
            <a:ext cx="144462" cy="117475"/>
          </a:xfrm>
          <a:custGeom>
            <a:avLst/>
            <a:gdLst>
              <a:gd name="T0" fmla="*/ 2147483647 w 91"/>
              <a:gd name="T1" fmla="*/ 0 h 74"/>
              <a:gd name="T2" fmla="*/ 0 w 91"/>
              <a:gd name="T3" fmla="*/ 2147483647 h 74"/>
              <a:gd name="T4" fmla="*/ 2147483647 w 91"/>
              <a:gd name="T5" fmla="*/ 2147483647 h 74"/>
              <a:gd name="T6" fmla="*/ 2147483647 w 91"/>
              <a:gd name="T7" fmla="*/ 0 h 74"/>
              <a:gd name="T8" fmla="*/ 0 60000 65536"/>
              <a:gd name="T9" fmla="*/ 0 60000 65536"/>
              <a:gd name="T10" fmla="*/ 0 60000 65536"/>
              <a:gd name="T11" fmla="*/ 0 60000 65536"/>
              <a:gd name="T12" fmla="*/ 0 w 91"/>
              <a:gd name="T13" fmla="*/ 0 h 74"/>
              <a:gd name="T14" fmla="*/ 91 w 91"/>
              <a:gd name="T15" fmla="*/ 74 h 74"/>
            </a:gdLst>
            <a:ahLst/>
            <a:cxnLst>
              <a:cxn ang="T8">
                <a:pos x="T0" y="T1"/>
              </a:cxn>
              <a:cxn ang="T9">
                <a:pos x="T2" y="T3"/>
              </a:cxn>
              <a:cxn ang="T10">
                <a:pos x="T4" y="T5"/>
              </a:cxn>
              <a:cxn ang="T11">
                <a:pos x="T6" y="T7"/>
              </a:cxn>
            </a:cxnLst>
            <a:rect l="T12" t="T13" r="T14" b="T15"/>
            <a:pathLst>
              <a:path w="91" h="74">
                <a:moveTo>
                  <a:pt x="91" y="0"/>
                </a:moveTo>
                <a:lnTo>
                  <a:pt x="0" y="37"/>
                </a:lnTo>
                <a:lnTo>
                  <a:pt x="91" y="74"/>
                </a:lnTo>
                <a:lnTo>
                  <a:pt x="91" y="0"/>
                </a:lnTo>
                <a:close/>
              </a:path>
            </a:pathLst>
          </a:custGeom>
          <a:solidFill>
            <a:srgbClr val="FF0000"/>
          </a:solidFill>
          <a:ln w="9525">
            <a:noFill/>
            <a:round/>
            <a:headEnd/>
            <a:tailEnd/>
          </a:ln>
        </p:spPr>
        <p:txBody>
          <a:bodyPr/>
          <a:lstStyle/>
          <a:p>
            <a:endParaRPr lang="en-US"/>
          </a:p>
        </p:txBody>
      </p:sp>
      <p:sp>
        <p:nvSpPr>
          <p:cNvPr id="43037" name="AutoShape 34"/>
          <p:cNvSpPr>
            <a:spLocks noChangeArrowheads="1"/>
          </p:cNvSpPr>
          <p:nvPr/>
        </p:nvSpPr>
        <p:spPr bwMode="auto">
          <a:xfrm>
            <a:off x="609600" y="1447800"/>
            <a:ext cx="3733800" cy="3529013"/>
          </a:xfrm>
          <a:prstGeom prst="roundRect">
            <a:avLst>
              <a:gd name="adj" fmla="val 16667"/>
            </a:avLst>
          </a:prstGeom>
          <a:solidFill>
            <a:srgbClr val="FF0000">
              <a:alpha val="25098"/>
            </a:srgbClr>
          </a:solidFill>
          <a:ln w="9525">
            <a:solidFill>
              <a:srgbClr val="FF0000"/>
            </a:solidFill>
            <a:round/>
            <a:headEnd/>
            <a:tailEnd/>
          </a:ln>
        </p:spPr>
        <p:txBody>
          <a:bodyPr wrap="none" anchor="ctr"/>
          <a:lstStyle/>
          <a:p>
            <a:pPr algn="ctr"/>
            <a:r>
              <a:rPr lang="en-US" u="sng" dirty="0"/>
              <a:t>EXPORTER (SELLER)</a:t>
            </a:r>
          </a:p>
          <a:p>
            <a:pPr algn="ctr"/>
            <a:r>
              <a:rPr lang="en-US" b="0" i="1" dirty="0"/>
              <a:t>Simply put, the seller does everything </a:t>
            </a:r>
          </a:p>
          <a:p>
            <a:pPr algn="ctr"/>
            <a:r>
              <a:rPr lang="sl-SI" b="0" i="1" dirty="0"/>
              <a:t>a</a:t>
            </a:r>
            <a:r>
              <a:rPr lang="en-US" b="0" i="1" dirty="0" err="1"/>
              <a:t>nd</a:t>
            </a:r>
            <a:r>
              <a:rPr lang="en-US" b="0" i="1" dirty="0"/>
              <a:t> brings the goods to the customer’s</a:t>
            </a:r>
          </a:p>
          <a:p>
            <a:pPr algn="ctr"/>
            <a:r>
              <a:rPr lang="sl-SI" b="0" i="1" dirty="0"/>
              <a:t>d</a:t>
            </a:r>
            <a:r>
              <a:rPr lang="en-US" b="0" i="1" dirty="0" err="1"/>
              <a:t>oor</a:t>
            </a:r>
            <a:r>
              <a:rPr lang="sl-SI" b="0" i="1" dirty="0"/>
              <a:t>,</a:t>
            </a:r>
            <a:r>
              <a:rPr lang="en-US" b="0" i="1" dirty="0"/>
              <a:t> </a:t>
            </a:r>
            <a:r>
              <a:rPr lang="en-US" b="0" i="1" u="sng" dirty="0"/>
              <a:t>and also pays for the import duty</a:t>
            </a:r>
          </a:p>
          <a:p>
            <a:pPr algn="ctr"/>
            <a:r>
              <a:rPr lang="en-US" b="0" i="1" u="sng" dirty="0"/>
              <a:t>charges</a:t>
            </a:r>
            <a:r>
              <a:rPr lang="en-US" b="0" i="1" dirty="0"/>
              <a:t>!</a:t>
            </a:r>
          </a:p>
        </p:txBody>
      </p:sp>
      <p:sp>
        <p:nvSpPr>
          <p:cNvPr id="43038" name="AutoShape 35"/>
          <p:cNvSpPr>
            <a:spLocks noChangeArrowheads="1"/>
          </p:cNvSpPr>
          <p:nvPr/>
        </p:nvSpPr>
        <p:spPr bwMode="auto">
          <a:xfrm>
            <a:off x="5292725" y="1341438"/>
            <a:ext cx="2951163" cy="3600450"/>
          </a:xfrm>
          <a:prstGeom prst="roundRect">
            <a:avLst>
              <a:gd name="adj" fmla="val 16667"/>
            </a:avLst>
          </a:prstGeom>
          <a:solidFill>
            <a:srgbClr val="008000">
              <a:alpha val="25098"/>
            </a:srgbClr>
          </a:solidFill>
          <a:ln w="9525">
            <a:solidFill>
              <a:srgbClr val="008000"/>
            </a:solidFill>
            <a:round/>
            <a:headEnd/>
            <a:tailEnd/>
          </a:ln>
        </p:spPr>
        <p:txBody>
          <a:bodyPr wrap="none" anchor="ctr"/>
          <a:lstStyle/>
          <a:p>
            <a:pPr algn="ctr"/>
            <a:r>
              <a:rPr lang="en-US" u="sng" dirty="0"/>
              <a:t>IMPORTER (BUYER)</a:t>
            </a:r>
            <a:endParaRPr lang="sl-SI" u="sng" dirty="0"/>
          </a:p>
          <a:p>
            <a:pPr algn="ctr"/>
            <a:endParaRPr lang="sl-SI" u="sng" dirty="0"/>
          </a:p>
          <a:p>
            <a:pPr algn="ctr"/>
            <a:r>
              <a:rPr lang="en-US" b="0" i="1" dirty="0"/>
              <a:t>Buyer only has to receive the </a:t>
            </a:r>
          </a:p>
          <a:p>
            <a:pPr algn="ctr"/>
            <a:r>
              <a:rPr lang="en-US" b="0" i="1" dirty="0"/>
              <a:t>Shipment (and of course</a:t>
            </a:r>
          </a:p>
          <a:p>
            <a:pPr algn="ctr"/>
            <a:r>
              <a:rPr lang="en-US" b="0" i="1" dirty="0"/>
              <a:t>pay the bill).</a:t>
            </a:r>
          </a:p>
          <a:p>
            <a:pPr algn="ctr"/>
            <a:endParaRPr lang="en-US" b="0" i="1" dirty="0"/>
          </a:p>
          <a:p>
            <a:pPr algn="ct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pic>
        <p:nvPicPr>
          <p:cNvPr id="22531" name="Content Placeholder 4" descr="question.gif"/>
          <p:cNvPicPr>
            <a:picLocks noGrp="1" noChangeAspect="1"/>
          </p:cNvPicPr>
          <p:nvPr>
            <p:ph idx="1"/>
          </p:nvPr>
        </p:nvPicPr>
        <p:blipFill>
          <a:blip r:embed="rId2"/>
          <a:srcRect/>
          <a:stretch>
            <a:fillRect/>
          </a:stretch>
        </p:blipFill>
        <p:spPr>
          <a:xfrm>
            <a:off x="3810000" y="0"/>
            <a:ext cx="5334000" cy="6858000"/>
          </a:xfrm>
        </p:spPr>
      </p:pic>
      <p:pic>
        <p:nvPicPr>
          <p:cNvPr id="22532" name="Picture 5" descr="2019-business-solvency-quiz-answers1.jpg"/>
          <p:cNvPicPr>
            <a:picLocks noChangeAspect="1"/>
          </p:cNvPicPr>
          <p:nvPr/>
        </p:nvPicPr>
        <p:blipFill>
          <a:blip r:embed="rId3"/>
          <a:srcRect/>
          <a:stretch>
            <a:fillRect/>
          </a:stretch>
        </p:blipFill>
        <p:spPr bwMode="auto">
          <a:xfrm>
            <a:off x="0" y="0"/>
            <a:ext cx="3810000" cy="68580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2FC6F2F-F9E5-473E-9687-434633496585}" type="slidenum">
              <a:rPr lang="en-US" altLang="zh-CN"/>
              <a:pPr/>
              <a:t>3</a:t>
            </a:fld>
            <a:endParaRPr lang="en-US" altLang="zh-CN"/>
          </a:p>
        </p:txBody>
      </p:sp>
      <p:sp>
        <p:nvSpPr>
          <p:cNvPr id="19458" name="Rectangle 2"/>
          <p:cNvSpPr>
            <a:spLocks noGrp="1" noChangeArrowheads="1"/>
          </p:cNvSpPr>
          <p:nvPr>
            <p:ph type="title"/>
          </p:nvPr>
        </p:nvSpPr>
        <p:spPr/>
        <p:txBody>
          <a:bodyPr/>
          <a:lstStyle/>
          <a:p>
            <a:r>
              <a:rPr lang="en-US" altLang="zh-CN" sz="2800" dirty="0" smtClean="0">
                <a:latin typeface="Times New Roman" pitchFamily="18" charset="0"/>
                <a:cs typeface="Times New Roman" pitchFamily="18" charset="0"/>
              </a:rPr>
              <a:t> Packing </a:t>
            </a:r>
            <a:r>
              <a:rPr lang="en-US" altLang="zh-CN" sz="2800" dirty="0">
                <a:latin typeface="Times New Roman" pitchFamily="18" charset="0"/>
                <a:cs typeface="Times New Roman" pitchFamily="18" charset="0"/>
              </a:rPr>
              <a:t>List/Weight Memo/Measurement List</a:t>
            </a:r>
          </a:p>
        </p:txBody>
      </p:sp>
      <p:sp>
        <p:nvSpPr>
          <p:cNvPr id="19459" name="Rectangle 3"/>
          <p:cNvSpPr>
            <a:spLocks noGrp="1" noChangeArrowheads="1"/>
          </p:cNvSpPr>
          <p:nvPr>
            <p:ph type="body" idx="1"/>
          </p:nvPr>
        </p:nvSpPr>
        <p:spPr/>
        <p:txBody>
          <a:bodyPr>
            <a:normAutofit/>
          </a:bodyPr>
          <a:lstStyle/>
          <a:p>
            <a:pPr algn="ctr">
              <a:buFont typeface="Wingdings" pitchFamily="2" charset="2"/>
              <a:buNone/>
            </a:pPr>
            <a:r>
              <a:rPr lang="en-US" altLang="zh-CN" sz="2400" dirty="0">
                <a:solidFill>
                  <a:srgbClr val="000000"/>
                </a:solidFill>
                <a:latin typeface="Times New Roman"/>
                <a:cs typeface="Times New Roman" pitchFamily="18" charset="0"/>
              </a:rPr>
              <a:t> </a:t>
            </a:r>
            <a:endParaRPr lang="en-US" altLang="zh-CN" sz="2400" dirty="0">
              <a:solidFill>
                <a:srgbClr val="000000"/>
              </a:solidFill>
              <a:latin typeface="宋体" pitchFamily="2" charset="-122"/>
              <a:cs typeface="Times New Roman" pitchFamily="18" charset="0"/>
            </a:endParaRPr>
          </a:p>
          <a:p>
            <a:pPr algn="just"/>
            <a:r>
              <a:rPr lang="en-US" altLang="zh-CN" sz="2400" dirty="0">
                <a:solidFill>
                  <a:srgbClr val="000000"/>
                </a:solidFill>
                <a:latin typeface="Times New Roman" pitchFamily="18" charset="0"/>
                <a:cs typeface="Times New Roman" pitchFamily="18" charset="0"/>
              </a:rPr>
              <a:t>Packing List is an </a:t>
            </a:r>
            <a:r>
              <a:rPr lang="en-US" altLang="zh-CN" sz="2400" b="1" dirty="0">
                <a:solidFill>
                  <a:schemeClr val="hlink"/>
                </a:solidFill>
                <a:latin typeface="Times New Roman" pitchFamily="18" charset="0"/>
                <a:cs typeface="Times New Roman" pitchFamily="18" charset="0"/>
              </a:rPr>
              <a:t>independent</a:t>
            </a:r>
            <a:r>
              <a:rPr lang="en-US" altLang="zh-CN" sz="2400" dirty="0">
                <a:solidFill>
                  <a:srgbClr val="000000"/>
                </a:solidFill>
                <a:latin typeface="Times New Roman" pitchFamily="18" charset="0"/>
                <a:cs typeface="Times New Roman" pitchFamily="18" charset="0"/>
              </a:rPr>
              <a:t> documents. It is usually requested by the importer to confirm the name of commodity</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specification</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quantity</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marks.</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number of carton and the packing conditions. It is usually issued by the exporter and not show the value of the goods</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shipment and consignee.</a:t>
            </a:r>
          </a:p>
          <a:p>
            <a:pPr algn="just"/>
            <a:r>
              <a:rPr lang="en-US" altLang="zh-CN" sz="2400" dirty="0">
                <a:solidFill>
                  <a:srgbClr val="000000"/>
                </a:solidFill>
                <a:latin typeface="Times New Roman" pitchFamily="18" charset="0"/>
                <a:cs typeface="Times New Roman" pitchFamily="18" charset="0"/>
              </a:rPr>
              <a:t>Weight Memo shows something about the weight emphatically, such as gross </a:t>
            </a:r>
            <a:r>
              <a:rPr lang="en-US" altLang="zh-CN" sz="2400" dirty="0" err="1">
                <a:solidFill>
                  <a:srgbClr val="000000"/>
                </a:solidFill>
                <a:latin typeface="Times New Roman" pitchFamily="18" charset="0"/>
                <a:cs typeface="Times New Roman" pitchFamily="18" charset="0"/>
              </a:rPr>
              <a:t>weight</a:t>
            </a:r>
            <a:r>
              <a:rPr lang="en-US" altLang="zh-CN" sz="2400" dirty="0" err="1">
                <a:solidFill>
                  <a:srgbClr val="000000"/>
                </a:solidFill>
                <a:latin typeface="Times New Roman" pitchFamily="18" charset="0"/>
              </a:rPr>
              <a:t>﹑</a:t>
            </a:r>
            <a:r>
              <a:rPr lang="en-US" altLang="zh-CN" sz="2400" dirty="0" err="1">
                <a:solidFill>
                  <a:srgbClr val="000000"/>
                </a:solidFill>
                <a:latin typeface="Times New Roman" pitchFamily="18" charset="0"/>
                <a:cs typeface="Times New Roman" pitchFamily="18" charset="0"/>
              </a:rPr>
              <a:t>net</a:t>
            </a:r>
            <a:r>
              <a:rPr lang="en-US" altLang="zh-CN" sz="2400" dirty="0">
                <a:solidFill>
                  <a:srgbClr val="000000"/>
                </a:solidFill>
                <a:latin typeface="Times New Roman" pitchFamily="18" charset="0"/>
                <a:cs typeface="Times New Roman" pitchFamily="18" charset="0"/>
              </a:rPr>
              <a:t> weight and so on.</a:t>
            </a:r>
          </a:p>
          <a:p>
            <a:pPr algn="just"/>
            <a:r>
              <a:rPr lang="en-US" altLang="zh-CN" sz="2400" dirty="0">
                <a:solidFill>
                  <a:srgbClr val="000000"/>
                </a:solidFill>
                <a:latin typeface="Times New Roman" pitchFamily="18" charset="0"/>
                <a:cs typeface="Times New Roman" pitchFamily="18" charset="0"/>
              </a:rPr>
              <a:t>Measurement list shows something about each individual lot’s length</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width</a:t>
            </a:r>
            <a:r>
              <a:rPr lang="zh-CN" altLang="en-US" sz="2400" dirty="0">
                <a:solidFill>
                  <a:srgbClr val="000000"/>
                </a:solidFill>
                <a:latin typeface="Times New Roman" pitchFamily="18" charset="0"/>
              </a:rPr>
              <a:t>、</a:t>
            </a:r>
            <a:r>
              <a:rPr lang="en-US" altLang="zh-CN" sz="2400" dirty="0">
                <a:solidFill>
                  <a:srgbClr val="000000"/>
                </a:solidFill>
                <a:latin typeface="Times New Roman" pitchFamily="18" charset="0"/>
                <a:cs typeface="Times New Roman" pitchFamily="18" charset="0"/>
              </a:rPr>
              <a:t>height and total volume on the basis of packing list.</a:t>
            </a:r>
          </a:p>
          <a:p>
            <a:endParaRPr lang="en-US" altLang="zh-CN" sz="2400" dirty="0">
              <a:latin typeface="Times New Roman" pitchFamily="18" charset="0"/>
            </a:endParaRPr>
          </a:p>
        </p:txBody>
      </p:sp>
    </p:spTree>
    <p:extLst>
      <p:ext uri="{BB962C8B-B14F-4D97-AF65-F5344CB8AC3E}">
        <p14:creationId xmlns:p14="http://schemas.microsoft.com/office/powerpoint/2010/main" val="4060330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84FD739-BEE3-43B6-B280-9EE040A848A0}" type="slidenum">
              <a:rPr lang="en-US" altLang="zh-CN"/>
              <a:pPr/>
              <a:t>4</a:t>
            </a:fld>
            <a:endParaRPr lang="en-US" altLang="zh-CN"/>
          </a:p>
        </p:txBody>
      </p:sp>
      <p:sp>
        <p:nvSpPr>
          <p:cNvPr id="24578" name="Rectangle 2"/>
          <p:cNvSpPr>
            <a:spLocks noGrp="1" noChangeArrowheads="1"/>
          </p:cNvSpPr>
          <p:nvPr>
            <p:ph type="title"/>
          </p:nvPr>
        </p:nvSpPr>
        <p:spPr>
          <a:xfrm>
            <a:off x="1066800" y="609600"/>
            <a:ext cx="7793038" cy="1143000"/>
          </a:xfrm>
        </p:spPr>
        <p:txBody>
          <a:bodyPr/>
          <a:lstStyle/>
          <a:p>
            <a:r>
              <a:rPr lang="en-US" altLang="zh-CN" sz="2800" dirty="0" smtClean="0"/>
              <a:t>Inspection </a:t>
            </a:r>
            <a:r>
              <a:rPr lang="en-US" altLang="zh-CN" sz="2800" dirty="0"/>
              <a:t>Certificate</a:t>
            </a:r>
          </a:p>
        </p:txBody>
      </p:sp>
      <p:sp>
        <p:nvSpPr>
          <p:cNvPr id="24579" name="Rectangle 3"/>
          <p:cNvSpPr>
            <a:spLocks noGrp="1" noChangeArrowheads="1"/>
          </p:cNvSpPr>
          <p:nvPr>
            <p:ph type="body" idx="1"/>
          </p:nvPr>
        </p:nvSpPr>
        <p:spPr/>
        <p:txBody>
          <a:bodyPr>
            <a:normAutofit/>
          </a:bodyPr>
          <a:lstStyle/>
          <a:p>
            <a:pPr algn="ctr">
              <a:lnSpc>
                <a:spcPct val="90000"/>
              </a:lnSpc>
              <a:buFont typeface="Wingdings" pitchFamily="2" charset="2"/>
              <a:buNone/>
            </a:pPr>
            <a:endParaRPr lang="en-US" altLang="zh-CN" sz="2400" dirty="0">
              <a:solidFill>
                <a:srgbClr val="000000"/>
              </a:solidFill>
              <a:latin typeface="宋体" pitchFamily="2" charset="-122"/>
              <a:cs typeface="Times New Roman" pitchFamily="18" charset="0"/>
            </a:endParaRPr>
          </a:p>
          <a:p>
            <a:pPr>
              <a:lnSpc>
                <a:spcPct val="90000"/>
              </a:lnSpc>
              <a:buFont typeface="Wingdings" pitchFamily="2" charset="2"/>
              <a:buNone/>
            </a:pPr>
            <a:r>
              <a:rPr lang="en-US" altLang="zh-CN" sz="2400" dirty="0">
                <a:solidFill>
                  <a:srgbClr val="000000"/>
                </a:solidFill>
                <a:latin typeface="Times New Roman" pitchFamily="18" charset="0"/>
                <a:cs typeface="Times New Roman" pitchFamily="18" charset="0"/>
              </a:rPr>
              <a:t>    Inspection certificate is a document certifying the result of commodity inspection issued </a:t>
            </a:r>
            <a:r>
              <a:rPr lang="en-US" altLang="zh-CN" sz="2400" dirty="0" smtClean="0">
                <a:solidFill>
                  <a:srgbClr val="000000"/>
                </a:solidFill>
                <a:latin typeface="Times New Roman" pitchFamily="18" charset="0"/>
                <a:cs typeface="Times New Roman" pitchFamily="18" charset="0"/>
              </a:rPr>
              <a:t> by </a:t>
            </a:r>
            <a:r>
              <a:rPr lang="en-US" altLang="zh-CN" sz="2400" dirty="0">
                <a:solidFill>
                  <a:srgbClr val="000000"/>
                </a:solidFill>
                <a:latin typeface="Times New Roman" pitchFamily="18" charset="0"/>
                <a:cs typeface="Times New Roman" pitchFamily="18" charset="0"/>
              </a:rPr>
              <a:t>an inspection institution.</a:t>
            </a:r>
          </a:p>
          <a:p>
            <a:pPr>
              <a:lnSpc>
                <a:spcPct val="90000"/>
              </a:lnSpc>
              <a:buFont typeface="Wingdings" pitchFamily="2" charset="2"/>
              <a:buNone/>
            </a:pPr>
            <a:r>
              <a:rPr lang="en-US" altLang="zh-CN" sz="2400" dirty="0">
                <a:solidFill>
                  <a:srgbClr val="000000"/>
                </a:solidFill>
                <a:latin typeface="Times New Roman" pitchFamily="18" charset="0"/>
                <a:cs typeface="Times New Roman" pitchFamily="18" charset="0"/>
              </a:rPr>
              <a:t>    Internationally, import and export commodity </a:t>
            </a:r>
            <a:r>
              <a:rPr lang="en-US" altLang="zh-CN" sz="2400" dirty="0" smtClean="0">
                <a:solidFill>
                  <a:srgbClr val="000000"/>
                </a:solidFill>
                <a:latin typeface="Times New Roman" pitchFamily="18" charset="0"/>
                <a:cs typeface="Times New Roman" pitchFamily="18" charset="0"/>
              </a:rPr>
              <a:t>inspections </a:t>
            </a:r>
            <a:r>
              <a:rPr lang="en-US" altLang="zh-CN" sz="2400" dirty="0">
                <a:solidFill>
                  <a:srgbClr val="000000"/>
                </a:solidFill>
                <a:latin typeface="Times New Roman" pitchFamily="18" charset="0"/>
                <a:cs typeface="Times New Roman" pitchFamily="18" charset="0"/>
              </a:rPr>
              <a:t>are executed by a third party </a:t>
            </a:r>
            <a:r>
              <a:rPr lang="en-US" altLang="zh-CN" sz="2400" dirty="0" smtClean="0">
                <a:solidFill>
                  <a:srgbClr val="000000"/>
                </a:solidFill>
                <a:latin typeface="Times New Roman" pitchFamily="18" charset="0"/>
                <a:cs typeface="Times New Roman" pitchFamily="18" charset="0"/>
              </a:rPr>
              <a:t>generally </a:t>
            </a:r>
            <a:r>
              <a:rPr lang="en-US" altLang="zh-CN" sz="2400" dirty="0">
                <a:solidFill>
                  <a:srgbClr val="000000"/>
                </a:solidFill>
                <a:latin typeface="Times New Roman" pitchFamily="18" charset="0"/>
                <a:cs typeface="Times New Roman" pitchFamily="18" charset="0"/>
              </a:rPr>
              <a:t>known as </a:t>
            </a:r>
            <a:r>
              <a:rPr lang="en-US" altLang="zh-CN" sz="2400" b="1" dirty="0">
                <a:solidFill>
                  <a:srgbClr val="000000"/>
                </a:solidFill>
                <a:latin typeface="Times New Roman" pitchFamily="18" charset="0"/>
                <a:cs typeface="Times New Roman" pitchFamily="18" charset="0"/>
              </a:rPr>
              <a:t>surveyor</a:t>
            </a:r>
            <a:r>
              <a:rPr lang="en-US" altLang="zh-CN" sz="2400" dirty="0">
                <a:solidFill>
                  <a:srgbClr val="000000"/>
                </a:solidFill>
                <a:latin typeface="Times New Roman" pitchFamily="18" charset="0"/>
                <a:cs typeface="Times New Roman" pitchFamily="18" charset="0"/>
              </a:rPr>
              <a:t>. Some of the surveyors are governmental organization, others </a:t>
            </a:r>
            <a:r>
              <a:rPr lang="en-US" altLang="zh-CN" sz="2400" dirty="0" smtClean="0">
                <a:solidFill>
                  <a:srgbClr val="000000"/>
                </a:solidFill>
                <a:latin typeface="Times New Roman" pitchFamily="18" charset="0"/>
                <a:cs typeface="Times New Roman" pitchFamily="18" charset="0"/>
              </a:rPr>
              <a:t>are </a:t>
            </a:r>
            <a:r>
              <a:rPr lang="en-US" altLang="zh-CN" sz="2400" dirty="0">
                <a:solidFill>
                  <a:srgbClr val="000000"/>
                </a:solidFill>
                <a:latin typeface="Times New Roman" pitchFamily="18" charset="0"/>
                <a:cs typeface="Times New Roman" pitchFamily="18" charset="0"/>
              </a:rPr>
              <a:t>run by individuals or trade associations.  </a:t>
            </a:r>
          </a:p>
          <a:p>
            <a:pPr>
              <a:lnSpc>
                <a:spcPct val="90000"/>
              </a:lnSpc>
              <a:buFont typeface="Wingdings" pitchFamily="2" charset="2"/>
              <a:buNone/>
            </a:pPr>
            <a:endParaRPr lang="en-US" altLang="zh-CN" sz="2400" dirty="0"/>
          </a:p>
        </p:txBody>
      </p:sp>
    </p:spTree>
    <p:extLst>
      <p:ext uri="{BB962C8B-B14F-4D97-AF65-F5344CB8AC3E}">
        <p14:creationId xmlns:p14="http://schemas.microsoft.com/office/powerpoint/2010/main" val="952187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01886C8-04EF-4955-AFB3-ABD77B71D590}" type="slidenum">
              <a:rPr lang="en-US" altLang="zh-CN"/>
              <a:pPr/>
              <a:t>5</a:t>
            </a:fld>
            <a:endParaRPr lang="en-US" altLang="zh-CN"/>
          </a:p>
        </p:txBody>
      </p:sp>
      <p:sp>
        <p:nvSpPr>
          <p:cNvPr id="34818" name="Rectangle 2"/>
          <p:cNvSpPr>
            <a:spLocks noGrp="1" noChangeArrowheads="1"/>
          </p:cNvSpPr>
          <p:nvPr>
            <p:ph type="title"/>
          </p:nvPr>
        </p:nvSpPr>
        <p:spPr/>
        <p:txBody>
          <a:bodyPr/>
          <a:lstStyle/>
          <a:p>
            <a:r>
              <a:rPr lang="en-US" altLang="zh-CN" sz="2800" b="1" dirty="0" smtClean="0">
                <a:latin typeface="Times New Roman" pitchFamily="18" charset="0"/>
                <a:cs typeface="Times New Roman" pitchFamily="18" charset="0"/>
              </a:rPr>
              <a:t>Certificate </a:t>
            </a:r>
            <a:r>
              <a:rPr lang="en-US" altLang="zh-CN" sz="2800" b="1" dirty="0">
                <a:latin typeface="Times New Roman" pitchFamily="18" charset="0"/>
                <a:cs typeface="Times New Roman" pitchFamily="18" charset="0"/>
              </a:rPr>
              <a:t>of Origin/GSP Form A</a:t>
            </a:r>
          </a:p>
        </p:txBody>
      </p:sp>
      <p:sp>
        <p:nvSpPr>
          <p:cNvPr id="34819" name="Rectangle 3"/>
          <p:cNvSpPr>
            <a:spLocks noGrp="1" noChangeArrowheads="1"/>
          </p:cNvSpPr>
          <p:nvPr>
            <p:ph type="body" idx="1"/>
          </p:nvPr>
        </p:nvSpPr>
        <p:spPr/>
        <p:txBody>
          <a:bodyPr>
            <a:normAutofit/>
          </a:bodyPr>
          <a:lstStyle/>
          <a:p>
            <a:pPr algn="ctr">
              <a:lnSpc>
                <a:spcPct val="90000"/>
              </a:lnSpc>
              <a:buFont typeface="Wingdings" pitchFamily="2" charset="2"/>
              <a:buNone/>
            </a:pPr>
            <a:endParaRPr lang="en-US" altLang="zh-CN" sz="2400" dirty="0">
              <a:solidFill>
                <a:srgbClr val="000000"/>
              </a:solidFill>
              <a:latin typeface="宋体" pitchFamily="2" charset="-122"/>
              <a:cs typeface="Times New Roman" pitchFamily="18" charset="0"/>
            </a:endParaRPr>
          </a:p>
          <a:p>
            <a:pPr algn="just">
              <a:lnSpc>
                <a:spcPct val="90000"/>
              </a:lnSpc>
              <a:buFont typeface="Wingdings" pitchFamily="2" charset="2"/>
              <a:buNone/>
            </a:pPr>
            <a:r>
              <a:rPr lang="en-US" altLang="zh-CN" sz="2400" dirty="0">
                <a:solidFill>
                  <a:srgbClr val="000000"/>
                </a:solidFill>
                <a:latin typeface="Times New Roman"/>
                <a:cs typeface="Times New Roman" pitchFamily="18" charset="0"/>
              </a:rPr>
              <a:t> </a:t>
            </a:r>
            <a:r>
              <a:rPr lang="en-US" altLang="zh-CN" sz="2400" dirty="0">
                <a:solidFill>
                  <a:srgbClr val="000000"/>
                </a:solidFill>
                <a:latin typeface="宋体" pitchFamily="2" charset="-122"/>
                <a:cs typeface="Times New Roman" pitchFamily="18" charset="0"/>
              </a:rPr>
              <a:t>   </a:t>
            </a:r>
            <a:r>
              <a:rPr lang="en-US" altLang="zh-CN" sz="2400" dirty="0">
                <a:latin typeface="Times New Roman" pitchFamily="18" charset="0"/>
                <a:cs typeface="Times New Roman" pitchFamily="18" charset="0"/>
              </a:rPr>
              <a:t>A Certificate of Origin is an independent document evidencing the origin of the goods or manufacturer. It contains the description of goods, quantity or weight, value of goods shipped (only for applicant, it will not be indicated on the original official certificate) and the producing area. </a:t>
            </a:r>
            <a:r>
              <a:rPr lang="en-US" altLang="zh-CN" sz="2400" dirty="0">
                <a:latin typeface="Times New Roman"/>
                <a:cs typeface="Times New Roman" pitchFamily="18" charset="0"/>
              </a:rPr>
              <a:t> </a:t>
            </a:r>
            <a:endParaRPr lang="en-US" altLang="zh-CN" sz="2400" dirty="0">
              <a:latin typeface="宋体" pitchFamily="2" charset="-122"/>
              <a:cs typeface="Times New Roman" pitchFamily="18" charset="0"/>
            </a:endParaRPr>
          </a:p>
        </p:txBody>
      </p:sp>
    </p:spTree>
    <p:extLst>
      <p:ext uri="{BB962C8B-B14F-4D97-AF65-F5344CB8AC3E}">
        <p14:creationId xmlns:p14="http://schemas.microsoft.com/office/powerpoint/2010/main" val="4090790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0BBD5F-0A98-41A9-9A6E-F7E844879BC0}" type="slidenum">
              <a:rPr lang="en-US" altLang="zh-CN"/>
              <a:pPr/>
              <a:t>6</a:t>
            </a:fld>
            <a:endParaRPr lang="en-US" altLang="zh-CN"/>
          </a:p>
        </p:txBody>
      </p:sp>
      <p:sp>
        <p:nvSpPr>
          <p:cNvPr id="44034" name="Rectangle 2"/>
          <p:cNvSpPr>
            <a:spLocks noGrp="1" noChangeArrowheads="1"/>
          </p:cNvSpPr>
          <p:nvPr>
            <p:ph type="title"/>
          </p:nvPr>
        </p:nvSpPr>
        <p:spPr/>
        <p:txBody>
          <a:bodyPr/>
          <a:lstStyle/>
          <a:p>
            <a:r>
              <a:rPr lang="en-US" altLang="zh-CN" sz="2800" dirty="0" smtClean="0"/>
              <a:t>Export </a:t>
            </a:r>
            <a:r>
              <a:rPr lang="en-US" altLang="zh-CN" sz="2800" dirty="0"/>
              <a:t>License</a:t>
            </a:r>
          </a:p>
        </p:txBody>
      </p:sp>
      <p:sp>
        <p:nvSpPr>
          <p:cNvPr id="44035" name="Rectangle 3"/>
          <p:cNvSpPr>
            <a:spLocks noGrp="1" noChangeArrowheads="1"/>
          </p:cNvSpPr>
          <p:nvPr>
            <p:ph type="body" idx="1"/>
          </p:nvPr>
        </p:nvSpPr>
        <p:spPr/>
        <p:txBody>
          <a:bodyPr>
            <a:normAutofit/>
          </a:bodyPr>
          <a:lstStyle/>
          <a:p>
            <a:pPr algn="just">
              <a:buFont typeface="Wingdings" pitchFamily="2" charset="2"/>
              <a:buNone/>
            </a:pPr>
            <a:r>
              <a:rPr lang="en-US" altLang="zh-CN" sz="2400" dirty="0">
                <a:latin typeface="Times New Roman" pitchFamily="18" charset="0"/>
                <a:cs typeface="Times New Roman" pitchFamily="18" charset="0"/>
              </a:rPr>
              <a:t>     Import and export license belongs to the non-tariff barrier in international trade. </a:t>
            </a:r>
            <a:r>
              <a:rPr lang="en-US" altLang="zh-CN" sz="2400" dirty="0" smtClean="0">
                <a:latin typeface="Times New Roman" pitchFamily="18" charset="0"/>
                <a:cs typeface="Times New Roman" pitchFamily="18" charset="0"/>
              </a:rPr>
              <a:t>The </a:t>
            </a:r>
            <a:r>
              <a:rPr lang="en-US" altLang="zh-CN" sz="2400" dirty="0">
                <a:latin typeface="Times New Roman" pitchFamily="18" charset="0"/>
                <a:cs typeface="Times New Roman" pitchFamily="18" charset="0"/>
              </a:rPr>
              <a:t>government stipulates that the importer or exporter have to get the license </a:t>
            </a:r>
            <a:r>
              <a:rPr lang="en-US" altLang="zh-CN" sz="2400" dirty="0" smtClean="0">
                <a:latin typeface="Times New Roman" pitchFamily="18" charset="0"/>
                <a:cs typeface="Times New Roman" pitchFamily="18" charset="0"/>
              </a:rPr>
              <a:t>before </a:t>
            </a:r>
            <a:r>
              <a:rPr lang="en-US" altLang="zh-CN" sz="2400" dirty="0">
                <a:latin typeface="Times New Roman" pitchFamily="18" charset="0"/>
                <a:cs typeface="Times New Roman" pitchFamily="18" charset="0"/>
              </a:rPr>
              <a:t>the special goods is imported or exported in order to maintain his own </a:t>
            </a:r>
            <a:r>
              <a:rPr lang="en-US" altLang="zh-CN" sz="2400" dirty="0" smtClean="0">
                <a:latin typeface="Times New Roman" pitchFamily="18" charset="0"/>
                <a:cs typeface="Times New Roman" pitchFamily="18" charset="0"/>
              </a:rPr>
              <a:t>country’s </a:t>
            </a:r>
            <a:r>
              <a:rPr lang="en-US" altLang="zh-CN" sz="2400" dirty="0">
                <a:latin typeface="Times New Roman" pitchFamily="18" charset="0"/>
                <a:cs typeface="Times New Roman" pitchFamily="18" charset="0"/>
              </a:rPr>
              <a:t>benefit. Licenses are no longer required for most export products now, </a:t>
            </a:r>
            <a:r>
              <a:rPr lang="en-US" altLang="zh-CN" sz="2400" dirty="0" smtClean="0">
                <a:latin typeface="Times New Roman" pitchFamily="18" charset="0"/>
                <a:cs typeface="Times New Roman" pitchFamily="18" charset="0"/>
              </a:rPr>
              <a:t>but </a:t>
            </a:r>
            <a:r>
              <a:rPr lang="en-US" altLang="zh-CN" sz="2400" dirty="0">
                <a:latin typeface="Times New Roman" pitchFamily="18" charset="0"/>
                <a:cs typeface="Times New Roman" pitchFamily="18" charset="0"/>
              </a:rPr>
              <a:t>some import products need it. </a:t>
            </a:r>
            <a:endParaRPr lang="en-US" altLang="zh-CN" sz="2400" dirty="0">
              <a:latin typeface="宋体" pitchFamily="2" charset="-122"/>
            </a:endParaRPr>
          </a:p>
        </p:txBody>
      </p:sp>
    </p:spTree>
    <p:extLst>
      <p:ext uri="{BB962C8B-B14F-4D97-AF65-F5344CB8AC3E}">
        <p14:creationId xmlns:p14="http://schemas.microsoft.com/office/powerpoint/2010/main" val="2047366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0C33945-6BD3-44AB-BE9B-A64B402AD93F}" type="slidenum">
              <a:rPr lang="en-US" altLang="zh-CN"/>
              <a:pPr/>
              <a:t>7</a:t>
            </a:fld>
            <a:endParaRPr lang="en-US" altLang="zh-CN"/>
          </a:p>
        </p:txBody>
      </p:sp>
      <p:sp>
        <p:nvSpPr>
          <p:cNvPr id="50178" name="Rectangle 2"/>
          <p:cNvSpPr>
            <a:spLocks noGrp="1" noChangeArrowheads="1"/>
          </p:cNvSpPr>
          <p:nvPr>
            <p:ph type="title"/>
          </p:nvPr>
        </p:nvSpPr>
        <p:spPr/>
        <p:txBody>
          <a:bodyPr/>
          <a:lstStyle/>
          <a:p>
            <a:r>
              <a:rPr lang="en-US" altLang="zh-CN" sz="2800" dirty="0" smtClean="0"/>
              <a:t>Customs </a:t>
            </a:r>
            <a:r>
              <a:rPr lang="en-US" altLang="zh-CN" sz="2800" dirty="0"/>
              <a:t>Declaration</a:t>
            </a:r>
            <a:r>
              <a:rPr lang="en-US" altLang="zh-CN" dirty="0"/>
              <a:t> </a:t>
            </a:r>
          </a:p>
        </p:txBody>
      </p:sp>
      <p:sp>
        <p:nvSpPr>
          <p:cNvPr id="50179" name="Rectangle 3"/>
          <p:cNvSpPr>
            <a:spLocks noGrp="1" noChangeArrowheads="1"/>
          </p:cNvSpPr>
          <p:nvPr>
            <p:ph type="body" idx="1"/>
          </p:nvPr>
        </p:nvSpPr>
        <p:spPr/>
        <p:txBody>
          <a:bodyPr>
            <a:noAutofit/>
          </a:bodyPr>
          <a:lstStyle/>
          <a:p>
            <a:pPr algn="just">
              <a:buFont typeface="Wingdings" pitchFamily="2" charset="2"/>
              <a:buNone/>
            </a:pPr>
            <a:r>
              <a:rPr lang="en-US" altLang="zh-CN" sz="2400" dirty="0">
                <a:solidFill>
                  <a:srgbClr val="000000"/>
                </a:solidFill>
                <a:latin typeface="Times New Roman" pitchFamily="18" charset="0"/>
                <a:cs typeface="Times New Roman" pitchFamily="18" charset="0"/>
              </a:rPr>
              <a:t>    The person who asks for declaration is required to be qualified, that is to say, he </a:t>
            </a:r>
            <a:r>
              <a:rPr lang="en-US" altLang="zh-CN" sz="2400" dirty="0" smtClean="0">
                <a:solidFill>
                  <a:srgbClr val="000000"/>
                </a:solidFill>
                <a:latin typeface="Times New Roman" pitchFamily="18" charset="0"/>
                <a:cs typeface="Times New Roman" pitchFamily="18" charset="0"/>
              </a:rPr>
              <a:t>should </a:t>
            </a:r>
            <a:r>
              <a:rPr lang="en-US" altLang="zh-CN" sz="2400" dirty="0">
                <a:solidFill>
                  <a:srgbClr val="000000"/>
                </a:solidFill>
                <a:latin typeface="Times New Roman" pitchFamily="18" charset="0"/>
                <a:cs typeface="Times New Roman" pitchFamily="18" charset="0"/>
              </a:rPr>
              <a:t>have the certificate of customs declaration. The examination is held by the  </a:t>
            </a:r>
            <a:r>
              <a:rPr lang="en-US" altLang="zh-CN" sz="2400" dirty="0" smtClean="0">
                <a:solidFill>
                  <a:srgbClr val="000000"/>
                </a:solidFill>
                <a:latin typeface="Times New Roman" pitchFamily="18" charset="0"/>
                <a:cs typeface="Times New Roman" pitchFamily="18" charset="0"/>
              </a:rPr>
              <a:t>General </a:t>
            </a:r>
            <a:r>
              <a:rPr lang="en-US" altLang="zh-CN" sz="2400" dirty="0">
                <a:solidFill>
                  <a:srgbClr val="000000"/>
                </a:solidFill>
                <a:latin typeface="Times New Roman" pitchFamily="18" charset="0"/>
                <a:cs typeface="Times New Roman" pitchFamily="18" charset="0"/>
              </a:rPr>
              <a:t>Administration of Customs </a:t>
            </a:r>
            <a:r>
              <a:rPr lang="en-US" altLang="zh-CN" sz="2400" dirty="0" smtClean="0">
                <a:solidFill>
                  <a:srgbClr val="000000"/>
                </a:solidFill>
                <a:latin typeface="Times New Roman" pitchFamily="18" charset="0"/>
                <a:cs typeface="Times New Roman" pitchFamily="18" charset="0"/>
              </a:rPr>
              <a:t>.</a:t>
            </a:r>
          </a:p>
          <a:p>
            <a:pPr algn="just">
              <a:buFont typeface="Wingdings" pitchFamily="2" charset="2"/>
              <a:buNone/>
            </a:pPr>
            <a:r>
              <a:rPr lang="en-US" altLang="zh-CN" sz="2400" dirty="0" smtClean="0">
                <a:latin typeface="Times New Roman" pitchFamily="18" charset="0"/>
              </a:rPr>
              <a:t>The </a:t>
            </a:r>
            <a:r>
              <a:rPr lang="en-US" altLang="zh-CN" sz="2400" dirty="0">
                <a:latin typeface="Times New Roman" pitchFamily="18" charset="0"/>
              </a:rPr>
              <a:t>customs declaration is in different colors</a:t>
            </a:r>
            <a:r>
              <a:rPr lang="en-US" altLang="zh-CN" sz="2400" dirty="0" smtClean="0">
                <a:latin typeface="Times New Roman" pitchFamily="18" charset="0"/>
              </a:rPr>
              <a:t>:</a:t>
            </a:r>
          </a:p>
          <a:p>
            <a:pPr algn="just"/>
            <a:r>
              <a:rPr lang="en-US" altLang="zh-CN" sz="2400" dirty="0" smtClean="0">
                <a:latin typeface="Times New Roman" pitchFamily="18" charset="0"/>
              </a:rPr>
              <a:t> </a:t>
            </a:r>
            <a:r>
              <a:rPr lang="en-US" altLang="zh-CN" sz="2400" b="1" dirty="0" smtClean="0">
                <a:latin typeface="Times New Roman" pitchFamily="18" charset="0"/>
              </a:rPr>
              <a:t>white</a:t>
            </a:r>
            <a:r>
              <a:rPr lang="en-US" altLang="zh-CN" sz="2400" dirty="0" smtClean="0">
                <a:latin typeface="Times New Roman" pitchFamily="18" charset="0"/>
              </a:rPr>
              <a:t> </a:t>
            </a:r>
            <a:r>
              <a:rPr lang="en-US" altLang="zh-CN" sz="2400" dirty="0">
                <a:latin typeface="Times New Roman" pitchFamily="18" charset="0"/>
              </a:rPr>
              <a:t>one is made out </a:t>
            </a:r>
            <a:r>
              <a:rPr lang="en-US" altLang="zh-CN" sz="2400" dirty="0" smtClean="0">
                <a:latin typeface="Times New Roman" pitchFamily="18" charset="0"/>
              </a:rPr>
              <a:t>for general </a:t>
            </a:r>
            <a:r>
              <a:rPr lang="en-US" altLang="zh-CN" sz="2400" dirty="0">
                <a:latin typeface="Times New Roman" pitchFamily="18" charset="0"/>
              </a:rPr>
              <a:t>trade</a:t>
            </a:r>
            <a:r>
              <a:rPr lang="en-US" altLang="zh-CN" sz="2400" dirty="0" smtClean="0">
                <a:latin typeface="Times New Roman" pitchFamily="18" charset="0"/>
              </a:rPr>
              <a:t>;</a:t>
            </a:r>
          </a:p>
          <a:p>
            <a:pPr algn="just"/>
            <a:r>
              <a:rPr lang="en-US" altLang="zh-CN" sz="2400" b="1" dirty="0" smtClean="0">
                <a:latin typeface="Times New Roman" pitchFamily="18" charset="0"/>
              </a:rPr>
              <a:t> </a:t>
            </a:r>
            <a:r>
              <a:rPr lang="en-US" altLang="zh-CN" sz="2400" b="1" dirty="0">
                <a:latin typeface="Times New Roman" pitchFamily="18" charset="0"/>
              </a:rPr>
              <a:t>pink </a:t>
            </a:r>
            <a:r>
              <a:rPr lang="en-US" altLang="zh-CN" sz="2400" dirty="0">
                <a:latin typeface="Times New Roman" pitchFamily="18" charset="0"/>
              </a:rPr>
              <a:t>one is used for processing trade</a:t>
            </a:r>
            <a:r>
              <a:rPr lang="en-US" altLang="zh-CN" sz="2400" dirty="0" smtClean="0">
                <a:latin typeface="Times New Roman" pitchFamily="18" charset="0"/>
              </a:rPr>
              <a:t>;</a:t>
            </a:r>
          </a:p>
          <a:p>
            <a:pPr algn="just"/>
            <a:r>
              <a:rPr lang="en-US" altLang="zh-CN" sz="2400" dirty="0" smtClean="0">
                <a:latin typeface="Times New Roman" pitchFamily="18" charset="0"/>
              </a:rPr>
              <a:t> </a:t>
            </a:r>
            <a:r>
              <a:rPr lang="en-US" altLang="zh-CN" sz="2400" b="1" dirty="0">
                <a:latin typeface="Times New Roman" pitchFamily="18" charset="0"/>
              </a:rPr>
              <a:t>light green </a:t>
            </a:r>
            <a:r>
              <a:rPr lang="en-US" altLang="zh-CN" sz="2400" dirty="0">
                <a:latin typeface="Times New Roman" pitchFamily="18" charset="0"/>
              </a:rPr>
              <a:t>paper is used for </a:t>
            </a:r>
            <a:r>
              <a:rPr lang="en-US" altLang="zh-CN" sz="2400" dirty="0" smtClean="0">
                <a:latin typeface="Times New Roman" pitchFamily="18" charset="0"/>
              </a:rPr>
              <a:t>adopted </a:t>
            </a:r>
            <a:r>
              <a:rPr lang="en-US" altLang="zh-CN" sz="2400" dirty="0">
                <a:latin typeface="Times New Roman" pitchFamily="18" charset="0"/>
              </a:rPr>
              <a:t>in assembling </a:t>
            </a:r>
            <a:r>
              <a:rPr lang="en-US" altLang="zh-CN" sz="2400" dirty="0" smtClean="0">
                <a:latin typeface="Times New Roman" pitchFamily="18" charset="0"/>
              </a:rPr>
              <a:t>and compensation </a:t>
            </a:r>
            <a:r>
              <a:rPr lang="en-US" altLang="zh-CN" sz="2400" dirty="0">
                <a:latin typeface="Times New Roman" pitchFamily="18" charset="0"/>
              </a:rPr>
              <a:t>trade</a:t>
            </a:r>
            <a:r>
              <a:rPr lang="en-US" altLang="zh-CN" sz="2400" dirty="0" smtClean="0">
                <a:latin typeface="Times New Roman" pitchFamily="18" charset="0"/>
              </a:rPr>
              <a:t>;</a:t>
            </a:r>
          </a:p>
          <a:p>
            <a:pPr algn="just"/>
            <a:r>
              <a:rPr lang="en-US" altLang="zh-CN" sz="2400" dirty="0" smtClean="0">
                <a:latin typeface="Times New Roman" pitchFamily="18" charset="0"/>
              </a:rPr>
              <a:t> </a:t>
            </a:r>
            <a:r>
              <a:rPr lang="en-US" altLang="zh-CN" sz="2400" b="1" dirty="0">
                <a:latin typeface="Times New Roman" pitchFamily="18" charset="0"/>
              </a:rPr>
              <a:t>light blue </a:t>
            </a:r>
            <a:r>
              <a:rPr lang="en-US" altLang="zh-CN" sz="2400" dirty="0">
                <a:latin typeface="Times New Roman" pitchFamily="18" charset="0"/>
              </a:rPr>
              <a:t>paper is made out </a:t>
            </a:r>
            <a:r>
              <a:rPr lang="en-US" altLang="zh-CN" sz="2400" dirty="0" smtClean="0">
                <a:latin typeface="Times New Roman" pitchFamily="18" charset="0"/>
              </a:rPr>
              <a:t>for enterprise </a:t>
            </a:r>
            <a:r>
              <a:rPr lang="en-US" altLang="zh-CN" sz="2400" dirty="0">
                <a:latin typeface="Times New Roman" pitchFamily="18" charset="0"/>
              </a:rPr>
              <a:t>invested by foreign </a:t>
            </a:r>
            <a:r>
              <a:rPr lang="en-US" altLang="zh-CN" sz="2400" dirty="0" smtClean="0">
                <a:latin typeface="Times New Roman" pitchFamily="18" charset="0"/>
              </a:rPr>
              <a:t>capital</a:t>
            </a:r>
            <a:endParaRPr lang="en-US" altLang="zh-CN" sz="2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69894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1470374-7B82-4C86-8BF9-8CA216F09695}" type="slidenum">
              <a:rPr lang="en-US" altLang="zh-CN"/>
              <a:pPr/>
              <a:t>8</a:t>
            </a:fld>
            <a:endParaRPr lang="en-US" altLang="zh-CN"/>
          </a:p>
        </p:txBody>
      </p:sp>
      <p:sp>
        <p:nvSpPr>
          <p:cNvPr id="57346" name="Rectangle 2"/>
          <p:cNvSpPr>
            <a:spLocks noGrp="1" noChangeArrowheads="1"/>
          </p:cNvSpPr>
          <p:nvPr>
            <p:ph type="title"/>
          </p:nvPr>
        </p:nvSpPr>
        <p:spPr/>
        <p:txBody>
          <a:bodyPr/>
          <a:lstStyle/>
          <a:p>
            <a:r>
              <a:rPr lang="en-US" altLang="zh-CN" sz="2800" dirty="0" smtClean="0"/>
              <a:t>Insurance </a:t>
            </a:r>
            <a:r>
              <a:rPr lang="en-US" altLang="zh-CN" sz="2800" dirty="0"/>
              <a:t>Policy</a:t>
            </a:r>
          </a:p>
        </p:txBody>
      </p:sp>
      <p:sp>
        <p:nvSpPr>
          <p:cNvPr id="57347" name="Rectangle 3"/>
          <p:cNvSpPr>
            <a:spLocks noGrp="1" noChangeArrowheads="1"/>
          </p:cNvSpPr>
          <p:nvPr>
            <p:ph type="body" idx="1"/>
          </p:nvPr>
        </p:nvSpPr>
        <p:spPr/>
        <p:txBody>
          <a:bodyPr>
            <a:normAutofit/>
          </a:bodyPr>
          <a:lstStyle/>
          <a:p>
            <a:pPr algn="just">
              <a:buFont typeface="Wingdings" pitchFamily="2" charset="2"/>
              <a:buNone/>
            </a:pPr>
            <a:r>
              <a:rPr lang="en-US" altLang="zh-CN" sz="2400" dirty="0">
                <a:latin typeface="Times New Roman" pitchFamily="18" charset="0"/>
                <a:cs typeface="Times New Roman" pitchFamily="18" charset="0"/>
              </a:rPr>
              <a:t>Insurance policy can be classified into five categories:</a:t>
            </a:r>
          </a:p>
          <a:p>
            <a:pPr algn="just">
              <a:buFont typeface="Wingdings" pitchFamily="2" charset="2"/>
              <a:buNone/>
            </a:pPr>
            <a:r>
              <a:rPr lang="en-US" altLang="zh-CN" sz="2400" dirty="0">
                <a:latin typeface="Times New Roman" pitchFamily="18" charset="0"/>
                <a:cs typeface="Times New Roman" pitchFamily="18" charset="0"/>
              </a:rPr>
              <a:t>1</a:t>
            </a:r>
            <a:r>
              <a:rPr lang="zh-CN" altLang="en-US" sz="2400" dirty="0">
                <a:latin typeface="Times New Roman" pitchFamily="18" charset="0"/>
              </a:rPr>
              <a:t>、</a:t>
            </a:r>
            <a:r>
              <a:rPr lang="en-US" altLang="zh-CN" sz="2400" b="1" dirty="0">
                <a:latin typeface="Times New Roman" pitchFamily="18" charset="0"/>
                <a:cs typeface="Times New Roman" pitchFamily="18" charset="0"/>
              </a:rPr>
              <a:t>Insurance Policy</a:t>
            </a:r>
            <a:r>
              <a:rPr lang="en-US" altLang="zh-CN" sz="2400" dirty="0">
                <a:latin typeface="Times New Roman" pitchFamily="18" charset="0"/>
                <a:cs typeface="Times New Roman" pitchFamily="18" charset="0"/>
              </a:rPr>
              <a:t> </a:t>
            </a:r>
          </a:p>
          <a:p>
            <a:pPr algn="just">
              <a:buFont typeface="Wingdings" pitchFamily="2" charset="2"/>
              <a:buNone/>
            </a:pPr>
            <a:r>
              <a:rPr lang="en-US" altLang="zh-CN" sz="2400" dirty="0">
                <a:latin typeface="Times New Roman" pitchFamily="18" charset="0"/>
                <a:cs typeface="Times New Roman" pitchFamily="18" charset="0"/>
              </a:rPr>
              <a:t>2</a:t>
            </a:r>
            <a:r>
              <a:rPr lang="zh-CN" altLang="en-US" sz="2400" dirty="0">
                <a:latin typeface="Times New Roman" pitchFamily="18" charset="0"/>
              </a:rPr>
              <a:t>、</a:t>
            </a:r>
            <a:r>
              <a:rPr lang="en-US" altLang="zh-CN" sz="2400" dirty="0">
                <a:latin typeface="Times New Roman" pitchFamily="18" charset="0"/>
                <a:cs typeface="Times New Roman" pitchFamily="18" charset="0"/>
              </a:rPr>
              <a:t>Insurance Certificate </a:t>
            </a:r>
          </a:p>
          <a:p>
            <a:pPr algn="just">
              <a:buFont typeface="Wingdings" pitchFamily="2" charset="2"/>
              <a:buNone/>
            </a:pPr>
            <a:r>
              <a:rPr lang="en-US" altLang="zh-CN" sz="2400" dirty="0">
                <a:latin typeface="Times New Roman" pitchFamily="18" charset="0"/>
                <a:cs typeface="Times New Roman" pitchFamily="18" charset="0"/>
              </a:rPr>
              <a:t>3</a:t>
            </a:r>
            <a:r>
              <a:rPr lang="zh-CN" altLang="en-US" sz="2400" dirty="0">
                <a:latin typeface="Times New Roman" pitchFamily="18" charset="0"/>
              </a:rPr>
              <a:t>、</a:t>
            </a:r>
            <a:r>
              <a:rPr lang="en-US" altLang="zh-CN" sz="2400" dirty="0">
                <a:latin typeface="Times New Roman" pitchFamily="18" charset="0"/>
                <a:cs typeface="Times New Roman" pitchFamily="18" charset="0"/>
              </a:rPr>
              <a:t>Open Policy/Open Cover</a:t>
            </a:r>
          </a:p>
          <a:p>
            <a:pPr algn="just">
              <a:buFont typeface="Wingdings" pitchFamily="2" charset="2"/>
              <a:buNone/>
            </a:pPr>
            <a:r>
              <a:rPr lang="en-US" altLang="zh-CN" sz="2400" dirty="0">
                <a:latin typeface="Times New Roman" pitchFamily="18" charset="0"/>
                <a:cs typeface="Times New Roman" pitchFamily="18" charset="0"/>
              </a:rPr>
              <a:t>4</a:t>
            </a:r>
            <a:r>
              <a:rPr lang="zh-CN" altLang="en-US" sz="2400" dirty="0">
                <a:latin typeface="Times New Roman" pitchFamily="18" charset="0"/>
              </a:rPr>
              <a:t>、</a:t>
            </a:r>
            <a:r>
              <a:rPr lang="en-US" altLang="zh-CN" sz="2400" dirty="0">
                <a:latin typeface="Times New Roman" pitchFamily="18" charset="0"/>
                <a:cs typeface="Times New Roman" pitchFamily="18" charset="0"/>
              </a:rPr>
              <a:t>Insurance Declaration  </a:t>
            </a:r>
          </a:p>
          <a:p>
            <a:pPr algn="just">
              <a:buFont typeface="Wingdings" pitchFamily="2" charset="2"/>
              <a:buNone/>
            </a:pPr>
            <a:r>
              <a:rPr lang="en-US" altLang="zh-CN" sz="2400" dirty="0">
                <a:latin typeface="Times New Roman" pitchFamily="18" charset="0"/>
                <a:cs typeface="Times New Roman" pitchFamily="18" charset="0"/>
              </a:rPr>
              <a:t>5</a:t>
            </a:r>
            <a:r>
              <a:rPr lang="zh-CN" altLang="en-US" sz="2400" dirty="0">
                <a:latin typeface="Times New Roman" pitchFamily="18" charset="0"/>
              </a:rPr>
              <a:t>、</a:t>
            </a:r>
            <a:r>
              <a:rPr lang="en-US" altLang="zh-CN" sz="2400" dirty="0">
                <a:latin typeface="Times New Roman" pitchFamily="18" charset="0"/>
                <a:cs typeface="Times New Roman" pitchFamily="18" charset="0"/>
              </a:rPr>
              <a:t>Combined Certificate</a:t>
            </a:r>
            <a:r>
              <a:rPr lang="en-US" altLang="zh-CN" sz="2400" dirty="0">
                <a:solidFill>
                  <a:srgbClr val="000000"/>
                </a:solidFill>
                <a:latin typeface="宋体" pitchFamily="2" charset="-122"/>
                <a:cs typeface="Times New Roman" pitchFamily="18" charset="0"/>
              </a:rPr>
              <a:t> </a:t>
            </a:r>
          </a:p>
          <a:p>
            <a:pPr algn="just">
              <a:buFont typeface="Wingdings" pitchFamily="2" charset="2"/>
              <a:buNone/>
            </a:pPr>
            <a:endParaRPr lang="en-US" altLang="zh-CN" sz="2400" dirty="0">
              <a:solidFill>
                <a:srgbClr val="000000"/>
              </a:solidFill>
              <a:latin typeface="宋体" pitchFamily="2" charset="-122"/>
              <a:cs typeface="Times New Roman" pitchFamily="18" charset="0"/>
            </a:endParaRPr>
          </a:p>
          <a:p>
            <a:endParaRPr lang="en-US" altLang="zh-CN" sz="2400" dirty="0"/>
          </a:p>
        </p:txBody>
      </p:sp>
    </p:spTree>
    <p:extLst>
      <p:ext uri="{BB962C8B-B14F-4D97-AF65-F5344CB8AC3E}">
        <p14:creationId xmlns:p14="http://schemas.microsoft.com/office/powerpoint/2010/main" val="1884528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E94832-1B44-47BD-8AD4-D36B30B0B39C}" type="slidenum">
              <a:rPr lang="en-US" altLang="zh-CN"/>
              <a:pPr/>
              <a:t>9</a:t>
            </a:fld>
            <a:endParaRPr lang="en-US" altLang="zh-CN"/>
          </a:p>
        </p:txBody>
      </p:sp>
      <p:sp>
        <p:nvSpPr>
          <p:cNvPr id="61442" name="Rectangle 2"/>
          <p:cNvSpPr>
            <a:spLocks noGrp="1" noChangeArrowheads="1"/>
          </p:cNvSpPr>
          <p:nvPr>
            <p:ph type="title"/>
          </p:nvPr>
        </p:nvSpPr>
        <p:spPr/>
        <p:txBody>
          <a:bodyPr/>
          <a:lstStyle/>
          <a:p>
            <a:r>
              <a:rPr lang="en-US" altLang="zh-CN" sz="2800" dirty="0" smtClean="0"/>
              <a:t>Bill </a:t>
            </a:r>
            <a:r>
              <a:rPr lang="en-US" altLang="zh-CN" sz="2800" dirty="0"/>
              <a:t>of Lading</a:t>
            </a:r>
          </a:p>
        </p:txBody>
      </p:sp>
      <p:sp>
        <p:nvSpPr>
          <p:cNvPr id="61443" name="Rectangle 3"/>
          <p:cNvSpPr>
            <a:spLocks noGrp="1" noChangeArrowheads="1"/>
          </p:cNvSpPr>
          <p:nvPr>
            <p:ph type="body" idx="1"/>
          </p:nvPr>
        </p:nvSpPr>
        <p:spPr/>
        <p:txBody>
          <a:bodyPr>
            <a:noAutofit/>
          </a:bodyPr>
          <a:lstStyle/>
          <a:p>
            <a:pPr algn="just">
              <a:buFont typeface="Wingdings" pitchFamily="2" charset="2"/>
              <a:buNone/>
            </a:pPr>
            <a:r>
              <a:rPr lang="en-US" altLang="zh-CN" sz="2400" b="1" dirty="0">
                <a:latin typeface="Times New Roman" pitchFamily="18" charset="0"/>
                <a:cs typeface="Times New Roman" pitchFamily="18" charset="0"/>
              </a:rPr>
              <a:t>    B/L</a:t>
            </a:r>
            <a:r>
              <a:rPr lang="en-US" altLang="zh-CN" sz="2400" dirty="0">
                <a:latin typeface="Times New Roman" pitchFamily="18" charset="0"/>
                <a:cs typeface="Times New Roman" pitchFamily="18" charset="0"/>
              </a:rPr>
              <a:t> is the short form of Bill of lading which is one of the most important documents in </a:t>
            </a:r>
            <a:r>
              <a:rPr lang="en-US" altLang="zh-CN" sz="2400" dirty="0" smtClean="0">
                <a:latin typeface="Times New Roman" pitchFamily="18" charset="0"/>
                <a:cs typeface="Times New Roman" pitchFamily="18" charset="0"/>
              </a:rPr>
              <a:t>international </a:t>
            </a:r>
            <a:r>
              <a:rPr lang="en-US" altLang="zh-CN" sz="2400" dirty="0">
                <a:latin typeface="Times New Roman" pitchFamily="18" charset="0"/>
                <a:cs typeface="Times New Roman" pitchFamily="18" charset="0"/>
              </a:rPr>
              <a:t>business. A bill of lading is a receipt for goods accepted for carriage on board a </a:t>
            </a:r>
            <a:r>
              <a:rPr lang="en-US" altLang="zh-CN" sz="2400" dirty="0" smtClean="0">
                <a:latin typeface="Times New Roman" pitchFamily="18" charset="0"/>
                <a:cs typeface="Times New Roman" pitchFamily="18" charset="0"/>
              </a:rPr>
              <a:t>vessel </a:t>
            </a:r>
            <a:r>
              <a:rPr lang="en-US" altLang="zh-CN" sz="2400" dirty="0">
                <a:latin typeface="Times New Roman" pitchFamily="18" charset="0"/>
                <a:cs typeface="Times New Roman" pitchFamily="18" charset="0"/>
              </a:rPr>
              <a:t>to a stated destination. It is issued and signed by a shipping company or its authorized </a:t>
            </a:r>
            <a:r>
              <a:rPr lang="en-US" altLang="zh-CN" sz="2400" dirty="0" smtClean="0">
                <a:latin typeface="Times New Roman" pitchFamily="18" charset="0"/>
                <a:cs typeface="Times New Roman" pitchFamily="18" charset="0"/>
              </a:rPr>
              <a:t>agent</a:t>
            </a:r>
            <a:r>
              <a:rPr lang="en-US" altLang="zh-CN" sz="2400" dirty="0">
                <a:latin typeface="Times New Roman" pitchFamily="18" charset="0"/>
                <a:cs typeface="Times New Roman" pitchFamily="18" charset="0"/>
              </a:rPr>
              <a:t>.</a:t>
            </a:r>
            <a:endParaRPr lang="en-US" altLang="zh-CN" sz="2400" b="1" dirty="0">
              <a:latin typeface="Times New Roman" pitchFamily="18" charset="0"/>
              <a:cs typeface="Times New Roman" pitchFamily="18" charset="0"/>
            </a:endParaRPr>
          </a:p>
          <a:p>
            <a:pPr algn="just">
              <a:buFont typeface="Wingdings" pitchFamily="2" charset="2"/>
              <a:buNone/>
            </a:pPr>
            <a:r>
              <a:rPr lang="en-US" altLang="zh-CN" sz="2400" dirty="0">
                <a:latin typeface="Times New Roman" pitchFamily="18" charset="0"/>
                <a:cs typeface="Times New Roman" pitchFamily="18" charset="0"/>
              </a:rPr>
              <a:t>    The main functions of a B/L are </a:t>
            </a:r>
            <a:r>
              <a:rPr lang="en-US" altLang="zh-CN" sz="2400" dirty="0" smtClean="0">
                <a:latin typeface="Times New Roman" pitchFamily="18" charset="0"/>
                <a:cs typeface="Times New Roman" pitchFamily="18" charset="0"/>
              </a:rPr>
              <a:t>:</a:t>
            </a:r>
          </a:p>
          <a:p>
            <a:pPr algn="just">
              <a:buFont typeface="Wingdings" pitchFamily="2" charset="2"/>
              <a:buNone/>
            </a:pPr>
            <a:r>
              <a:rPr lang="en-US" altLang="zh-CN" sz="2400" dirty="0" smtClean="0">
                <a:latin typeface="Times New Roman" pitchFamily="18" charset="0"/>
                <a:cs typeface="Times New Roman" pitchFamily="18" charset="0"/>
              </a:rPr>
              <a:t> </a:t>
            </a:r>
            <a:r>
              <a:rPr lang="en-US" altLang="zh-CN" sz="2400" dirty="0">
                <a:latin typeface="Times New Roman" pitchFamily="18" charset="0"/>
                <a:cs typeface="Times New Roman" pitchFamily="18" charset="0"/>
              </a:rPr>
              <a:t>a. it is a cargo receipt made out by the </a:t>
            </a:r>
            <a:r>
              <a:rPr lang="en-US" altLang="zh-CN" sz="2400" dirty="0" smtClean="0">
                <a:latin typeface="Times New Roman" pitchFamily="18" charset="0"/>
                <a:cs typeface="Times New Roman" pitchFamily="18" charset="0"/>
              </a:rPr>
              <a:t>ship-owner; </a:t>
            </a:r>
          </a:p>
          <a:p>
            <a:pPr algn="just">
              <a:buFont typeface="Wingdings" pitchFamily="2" charset="2"/>
              <a:buNone/>
            </a:pPr>
            <a:r>
              <a:rPr lang="en-US" altLang="zh-CN" sz="2400" dirty="0" smtClean="0">
                <a:latin typeface="Times New Roman" pitchFamily="18" charset="0"/>
                <a:cs typeface="Times New Roman" pitchFamily="18" charset="0"/>
              </a:rPr>
              <a:t> b.it </a:t>
            </a:r>
            <a:r>
              <a:rPr lang="en-US" altLang="zh-CN" sz="2400" dirty="0">
                <a:latin typeface="Times New Roman" pitchFamily="18" charset="0"/>
                <a:cs typeface="Times New Roman" pitchFamily="18" charset="0"/>
              </a:rPr>
              <a:t>is </a:t>
            </a:r>
            <a:r>
              <a:rPr lang="en-US" altLang="zh-CN" sz="2400" dirty="0" smtClean="0">
                <a:latin typeface="Times New Roman" pitchFamily="18" charset="0"/>
                <a:cs typeface="Times New Roman" pitchFamily="18" charset="0"/>
              </a:rPr>
              <a:t> the </a:t>
            </a:r>
            <a:r>
              <a:rPr lang="en-US" altLang="zh-CN" sz="2400" dirty="0">
                <a:latin typeface="Times New Roman" pitchFamily="18" charset="0"/>
                <a:cs typeface="Times New Roman" pitchFamily="18" charset="0"/>
              </a:rPr>
              <a:t>evidence of a contract of carriage between the consignor and the shipping company</a:t>
            </a:r>
            <a:r>
              <a:rPr lang="en-US" altLang="zh-CN" sz="2400" dirty="0" smtClean="0">
                <a:latin typeface="Times New Roman" pitchFamily="18" charset="0"/>
                <a:cs typeface="Times New Roman" pitchFamily="18" charset="0"/>
              </a:rPr>
              <a:t>;</a:t>
            </a:r>
          </a:p>
          <a:p>
            <a:pPr algn="just">
              <a:buFont typeface="Wingdings" pitchFamily="2" charset="2"/>
              <a:buNone/>
            </a:pPr>
            <a:r>
              <a:rPr lang="en-US" altLang="zh-CN" sz="2400" dirty="0" smtClean="0">
                <a:latin typeface="Times New Roman" pitchFamily="18" charset="0"/>
                <a:cs typeface="Times New Roman" pitchFamily="18" charset="0"/>
              </a:rPr>
              <a:t> </a:t>
            </a:r>
            <a:r>
              <a:rPr lang="en-US" altLang="zh-CN" sz="2400" dirty="0">
                <a:latin typeface="Times New Roman" pitchFamily="18" charset="0"/>
                <a:cs typeface="Times New Roman" pitchFamily="18" charset="0"/>
              </a:rPr>
              <a:t>c. </a:t>
            </a:r>
            <a:r>
              <a:rPr lang="en-US" altLang="zh-CN" sz="2400" dirty="0" smtClean="0">
                <a:latin typeface="Times New Roman" pitchFamily="18" charset="0"/>
                <a:cs typeface="Times New Roman" pitchFamily="18" charset="0"/>
              </a:rPr>
              <a:t>B/L </a:t>
            </a:r>
            <a:r>
              <a:rPr lang="en-US" altLang="zh-CN" sz="2400" dirty="0">
                <a:latin typeface="Times New Roman" pitchFamily="18" charset="0"/>
                <a:cs typeface="Times New Roman" pitchFamily="18" charset="0"/>
              </a:rPr>
              <a:t>is a document of title to the goods.</a:t>
            </a:r>
          </a:p>
          <a:p>
            <a:pPr>
              <a:buFont typeface="Wingdings" pitchFamily="2" charset="2"/>
              <a:buNone/>
            </a:pPr>
            <a:endParaRPr lang="en-US" altLang="zh-CN" sz="2400" dirty="0">
              <a:latin typeface="Times New Roman" pitchFamily="18" charset="0"/>
            </a:endParaRPr>
          </a:p>
        </p:txBody>
      </p:sp>
    </p:spTree>
    <p:extLst>
      <p:ext uri="{BB962C8B-B14F-4D97-AF65-F5344CB8AC3E}">
        <p14:creationId xmlns:p14="http://schemas.microsoft.com/office/powerpoint/2010/main" val="859281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201</TotalTime>
  <Words>1816</Words>
  <Application>Microsoft Office PowerPoint</Application>
  <PresentationFormat>On-screen Show (4:3)</PresentationFormat>
  <Paragraphs>373</Paragraphs>
  <Slides>29</Slides>
  <Notes>15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INCOTERMS &amp;  EXPORT DOCUMENTS</vt:lpstr>
      <vt:lpstr>  Bill of Exchange</vt:lpstr>
      <vt:lpstr> Packing List/Weight Memo/Measurement List</vt:lpstr>
      <vt:lpstr>Inspection Certificate</vt:lpstr>
      <vt:lpstr>Certificate of Origin/GSP Form A</vt:lpstr>
      <vt:lpstr>Export License</vt:lpstr>
      <vt:lpstr>Customs Declaration </vt:lpstr>
      <vt:lpstr>Insurance Policy</vt:lpstr>
      <vt:lpstr>Bill of Lading</vt:lpstr>
      <vt:lpstr>Incoterms – Purpose and Scope</vt:lpstr>
      <vt:lpstr>INCOTERMS 2000 </vt:lpstr>
      <vt:lpstr>PowerPoint Presentation</vt:lpstr>
      <vt:lpstr>Incoterms put simply. Generally speaking – if the abbreviation begins with…</vt:lpstr>
      <vt:lpstr>E group: </vt:lpstr>
      <vt:lpstr>Incoterms 2000</vt:lpstr>
      <vt:lpstr>F group: FCA (free carrier)</vt:lpstr>
      <vt:lpstr>F group: FAS (free alongside ship)</vt:lpstr>
      <vt:lpstr>F group: FOB (free on board)</vt:lpstr>
      <vt:lpstr>Example : Accident</vt:lpstr>
      <vt:lpstr>Incoterms 2000</vt:lpstr>
      <vt:lpstr>C group: CFR (cost and freight)</vt:lpstr>
      <vt:lpstr>C group: CIF (cost, insurance and freight)</vt:lpstr>
      <vt:lpstr>C group: CPT (carriage paid to)</vt:lpstr>
      <vt:lpstr>C group: CIP (cost and  insurance paid to</vt:lpstr>
      <vt:lpstr>Incoterms 2000</vt:lpstr>
      <vt:lpstr>D group: DAT (delivered at  terminal)</vt:lpstr>
      <vt:lpstr>D group: DAP (delivered at  place)</vt:lpstr>
      <vt:lpstr>D group: DDP (delivered duty  paid)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DOCUMENTS(EXPORT)</dc:title>
  <dc:creator>Kamran Khan</dc:creator>
  <cp:lastModifiedBy>Ch Babar</cp:lastModifiedBy>
  <cp:revision>24</cp:revision>
  <dcterms:created xsi:type="dcterms:W3CDTF">2013-01-24T05:28:57Z</dcterms:created>
  <dcterms:modified xsi:type="dcterms:W3CDTF">2018-04-27T06:36:36Z</dcterms:modified>
</cp:coreProperties>
</file>