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9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33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460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981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071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613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328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63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02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88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39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53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5/9/2020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314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2389" y="5173979"/>
              <a:ext cx="9071610" cy="10160"/>
            </a:xfrm>
            <a:custGeom>
              <a:avLst/>
              <a:gdLst/>
              <a:ahLst/>
              <a:cxnLst/>
              <a:rect l="l" t="t" r="r" b="b"/>
              <a:pathLst>
                <a:path w="9071610" h="10160">
                  <a:moveTo>
                    <a:pt x="0" y="10160"/>
                  </a:moveTo>
                  <a:lnTo>
                    <a:pt x="9071610" y="10160"/>
                  </a:lnTo>
                  <a:lnTo>
                    <a:pt x="9071610" y="0"/>
                  </a:lnTo>
                  <a:lnTo>
                    <a:pt x="0" y="0"/>
                  </a:lnTo>
                  <a:lnTo>
                    <a:pt x="0" y="10160"/>
                  </a:lnTo>
                  <a:close/>
                </a:path>
              </a:pathLst>
            </a:custGeom>
            <a:solidFill>
              <a:srgbClr val="000000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126990"/>
              <a:ext cx="9144000" cy="46990"/>
            </a:xfrm>
            <a:custGeom>
              <a:avLst/>
              <a:gdLst/>
              <a:ahLst/>
              <a:cxnLst/>
              <a:rect l="l" t="t" r="r" b="b"/>
              <a:pathLst>
                <a:path w="9144000" h="46989">
                  <a:moveTo>
                    <a:pt x="9144000" y="0"/>
                  </a:moveTo>
                  <a:lnTo>
                    <a:pt x="0" y="0"/>
                  </a:lnTo>
                  <a:lnTo>
                    <a:pt x="0" y="46990"/>
                  </a:lnTo>
                  <a:lnTo>
                    <a:pt x="9144000" y="469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96240" y="3157220"/>
              <a:ext cx="8375650" cy="187832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5790" y="1714690"/>
            <a:ext cx="6267450" cy="682879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343535" marR="17780" indent="-318770">
              <a:lnSpc>
                <a:spcPts val="2340"/>
              </a:lnSpc>
              <a:spcBef>
                <a:spcPts val="625"/>
              </a:spcBef>
              <a:buClr>
                <a:srgbClr val="EFAC00"/>
              </a:buClr>
              <a:buSzPct val="79166"/>
              <a:buChar char=""/>
              <a:tabLst>
                <a:tab pos="344170" algn="l"/>
              </a:tabLst>
            </a:pPr>
            <a:r>
              <a:rPr sz="2400" spc="-235" dirty="0">
                <a:latin typeface="+mn-lt"/>
              </a:rPr>
              <a:t>Autoimmune </a:t>
            </a:r>
            <a:r>
              <a:rPr sz="2400" spc="-204" dirty="0">
                <a:latin typeface="+mn-lt"/>
              </a:rPr>
              <a:t>injury </a:t>
            </a:r>
            <a:r>
              <a:rPr sz="2400" spc="-190" dirty="0">
                <a:latin typeface="+mn-lt"/>
              </a:rPr>
              <a:t>initiated </a:t>
            </a:r>
            <a:r>
              <a:rPr sz="2400" spc="-254" dirty="0">
                <a:latin typeface="+mn-lt"/>
              </a:rPr>
              <a:t>by </a:t>
            </a:r>
            <a:r>
              <a:rPr sz="2400" spc="-285" dirty="0">
                <a:latin typeface="+mn-lt"/>
              </a:rPr>
              <a:t>beta-hemolytic  </a:t>
            </a:r>
            <a:r>
              <a:rPr sz="2400" spc="-229" dirty="0">
                <a:latin typeface="+mn-lt"/>
              </a:rPr>
              <a:t>streptococcus</a:t>
            </a:r>
            <a:endParaRPr sz="2400" dirty="0">
              <a:latin typeface="+mn-lt"/>
            </a:endParaRPr>
          </a:p>
          <a:p>
            <a:pPr marL="344170" indent="-318770">
              <a:lnSpc>
                <a:spcPts val="2350"/>
              </a:lnSpc>
              <a:buClr>
                <a:srgbClr val="EFAC00"/>
              </a:buClr>
              <a:buSzPct val="79166"/>
              <a:buChar char=""/>
              <a:tabLst>
                <a:tab pos="344170" algn="l"/>
              </a:tabLst>
            </a:pPr>
            <a:r>
              <a:rPr sz="2400" spc="-275" dirty="0">
                <a:latin typeface="+mn-lt"/>
              </a:rPr>
              <a:t>aka </a:t>
            </a:r>
            <a:r>
              <a:rPr sz="2400" spc="-250" dirty="0">
                <a:latin typeface="+mn-lt"/>
              </a:rPr>
              <a:t>acute </a:t>
            </a:r>
            <a:r>
              <a:rPr sz="2400" spc="-200" dirty="0">
                <a:latin typeface="+mn-lt"/>
              </a:rPr>
              <a:t>proliferative</a:t>
            </a:r>
            <a:r>
              <a:rPr sz="2400" spc="-315" dirty="0">
                <a:latin typeface="+mn-lt"/>
              </a:rPr>
              <a:t> </a:t>
            </a:r>
            <a:r>
              <a:rPr sz="2400" spc="-215" dirty="0">
                <a:latin typeface="+mn-lt"/>
              </a:rPr>
              <a:t>glomerulonephritis</a:t>
            </a:r>
            <a:endParaRPr sz="2400" dirty="0">
              <a:latin typeface="+mn-l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5790" y="2456179"/>
            <a:ext cx="50558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2850" spc="952" baseline="7309" dirty="0">
                <a:solidFill>
                  <a:srgbClr val="EFAC00"/>
                </a:solidFill>
                <a:latin typeface="DejaVu Sans"/>
                <a:cs typeface="DejaVu Sans"/>
              </a:rPr>
              <a:t> </a:t>
            </a:r>
            <a:r>
              <a:rPr sz="2400" spc="-225" dirty="0">
                <a:latin typeface="DejaVu Sans"/>
                <a:cs typeface="DejaVu Sans"/>
              </a:rPr>
              <a:t>Presents </a:t>
            </a:r>
            <a:r>
              <a:rPr sz="2400" spc="-295" dirty="0">
                <a:latin typeface="DejaVu Sans"/>
                <a:cs typeface="DejaVu Sans"/>
              </a:rPr>
              <a:t>as </a:t>
            </a:r>
            <a:r>
              <a:rPr sz="2400" spc="-250" dirty="0">
                <a:latin typeface="DejaVu Sans"/>
                <a:cs typeface="DejaVu Sans"/>
              </a:rPr>
              <a:t>acute </a:t>
            </a:r>
            <a:r>
              <a:rPr sz="2400" spc="-210" dirty="0">
                <a:latin typeface="DejaVu Sans"/>
                <a:cs typeface="DejaVu Sans"/>
              </a:rPr>
              <a:t>nephritic</a:t>
            </a:r>
            <a:r>
              <a:rPr sz="2400" spc="-595" dirty="0">
                <a:latin typeface="DejaVu Sans"/>
                <a:cs typeface="DejaVu Sans"/>
              </a:rPr>
              <a:t> </a:t>
            </a:r>
            <a:r>
              <a:rPr sz="2400" spc="-360" dirty="0">
                <a:latin typeface="DejaVu Sans"/>
                <a:cs typeface="DejaVu Sans"/>
              </a:rPr>
              <a:t>syndrome</a:t>
            </a:r>
            <a:endParaRPr sz="2400" dirty="0">
              <a:latin typeface="DejaVu Sans"/>
              <a:cs typeface="DejaVu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56310" y="2802890"/>
            <a:ext cx="131445" cy="127254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90"/>
              </a:spcBef>
            </a:pPr>
            <a:r>
              <a:rPr sz="1800" spc="-415" dirty="0">
                <a:solidFill>
                  <a:srgbClr val="5FB4CC"/>
                </a:solidFill>
                <a:latin typeface="DejaVu Sans"/>
                <a:cs typeface="DejaVu Sans"/>
              </a:rPr>
              <a:t></a:t>
            </a:r>
            <a:endParaRPr sz="18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800" spc="-415" dirty="0">
                <a:solidFill>
                  <a:srgbClr val="5FB4CC"/>
                </a:solidFill>
                <a:latin typeface="DejaVu Sans"/>
                <a:cs typeface="DejaVu Sans"/>
              </a:rPr>
              <a:t></a:t>
            </a:r>
            <a:endParaRPr sz="18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800" spc="-415" dirty="0">
                <a:solidFill>
                  <a:srgbClr val="5FB4CC"/>
                </a:solidFill>
                <a:latin typeface="DejaVu Sans"/>
                <a:cs typeface="DejaVu Sans"/>
              </a:rPr>
              <a:t></a:t>
            </a:r>
            <a:endParaRPr sz="18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800" spc="-415" dirty="0">
                <a:solidFill>
                  <a:srgbClr val="5FB4CC"/>
                </a:solidFill>
                <a:latin typeface="DejaVu Sans"/>
                <a:cs typeface="DejaVu Sans"/>
              </a:rPr>
              <a:t></a:t>
            </a:r>
            <a:endParaRPr sz="1800">
              <a:latin typeface="DejaVu Sans"/>
              <a:cs typeface="DejaVu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29360" y="2832100"/>
            <a:ext cx="2867660" cy="126619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 marR="1762125">
              <a:lnSpc>
                <a:spcPct val="102499"/>
              </a:lnSpc>
              <a:spcBef>
                <a:spcPts val="40"/>
              </a:spcBef>
            </a:pPr>
            <a:r>
              <a:rPr sz="2000" spc="-204" dirty="0">
                <a:latin typeface="DejaVu Sans"/>
                <a:cs typeface="DejaVu Sans"/>
              </a:rPr>
              <a:t>h</a:t>
            </a:r>
            <a:r>
              <a:rPr sz="2000" spc="-250" dirty="0">
                <a:latin typeface="DejaVu Sans"/>
                <a:cs typeface="DejaVu Sans"/>
              </a:rPr>
              <a:t>e</a:t>
            </a:r>
            <a:r>
              <a:rPr sz="2000" spc="-295" dirty="0">
                <a:latin typeface="DejaVu Sans"/>
                <a:cs typeface="DejaVu Sans"/>
              </a:rPr>
              <a:t>m</a:t>
            </a:r>
            <a:r>
              <a:rPr sz="2000" spc="-210" dirty="0">
                <a:latin typeface="DejaVu Sans"/>
                <a:cs typeface="DejaVu Sans"/>
              </a:rPr>
              <a:t>a</a:t>
            </a:r>
            <a:r>
              <a:rPr sz="2000" spc="-135" dirty="0">
                <a:latin typeface="DejaVu Sans"/>
                <a:cs typeface="DejaVu Sans"/>
              </a:rPr>
              <a:t>t</a:t>
            </a:r>
            <a:r>
              <a:rPr sz="2000" spc="-245" dirty="0">
                <a:latin typeface="DejaVu Sans"/>
                <a:cs typeface="DejaVu Sans"/>
              </a:rPr>
              <a:t>u</a:t>
            </a:r>
            <a:r>
              <a:rPr sz="2000" spc="-155" dirty="0">
                <a:latin typeface="DejaVu Sans"/>
                <a:cs typeface="DejaVu Sans"/>
              </a:rPr>
              <a:t>r</a:t>
            </a:r>
            <a:r>
              <a:rPr sz="2000" spc="-100" dirty="0">
                <a:latin typeface="DejaVu Sans"/>
                <a:cs typeface="DejaVu Sans"/>
              </a:rPr>
              <a:t>i</a:t>
            </a:r>
            <a:r>
              <a:rPr sz="2000" spc="-170" dirty="0">
                <a:latin typeface="DejaVu Sans"/>
                <a:cs typeface="DejaVu Sans"/>
              </a:rPr>
              <a:t>a  </a:t>
            </a:r>
            <a:r>
              <a:rPr sz="2000" spc="-145" dirty="0">
                <a:latin typeface="DejaVu Sans"/>
                <a:cs typeface="DejaVu Sans"/>
              </a:rPr>
              <a:t>HT</a:t>
            </a:r>
            <a:endParaRPr sz="2000">
              <a:latin typeface="DejaVu Sans"/>
              <a:cs typeface="DejaVu Sans"/>
            </a:endParaRPr>
          </a:p>
          <a:p>
            <a:pPr marL="12700" marR="5080">
              <a:lnSpc>
                <a:spcPct val="102099"/>
              </a:lnSpc>
              <a:spcBef>
                <a:spcPts val="10"/>
              </a:spcBef>
            </a:pPr>
            <a:r>
              <a:rPr sz="2000" spc="-210" dirty="0">
                <a:latin typeface="DejaVu Sans"/>
                <a:cs typeface="DejaVu Sans"/>
              </a:rPr>
              <a:t>increased </a:t>
            </a:r>
            <a:r>
              <a:rPr sz="2000" spc="-225" dirty="0">
                <a:latin typeface="DejaVu Sans"/>
                <a:cs typeface="DejaVu Sans"/>
              </a:rPr>
              <a:t>urea &amp; </a:t>
            </a:r>
            <a:r>
              <a:rPr sz="2000" spc="-185" dirty="0">
                <a:latin typeface="DejaVu Sans"/>
                <a:cs typeface="DejaVu Sans"/>
              </a:rPr>
              <a:t>creatinine  </a:t>
            </a:r>
            <a:r>
              <a:rPr sz="2000" spc="-155" dirty="0">
                <a:latin typeface="DejaVu Sans"/>
                <a:cs typeface="DejaVu Sans"/>
              </a:rPr>
              <a:t>low </a:t>
            </a:r>
            <a:r>
              <a:rPr sz="2000" spc="-190" dirty="0">
                <a:latin typeface="DejaVu Sans"/>
                <a:cs typeface="DejaVu Sans"/>
              </a:rPr>
              <a:t>urine</a:t>
            </a:r>
            <a:r>
              <a:rPr sz="2000" spc="-340" dirty="0">
                <a:latin typeface="DejaVu Sans"/>
                <a:cs typeface="DejaVu Sans"/>
              </a:rPr>
              <a:t> </a:t>
            </a:r>
            <a:r>
              <a:rPr sz="2000" spc="-175" dirty="0">
                <a:latin typeface="DejaVu Sans"/>
                <a:cs typeface="DejaVu Sans"/>
              </a:rPr>
              <a:t>output</a:t>
            </a:r>
            <a:endParaRPr sz="2000">
              <a:latin typeface="DejaVu Sans"/>
              <a:cs typeface="DejaVu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56310" y="4088129"/>
            <a:ext cx="131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15" dirty="0">
                <a:solidFill>
                  <a:srgbClr val="5FB4CC"/>
                </a:solidFill>
                <a:latin typeface="DejaVu Sans"/>
                <a:cs typeface="DejaVu Sans"/>
              </a:rPr>
              <a:t></a:t>
            </a:r>
            <a:endParaRPr sz="1800">
              <a:latin typeface="DejaVu Sans"/>
              <a:cs typeface="DejaVu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29360" y="4080509"/>
            <a:ext cx="74930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50" dirty="0">
                <a:latin typeface="DejaVu Sans"/>
                <a:cs typeface="DejaVu Sans"/>
              </a:rPr>
              <a:t>e</a:t>
            </a:r>
            <a:r>
              <a:rPr sz="2000" spc="-229" dirty="0">
                <a:latin typeface="DejaVu Sans"/>
                <a:cs typeface="DejaVu Sans"/>
              </a:rPr>
              <a:t>d</a:t>
            </a:r>
            <a:r>
              <a:rPr sz="2000" spc="-215" dirty="0">
                <a:latin typeface="DejaVu Sans"/>
                <a:cs typeface="DejaVu Sans"/>
              </a:rPr>
              <a:t>e</a:t>
            </a:r>
            <a:r>
              <a:rPr sz="2000" spc="-295" dirty="0">
                <a:latin typeface="DejaVu Sans"/>
                <a:cs typeface="DejaVu Sans"/>
              </a:rPr>
              <a:t>m</a:t>
            </a:r>
            <a:r>
              <a:rPr sz="2000" spc="-250" dirty="0">
                <a:latin typeface="DejaVu Sans"/>
                <a:cs typeface="DejaVu Sans"/>
              </a:rPr>
              <a:t>a</a:t>
            </a:r>
            <a:endParaRPr sz="2000">
              <a:latin typeface="DejaVu Sans"/>
              <a:cs typeface="DejaVu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3090" y="4312920"/>
            <a:ext cx="7700009" cy="986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18770">
              <a:lnSpc>
                <a:spcPts val="2615"/>
              </a:lnSpc>
              <a:spcBef>
                <a:spcPts val="100"/>
              </a:spcBef>
              <a:buClr>
                <a:srgbClr val="EFAC00"/>
              </a:buClr>
              <a:buSzPct val="79166"/>
              <a:buChar char=""/>
              <a:tabLst>
                <a:tab pos="356870" algn="l"/>
              </a:tabLst>
            </a:pPr>
            <a:r>
              <a:rPr sz="2400" spc="-200" dirty="0">
                <a:latin typeface="DejaVu Sans"/>
                <a:cs typeface="DejaVu Sans"/>
              </a:rPr>
              <a:t>Antibodies</a:t>
            </a:r>
            <a:r>
              <a:rPr sz="2400" spc="-280" dirty="0">
                <a:latin typeface="DejaVu Sans"/>
                <a:cs typeface="DejaVu Sans"/>
              </a:rPr>
              <a:t> </a:t>
            </a:r>
            <a:r>
              <a:rPr sz="2400" spc="-245" dirty="0">
                <a:latin typeface="DejaVu Sans"/>
                <a:cs typeface="DejaVu Sans"/>
              </a:rPr>
              <a:t>produced</a:t>
            </a:r>
            <a:r>
              <a:rPr sz="2400" spc="-285" dirty="0">
                <a:latin typeface="DejaVu Sans"/>
                <a:cs typeface="DejaVu Sans"/>
              </a:rPr>
              <a:t> </a:t>
            </a:r>
            <a:r>
              <a:rPr sz="2400" spc="-254" dirty="0">
                <a:latin typeface="DejaVu Sans"/>
                <a:cs typeface="DejaVu Sans"/>
              </a:rPr>
              <a:t>by</a:t>
            </a:r>
            <a:r>
              <a:rPr sz="2400" spc="-285" dirty="0">
                <a:latin typeface="DejaVu Sans"/>
                <a:cs typeface="DejaVu Sans"/>
              </a:rPr>
              <a:t> </a:t>
            </a:r>
            <a:r>
              <a:rPr sz="2400" spc="-225" dirty="0">
                <a:latin typeface="DejaVu Sans"/>
                <a:cs typeface="DejaVu Sans"/>
              </a:rPr>
              <a:t>strep</a:t>
            </a:r>
            <a:r>
              <a:rPr sz="2400" spc="-275" dirty="0">
                <a:latin typeface="DejaVu Sans"/>
                <a:cs typeface="DejaVu Sans"/>
              </a:rPr>
              <a:t> </a:t>
            </a:r>
            <a:r>
              <a:rPr sz="2400" spc="-195" dirty="0">
                <a:latin typeface="DejaVu Sans"/>
                <a:cs typeface="DejaVu Sans"/>
              </a:rPr>
              <a:t>throat</a:t>
            </a:r>
            <a:r>
              <a:rPr sz="2400" spc="-285" dirty="0">
                <a:latin typeface="DejaVu Sans"/>
                <a:cs typeface="DejaVu Sans"/>
              </a:rPr>
              <a:t> </a:t>
            </a:r>
            <a:r>
              <a:rPr sz="2400" spc="-215" dirty="0">
                <a:latin typeface="DejaVu Sans"/>
                <a:cs typeface="DejaVu Sans"/>
              </a:rPr>
              <a:t>deposit</a:t>
            </a:r>
            <a:r>
              <a:rPr sz="2400" spc="-285" dirty="0">
                <a:latin typeface="DejaVu Sans"/>
                <a:cs typeface="DejaVu Sans"/>
              </a:rPr>
              <a:t> </a:t>
            </a:r>
            <a:r>
              <a:rPr sz="2400" spc="-190" dirty="0">
                <a:latin typeface="DejaVu Sans"/>
                <a:cs typeface="DejaVu Sans"/>
              </a:rPr>
              <a:t>in</a:t>
            </a:r>
            <a:r>
              <a:rPr sz="2400" spc="-285" dirty="0">
                <a:latin typeface="DejaVu Sans"/>
                <a:cs typeface="DejaVu Sans"/>
              </a:rPr>
              <a:t> </a:t>
            </a:r>
            <a:r>
              <a:rPr sz="2400" spc="-300" dirty="0">
                <a:latin typeface="DejaVu Sans"/>
                <a:cs typeface="DejaVu Sans"/>
              </a:rPr>
              <a:t>glomerulus</a:t>
            </a:r>
            <a:endParaRPr sz="2400" dirty="0">
              <a:latin typeface="DejaVu Sans"/>
              <a:cs typeface="DejaVu Sans"/>
            </a:endParaRPr>
          </a:p>
          <a:p>
            <a:pPr marL="356235" marR="838200" indent="-318770">
              <a:lnSpc>
                <a:spcPts val="2340"/>
              </a:lnSpc>
              <a:spcBef>
                <a:spcPts val="260"/>
              </a:spcBef>
              <a:buClr>
                <a:srgbClr val="EFAC00"/>
              </a:buClr>
              <a:buSzPct val="79166"/>
              <a:buChar char=""/>
              <a:tabLst>
                <a:tab pos="356870" algn="l"/>
              </a:tabLst>
            </a:pPr>
            <a:r>
              <a:rPr sz="2400" spc="-175" dirty="0">
                <a:latin typeface="DejaVu Sans"/>
                <a:cs typeface="DejaVu Sans"/>
              </a:rPr>
              <a:t>Most fully </a:t>
            </a:r>
            <a:r>
              <a:rPr sz="2400" spc="-245" dirty="0">
                <a:latin typeface="DejaVu Sans"/>
                <a:cs typeface="DejaVu Sans"/>
              </a:rPr>
              <a:t>recover </a:t>
            </a:r>
            <a:r>
              <a:rPr sz="2400" spc="-210" dirty="0">
                <a:latin typeface="DejaVu Sans"/>
                <a:cs typeface="DejaVu Sans"/>
              </a:rPr>
              <a:t>but </a:t>
            </a:r>
            <a:r>
              <a:rPr sz="2400" spc="-225" dirty="0">
                <a:latin typeface="DejaVu Sans"/>
                <a:cs typeface="DejaVu Sans"/>
              </a:rPr>
              <a:t>about </a:t>
            </a:r>
            <a:r>
              <a:rPr sz="2400" spc="-370" dirty="0">
                <a:latin typeface="DejaVu Sans"/>
                <a:cs typeface="DejaVu Sans"/>
              </a:rPr>
              <a:t>10% </a:t>
            </a:r>
            <a:r>
              <a:rPr sz="2400" spc="-254" dirty="0">
                <a:latin typeface="DejaVu Sans"/>
                <a:cs typeface="DejaVu Sans"/>
              </a:rPr>
              <a:t>evolve </a:t>
            </a:r>
            <a:r>
              <a:rPr sz="2400" spc="-175" dirty="0">
                <a:latin typeface="DejaVu Sans"/>
                <a:cs typeface="DejaVu Sans"/>
              </a:rPr>
              <a:t>into </a:t>
            </a:r>
            <a:r>
              <a:rPr sz="2400" spc="-350" dirty="0">
                <a:latin typeface="DejaVu Sans"/>
                <a:cs typeface="DejaVu Sans"/>
              </a:rPr>
              <a:t>rapidly  </a:t>
            </a:r>
            <a:r>
              <a:rPr sz="2400" spc="-240" dirty="0">
                <a:latin typeface="DejaVu Sans"/>
                <a:cs typeface="DejaVu Sans"/>
              </a:rPr>
              <a:t>progressive</a:t>
            </a:r>
            <a:r>
              <a:rPr sz="2400" spc="-285" dirty="0">
                <a:latin typeface="DejaVu Sans"/>
                <a:cs typeface="DejaVu Sans"/>
              </a:rPr>
              <a:t> </a:t>
            </a:r>
            <a:r>
              <a:rPr sz="2400" spc="-215" dirty="0">
                <a:latin typeface="DejaVu Sans"/>
                <a:cs typeface="DejaVu Sans"/>
              </a:rPr>
              <a:t>glomerulonephritis</a:t>
            </a:r>
            <a:endParaRPr sz="2400" dirty="0">
              <a:latin typeface="DejaVu Sans"/>
              <a:cs typeface="DejaVu San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55270" y="144779"/>
            <a:ext cx="8437880" cy="1262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270" y="267970"/>
            <a:ext cx="8437880" cy="1158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8490" y="1691640"/>
            <a:ext cx="1866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509" dirty="0">
                <a:solidFill>
                  <a:srgbClr val="EFAC00"/>
                </a:solidFill>
                <a:latin typeface="DejaVu Sans"/>
                <a:cs typeface="DejaVu Sans"/>
              </a:rPr>
              <a:t></a:t>
            </a:r>
            <a:endParaRPr sz="1600">
              <a:latin typeface="DejaVu Sans"/>
              <a:cs typeface="DejaVu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8490" y="2495549"/>
            <a:ext cx="186690" cy="58420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600" spc="509" dirty="0">
                <a:solidFill>
                  <a:srgbClr val="EFAC00"/>
                </a:solidFill>
                <a:latin typeface="DejaVu Sans"/>
                <a:cs typeface="DejaVu Sans"/>
              </a:rPr>
              <a:t></a:t>
            </a:r>
            <a:endParaRPr sz="16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280"/>
              </a:spcBef>
            </a:pPr>
            <a:r>
              <a:rPr sz="1600" spc="509" dirty="0">
                <a:solidFill>
                  <a:srgbClr val="EFAC00"/>
                </a:solidFill>
                <a:latin typeface="DejaVu Sans"/>
                <a:cs typeface="DejaVu Sans"/>
              </a:rPr>
              <a:t></a:t>
            </a:r>
            <a:endParaRPr sz="1600">
              <a:latin typeface="DejaVu Sans"/>
              <a:cs typeface="DejaVu San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37260" y="1667509"/>
            <a:ext cx="3460750" cy="172847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ct val="91800"/>
              </a:lnSpc>
              <a:spcBef>
                <a:spcPts val="295"/>
              </a:spcBef>
            </a:pPr>
            <a:r>
              <a:rPr sz="2000" spc="-190" dirty="0"/>
              <a:t>Unknown </a:t>
            </a:r>
            <a:r>
              <a:rPr sz="2000" spc="-240" dirty="0"/>
              <a:t>causes </a:t>
            </a:r>
            <a:r>
              <a:rPr sz="2000" spc="-155" dirty="0"/>
              <a:t>or </a:t>
            </a:r>
            <a:r>
              <a:rPr sz="2000" spc="-215" dirty="0"/>
              <a:t>secondary</a:t>
            </a:r>
            <a:r>
              <a:rPr sz="2000" spc="-430" dirty="0"/>
              <a:t> </a:t>
            </a:r>
            <a:r>
              <a:rPr sz="2000" spc="-125" dirty="0"/>
              <a:t>to  </a:t>
            </a:r>
            <a:r>
              <a:rPr sz="2000" spc="-180" dirty="0"/>
              <a:t>poststreptococcal  glomerulonephritis  </a:t>
            </a:r>
            <a:r>
              <a:rPr sz="2000" spc="-200" dirty="0"/>
              <a:t>Autoimmune</a:t>
            </a:r>
            <a:endParaRPr sz="2000"/>
          </a:p>
          <a:p>
            <a:pPr marL="12700" marR="1437005">
              <a:lnSpc>
                <a:spcPts val="2200"/>
              </a:lnSpc>
              <a:spcBef>
                <a:spcPts val="40"/>
              </a:spcBef>
            </a:pPr>
            <a:r>
              <a:rPr sz="2000" spc="-229" dirty="0"/>
              <a:t>aka </a:t>
            </a:r>
            <a:r>
              <a:rPr sz="2000" spc="-195" dirty="0"/>
              <a:t>crescentric  </a:t>
            </a:r>
            <a:r>
              <a:rPr sz="2000" spc="-180" dirty="0"/>
              <a:t>glomerulonephritis</a:t>
            </a:r>
            <a:endParaRPr sz="2000"/>
          </a:p>
        </p:txBody>
      </p:sp>
      <p:sp>
        <p:nvSpPr>
          <p:cNvPr id="6" name="object 6"/>
          <p:cNvSpPr txBox="1"/>
          <p:nvPr/>
        </p:nvSpPr>
        <p:spPr>
          <a:xfrm>
            <a:off x="618490" y="3370579"/>
            <a:ext cx="1866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509" dirty="0">
                <a:solidFill>
                  <a:srgbClr val="EFAC00"/>
                </a:solidFill>
                <a:latin typeface="DejaVu Sans"/>
                <a:cs typeface="DejaVu Sans"/>
              </a:rPr>
              <a:t></a:t>
            </a:r>
            <a:endParaRPr sz="1600">
              <a:latin typeface="DejaVu Sans"/>
              <a:cs typeface="DejaVu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18490" y="4208779"/>
            <a:ext cx="1866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509" dirty="0">
                <a:solidFill>
                  <a:srgbClr val="EFAC00"/>
                </a:solidFill>
                <a:latin typeface="DejaVu Sans"/>
                <a:cs typeface="DejaVu Sans"/>
              </a:rPr>
              <a:t></a:t>
            </a:r>
            <a:endParaRPr sz="1600">
              <a:latin typeface="DejaVu Sans"/>
              <a:cs typeface="DejaVu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8490" y="4768850"/>
            <a:ext cx="1866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509" dirty="0">
                <a:solidFill>
                  <a:srgbClr val="EFAC00"/>
                </a:solidFill>
                <a:latin typeface="DejaVu Sans"/>
                <a:cs typeface="DejaVu Sans"/>
              </a:rPr>
              <a:t></a:t>
            </a:r>
            <a:endParaRPr sz="1600">
              <a:latin typeface="DejaVu Sans"/>
              <a:cs typeface="DejaVu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37260" y="3345179"/>
            <a:ext cx="3380740" cy="2009139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ct val="91900"/>
              </a:lnSpc>
              <a:spcBef>
                <a:spcPts val="295"/>
              </a:spcBef>
            </a:pPr>
            <a:r>
              <a:rPr sz="2000" spc="-215" dirty="0">
                <a:latin typeface="DejaVu Sans"/>
                <a:cs typeface="DejaVu Sans"/>
              </a:rPr>
              <a:t>Some </a:t>
            </a:r>
            <a:r>
              <a:rPr sz="2000" spc="-200" dirty="0">
                <a:latin typeface="DejaVu Sans"/>
                <a:cs typeface="DejaVu Sans"/>
              </a:rPr>
              <a:t>present </a:t>
            </a:r>
            <a:r>
              <a:rPr sz="2000" spc="-245" dirty="0">
                <a:latin typeface="DejaVu Sans"/>
                <a:cs typeface="DejaVu Sans"/>
              </a:rPr>
              <a:t>as </a:t>
            </a:r>
            <a:r>
              <a:rPr sz="2000" spc="-210" dirty="0">
                <a:latin typeface="DejaVu Sans"/>
                <a:cs typeface="DejaVu Sans"/>
              </a:rPr>
              <a:t>acute</a:t>
            </a:r>
            <a:r>
              <a:rPr sz="2000" spc="-350" dirty="0">
                <a:latin typeface="DejaVu Sans"/>
                <a:cs typeface="DejaVu Sans"/>
              </a:rPr>
              <a:t> </a:t>
            </a:r>
            <a:r>
              <a:rPr sz="2000" spc="-170" dirty="0">
                <a:latin typeface="DejaVu Sans"/>
                <a:cs typeface="DejaVu Sans"/>
              </a:rPr>
              <a:t>nephritic  </a:t>
            </a:r>
            <a:r>
              <a:rPr sz="2000" spc="-215" dirty="0">
                <a:latin typeface="DejaVu Sans"/>
                <a:cs typeface="DejaVu Sans"/>
              </a:rPr>
              <a:t>syndrome </a:t>
            </a:r>
            <a:r>
              <a:rPr sz="2000" spc="-225" dirty="0">
                <a:latin typeface="DejaVu Sans"/>
                <a:cs typeface="DejaVu Sans"/>
              </a:rPr>
              <a:t>&amp; </a:t>
            </a:r>
            <a:r>
              <a:rPr sz="2000" spc="-185" dirty="0">
                <a:latin typeface="DejaVu Sans"/>
                <a:cs typeface="DejaVu Sans"/>
              </a:rPr>
              <a:t>others </a:t>
            </a:r>
            <a:r>
              <a:rPr sz="2000" spc="-245" dirty="0">
                <a:latin typeface="DejaVu Sans"/>
                <a:cs typeface="DejaVu Sans"/>
              </a:rPr>
              <a:t>as </a:t>
            </a:r>
            <a:r>
              <a:rPr sz="2000" spc="-190" dirty="0">
                <a:latin typeface="DejaVu Sans"/>
                <a:cs typeface="DejaVu Sans"/>
              </a:rPr>
              <a:t>renal  </a:t>
            </a:r>
            <a:r>
              <a:rPr sz="2000" spc="-165" dirty="0">
                <a:latin typeface="DejaVu Sans"/>
                <a:cs typeface="DejaVu Sans"/>
              </a:rPr>
              <a:t>failure</a:t>
            </a:r>
            <a:endParaRPr sz="2000">
              <a:latin typeface="DejaVu Sans"/>
              <a:cs typeface="DejaVu Sans"/>
            </a:endParaRPr>
          </a:p>
          <a:p>
            <a:pPr marL="12700" marR="134620">
              <a:lnSpc>
                <a:spcPts val="2200"/>
              </a:lnSpc>
              <a:spcBef>
                <a:spcPts val="40"/>
              </a:spcBef>
            </a:pPr>
            <a:r>
              <a:rPr sz="2000" spc="-235" dirty="0">
                <a:latin typeface="DejaVu Sans"/>
                <a:cs typeface="DejaVu Sans"/>
              </a:rPr>
              <a:t>Caused </a:t>
            </a:r>
            <a:r>
              <a:rPr sz="2000" spc="-215" dirty="0">
                <a:latin typeface="DejaVu Sans"/>
                <a:cs typeface="DejaVu Sans"/>
              </a:rPr>
              <a:t>by </a:t>
            </a:r>
            <a:r>
              <a:rPr sz="2000" spc="-170" dirty="0">
                <a:latin typeface="DejaVu Sans"/>
                <a:cs typeface="DejaVu Sans"/>
              </a:rPr>
              <a:t>deposition </a:t>
            </a:r>
            <a:r>
              <a:rPr sz="2000" spc="-114" dirty="0">
                <a:latin typeface="DejaVu Sans"/>
                <a:cs typeface="DejaVu Sans"/>
              </a:rPr>
              <a:t>of</a:t>
            </a:r>
            <a:r>
              <a:rPr sz="2000" spc="-470" dirty="0">
                <a:latin typeface="DejaVu Sans"/>
                <a:cs typeface="DejaVu Sans"/>
              </a:rPr>
              <a:t> </a:t>
            </a:r>
            <a:r>
              <a:rPr sz="2000" spc="-140" dirty="0">
                <a:latin typeface="DejaVu Sans"/>
                <a:cs typeface="DejaVu Sans"/>
              </a:rPr>
              <a:t>An-Ab  </a:t>
            </a:r>
            <a:r>
              <a:rPr sz="2000" spc="-220" dirty="0">
                <a:latin typeface="DejaVu Sans"/>
                <a:cs typeface="DejaVu Sans"/>
              </a:rPr>
              <a:t>complexes</a:t>
            </a:r>
            <a:endParaRPr sz="2000">
              <a:latin typeface="DejaVu Sans"/>
              <a:cs typeface="DejaVu Sans"/>
            </a:endParaRPr>
          </a:p>
          <a:p>
            <a:pPr marL="12700" marR="248920">
              <a:lnSpc>
                <a:spcPts val="2200"/>
              </a:lnSpc>
              <a:spcBef>
                <a:spcPts val="10"/>
              </a:spcBef>
            </a:pPr>
            <a:r>
              <a:rPr sz="2000" spc="-95" dirty="0">
                <a:latin typeface="DejaVu Sans"/>
                <a:cs typeface="DejaVu Sans"/>
              </a:rPr>
              <a:t>All</a:t>
            </a:r>
            <a:r>
              <a:rPr sz="2000" spc="-240" dirty="0">
                <a:latin typeface="DejaVu Sans"/>
                <a:cs typeface="DejaVu Sans"/>
              </a:rPr>
              <a:t> </a:t>
            </a:r>
            <a:r>
              <a:rPr sz="2000" spc="-185" dirty="0">
                <a:latin typeface="DejaVu Sans"/>
                <a:cs typeface="DejaVu Sans"/>
              </a:rPr>
              <a:t>but</a:t>
            </a:r>
            <a:r>
              <a:rPr sz="2000" spc="-240" dirty="0">
                <a:latin typeface="DejaVu Sans"/>
                <a:cs typeface="DejaVu Sans"/>
              </a:rPr>
              <a:t> </a:t>
            </a:r>
            <a:r>
              <a:rPr sz="2000" spc="-250" dirty="0">
                <a:latin typeface="DejaVu Sans"/>
                <a:cs typeface="DejaVu Sans"/>
              </a:rPr>
              <a:t>a</a:t>
            </a:r>
            <a:r>
              <a:rPr sz="2000" spc="-245" dirty="0">
                <a:latin typeface="DejaVu Sans"/>
                <a:cs typeface="DejaVu Sans"/>
              </a:rPr>
              <a:t> </a:t>
            </a:r>
            <a:r>
              <a:rPr sz="2000" spc="-180" dirty="0">
                <a:latin typeface="DejaVu Sans"/>
                <a:cs typeface="DejaVu Sans"/>
              </a:rPr>
              <a:t>few</a:t>
            </a:r>
            <a:r>
              <a:rPr sz="2000" spc="-250" dirty="0">
                <a:latin typeface="DejaVu Sans"/>
                <a:cs typeface="DejaVu Sans"/>
              </a:rPr>
              <a:t> </a:t>
            </a:r>
            <a:r>
              <a:rPr sz="2000" spc="-200" dirty="0">
                <a:latin typeface="DejaVu Sans"/>
                <a:cs typeface="DejaVu Sans"/>
              </a:rPr>
              <a:t>progress</a:t>
            </a:r>
            <a:r>
              <a:rPr sz="2000" spc="-245" dirty="0">
                <a:latin typeface="DejaVu Sans"/>
                <a:cs typeface="DejaVu Sans"/>
              </a:rPr>
              <a:t> </a:t>
            </a:r>
            <a:r>
              <a:rPr sz="2000" spc="-125" dirty="0">
                <a:latin typeface="DejaVu Sans"/>
                <a:cs typeface="DejaVu Sans"/>
              </a:rPr>
              <a:t>to</a:t>
            </a:r>
            <a:r>
              <a:rPr sz="2000" spc="-250" dirty="0">
                <a:latin typeface="DejaVu Sans"/>
                <a:cs typeface="DejaVu Sans"/>
              </a:rPr>
              <a:t> </a:t>
            </a:r>
            <a:r>
              <a:rPr sz="2000" spc="-195" dirty="0">
                <a:latin typeface="DejaVu Sans"/>
                <a:cs typeface="DejaVu Sans"/>
              </a:rPr>
              <a:t>renal  </a:t>
            </a:r>
            <a:r>
              <a:rPr sz="2000" spc="-165" dirty="0">
                <a:latin typeface="DejaVu Sans"/>
                <a:cs typeface="DejaVu Sans"/>
              </a:rPr>
              <a:t>failure</a:t>
            </a:r>
            <a:endParaRPr sz="2000">
              <a:latin typeface="DejaVu Sans"/>
              <a:cs typeface="DejaVu Sans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495800" y="1661160"/>
            <a:ext cx="4419600" cy="37071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4790" y="267970"/>
            <a:ext cx="8468360" cy="1158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93090" y="1661159"/>
            <a:ext cx="3799840" cy="4362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18770">
              <a:lnSpc>
                <a:spcPts val="3220"/>
              </a:lnSpc>
              <a:spcBef>
                <a:spcPts val="100"/>
              </a:spcBef>
              <a:buClr>
                <a:srgbClr val="EFAC00"/>
              </a:buClr>
              <a:buSzPct val="80357"/>
              <a:buChar char=""/>
              <a:tabLst>
                <a:tab pos="356870" algn="l"/>
              </a:tabLst>
            </a:pPr>
            <a:r>
              <a:rPr sz="2800" spc="-280" dirty="0">
                <a:latin typeface="DejaVu Sans"/>
                <a:cs typeface="DejaVu Sans"/>
              </a:rPr>
              <a:t>Autoimmune</a:t>
            </a:r>
            <a:endParaRPr sz="2800">
              <a:latin typeface="DejaVu Sans"/>
              <a:cs typeface="DejaVu Sans"/>
            </a:endParaRPr>
          </a:p>
          <a:p>
            <a:pPr marL="356235" marR="30480" indent="-318770">
              <a:lnSpc>
                <a:spcPts val="3080"/>
              </a:lnSpc>
              <a:spcBef>
                <a:spcPts val="195"/>
              </a:spcBef>
              <a:buClr>
                <a:srgbClr val="EFAC00"/>
              </a:buClr>
              <a:buSzPct val="80357"/>
              <a:buChar char=""/>
              <a:tabLst>
                <a:tab pos="356870" algn="l"/>
              </a:tabLst>
            </a:pPr>
            <a:r>
              <a:rPr sz="2800" spc="-204" dirty="0">
                <a:latin typeface="DejaVu Sans"/>
                <a:cs typeface="DejaVu Sans"/>
              </a:rPr>
              <a:t>Most </a:t>
            </a:r>
            <a:r>
              <a:rPr sz="2800" spc="-320" dirty="0">
                <a:latin typeface="DejaVu Sans"/>
                <a:cs typeface="DejaVu Sans"/>
              </a:rPr>
              <a:t>common </a:t>
            </a:r>
            <a:r>
              <a:rPr sz="2800" spc="-335" dirty="0">
                <a:latin typeface="DejaVu Sans"/>
                <a:cs typeface="DejaVu Sans"/>
              </a:rPr>
              <a:t>cause </a:t>
            </a:r>
            <a:r>
              <a:rPr sz="2800" spc="-755" dirty="0">
                <a:latin typeface="DejaVu Sans"/>
                <a:cs typeface="DejaVu Sans"/>
              </a:rPr>
              <a:t>of  </a:t>
            </a:r>
            <a:r>
              <a:rPr sz="2800" spc="-250" dirty="0">
                <a:latin typeface="DejaVu Sans"/>
                <a:cs typeface="DejaVu Sans"/>
              </a:rPr>
              <a:t>nephrotic </a:t>
            </a:r>
            <a:r>
              <a:rPr sz="2800" spc="-305" dirty="0">
                <a:latin typeface="DejaVu Sans"/>
                <a:cs typeface="DejaVu Sans"/>
              </a:rPr>
              <a:t>syndrome </a:t>
            </a:r>
            <a:r>
              <a:rPr sz="2800" spc="-220" dirty="0">
                <a:latin typeface="DejaVu Sans"/>
                <a:cs typeface="DejaVu Sans"/>
              </a:rPr>
              <a:t>in  </a:t>
            </a:r>
            <a:r>
              <a:rPr sz="2800" spc="-260" dirty="0">
                <a:latin typeface="DejaVu Sans"/>
                <a:cs typeface="DejaVu Sans"/>
              </a:rPr>
              <a:t>adults</a:t>
            </a:r>
            <a:endParaRPr sz="2800">
              <a:latin typeface="DejaVu Sans"/>
              <a:cs typeface="DejaVu Sans"/>
            </a:endParaRPr>
          </a:p>
          <a:p>
            <a:pPr marL="356235" marR="172720" indent="-318770">
              <a:lnSpc>
                <a:spcPts val="3080"/>
              </a:lnSpc>
              <a:buClr>
                <a:srgbClr val="EFAC00"/>
              </a:buClr>
              <a:buSzPct val="80357"/>
              <a:buChar char=""/>
              <a:tabLst>
                <a:tab pos="356870" algn="l"/>
              </a:tabLst>
            </a:pPr>
            <a:r>
              <a:rPr sz="2800" spc="-225" dirty="0">
                <a:latin typeface="DejaVu Sans"/>
                <a:cs typeface="DejaVu Sans"/>
              </a:rPr>
              <a:t>About </a:t>
            </a:r>
            <a:r>
              <a:rPr sz="2800" spc="-434" dirty="0">
                <a:latin typeface="DejaVu Sans"/>
                <a:cs typeface="DejaVu Sans"/>
              </a:rPr>
              <a:t>10% </a:t>
            </a:r>
            <a:r>
              <a:rPr sz="2800" spc="-290" dirty="0">
                <a:latin typeface="DejaVu Sans"/>
                <a:cs typeface="DejaVu Sans"/>
              </a:rPr>
              <a:t>proceed </a:t>
            </a:r>
            <a:r>
              <a:rPr sz="2800" spc="-765" dirty="0">
                <a:latin typeface="DejaVu Sans"/>
                <a:cs typeface="DejaVu Sans"/>
              </a:rPr>
              <a:t>to  </a:t>
            </a:r>
            <a:r>
              <a:rPr sz="2800" spc="-270" dirty="0">
                <a:latin typeface="DejaVu Sans"/>
                <a:cs typeface="DejaVu Sans"/>
              </a:rPr>
              <a:t>renal </a:t>
            </a:r>
            <a:r>
              <a:rPr sz="2800" spc="-229" dirty="0">
                <a:latin typeface="DejaVu Sans"/>
                <a:cs typeface="DejaVu Sans"/>
              </a:rPr>
              <a:t>failure </a:t>
            </a:r>
            <a:r>
              <a:rPr sz="2800" spc="-220" dirty="0">
                <a:latin typeface="DejaVu Sans"/>
                <a:cs typeface="DejaVu Sans"/>
              </a:rPr>
              <a:t>within</a:t>
            </a:r>
            <a:r>
              <a:rPr sz="2800" spc="-525" dirty="0">
                <a:latin typeface="DejaVu Sans"/>
                <a:cs typeface="DejaVu Sans"/>
              </a:rPr>
              <a:t> </a:t>
            </a:r>
            <a:r>
              <a:rPr sz="2800" spc="-440" dirty="0">
                <a:latin typeface="DejaVu Sans"/>
                <a:cs typeface="DejaVu Sans"/>
              </a:rPr>
              <a:t>10</a:t>
            </a:r>
            <a:endParaRPr sz="2800">
              <a:latin typeface="DejaVu Sans"/>
              <a:cs typeface="DejaVu Sans"/>
            </a:endParaRPr>
          </a:p>
          <a:p>
            <a:pPr marL="356235" marR="895350">
              <a:lnSpc>
                <a:spcPts val="3070"/>
              </a:lnSpc>
              <a:spcBef>
                <a:spcPts val="10"/>
              </a:spcBef>
            </a:pPr>
            <a:r>
              <a:rPr sz="2800" spc="-254" dirty="0">
                <a:latin typeface="DejaVu Sans"/>
                <a:cs typeface="DejaVu Sans"/>
              </a:rPr>
              <a:t>yrs, </a:t>
            </a:r>
            <a:r>
              <a:rPr sz="2800" spc="-430" dirty="0">
                <a:latin typeface="DejaVu Sans"/>
                <a:cs typeface="DejaVu Sans"/>
              </a:rPr>
              <a:t>25% </a:t>
            </a:r>
            <a:r>
              <a:rPr sz="2800" spc="-290" dirty="0">
                <a:latin typeface="DejaVu Sans"/>
                <a:cs typeface="DejaVu Sans"/>
              </a:rPr>
              <a:t>recover  </a:t>
            </a:r>
            <a:r>
              <a:rPr sz="2800" spc="-265" dirty="0">
                <a:latin typeface="DejaVu Sans"/>
                <a:cs typeface="DejaVu Sans"/>
              </a:rPr>
              <a:t>completely,</a:t>
            </a:r>
            <a:r>
              <a:rPr sz="2800" spc="-390" dirty="0">
                <a:latin typeface="DejaVu Sans"/>
                <a:cs typeface="DejaVu Sans"/>
              </a:rPr>
              <a:t> </a:t>
            </a:r>
            <a:r>
              <a:rPr sz="2800" spc="-280" dirty="0">
                <a:latin typeface="DejaVu Sans"/>
                <a:cs typeface="DejaVu Sans"/>
              </a:rPr>
              <a:t>most</a:t>
            </a:r>
            <a:endParaRPr sz="2800">
              <a:latin typeface="DejaVu Sans"/>
              <a:cs typeface="DejaVu Sans"/>
            </a:endParaRPr>
          </a:p>
          <a:p>
            <a:pPr marL="356235" marR="245110">
              <a:lnSpc>
                <a:spcPts val="3080"/>
              </a:lnSpc>
            </a:pPr>
            <a:r>
              <a:rPr sz="2800" spc="-280" dirty="0">
                <a:latin typeface="DejaVu Sans"/>
                <a:cs typeface="DejaVu Sans"/>
              </a:rPr>
              <a:t>progress </a:t>
            </a:r>
            <a:r>
              <a:rPr sz="2800" spc="-245" dirty="0">
                <a:latin typeface="DejaVu Sans"/>
                <a:cs typeface="DejaVu Sans"/>
              </a:rPr>
              <a:t>slowly </a:t>
            </a:r>
            <a:r>
              <a:rPr sz="2800" spc="-215" dirty="0">
                <a:latin typeface="DejaVu Sans"/>
                <a:cs typeface="DejaVu Sans"/>
              </a:rPr>
              <a:t>with  </a:t>
            </a:r>
            <a:r>
              <a:rPr sz="2800" spc="-240" dirty="0">
                <a:latin typeface="DejaVu Sans"/>
                <a:cs typeface="DejaVu Sans"/>
              </a:rPr>
              <a:t>proteinuria, </a:t>
            </a:r>
            <a:r>
              <a:rPr sz="2800" spc="-180" dirty="0">
                <a:latin typeface="DejaVu Sans"/>
                <a:cs typeface="DejaVu Sans"/>
              </a:rPr>
              <a:t>HTN,</a:t>
            </a:r>
            <a:r>
              <a:rPr sz="2800" spc="-459" dirty="0">
                <a:latin typeface="DejaVu Sans"/>
                <a:cs typeface="DejaVu Sans"/>
              </a:rPr>
              <a:t> </a:t>
            </a:r>
            <a:r>
              <a:rPr sz="2800" spc="-260" dirty="0">
                <a:latin typeface="DejaVu Sans"/>
                <a:cs typeface="DejaVu Sans"/>
              </a:rPr>
              <a:t>loss  </a:t>
            </a:r>
            <a:r>
              <a:rPr sz="2800" spc="-165" dirty="0">
                <a:latin typeface="DejaVu Sans"/>
                <a:cs typeface="DejaVu Sans"/>
              </a:rPr>
              <a:t>of </a:t>
            </a:r>
            <a:r>
              <a:rPr sz="2800" spc="-270" dirty="0">
                <a:latin typeface="DejaVu Sans"/>
                <a:cs typeface="DejaVu Sans"/>
              </a:rPr>
              <a:t>renal</a:t>
            </a:r>
            <a:r>
              <a:rPr sz="2800" spc="-520" dirty="0">
                <a:latin typeface="DejaVu Sans"/>
                <a:cs typeface="DejaVu Sans"/>
              </a:rPr>
              <a:t> </a:t>
            </a:r>
            <a:r>
              <a:rPr sz="2800" spc="-229" dirty="0">
                <a:latin typeface="DejaVu Sans"/>
                <a:cs typeface="DejaVu Sans"/>
              </a:rPr>
              <a:t>function</a:t>
            </a:r>
            <a:endParaRPr sz="2800">
              <a:latin typeface="DejaVu Sans"/>
              <a:cs typeface="DejaVu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66970" y="1598930"/>
            <a:ext cx="3401060" cy="4526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3090" y="1559559"/>
            <a:ext cx="7621270" cy="299720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356235" marR="30480" indent="-318770">
              <a:lnSpc>
                <a:spcPct val="101800"/>
              </a:lnSpc>
              <a:spcBef>
                <a:spcPts val="30"/>
              </a:spcBef>
              <a:buClr>
                <a:srgbClr val="EFAC00"/>
              </a:buClr>
              <a:buSzPct val="79687"/>
              <a:buChar char=""/>
              <a:tabLst>
                <a:tab pos="356870" algn="l"/>
              </a:tabLst>
            </a:pPr>
            <a:r>
              <a:rPr sz="3200" spc="-275" dirty="0">
                <a:latin typeface="DejaVu Sans"/>
                <a:cs typeface="DejaVu Sans"/>
              </a:rPr>
              <a:t>Incidental </a:t>
            </a:r>
            <a:r>
              <a:rPr sz="3200" spc="-320" dirty="0">
                <a:latin typeface="DejaVu Sans"/>
                <a:cs typeface="DejaVu Sans"/>
              </a:rPr>
              <a:t>discovery </a:t>
            </a:r>
            <a:r>
              <a:rPr sz="3200" spc="-185" dirty="0">
                <a:latin typeface="DejaVu Sans"/>
                <a:cs typeface="DejaVu Sans"/>
              </a:rPr>
              <a:t>of </a:t>
            </a:r>
            <a:r>
              <a:rPr sz="3200" spc="-275" dirty="0">
                <a:latin typeface="DejaVu Sans"/>
                <a:cs typeface="DejaVu Sans"/>
              </a:rPr>
              <a:t>occult proteinuria </a:t>
            </a:r>
            <a:r>
              <a:rPr sz="3200" spc="-894" dirty="0">
                <a:latin typeface="DejaVu Sans"/>
                <a:cs typeface="DejaVu Sans"/>
              </a:rPr>
              <a:t>or  </a:t>
            </a:r>
            <a:r>
              <a:rPr sz="3200" spc="-210" dirty="0">
                <a:latin typeface="DejaVu Sans"/>
                <a:cs typeface="DejaVu Sans"/>
              </a:rPr>
              <a:t>HTN</a:t>
            </a:r>
            <a:endParaRPr sz="3200">
              <a:latin typeface="DejaVu Sans"/>
              <a:cs typeface="DejaVu Sans"/>
            </a:endParaRPr>
          </a:p>
          <a:p>
            <a:pPr marL="356235" marR="243204" indent="-318770">
              <a:lnSpc>
                <a:spcPct val="101800"/>
              </a:lnSpc>
              <a:buClr>
                <a:srgbClr val="EFAC00"/>
              </a:buClr>
              <a:buSzPct val="79687"/>
              <a:buChar char=""/>
              <a:tabLst>
                <a:tab pos="356870" algn="l"/>
              </a:tabLst>
            </a:pPr>
            <a:r>
              <a:rPr sz="3200" spc="-290" dirty="0">
                <a:latin typeface="DejaVu Sans"/>
                <a:cs typeface="DejaVu Sans"/>
              </a:rPr>
              <a:t>Usually </a:t>
            </a:r>
            <a:r>
              <a:rPr sz="3200" spc="-325" dirty="0">
                <a:latin typeface="DejaVu Sans"/>
                <a:cs typeface="DejaVu Sans"/>
              </a:rPr>
              <a:t>presents </a:t>
            </a:r>
            <a:r>
              <a:rPr sz="3200" spc="-380" dirty="0">
                <a:latin typeface="DejaVu Sans"/>
                <a:cs typeface="DejaVu Sans"/>
              </a:rPr>
              <a:t>as </a:t>
            </a:r>
            <a:r>
              <a:rPr sz="3200" spc="-295" dirty="0">
                <a:latin typeface="DejaVu Sans"/>
                <a:cs typeface="DejaVu Sans"/>
              </a:rPr>
              <a:t>chronic </a:t>
            </a:r>
            <a:r>
              <a:rPr sz="3200" spc="-305" dirty="0">
                <a:latin typeface="DejaVu Sans"/>
                <a:cs typeface="DejaVu Sans"/>
              </a:rPr>
              <a:t>renal </a:t>
            </a:r>
            <a:r>
              <a:rPr sz="3200" spc="-260" dirty="0">
                <a:latin typeface="DejaVu Sans"/>
                <a:cs typeface="DejaVu Sans"/>
              </a:rPr>
              <a:t>failure </a:t>
            </a:r>
            <a:r>
              <a:rPr sz="3200" spc="-905" dirty="0">
                <a:latin typeface="DejaVu Sans"/>
                <a:cs typeface="DejaVu Sans"/>
              </a:rPr>
              <a:t>or  </a:t>
            </a:r>
            <a:r>
              <a:rPr sz="3200" spc="-275" dirty="0">
                <a:latin typeface="DejaVu Sans"/>
                <a:cs typeface="DejaVu Sans"/>
              </a:rPr>
              <a:t>occult</a:t>
            </a:r>
            <a:r>
              <a:rPr sz="3200" spc="-390" dirty="0">
                <a:latin typeface="DejaVu Sans"/>
                <a:cs typeface="DejaVu Sans"/>
              </a:rPr>
              <a:t> </a:t>
            </a:r>
            <a:r>
              <a:rPr sz="3200" spc="-275" dirty="0">
                <a:latin typeface="DejaVu Sans"/>
                <a:cs typeface="DejaVu Sans"/>
              </a:rPr>
              <a:t>proteinuria</a:t>
            </a:r>
            <a:endParaRPr sz="3200">
              <a:latin typeface="DejaVu Sans"/>
              <a:cs typeface="DejaVu Sans"/>
            </a:endParaRPr>
          </a:p>
          <a:p>
            <a:pPr marL="356870" indent="-318770">
              <a:lnSpc>
                <a:spcPct val="100000"/>
              </a:lnSpc>
              <a:spcBef>
                <a:spcPts val="80"/>
              </a:spcBef>
              <a:buClr>
                <a:srgbClr val="EFAC00"/>
              </a:buClr>
              <a:buSzPct val="79687"/>
              <a:buChar char=""/>
              <a:tabLst>
                <a:tab pos="356870" algn="l"/>
              </a:tabLst>
            </a:pPr>
            <a:r>
              <a:rPr sz="3200" spc="-315" dirty="0">
                <a:latin typeface="DejaVu Sans"/>
                <a:cs typeface="DejaVu Sans"/>
              </a:rPr>
              <a:t>Glomerulus </a:t>
            </a:r>
            <a:r>
              <a:rPr sz="3200" spc="-365" dirty="0">
                <a:latin typeface="DejaVu Sans"/>
                <a:cs typeface="DejaVu Sans"/>
              </a:rPr>
              <a:t>has </a:t>
            </a:r>
            <a:r>
              <a:rPr sz="3200" spc="-345" dirty="0">
                <a:latin typeface="DejaVu Sans"/>
                <a:cs typeface="DejaVu Sans"/>
              </a:rPr>
              <a:t>scar</a:t>
            </a:r>
            <a:r>
              <a:rPr sz="3200" spc="-490" dirty="0">
                <a:latin typeface="DejaVu Sans"/>
                <a:cs typeface="DejaVu Sans"/>
              </a:rPr>
              <a:t> </a:t>
            </a:r>
            <a:r>
              <a:rPr sz="3200" spc="-300" dirty="0">
                <a:latin typeface="DejaVu Sans"/>
                <a:cs typeface="DejaVu Sans"/>
              </a:rPr>
              <a:t>tissue</a:t>
            </a:r>
            <a:endParaRPr sz="3200">
              <a:latin typeface="DejaVu Sans"/>
              <a:cs typeface="DejaVu Sans"/>
            </a:endParaRPr>
          </a:p>
          <a:p>
            <a:pPr marL="356870" indent="-318770">
              <a:lnSpc>
                <a:spcPct val="100000"/>
              </a:lnSpc>
              <a:spcBef>
                <a:spcPts val="70"/>
              </a:spcBef>
              <a:buClr>
                <a:srgbClr val="EFAC00"/>
              </a:buClr>
              <a:buSzPct val="79687"/>
              <a:buChar char=""/>
              <a:tabLst>
                <a:tab pos="356870" algn="l"/>
              </a:tabLst>
            </a:pPr>
            <a:r>
              <a:rPr sz="3200" spc="-285" dirty="0">
                <a:latin typeface="DejaVu Sans"/>
                <a:cs typeface="DejaVu Sans"/>
              </a:rPr>
              <a:t>Dialysis </a:t>
            </a:r>
            <a:r>
              <a:rPr sz="3200" spc="-355" dirty="0">
                <a:latin typeface="DejaVu Sans"/>
                <a:cs typeface="DejaVu Sans"/>
              </a:rPr>
              <a:t>&amp;</a:t>
            </a:r>
            <a:r>
              <a:rPr sz="3200" spc="-484" dirty="0">
                <a:latin typeface="DejaVu Sans"/>
                <a:cs typeface="DejaVu Sans"/>
              </a:rPr>
              <a:t> </a:t>
            </a:r>
            <a:r>
              <a:rPr sz="3200" spc="-290" dirty="0">
                <a:latin typeface="DejaVu Sans"/>
                <a:cs typeface="DejaVu Sans"/>
              </a:rPr>
              <a:t>transplant</a:t>
            </a:r>
            <a:endParaRPr sz="3200">
              <a:latin typeface="DejaVu Sans"/>
              <a:cs typeface="DejaVu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9229" y="144779"/>
            <a:ext cx="8503920" cy="1262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5790" y="1559559"/>
            <a:ext cx="541782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3825" spc="1245" baseline="7625" dirty="0">
                <a:solidFill>
                  <a:srgbClr val="EFAC00"/>
                </a:solidFill>
              </a:rPr>
              <a:t></a:t>
            </a:r>
            <a:r>
              <a:rPr sz="3825" spc="-787" baseline="7625" dirty="0">
                <a:solidFill>
                  <a:srgbClr val="EFAC00"/>
                </a:solidFill>
              </a:rPr>
              <a:t> </a:t>
            </a:r>
            <a:r>
              <a:rPr sz="3200" spc="-310" dirty="0"/>
              <a:t>Diabetes </a:t>
            </a:r>
            <a:r>
              <a:rPr sz="3200" spc="-315" dirty="0"/>
              <a:t>most </a:t>
            </a:r>
            <a:r>
              <a:rPr sz="3200" spc="-360" dirty="0"/>
              <a:t>common </a:t>
            </a:r>
            <a:r>
              <a:rPr sz="3200" spc="-610" dirty="0"/>
              <a:t>cause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605790" y="2052320"/>
            <a:ext cx="7380605" cy="3135630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636270" indent="-273685">
              <a:lnSpc>
                <a:spcPct val="100000"/>
              </a:lnSpc>
              <a:spcBef>
                <a:spcPts val="850"/>
              </a:spcBef>
              <a:buClr>
                <a:srgbClr val="5FB4CC"/>
              </a:buClr>
              <a:buSzPct val="89285"/>
              <a:buChar char=""/>
              <a:tabLst>
                <a:tab pos="636270" algn="l"/>
              </a:tabLst>
            </a:pPr>
            <a:r>
              <a:rPr sz="2800" spc="-280" dirty="0">
                <a:latin typeface="DejaVu Sans"/>
                <a:cs typeface="DejaVu Sans"/>
              </a:rPr>
              <a:t>most </a:t>
            </a:r>
            <a:r>
              <a:rPr sz="2800" spc="-320" dirty="0">
                <a:latin typeface="DejaVu Sans"/>
                <a:cs typeface="DejaVu Sans"/>
              </a:rPr>
              <a:t>common </a:t>
            </a:r>
            <a:r>
              <a:rPr sz="2800" spc="-335" dirty="0">
                <a:latin typeface="DejaVu Sans"/>
                <a:cs typeface="DejaVu Sans"/>
              </a:rPr>
              <a:t>cause </a:t>
            </a:r>
            <a:r>
              <a:rPr sz="2800" spc="-165" dirty="0">
                <a:latin typeface="DejaVu Sans"/>
                <a:cs typeface="DejaVu Sans"/>
              </a:rPr>
              <a:t>of </a:t>
            </a:r>
            <a:r>
              <a:rPr sz="2800" spc="-270" dirty="0">
                <a:latin typeface="DejaVu Sans"/>
                <a:cs typeface="DejaVu Sans"/>
              </a:rPr>
              <a:t>renal</a:t>
            </a:r>
            <a:r>
              <a:rPr sz="2800" spc="-565" dirty="0">
                <a:latin typeface="DejaVu Sans"/>
                <a:cs typeface="DejaVu Sans"/>
              </a:rPr>
              <a:t> </a:t>
            </a:r>
            <a:r>
              <a:rPr sz="2800" spc="-229" dirty="0">
                <a:latin typeface="DejaVu Sans"/>
                <a:cs typeface="DejaVu Sans"/>
              </a:rPr>
              <a:t>failure</a:t>
            </a:r>
            <a:endParaRPr sz="2800">
              <a:latin typeface="DejaVu Sans"/>
              <a:cs typeface="DejaVu Sans"/>
            </a:endParaRPr>
          </a:p>
          <a:p>
            <a:pPr marL="636270" indent="-273685">
              <a:lnSpc>
                <a:spcPct val="100000"/>
              </a:lnSpc>
              <a:spcBef>
                <a:spcPts val="750"/>
              </a:spcBef>
              <a:buClr>
                <a:srgbClr val="5FB4CC"/>
              </a:buClr>
              <a:buSzPct val="89285"/>
              <a:buChar char=""/>
              <a:tabLst>
                <a:tab pos="636270" algn="l"/>
              </a:tabLst>
            </a:pPr>
            <a:r>
              <a:rPr sz="2800" spc="-254" dirty="0">
                <a:latin typeface="DejaVu Sans"/>
                <a:cs typeface="DejaVu Sans"/>
              </a:rPr>
              <a:t>glycoproteins </a:t>
            </a:r>
            <a:r>
              <a:rPr sz="2800" spc="-250" dirty="0">
                <a:latin typeface="DejaVu Sans"/>
                <a:cs typeface="DejaVu Sans"/>
              </a:rPr>
              <a:t>deposit </a:t>
            </a:r>
            <a:r>
              <a:rPr sz="2800" spc="-220" dirty="0">
                <a:latin typeface="DejaVu Sans"/>
                <a:cs typeface="DejaVu Sans"/>
              </a:rPr>
              <a:t>in </a:t>
            </a:r>
            <a:r>
              <a:rPr sz="2800" spc="-315" dirty="0">
                <a:latin typeface="DejaVu Sans"/>
                <a:cs typeface="DejaVu Sans"/>
              </a:rPr>
              <a:t>basement</a:t>
            </a:r>
            <a:r>
              <a:rPr sz="2800" spc="-545" dirty="0">
                <a:latin typeface="DejaVu Sans"/>
                <a:cs typeface="DejaVu Sans"/>
              </a:rPr>
              <a:t> </a:t>
            </a:r>
            <a:r>
              <a:rPr sz="2800" spc="-405" dirty="0">
                <a:latin typeface="DejaVu Sans"/>
                <a:cs typeface="DejaVu Sans"/>
              </a:rPr>
              <a:t>membrane</a:t>
            </a:r>
            <a:endParaRPr sz="2800">
              <a:latin typeface="DejaVu Sans"/>
              <a:cs typeface="DejaVu Sans"/>
            </a:endParaRPr>
          </a:p>
          <a:p>
            <a:pPr marL="344170" marR="4250055" indent="-344170">
              <a:lnSpc>
                <a:spcPct val="100000"/>
              </a:lnSpc>
              <a:spcBef>
                <a:spcPts val="50"/>
              </a:spcBef>
              <a:buClr>
                <a:srgbClr val="EFAC00"/>
              </a:buClr>
              <a:buSzPct val="79687"/>
              <a:buChar char=""/>
              <a:tabLst>
                <a:tab pos="344170" algn="l"/>
              </a:tabLst>
            </a:pPr>
            <a:r>
              <a:rPr sz="3200" spc="-320" dirty="0">
                <a:latin typeface="DejaVu Sans"/>
                <a:cs typeface="DejaVu Sans"/>
              </a:rPr>
              <a:t>Vascular</a:t>
            </a:r>
            <a:r>
              <a:rPr sz="3200" spc="-409" dirty="0">
                <a:latin typeface="DejaVu Sans"/>
                <a:cs typeface="DejaVu Sans"/>
              </a:rPr>
              <a:t> </a:t>
            </a:r>
            <a:r>
              <a:rPr sz="3200" spc="-480" dirty="0">
                <a:latin typeface="DejaVu Sans"/>
                <a:cs typeface="DejaVu Sans"/>
              </a:rPr>
              <a:t>disease</a:t>
            </a:r>
            <a:endParaRPr sz="3200">
              <a:latin typeface="DejaVu Sans"/>
              <a:cs typeface="DejaVu Sans"/>
            </a:endParaRPr>
          </a:p>
          <a:p>
            <a:pPr marL="636270" marR="4168140" lvl="1" indent="-636270">
              <a:lnSpc>
                <a:spcPct val="100000"/>
              </a:lnSpc>
              <a:spcBef>
                <a:spcPts val="780"/>
              </a:spcBef>
              <a:buClr>
                <a:srgbClr val="5FB4CC"/>
              </a:buClr>
              <a:buSzPct val="89285"/>
              <a:buChar char=""/>
              <a:tabLst>
                <a:tab pos="636270" algn="l"/>
              </a:tabLst>
            </a:pPr>
            <a:r>
              <a:rPr sz="2800" spc="-265" dirty="0">
                <a:latin typeface="DejaVu Sans"/>
                <a:cs typeface="DejaVu Sans"/>
              </a:rPr>
              <a:t>atherosclerosis</a:t>
            </a:r>
            <a:endParaRPr sz="2800">
              <a:latin typeface="DejaVu Sans"/>
              <a:cs typeface="DejaVu Sans"/>
            </a:endParaRPr>
          </a:p>
          <a:p>
            <a:pPr marL="636270" lvl="1" indent="-273685">
              <a:lnSpc>
                <a:spcPct val="100000"/>
              </a:lnSpc>
              <a:spcBef>
                <a:spcPts val="760"/>
              </a:spcBef>
              <a:buClr>
                <a:srgbClr val="5FB4CC"/>
              </a:buClr>
              <a:buSzPct val="89285"/>
              <a:buChar char=""/>
              <a:tabLst>
                <a:tab pos="636270" algn="l"/>
              </a:tabLst>
            </a:pPr>
            <a:r>
              <a:rPr sz="2800" spc="-185" dirty="0">
                <a:latin typeface="DejaVu Sans"/>
                <a:cs typeface="DejaVu Sans"/>
              </a:rPr>
              <a:t>HTN</a:t>
            </a:r>
            <a:endParaRPr sz="2800">
              <a:latin typeface="DejaVu Sans"/>
              <a:cs typeface="DejaVu Sans"/>
            </a:endParaRPr>
          </a:p>
          <a:p>
            <a:pPr marL="636270" lvl="1" indent="-273685">
              <a:lnSpc>
                <a:spcPct val="100000"/>
              </a:lnSpc>
              <a:spcBef>
                <a:spcPts val="760"/>
              </a:spcBef>
              <a:buClr>
                <a:srgbClr val="5FB4CC"/>
              </a:buClr>
              <a:buSzPct val="89285"/>
              <a:buChar char=""/>
              <a:tabLst>
                <a:tab pos="636270" algn="l"/>
              </a:tabLst>
            </a:pPr>
            <a:r>
              <a:rPr sz="2800" spc="-245" dirty="0">
                <a:latin typeface="DejaVu Sans"/>
                <a:cs typeface="DejaVu Sans"/>
              </a:rPr>
              <a:t>vascultitis</a:t>
            </a:r>
            <a:endParaRPr sz="2800">
              <a:latin typeface="DejaVu Sans"/>
              <a:cs typeface="DejaVu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9229" y="144779"/>
            <a:ext cx="8503920" cy="1262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8150" y="0"/>
            <a:ext cx="7950200" cy="11518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16330" y="2048510"/>
            <a:ext cx="1478915" cy="58674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2800"/>
              </a:lnSpc>
              <a:spcBef>
                <a:spcPts val="70"/>
              </a:spcBef>
            </a:pPr>
            <a:r>
              <a:rPr sz="1800" b="1" u="heavy" spc="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Heavy </a:t>
            </a:r>
            <a:r>
              <a:rPr sz="1800" b="1" spc="5" dirty="0">
                <a:latin typeface="DejaVu Sans"/>
                <a:cs typeface="DejaVu Sans"/>
              </a:rPr>
              <a:t>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pr</a:t>
            </a:r>
            <a:r>
              <a:rPr sz="1800" b="1" u="heavy" spc="1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o</a:t>
            </a:r>
            <a:r>
              <a:rPr sz="1800" b="1" u="heavy" spc="-3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t</a:t>
            </a:r>
            <a:r>
              <a:rPr sz="1800" b="1" u="heavy" spc="-2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e</a:t>
            </a:r>
            <a:r>
              <a:rPr sz="1800" b="1" u="heavy" spc="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i</a:t>
            </a:r>
            <a:r>
              <a:rPr sz="1800" b="1" u="heavy" spc="1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nu</a:t>
            </a:r>
            <a:r>
              <a:rPr sz="1800" b="1" u="heavy" spc="1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r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i</a:t>
            </a:r>
            <a:r>
              <a:rPr sz="1800" b="1" u="heavy" spc="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a</a:t>
            </a:r>
            <a:endParaRPr sz="1800">
              <a:latin typeface="DejaVu Sans"/>
              <a:cs typeface="DejaVu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458209" y="2048510"/>
            <a:ext cx="1766570" cy="58674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2800"/>
              </a:lnSpc>
              <a:spcBef>
                <a:spcPts val="70"/>
              </a:spcBef>
            </a:pPr>
            <a:r>
              <a:rPr sz="1800" b="1" u="heavy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Proteinuria</a:t>
            </a:r>
            <a:r>
              <a:rPr sz="1800" b="1" u="heavy" spc="-5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 </a:t>
            </a:r>
            <a:r>
              <a:rPr sz="1800" b="1" u="heavy" spc="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&amp; </a:t>
            </a:r>
            <a:r>
              <a:rPr sz="1800" b="1" spc="5" dirty="0">
                <a:latin typeface="DejaVu Sans"/>
                <a:cs typeface="DejaVu Sans"/>
              </a:rPr>
              <a:t> </a:t>
            </a:r>
            <a:r>
              <a:rPr sz="1800" b="1" u="heavy" spc="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haematuria</a:t>
            </a:r>
            <a:endParaRPr sz="1800">
              <a:latin typeface="DejaVu Sans"/>
              <a:cs typeface="DejaVu Sans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819140" y="2048510"/>
            <a:ext cx="1699895" cy="58674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2800"/>
              </a:lnSpc>
              <a:spcBef>
                <a:spcPts val="70"/>
              </a:spcBef>
            </a:pPr>
            <a:r>
              <a:rPr sz="1800" b="1" u="heavy" spc="2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P</a:t>
            </a:r>
            <a:r>
              <a:rPr sz="1800" b="1" u="heavy" spc="1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r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e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d</a:t>
            </a:r>
            <a:r>
              <a:rPr sz="1800" b="1" u="heavy" spc="-1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o</a:t>
            </a:r>
            <a:r>
              <a:rPr sz="1800" b="1" u="heavy" spc="6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m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i</a:t>
            </a:r>
            <a:r>
              <a:rPr sz="1800" b="1" u="heavy" spc="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na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n</a:t>
            </a:r>
            <a:r>
              <a:rPr sz="1800" b="1" u="heavy" spc="-2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t </a:t>
            </a:r>
            <a:r>
              <a:rPr sz="1800" b="1" spc="-25" dirty="0">
                <a:latin typeface="DejaVu Sans"/>
                <a:cs typeface="DejaVu Sans"/>
              </a:rPr>
              <a:t> </a:t>
            </a:r>
            <a:r>
              <a:rPr sz="1800" b="1" u="heavy" spc="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haematuria</a:t>
            </a:r>
            <a:endParaRPr sz="1800">
              <a:latin typeface="DejaVu Sans"/>
              <a:cs typeface="DejaVu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16330" y="3016249"/>
            <a:ext cx="1880870" cy="304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00" spc="-5" dirty="0">
                <a:latin typeface="DejaVu Sans"/>
                <a:cs typeface="DejaVu Sans"/>
              </a:rPr>
              <a:t>Minimal</a:t>
            </a:r>
            <a:r>
              <a:rPr sz="1800" spc="20" dirty="0">
                <a:latin typeface="DejaVu Sans"/>
                <a:cs typeface="DejaVu Sans"/>
              </a:rPr>
              <a:t> </a:t>
            </a:r>
            <a:r>
              <a:rPr sz="1800" spc="-5" dirty="0">
                <a:latin typeface="DejaVu Sans"/>
                <a:cs typeface="DejaVu Sans"/>
              </a:rPr>
              <a:t>Change</a:t>
            </a:r>
            <a:endParaRPr sz="1800">
              <a:latin typeface="DejaVu Sans"/>
              <a:cs typeface="DejaVu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58209" y="3016249"/>
            <a:ext cx="1804670" cy="304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00" spc="5" dirty="0">
                <a:latin typeface="DejaVu Sans"/>
                <a:cs typeface="DejaVu Sans"/>
              </a:rPr>
              <a:t>Lupus</a:t>
            </a:r>
            <a:r>
              <a:rPr sz="1800" dirty="0">
                <a:latin typeface="DejaVu Sans"/>
                <a:cs typeface="DejaVu Sans"/>
              </a:rPr>
              <a:t> nephritis</a:t>
            </a:r>
            <a:endParaRPr sz="1800">
              <a:latin typeface="DejaVu Sans"/>
              <a:cs typeface="DejaVu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19140" y="3016249"/>
            <a:ext cx="1933575" cy="304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00" spc="-5" dirty="0">
                <a:latin typeface="DejaVu Sans"/>
                <a:cs typeface="DejaVu Sans"/>
              </a:rPr>
              <a:t>Acute </a:t>
            </a:r>
            <a:r>
              <a:rPr sz="1800" dirty="0">
                <a:latin typeface="DejaVu Sans"/>
                <a:cs typeface="DejaVu Sans"/>
              </a:rPr>
              <a:t>post</a:t>
            </a:r>
            <a:r>
              <a:rPr sz="1800" spc="70" dirty="0">
                <a:latin typeface="DejaVu Sans"/>
                <a:cs typeface="DejaVu Sans"/>
              </a:rPr>
              <a:t> </a:t>
            </a:r>
            <a:r>
              <a:rPr sz="1800" dirty="0">
                <a:latin typeface="DejaVu Sans"/>
                <a:cs typeface="DejaVu Sans"/>
              </a:rPr>
              <a:t>strep</a:t>
            </a:r>
            <a:endParaRPr sz="1800">
              <a:latin typeface="DejaVu Sans"/>
              <a:cs typeface="DejaVu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16330" y="3703320"/>
            <a:ext cx="1772920" cy="304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772795" algn="l"/>
              </a:tabLst>
            </a:pPr>
            <a:r>
              <a:rPr sz="1800" spc="-10" dirty="0">
                <a:latin typeface="DejaVu Sans"/>
                <a:cs typeface="DejaVu Sans"/>
              </a:rPr>
              <a:t>Focal	</a:t>
            </a:r>
            <a:r>
              <a:rPr sz="1800" spc="-5" dirty="0">
                <a:latin typeface="DejaVu Sans"/>
                <a:cs typeface="DejaVu Sans"/>
              </a:rPr>
              <a:t>sclerosis</a:t>
            </a:r>
            <a:endParaRPr sz="1800">
              <a:latin typeface="DejaVu Sans"/>
              <a:cs typeface="DejaVu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16330" y="4406900"/>
            <a:ext cx="1519555" cy="304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00" dirty="0">
                <a:latin typeface="DejaVu Sans"/>
                <a:cs typeface="DejaVu Sans"/>
              </a:rPr>
              <a:t>Membranous</a:t>
            </a:r>
            <a:endParaRPr sz="1800">
              <a:latin typeface="DejaVu Sans"/>
              <a:cs typeface="DejaVu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16330" y="4968240"/>
            <a:ext cx="2002155" cy="304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00" spc="-5" dirty="0">
                <a:latin typeface="DejaVu Sans"/>
                <a:cs typeface="DejaVu Sans"/>
              </a:rPr>
              <a:t>Diabetes</a:t>
            </a:r>
            <a:r>
              <a:rPr sz="1800" spc="5" dirty="0">
                <a:latin typeface="DejaVu Sans"/>
                <a:cs typeface="DejaVu Sans"/>
              </a:rPr>
              <a:t> </a:t>
            </a:r>
            <a:r>
              <a:rPr sz="1800" spc="-5" dirty="0">
                <a:latin typeface="DejaVu Sans"/>
                <a:cs typeface="DejaVu Sans"/>
              </a:rPr>
              <a:t>Mellitus</a:t>
            </a:r>
            <a:endParaRPr sz="1800">
              <a:latin typeface="DejaVu Sans"/>
              <a:cs typeface="DejaVu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16330" y="5530850"/>
            <a:ext cx="1401445" cy="304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00" dirty="0">
                <a:latin typeface="DejaVu Sans"/>
                <a:cs typeface="DejaVu Sans"/>
              </a:rPr>
              <a:t>Amyloidosis</a:t>
            </a:r>
            <a:endParaRPr sz="1800">
              <a:latin typeface="DejaVu Sans"/>
              <a:cs typeface="DejaVu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58209" y="3703320"/>
            <a:ext cx="1422400" cy="58547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2299"/>
              </a:lnSpc>
              <a:spcBef>
                <a:spcPts val="80"/>
              </a:spcBef>
            </a:pPr>
            <a:r>
              <a:rPr sz="1800" spc="20" dirty="0">
                <a:latin typeface="DejaVu Sans"/>
                <a:cs typeface="DejaVu Sans"/>
              </a:rPr>
              <a:t>Membrano-  </a:t>
            </a:r>
            <a:r>
              <a:rPr sz="1800" spc="-20" dirty="0">
                <a:latin typeface="DejaVu Sans"/>
                <a:cs typeface="DejaVu Sans"/>
              </a:rPr>
              <a:t>p</a:t>
            </a:r>
            <a:r>
              <a:rPr sz="1800" spc="40" dirty="0">
                <a:latin typeface="DejaVu Sans"/>
                <a:cs typeface="DejaVu Sans"/>
              </a:rPr>
              <a:t>r</a:t>
            </a:r>
            <a:r>
              <a:rPr sz="1800" spc="-5" dirty="0">
                <a:latin typeface="DejaVu Sans"/>
                <a:cs typeface="DejaVu Sans"/>
              </a:rPr>
              <a:t>ol</a:t>
            </a:r>
            <a:r>
              <a:rPr sz="1800" spc="-15" dirty="0">
                <a:latin typeface="DejaVu Sans"/>
                <a:cs typeface="DejaVu Sans"/>
              </a:rPr>
              <a:t>i</a:t>
            </a:r>
            <a:r>
              <a:rPr sz="1800" spc="5" dirty="0">
                <a:latin typeface="DejaVu Sans"/>
                <a:cs typeface="DejaVu Sans"/>
              </a:rPr>
              <a:t>f</a:t>
            </a:r>
            <a:r>
              <a:rPr sz="1800" spc="-35" dirty="0">
                <a:latin typeface="DejaVu Sans"/>
                <a:cs typeface="DejaVu Sans"/>
              </a:rPr>
              <a:t>e</a:t>
            </a:r>
            <a:r>
              <a:rPr sz="1800" spc="5" dirty="0">
                <a:latin typeface="DejaVu Sans"/>
                <a:cs typeface="DejaVu Sans"/>
              </a:rPr>
              <a:t>r</a:t>
            </a:r>
            <a:r>
              <a:rPr sz="1800" spc="10" dirty="0">
                <a:latin typeface="DejaVu Sans"/>
                <a:cs typeface="DejaVu Sans"/>
              </a:rPr>
              <a:t>a</a:t>
            </a:r>
            <a:r>
              <a:rPr sz="1800" spc="15" dirty="0">
                <a:latin typeface="DejaVu Sans"/>
                <a:cs typeface="DejaVu Sans"/>
              </a:rPr>
              <a:t>t</a:t>
            </a:r>
            <a:r>
              <a:rPr sz="1800" spc="-15" dirty="0">
                <a:latin typeface="DejaVu Sans"/>
                <a:cs typeface="DejaVu Sans"/>
              </a:rPr>
              <a:t>i</a:t>
            </a:r>
            <a:r>
              <a:rPr sz="1800" spc="20" dirty="0">
                <a:latin typeface="DejaVu Sans"/>
                <a:cs typeface="DejaVu Sans"/>
              </a:rPr>
              <a:t>v</a:t>
            </a:r>
            <a:r>
              <a:rPr sz="1800" spc="-20" dirty="0">
                <a:latin typeface="DejaVu Sans"/>
                <a:cs typeface="DejaVu Sans"/>
              </a:rPr>
              <a:t>e</a:t>
            </a:r>
            <a:endParaRPr sz="1800">
              <a:latin typeface="DejaVu Sans"/>
              <a:cs typeface="DejaVu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58209" y="4546600"/>
            <a:ext cx="1445895" cy="3048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800" dirty="0">
                <a:latin typeface="DejaVu Sans"/>
                <a:cs typeface="DejaVu Sans"/>
              </a:rPr>
              <a:t>Endocarditis</a:t>
            </a:r>
            <a:endParaRPr sz="1800">
              <a:latin typeface="DejaVu Sans"/>
              <a:cs typeface="DejaVu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58209" y="5110479"/>
            <a:ext cx="2117725" cy="58547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2299"/>
              </a:lnSpc>
              <a:spcBef>
                <a:spcPts val="80"/>
              </a:spcBef>
            </a:pPr>
            <a:r>
              <a:rPr sz="1800" spc="-5" dirty="0">
                <a:latin typeface="DejaVu Sans"/>
                <a:cs typeface="DejaVu Sans"/>
              </a:rPr>
              <a:t>H</a:t>
            </a:r>
            <a:r>
              <a:rPr sz="1800" spc="-15" dirty="0">
                <a:latin typeface="DejaVu Sans"/>
                <a:cs typeface="DejaVu Sans"/>
              </a:rPr>
              <a:t>e</a:t>
            </a:r>
            <a:r>
              <a:rPr sz="1800" spc="15" dirty="0">
                <a:latin typeface="DejaVu Sans"/>
                <a:cs typeface="DejaVu Sans"/>
              </a:rPr>
              <a:t>n</a:t>
            </a:r>
            <a:r>
              <a:rPr sz="1800" spc="-10" dirty="0">
                <a:latin typeface="DejaVu Sans"/>
                <a:cs typeface="DejaVu Sans"/>
              </a:rPr>
              <a:t>o</a:t>
            </a:r>
            <a:r>
              <a:rPr sz="1800" spc="-45" dirty="0">
                <a:latin typeface="DejaVu Sans"/>
                <a:cs typeface="DejaVu Sans"/>
              </a:rPr>
              <a:t>c</a:t>
            </a:r>
            <a:r>
              <a:rPr sz="1800" spc="20" dirty="0">
                <a:latin typeface="DejaVu Sans"/>
                <a:cs typeface="DejaVu Sans"/>
              </a:rPr>
              <a:t>h</a:t>
            </a:r>
            <a:r>
              <a:rPr sz="1800" spc="180" dirty="0">
                <a:latin typeface="DejaVu Sans"/>
                <a:cs typeface="DejaVu Sans"/>
              </a:rPr>
              <a:t>-</a:t>
            </a:r>
            <a:r>
              <a:rPr sz="1800" spc="110" dirty="0">
                <a:latin typeface="DejaVu Sans"/>
                <a:cs typeface="DejaVu Sans"/>
              </a:rPr>
              <a:t>S</a:t>
            </a:r>
            <a:r>
              <a:rPr sz="1800" spc="-55" dirty="0">
                <a:latin typeface="DejaVu Sans"/>
                <a:cs typeface="DejaVu Sans"/>
              </a:rPr>
              <a:t>c</a:t>
            </a:r>
            <a:r>
              <a:rPr sz="1800" spc="5" dirty="0">
                <a:latin typeface="DejaVu Sans"/>
                <a:cs typeface="DejaVu Sans"/>
              </a:rPr>
              <a:t>ho</a:t>
            </a:r>
            <a:r>
              <a:rPr sz="1800" dirty="0">
                <a:latin typeface="DejaVu Sans"/>
                <a:cs typeface="DejaVu Sans"/>
              </a:rPr>
              <a:t>n</a:t>
            </a:r>
            <a:r>
              <a:rPr sz="1800" spc="-5" dirty="0">
                <a:latin typeface="DejaVu Sans"/>
                <a:cs typeface="DejaVu Sans"/>
              </a:rPr>
              <a:t>l</a:t>
            </a:r>
            <a:r>
              <a:rPr sz="1800" spc="-35" dirty="0">
                <a:latin typeface="DejaVu Sans"/>
                <a:cs typeface="DejaVu Sans"/>
              </a:rPr>
              <a:t>e</a:t>
            </a:r>
            <a:r>
              <a:rPr sz="1800" spc="-15" dirty="0">
                <a:latin typeface="DejaVu Sans"/>
                <a:cs typeface="DejaVu Sans"/>
              </a:rPr>
              <a:t>i</a:t>
            </a:r>
            <a:r>
              <a:rPr sz="1800" spc="10" dirty="0">
                <a:latin typeface="DejaVu Sans"/>
                <a:cs typeface="DejaVu Sans"/>
              </a:rPr>
              <a:t>n  </a:t>
            </a:r>
            <a:r>
              <a:rPr sz="1800" spc="5" dirty="0">
                <a:latin typeface="DejaVu Sans"/>
                <a:cs typeface="DejaVu Sans"/>
              </a:rPr>
              <a:t>purpura</a:t>
            </a:r>
            <a:endParaRPr sz="1800">
              <a:latin typeface="DejaVu Sans"/>
              <a:cs typeface="DejaVu Sans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819140" y="3703320"/>
            <a:ext cx="1226185" cy="585470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2299"/>
              </a:lnSpc>
              <a:spcBef>
                <a:spcPts val="80"/>
              </a:spcBef>
            </a:pPr>
            <a:r>
              <a:rPr sz="1800" spc="25" dirty="0">
                <a:latin typeface="DejaVu Sans"/>
                <a:cs typeface="DejaVu Sans"/>
              </a:rPr>
              <a:t>C</a:t>
            </a:r>
            <a:r>
              <a:rPr sz="1800" dirty="0">
                <a:latin typeface="DejaVu Sans"/>
                <a:cs typeface="DejaVu Sans"/>
              </a:rPr>
              <a:t>r</a:t>
            </a:r>
            <a:r>
              <a:rPr sz="1800" spc="-5" dirty="0">
                <a:latin typeface="DejaVu Sans"/>
                <a:cs typeface="DejaVu Sans"/>
              </a:rPr>
              <a:t>e</a:t>
            </a:r>
            <a:r>
              <a:rPr sz="1800" spc="5" dirty="0">
                <a:latin typeface="DejaVu Sans"/>
                <a:cs typeface="DejaVu Sans"/>
              </a:rPr>
              <a:t>s</a:t>
            </a:r>
            <a:r>
              <a:rPr sz="1800" spc="-35" dirty="0">
                <a:latin typeface="DejaVu Sans"/>
                <a:cs typeface="DejaVu Sans"/>
              </a:rPr>
              <a:t>ce</a:t>
            </a:r>
            <a:r>
              <a:rPr sz="1800" spc="20" dirty="0">
                <a:latin typeface="DejaVu Sans"/>
                <a:cs typeface="DejaVu Sans"/>
              </a:rPr>
              <a:t>n</a:t>
            </a:r>
            <a:r>
              <a:rPr sz="1800" spc="5" dirty="0">
                <a:latin typeface="DejaVu Sans"/>
                <a:cs typeface="DejaVu Sans"/>
              </a:rPr>
              <a:t>t</a:t>
            </a:r>
            <a:r>
              <a:rPr sz="1800" spc="-15" dirty="0">
                <a:latin typeface="DejaVu Sans"/>
                <a:cs typeface="DejaVu Sans"/>
              </a:rPr>
              <a:t>i</a:t>
            </a:r>
            <a:r>
              <a:rPr sz="1800" spc="-30" dirty="0">
                <a:latin typeface="DejaVu Sans"/>
                <a:cs typeface="DejaVu Sans"/>
              </a:rPr>
              <a:t>c  </a:t>
            </a:r>
            <a:r>
              <a:rPr sz="1800" spc="50" dirty="0">
                <a:latin typeface="DejaVu Sans"/>
                <a:cs typeface="DejaVu Sans"/>
              </a:rPr>
              <a:t>(RPGN)</a:t>
            </a:r>
            <a:endParaRPr sz="1800">
              <a:latin typeface="DejaVu Sans"/>
              <a:cs typeface="DejaVu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819140" y="4546600"/>
            <a:ext cx="2190115" cy="58674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2800"/>
              </a:lnSpc>
              <a:spcBef>
                <a:spcPts val="70"/>
              </a:spcBef>
            </a:pPr>
            <a:r>
              <a:rPr sz="1800" spc="-5" dirty="0">
                <a:latin typeface="DejaVu Sans"/>
                <a:cs typeface="DejaVu Sans"/>
              </a:rPr>
              <a:t>Haemolytic  uraemic</a:t>
            </a:r>
            <a:r>
              <a:rPr sz="1800" dirty="0">
                <a:latin typeface="DejaVu Sans"/>
                <a:cs typeface="DejaVu Sans"/>
              </a:rPr>
              <a:t> </a:t>
            </a:r>
            <a:r>
              <a:rPr sz="1800" spc="5" dirty="0">
                <a:latin typeface="DejaVu Sans"/>
                <a:cs typeface="DejaVu Sans"/>
              </a:rPr>
              <a:t>syndrome</a:t>
            </a:r>
            <a:endParaRPr sz="18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6890" y="1600200"/>
            <a:ext cx="7926070" cy="402082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356235" marR="30480" indent="-318770">
              <a:lnSpc>
                <a:spcPts val="3450"/>
              </a:lnSpc>
              <a:spcBef>
                <a:spcPts val="540"/>
              </a:spcBef>
              <a:tabLst>
                <a:tab pos="356235" algn="l"/>
              </a:tabLst>
            </a:pPr>
            <a:r>
              <a:rPr sz="3825" spc="-869" baseline="10893" dirty="0">
                <a:solidFill>
                  <a:srgbClr val="EFAC00"/>
                </a:solidFill>
                <a:latin typeface="DejaVu Sans"/>
                <a:cs typeface="DejaVu Sans"/>
              </a:rPr>
              <a:t>	</a:t>
            </a:r>
            <a:r>
              <a:rPr sz="3200" spc="-280" dirty="0">
                <a:latin typeface="DejaVu Sans"/>
                <a:cs typeface="DejaVu Sans"/>
              </a:rPr>
              <a:t>Acute </a:t>
            </a:r>
            <a:r>
              <a:rPr sz="3200" spc="-285" dirty="0">
                <a:latin typeface="DejaVu Sans"/>
                <a:cs typeface="DejaVu Sans"/>
              </a:rPr>
              <a:t>glomerulonephritis </a:t>
            </a:r>
            <a:r>
              <a:rPr sz="3200" spc="-265" dirty="0">
                <a:latin typeface="DejaVu Sans"/>
                <a:cs typeface="DejaVu Sans"/>
              </a:rPr>
              <a:t>is </a:t>
            </a:r>
            <a:r>
              <a:rPr sz="3200" spc="-285" dirty="0">
                <a:latin typeface="DejaVu Sans"/>
                <a:cs typeface="DejaVu Sans"/>
              </a:rPr>
              <a:t>the  </a:t>
            </a:r>
            <a:r>
              <a:rPr sz="3200" b="1" spc="-440" dirty="0">
                <a:latin typeface="DejaVu Sans"/>
                <a:cs typeface="DejaVu Sans"/>
              </a:rPr>
              <a:t>inflammation </a:t>
            </a:r>
            <a:r>
              <a:rPr sz="3200" b="1" spc="-385" dirty="0">
                <a:latin typeface="DejaVu Sans"/>
                <a:cs typeface="DejaVu Sans"/>
              </a:rPr>
              <a:t>of </a:t>
            </a:r>
            <a:r>
              <a:rPr sz="3200" b="1" spc="-450" dirty="0">
                <a:latin typeface="DejaVu Sans"/>
                <a:cs typeface="DejaVu Sans"/>
              </a:rPr>
              <a:t>the </a:t>
            </a:r>
            <a:r>
              <a:rPr sz="3200" b="1" spc="-445" dirty="0">
                <a:latin typeface="DejaVu Sans"/>
                <a:cs typeface="DejaVu Sans"/>
              </a:rPr>
              <a:t>glomeruli </a:t>
            </a:r>
            <a:r>
              <a:rPr sz="3200" spc="-300" dirty="0">
                <a:latin typeface="DejaVu Sans"/>
                <a:cs typeface="DejaVu Sans"/>
              </a:rPr>
              <a:t>which</a:t>
            </a:r>
            <a:r>
              <a:rPr sz="3200" spc="-505" dirty="0">
                <a:latin typeface="DejaVu Sans"/>
                <a:cs typeface="DejaVu Sans"/>
              </a:rPr>
              <a:t> </a:t>
            </a:r>
            <a:r>
              <a:rPr sz="3200" spc="-380" dirty="0">
                <a:latin typeface="DejaVu Sans"/>
                <a:cs typeface="DejaVu Sans"/>
              </a:rPr>
              <a:t>causes  </a:t>
            </a:r>
            <a:r>
              <a:rPr sz="3200" spc="-285" dirty="0">
                <a:latin typeface="DejaVu Sans"/>
                <a:cs typeface="DejaVu Sans"/>
              </a:rPr>
              <a:t>the </a:t>
            </a:r>
            <a:r>
              <a:rPr sz="3200" spc="-320" dirty="0">
                <a:latin typeface="DejaVu Sans"/>
                <a:cs typeface="DejaVu Sans"/>
              </a:rPr>
              <a:t>kidneys </a:t>
            </a:r>
            <a:r>
              <a:rPr sz="3200" spc="-204" dirty="0">
                <a:latin typeface="DejaVu Sans"/>
                <a:cs typeface="DejaVu Sans"/>
              </a:rPr>
              <a:t>to</a:t>
            </a:r>
            <a:r>
              <a:rPr sz="3200" spc="-560" dirty="0">
                <a:latin typeface="DejaVu Sans"/>
                <a:cs typeface="DejaVu Sans"/>
              </a:rPr>
              <a:t> </a:t>
            </a:r>
            <a:r>
              <a:rPr sz="3200" spc="-285" dirty="0">
                <a:latin typeface="DejaVu Sans"/>
                <a:cs typeface="DejaVu Sans"/>
              </a:rPr>
              <a:t>malfunction</a:t>
            </a:r>
            <a:endParaRPr sz="3200">
              <a:latin typeface="DejaVu Sans"/>
              <a:cs typeface="DejaVu Sans"/>
            </a:endParaRPr>
          </a:p>
          <a:p>
            <a:pPr marL="356870" indent="-318770">
              <a:lnSpc>
                <a:spcPts val="3210"/>
              </a:lnSpc>
              <a:buClr>
                <a:srgbClr val="EFAC00"/>
              </a:buClr>
              <a:buSzPct val="79687"/>
              <a:buChar char=""/>
              <a:tabLst>
                <a:tab pos="356870" algn="l"/>
              </a:tabLst>
            </a:pPr>
            <a:r>
              <a:rPr sz="3200" spc="-155" dirty="0">
                <a:latin typeface="DejaVu Sans"/>
                <a:cs typeface="DejaVu Sans"/>
              </a:rPr>
              <a:t>It</a:t>
            </a:r>
            <a:r>
              <a:rPr sz="3200" spc="-790" dirty="0">
                <a:latin typeface="DejaVu Sans"/>
                <a:cs typeface="DejaVu Sans"/>
              </a:rPr>
              <a:t> </a:t>
            </a:r>
            <a:r>
              <a:rPr sz="3200" spc="-265" dirty="0">
                <a:latin typeface="DejaVu Sans"/>
                <a:cs typeface="DejaVu Sans"/>
              </a:rPr>
              <a:t>is </a:t>
            </a:r>
            <a:r>
              <a:rPr sz="3200" spc="-295" dirty="0">
                <a:latin typeface="DejaVu Sans"/>
                <a:cs typeface="DejaVu Sans"/>
              </a:rPr>
              <a:t>also called </a:t>
            </a:r>
            <a:r>
              <a:rPr sz="3200" spc="-285" dirty="0">
                <a:latin typeface="DejaVu Sans"/>
                <a:cs typeface="DejaVu Sans"/>
              </a:rPr>
              <a:t>Acute </a:t>
            </a:r>
            <a:r>
              <a:rPr sz="3200" spc="-250" dirty="0">
                <a:latin typeface="DejaVu Sans"/>
                <a:cs typeface="DejaVu Sans"/>
              </a:rPr>
              <a:t>Nephritis,</a:t>
            </a:r>
            <a:endParaRPr sz="3200">
              <a:latin typeface="DejaVu Sans"/>
              <a:cs typeface="DejaVu Sans"/>
            </a:endParaRPr>
          </a:p>
          <a:p>
            <a:pPr marL="356235" marR="304165">
              <a:lnSpc>
                <a:spcPts val="3450"/>
              </a:lnSpc>
              <a:spcBef>
                <a:spcPts val="250"/>
              </a:spcBef>
            </a:pPr>
            <a:r>
              <a:rPr sz="3200" spc="-285" dirty="0">
                <a:latin typeface="DejaVu Sans"/>
                <a:cs typeface="DejaVu Sans"/>
              </a:rPr>
              <a:t>Glomerulonephritis </a:t>
            </a:r>
            <a:r>
              <a:rPr sz="3200" spc="-350" dirty="0">
                <a:latin typeface="DejaVu Sans"/>
                <a:cs typeface="DejaVu Sans"/>
              </a:rPr>
              <a:t>and</a:t>
            </a:r>
            <a:r>
              <a:rPr sz="3200" spc="-500" dirty="0">
                <a:latin typeface="DejaVu Sans"/>
                <a:cs typeface="DejaVu Sans"/>
              </a:rPr>
              <a:t> </a:t>
            </a:r>
            <a:r>
              <a:rPr sz="3200" spc="-260" dirty="0">
                <a:latin typeface="DejaVu Sans"/>
                <a:cs typeface="DejaVu Sans"/>
              </a:rPr>
              <a:t>Post-Streptococcal  </a:t>
            </a:r>
            <a:r>
              <a:rPr sz="3200" spc="-285" dirty="0">
                <a:latin typeface="DejaVu Sans"/>
                <a:cs typeface="DejaVu Sans"/>
              </a:rPr>
              <a:t>Glomerulonephritis</a:t>
            </a:r>
            <a:endParaRPr sz="3200">
              <a:latin typeface="DejaVu Sans"/>
              <a:cs typeface="DejaVu Sans"/>
            </a:endParaRPr>
          </a:p>
          <a:p>
            <a:pPr marL="356235" marR="361315" indent="-318770">
              <a:lnSpc>
                <a:spcPts val="3450"/>
              </a:lnSpc>
              <a:buClr>
                <a:srgbClr val="EFAC00"/>
              </a:buClr>
              <a:buSzPct val="79687"/>
              <a:buChar char=""/>
              <a:tabLst>
                <a:tab pos="356870" algn="l"/>
              </a:tabLst>
            </a:pPr>
            <a:r>
              <a:rPr sz="3200" spc="-285" dirty="0">
                <a:latin typeface="DejaVu Sans"/>
                <a:cs typeface="DejaVu Sans"/>
              </a:rPr>
              <a:t>Predominantly </a:t>
            </a:r>
            <a:r>
              <a:rPr sz="3200" spc="-270" dirty="0">
                <a:latin typeface="DejaVu Sans"/>
                <a:cs typeface="DejaVu Sans"/>
              </a:rPr>
              <a:t>affects </a:t>
            </a:r>
            <a:r>
              <a:rPr sz="3200" spc="-285" dirty="0">
                <a:latin typeface="DejaVu Sans"/>
                <a:cs typeface="DejaVu Sans"/>
              </a:rPr>
              <a:t>children </a:t>
            </a:r>
            <a:r>
              <a:rPr sz="3200" spc="-275" dirty="0">
                <a:latin typeface="DejaVu Sans"/>
                <a:cs typeface="DejaVu Sans"/>
              </a:rPr>
              <a:t>from </a:t>
            </a:r>
            <a:r>
              <a:rPr sz="3200" spc="-375" dirty="0">
                <a:latin typeface="DejaVu Sans"/>
                <a:cs typeface="DejaVu Sans"/>
              </a:rPr>
              <a:t>ages </a:t>
            </a:r>
            <a:r>
              <a:rPr sz="3200" spc="-1705" dirty="0">
                <a:latin typeface="DejaVu Sans"/>
                <a:cs typeface="DejaVu Sans"/>
              </a:rPr>
              <a:t>2 </a:t>
            </a:r>
            <a:r>
              <a:rPr sz="3200" spc="-1010" dirty="0">
                <a:latin typeface="DejaVu Sans"/>
                <a:cs typeface="DejaVu Sans"/>
              </a:rPr>
              <a:t> </a:t>
            </a:r>
            <a:r>
              <a:rPr sz="3200" spc="-200" dirty="0">
                <a:latin typeface="DejaVu Sans"/>
                <a:cs typeface="DejaVu Sans"/>
              </a:rPr>
              <a:t>to</a:t>
            </a:r>
            <a:r>
              <a:rPr sz="3200" spc="-390" dirty="0">
                <a:latin typeface="DejaVu Sans"/>
                <a:cs typeface="DejaVu Sans"/>
              </a:rPr>
              <a:t> </a:t>
            </a:r>
            <a:r>
              <a:rPr sz="3200" spc="-505" dirty="0">
                <a:latin typeface="DejaVu Sans"/>
                <a:cs typeface="DejaVu Sans"/>
              </a:rPr>
              <a:t>12</a:t>
            </a:r>
            <a:endParaRPr sz="3200">
              <a:latin typeface="DejaVu Sans"/>
              <a:cs typeface="DejaVu Sans"/>
            </a:endParaRPr>
          </a:p>
          <a:p>
            <a:pPr marL="356870" indent="-318770">
              <a:lnSpc>
                <a:spcPts val="3410"/>
              </a:lnSpc>
              <a:buClr>
                <a:srgbClr val="EFAC00"/>
              </a:buClr>
              <a:buSzPct val="79687"/>
              <a:buChar char=""/>
              <a:tabLst>
                <a:tab pos="356870" algn="l"/>
              </a:tabLst>
            </a:pPr>
            <a:r>
              <a:rPr sz="3200" spc="-285" dirty="0">
                <a:latin typeface="DejaVu Sans"/>
                <a:cs typeface="DejaVu Sans"/>
              </a:rPr>
              <a:t>Incubation period </a:t>
            </a:r>
            <a:r>
              <a:rPr sz="3200" spc="-265" dirty="0">
                <a:latin typeface="DejaVu Sans"/>
                <a:cs typeface="DejaVu Sans"/>
              </a:rPr>
              <a:t>is </a:t>
            </a:r>
            <a:r>
              <a:rPr sz="3200" spc="-405" dirty="0">
                <a:latin typeface="DejaVu Sans"/>
                <a:cs typeface="DejaVu Sans"/>
              </a:rPr>
              <a:t>2 </a:t>
            </a:r>
            <a:r>
              <a:rPr sz="3200" spc="-204" dirty="0">
                <a:latin typeface="DejaVu Sans"/>
                <a:cs typeface="DejaVu Sans"/>
              </a:rPr>
              <a:t>to</a:t>
            </a:r>
            <a:r>
              <a:rPr sz="3200" spc="-500" dirty="0">
                <a:latin typeface="DejaVu Sans"/>
                <a:cs typeface="DejaVu Sans"/>
              </a:rPr>
              <a:t> </a:t>
            </a:r>
            <a:r>
              <a:rPr sz="3200" spc="-590" dirty="0">
                <a:latin typeface="DejaVu Sans"/>
                <a:cs typeface="DejaVu Sans"/>
              </a:rPr>
              <a:t>3 </a:t>
            </a:r>
            <a:r>
              <a:rPr sz="3200" spc="-355" dirty="0">
                <a:latin typeface="DejaVu Sans"/>
                <a:cs typeface="DejaVu Sans"/>
              </a:rPr>
              <a:t>weeks</a:t>
            </a:r>
            <a:endParaRPr sz="3200">
              <a:latin typeface="DejaVu Sans"/>
              <a:cs typeface="DejaVu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9709" y="0"/>
            <a:ext cx="8473440" cy="14135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4119" y="1635759"/>
            <a:ext cx="20212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3825" spc="1245" baseline="10893" dirty="0">
                <a:solidFill>
                  <a:srgbClr val="EFAC00"/>
                </a:solidFill>
              </a:rPr>
              <a:t></a:t>
            </a:r>
            <a:r>
              <a:rPr sz="3825" spc="-532" baseline="10893" dirty="0">
                <a:solidFill>
                  <a:srgbClr val="EFAC00"/>
                </a:solidFill>
              </a:rPr>
              <a:t> </a:t>
            </a:r>
            <a:r>
              <a:rPr sz="3200" spc="-390" dirty="0"/>
              <a:t>Infectious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201419" y="2123440"/>
            <a:ext cx="5434965" cy="432562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650240" indent="-273050">
              <a:lnSpc>
                <a:spcPct val="100000"/>
              </a:lnSpc>
              <a:spcBef>
                <a:spcPts val="800"/>
              </a:spcBef>
              <a:buClr>
                <a:srgbClr val="5FB4CC"/>
              </a:buClr>
              <a:buSzPct val="89285"/>
              <a:buChar char=""/>
              <a:tabLst>
                <a:tab pos="650240" algn="l"/>
              </a:tabLst>
            </a:pPr>
            <a:r>
              <a:rPr sz="2800" spc="-250" dirty="0">
                <a:latin typeface="DejaVu Sans"/>
                <a:cs typeface="DejaVu Sans"/>
              </a:rPr>
              <a:t>Streptococcal</a:t>
            </a:r>
            <a:endParaRPr sz="2800">
              <a:latin typeface="DejaVu Sans"/>
              <a:cs typeface="DejaVu Sans"/>
            </a:endParaRPr>
          </a:p>
          <a:p>
            <a:pPr marL="650240" marR="30480" indent="-273050">
              <a:lnSpc>
                <a:spcPts val="3350"/>
              </a:lnSpc>
              <a:spcBef>
                <a:spcPts val="820"/>
              </a:spcBef>
              <a:buClr>
                <a:srgbClr val="5FB4CC"/>
              </a:buClr>
              <a:buSzPct val="89285"/>
              <a:buChar char=""/>
              <a:tabLst>
                <a:tab pos="650240" algn="l"/>
              </a:tabLst>
            </a:pPr>
            <a:r>
              <a:rPr sz="2800" spc="-254" dirty="0">
                <a:latin typeface="DejaVu Sans"/>
                <a:cs typeface="DejaVu Sans"/>
              </a:rPr>
              <a:t>Nonstreptococcal </a:t>
            </a:r>
            <a:r>
              <a:rPr sz="2800" spc="-295" dirty="0">
                <a:latin typeface="DejaVu Sans"/>
                <a:cs typeface="DejaVu Sans"/>
              </a:rPr>
              <a:t>postinfectious  </a:t>
            </a:r>
            <a:r>
              <a:rPr sz="2800" spc="-250" dirty="0">
                <a:latin typeface="DejaVu Sans"/>
                <a:cs typeface="DejaVu Sans"/>
              </a:rPr>
              <a:t>glomerulonephritis</a:t>
            </a:r>
            <a:endParaRPr sz="2800">
              <a:latin typeface="DejaVu Sans"/>
              <a:cs typeface="DejaVu Sans"/>
            </a:endParaRPr>
          </a:p>
          <a:p>
            <a:pPr marL="914400" lvl="1" indent="-228600">
              <a:lnSpc>
                <a:spcPct val="100000"/>
              </a:lnSpc>
              <a:spcBef>
                <a:spcPts val="489"/>
              </a:spcBef>
              <a:buClr>
                <a:srgbClr val="E56B7C"/>
              </a:buClr>
              <a:buChar char="▪"/>
              <a:tabLst>
                <a:tab pos="914400" algn="l"/>
              </a:tabLst>
            </a:pPr>
            <a:r>
              <a:rPr sz="2400" spc="-215" dirty="0">
                <a:latin typeface="DejaVu Sans"/>
                <a:cs typeface="DejaVu Sans"/>
              </a:rPr>
              <a:t>Bacterial</a:t>
            </a:r>
            <a:endParaRPr sz="2400">
              <a:latin typeface="DejaVu Sans"/>
              <a:cs typeface="DejaVu Sans"/>
            </a:endParaRPr>
          </a:p>
          <a:p>
            <a:pPr marL="914400" lvl="1" indent="-228600">
              <a:lnSpc>
                <a:spcPct val="100000"/>
              </a:lnSpc>
              <a:spcBef>
                <a:spcPts val="600"/>
              </a:spcBef>
              <a:buClr>
                <a:srgbClr val="E56B7C"/>
              </a:buClr>
              <a:buChar char="▪"/>
              <a:tabLst>
                <a:tab pos="914400" algn="l"/>
              </a:tabLst>
            </a:pPr>
            <a:r>
              <a:rPr sz="2400" spc="-185" dirty="0">
                <a:latin typeface="DejaVu Sans"/>
                <a:cs typeface="DejaVu Sans"/>
              </a:rPr>
              <a:t>Viral</a:t>
            </a:r>
            <a:endParaRPr sz="2400">
              <a:latin typeface="DejaVu Sans"/>
              <a:cs typeface="DejaVu Sans"/>
            </a:endParaRPr>
          </a:p>
          <a:p>
            <a:pPr marL="914400" lvl="1" indent="-228600">
              <a:lnSpc>
                <a:spcPct val="100000"/>
              </a:lnSpc>
              <a:spcBef>
                <a:spcPts val="600"/>
              </a:spcBef>
              <a:buClr>
                <a:srgbClr val="E56B7C"/>
              </a:buClr>
              <a:buChar char="▪"/>
              <a:tabLst>
                <a:tab pos="914400" algn="l"/>
              </a:tabLst>
            </a:pPr>
            <a:r>
              <a:rPr sz="2400" spc="-200" dirty="0">
                <a:latin typeface="DejaVu Sans"/>
                <a:cs typeface="DejaVu Sans"/>
              </a:rPr>
              <a:t>Parasitic</a:t>
            </a:r>
            <a:endParaRPr sz="2400">
              <a:latin typeface="DejaVu Sans"/>
              <a:cs typeface="DejaVu Sans"/>
            </a:endParaRPr>
          </a:p>
          <a:p>
            <a:pPr marL="358140" indent="-320040">
              <a:lnSpc>
                <a:spcPct val="100000"/>
              </a:lnSpc>
              <a:buClr>
                <a:srgbClr val="EFAC00"/>
              </a:buClr>
              <a:buSzPct val="79687"/>
              <a:buChar char=""/>
              <a:tabLst>
                <a:tab pos="358140" algn="l"/>
              </a:tabLst>
            </a:pPr>
            <a:r>
              <a:rPr sz="3200" spc="-265" dirty="0">
                <a:latin typeface="DejaVu Sans"/>
                <a:cs typeface="DejaVu Sans"/>
              </a:rPr>
              <a:t>Noninfectious</a:t>
            </a:r>
            <a:endParaRPr sz="3200">
              <a:latin typeface="DejaVu Sans"/>
              <a:cs typeface="DejaVu Sans"/>
            </a:endParaRPr>
          </a:p>
          <a:p>
            <a:pPr marL="650240" lvl="1" indent="-273050">
              <a:lnSpc>
                <a:spcPct val="100000"/>
              </a:lnSpc>
              <a:spcBef>
                <a:spcPts val="690"/>
              </a:spcBef>
              <a:buClr>
                <a:srgbClr val="5FB4CC"/>
              </a:buClr>
              <a:buSzPct val="89285"/>
              <a:buChar char=""/>
              <a:tabLst>
                <a:tab pos="650240" algn="l"/>
              </a:tabLst>
            </a:pPr>
            <a:r>
              <a:rPr sz="2800" spc="-250" dirty="0">
                <a:latin typeface="DejaVu Sans"/>
                <a:cs typeface="DejaVu Sans"/>
              </a:rPr>
              <a:t>Multisystem </a:t>
            </a:r>
            <a:r>
              <a:rPr sz="2800" spc="-290" dirty="0">
                <a:latin typeface="DejaVu Sans"/>
                <a:cs typeface="DejaVu Sans"/>
              </a:rPr>
              <a:t>systemic</a:t>
            </a:r>
            <a:r>
              <a:rPr sz="2800" spc="-434" dirty="0">
                <a:latin typeface="DejaVu Sans"/>
                <a:cs typeface="DejaVu Sans"/>
              </a:rPr>
              <a:t> </a:t>
            </a:r>
            <a:r>
              <a:rPr sz="2800" spc="-305" dirty="0">
                <a:latin typeface="DejaVu Sans"/>
                <a:cs typeface="DejaVu Sans"/>
              </a:rPr>
              <a:t>diseases</a:t>
            </a:r>
            <a:endParaRPr sz="2800">
              <a:latin typeface="DejaVu Sans"/>
              <a:cs typeface="DejaVu Sans"/>
            </a:endParaRPr>
          </a:p>
          <a:p>
            <a:pPr marL="650240" lvl="1" indent="-273050">
              <a:lnSpc>
                <a:spcPct val="100000"/>
              </a:lnSpc>
              <a:spcBef>
                <a:spcPts val="700"/>
              </a:spcBef>
              <a:buClr>
                <a:srgbClr val="5FB4CC"/>
              </a:buClr>
              <a:buSzPct val="89285"/>
              <a:buChar char=""/>
              <a:tabLst>
                <a:tab pos="650240" algn="l"/>
              </a:tabLst>
            </a:pPr>
            <a:r>
              <a:rPr sz="2800" spc="-250" dirty="0">
                <a:latin typeface="DejaVu Sans"/>
                <a:cs typeface="DejaVu Sans"/>
              </a:rPr>
              <a:t>Primary </a:t>
            </a:r>
            <a:r>
              <a:rPr sz="2800" spc="-270" dirty="0">
                <a:latin typeface="DejaVu Sans"/>
                <a:cs typeface="DejaVu Sans"/>
              </a:rPr>
              <a:t>glomerular</a:t>
            </a:r>
            <a:r>
              <a:rPr sz="2800" spc="-425" dirty="0">
                <a:latin typeface="DejaVu Sans"/>
                <a:cs typeface="DejaVu Sans"/>
              </a:rPr>
              <a:t> </a:t>
            </a:r>
            <a:r>
              <a:rPr sz="2800" spc="-305" dirty="0">
                <a:latin typeface="DejaVu Sans"/>
                <a:cs typeface="DejaVu Sans"/>
              </a:rPr>
              <a:t>diseases</a:t>
            </a:r>
            <a:endParaRPr sz="2800">
              <a:latin typeface="DejaVu Sans"/>
              <a:cs typeface="DejaVu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9229" y="144779"/>
            <a:ext cx="8503920" cy="1262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7260" y="1530350"/>
            <a:ext cx="7458709" cy="358140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12700" marR="5080" indent="476250">
              <a:lnSpc>
                <a:spcPts val="3450"/>
              </a:lnSpc>
              <a:spcBef>
                <a:spcPts val="540"/>
              </a:spcBef>
            </a:pPr>
            <a:r>
              <a:rPr sz="3200" spc="-285" dirty="0">
                <a:latin typeface="DejaVu Sans"/>
                <a:cs typeface="DejaVu Sans"/>
              </a:rPr>
              <a:t>Previously </a:t>
            </a:r>
            <a:r>
              <a:rPr sz="3200" spc="-235" dirty="0">
                <a:latin typeface="DejaVu Sans"/>
                <a:cs typeface="DejaVu Sans"/>
              </a:rPr>
              <a:t>M-protein </a:t>
            </a:r>
            <a:r>
              <a:rPr sz="3200" spc="-185" dirty="0">
                <a:latin typeface="DejaVu Sans"/>
                <a:cs typeface="DejaVu Sans"/>
              </a:rPr>
              <a:t>of</a:t>
            </a:r>
            <a:r>
              <a:rPr sz="3200" spc="-790" dirty="0">
                <a:latin typeface="DejaVu Sans"/>
                <a:cs typeface="DejaVu Sans"/>
              </a:rPr>
              <a:t> </a:t>
            </a:r>
            <a:r>
              <a:rPr sz="3200" spc="-285" dirty="0">
                <a:latin typeface="DejaVu Sans"/>
                <a:cs typeface="DejaVu Sans"/>
              </a:rPr>
              <a:t>the </a:t>
            </a:r>
            <a:r>
              <a:rPr sz="3200" spc="-325" dirty="0">
                <a:latin typeface="DejaVu Sans"/>
                <a:cs typeface="DejaVu Sans"/>
              </a:rPr>
              <a:t>organism </a:t>
            </a:r>
            <a:r>
              <a:rPr sz="3200" spc="-370" dirty="0">
                <a:latin typeface="DejaVu Sans"/>
                <a:cs typeface="DejaVu Sans"/>
              </a:rPr>
              <a:t>was  </a:t>
            </a:r>
            <a:r>
              <a:rPr sz="3200" spc="-200" dirty="0">
                <a:latin typeface="DejaVu Sans"/>
                <a:cs typeface="DejaVu Sans"/>
              </a:rPr>
              <a:t>felt</a:t>
            </a:r>
            <a:r>
              <a:rPr sz="3200" spc="-390" dirty="0">
                <a:latin typeface="DejaVu Sans"/>
                <a:cs typeface="DejaVu Sans"/>
              </a:rPr>
              <a:t> </a:t>
            </a:r>
            <a:r>
              <a:rPr sz="3200" spc="-200" dirty="0">
                <a:latin typeface="DejaVu Sans"/>
                <a:cs typeface="DejaVu Sans"/>
              </a:rPr>
              <a:t>to</a:t>
            </a:r>
            <a:r>
              <a:rPr sz="3200" spc="-385" dirty="0">
                <a:latin typeface="DejaVu Sans"/>
                <a:cs typeface="DejaVu Sans"/>
              </a:rPr>
              <a:t> </a:t>
            </a:r>
            <a:r>
              <a:rPr sz="3200" spc="-355" dirty="0">
                <a:latin typeface="DejaVu Sans"/>
                <a:cs typeface="DejaVu Sans"/>
              </a:rPr>
              <a:t>be</a:t>
            </a:r>
            <a:r>
              <a:rPr sz="3200" spc="-375" dirty="0">
                <a:latin typeface="DejaVu Sans"/>
                <a:cs typeface="DejaVu Sans"/>
              </a:rPr>
              <a:t> </a:t>
            </a:r>
            <a:r>
              <a:rPr sz="3200" spc="-305" dirty="0">
                <a:latin typeface="DejaVu Sans"/>
                <a:cs typeface="DejaVu Sans"/>
              </a:rPr>
              <a:t>responsible</a:t>
            </a:r>
            <a:r>
              <a:rPr sz="3200" spc="-385" dirty="0">
                <a:latin typeface="DejaVu Sans"/>
                <a:cs typeface="DejaVu Sans"/>
              </a:rPr>
              <a:t> </a:t>
            </a:r>
            <a:r>
              <a:rPr sz="3200" spc="-204" dirty="0">
                <a:latin typeface="DejaVu Sans"/>
                <a:cs typeface="DejaVu Sans"/>
              </a:rPr>
              <a:t>for</a:t>
            </a:r>
            <a:r>
              <a:rPr sz="3200" spc="-390" dirty="0">
                <a:latin typeface="DejaVu Sans"/>
                <a:cs typeface="DejaVu Sans"/>
              </a:rPr>
              <a:t> </a:t>
            </a:r>
            <a:r>
              <a:rPr sz="3200" spc="-215" dirty="0">
                <a:latin typeface="DejaVu Sans"/>
                <a:cs typeface="DejaVu Sans"/>
              </a:rPr>
              <a:t>PSGN.</a:t>
            </a:r>
            <a:endParaRPr sz="3200">
              <a:latin typeface="DejaVu Sans"/>
              <a:cs typeface="DejaVu Sans"/>
            </a:endParaRPr>
          </a:p>
          <a:p>
            <a:pPr marL="12700" marR="1029969" indent="476250">
              <a:lnSpc>
                <a:spcPts val="3450"/>
              </a:lnSpc>
            </a:pPr>
            <a:r>
              <a:rPr sz="3200" spc="-295" dirty="0">
                <a:latin typeface="DejaVu Sans"/>
                <a:cs typeface="DejaVu Sans"/>
              </a:rPr>
              <a:t>Recently, </a:t>
            </a:r>
            <a:r>
              <a:rPr sz="3200" spc="-285" dirty="0">
                <a:latin typeface="DejaVu Sans"/>
                <a:cs typeface="DejaVu Sans"/>
              </a:rPr>
              <a:t>nephritis-associated  </a:t>
            </a:r>
            <a:r>
              <a:rPr sz="3200" spc="-290" dirty="0">
                <a:latin typeface="DejaVu Sans"/>
                <a:cs typeface="DejaVu Sans"/>
              </a:rPr>
              <a:t>streptococcal </a:t>
            </a:r>
            <a:r>
              <a:rPr sz="3200" spc="-270" dirty="0">
                <a:latin typeface="DejaVu Sans"/>
                <a:cs typeface="DejaVu Sans"/>
              </a:rPr>
              <a:t>cationic </a:t>
            </a:r>
            <a:r>
              <a:rPr sz="3200" spc="-315" dirty="0">
                <a:latin typeface="DejaVu Sans"/>
                <a:cs typeface="DejaVu Sans"/>
              </a:rPr>
              <a:t>protease </a:t>
            </a:r>
            <a:r>
              <a:rPr sz="3200" spc="-350" dirty="0">
                <a:latin typeface="DejaVu Sans"/>
                <a:cs typeface="DejaVu Sans"/>
              </a:rPr>
              <a:t>and</a:t>
            </a:r>
            <a:r>
              <a:rPr sz="3200" spc="-725" dirty="0">
                <a:latin typeface="DejaVu Sans"/>
                <a:cs typeface="DejaVu Sans"/>
              </a:rPr>
              <a:t> </a:t>
            </a:r>
            <a:r>
              <a:rPr sz="3200" spc="-225" dirty="0">
                <a:latin typeface="DejaVu Sans"/>
                <a:cs typeface="DejaVu Sans"/>
              </a:rPr>
              <a:t>its</a:t>
            </a:r>
            <a:endParaRPr sz="3200">
              <a:latin typeface="DejaVu Sans"/>
              <a:cs typeface="DejaVu Sans"/>
            </a:endParaRPr>
          </a:p>
          <a:p>
            <a:pPr marL="12700" marR="215900">
              <a:lnSpc>
                <a:spcPts val="3450"/>
              </a:lnSpc>
              <a:spcBef>
                <a:spcPts val="10"/>
              </a:spcBef>
            </a:pPr>
            <a:r>
              <a:rPr sz="3200" spc="-345" dirty="0">
                <a:latin typeface="DejaVu Sans"/>
                <a:cs typeface="DejaVu Sans"/>
              </a:rPr>
              <a:t>zymogen </a:t>
            </a:r>
            <a:r>
              <a:rPr sz="3200" spc="-315" dirty="0">
                <a:latin typeface="DejaVu Sans"/>
                <a:cs typeface="DejaVu Sans"/>
              </a:rPr>
              <a:t>precursor </a:t>
            </a:r>
            <a:r>
              <a:rPr sz="3200" spc="-229" dirty="0">
                <a:latin typeface="DejaVu Sans"/>
                <a:cs typeface="DejaVu Sans"/>
              </a:rPr>
              <a:t>(NAPR) </a:t>
            </a:r>
            <a:r>
              <a:rPr sz="3200" spc="-370" dirty="0">
                <a:latin typeface="DejaVu Sans"/>
                <a:cs typeface="DejaVu Sans"/>
              </a:rPr>
              <a:t>has </a:t>
            </a:r>
            <a:r>
              <a:rPr sz="3200" spc="-360" dirty="0">
                <a:latin typeface="DejaVu Sans"/>
                <a:cs typeface="DejaVu Sans"/>
              </a:rPr>
              <a:t>been  </a:t>
            </a:r>
            <a:r>
              <a:rPr sz="3200" spc="-245" dirty="0">
                <a:latin typeface="DejaVu Sans"/>
                <a:cs typeface="DejaVu Sans"/>
              </a:rPr>
              <a:t>identified </a:t>
            </a:r>
            <a:r>
              <a:rPr sz="3200" spc="-385" dirty="0">
                <a:latin typeface="DejaVu Sans"/>
                <a:cs typeface="DejaVu Sans"/>
              </a:rPr>
              <a:t>as </a:t>
            </a:r>
            <a:r>
              <a:rPr sz="3200" spc="-395" dirty="0">
                <a:latin typeface="DejaVu Sans"/>
                <a:cs typeface="DejaVu Sans"/>
              </a:rPr>
              <a:t>a</a:t>
            </a:r>
            <a:r>
              <a:rPr sz="3200" spc="-509" dirty="0">
                <a:latin typeface="DejaVu Sans"/>
                <a:cs typeface="DejaVu Sans"/>
              </a:rPr>
              <a:t> </a:t>
            </a:r>
            <a:r>
              <a:rPr sz="3200" spc="-315" dirty="0">
                <a:latin typeface="DejaVu Sans"/>
                <a:cs typeface="DejaVu Sans"/>
              </a:rPr>
              <a:t>glyceraldehyde-3-phosphate  </a:t>
            </a:r>
            <a:r>
              <a:rPr sz="3200" spc="-340" dirty="0">
                <a:latin typeface="DejaVu Sans"/>
                <a:cs typeface="DejaVu Sans"/>
              </a:rPr>
              <a:t>dehydrogenase </a:t>
            </a:r>
            <a:r>
              <a:rPr sz="3200" spc="-254" dirty="0">
                <a:latin typeface="DejaVu Sans"/>
                <a:cs typeface="DejaVu Sans"/>
              </a:rPr>
              <a:t>that </a:t>
            </a:r>
            <a:r>
              <a:rPr sz="3200" spc="-275" dirty="0">
                <a:latin typeface="DejaVu Sans"/>
                <a:cs typeface="DejaVu Sans"/>
              </a:rPr>
              <a:t>functions </a:t>
            </a:r>
            <a:r>
              <a:rPr sz="3200" spc="-385" dirty="0">
                <a:latin typeface="DejaVu Sans"/>
                <a:cs typeface="DejaVu Sans"/>
              </a:rPr>
              <a:t>as </a:t>
            </a:r>
            <a:r>
              <a:rPr sz="3200" spc="-395" dirty="0">
                <a:latin typeface="DejaVu Sans"/>
                <a:cs typeface="DejaVu Sans"/>
              </a:rPr>
              <a:t>a  </a:t>
            </a:r>
            <a:r>
              <a:rPr sz="3200" spc="-320" dirty="0">
                <a:latin typeface="DejaVu Sans"/>
                <a:cs typeface="DejaVu Sans"/>
              </a:rPr>
              <a:t>plasmin(ogen)</a:t>
            </a:r>
            <a:r>
              <a:rPr sz="3200" spc="-385" dirty="0">
                <a:latin typeface="DejaVu Sans"/>
                <a:cs typeface="DejaVu Sans"/>
              </a:rPr>
              <a:t> </a:t>
            </a:r>
            <a:r>
              <a:rPr sz="3200" spc="-285" dirty="0">
                <a:latin typeface="DejaVu Sans"/>
                <a:cs typeface="DejaVu Sans"/>
              </a:rPr>
              <a:t>receptor.</a:t>
            </a:r>
            <a:endParaRPr sz="3200">
              <a:latin typeface="DejaVu Sans"/>
              <a:cs typeface="DejaVu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9229" y="144779"/>
            <a:ext cx="8503920" cy="1262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9700" y="11429"/>
            <a:ext cx="8481060" cy="14262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96569" y="1939290"/>
            <a:ext cx="6950709" cy="2448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1800" b="1" spc="-110" dirty="0">
                <a:latin typeface="DejaVu Sans"/>
                <a:cs typeface="DejaVu Sans"/>
              </a:rPr>
              <a:t>Diffuse </a:t>
            </a:r>
            <a:r>
              <a:rPr sz="1800" b="1" spc="-120" dirty="0">
                <a:latin typeface="DejaVu Sans"/>
                <a:cs typeface="DejaVu Sans"/>
              </a:rPr>
              <a:t>proliferative </a:t>
            </a:r>
            <a:r>
              <a:rPr sz="1800" b="1" spc="-65" dirty="0">
                <a:latin typeface="DejaVu Sans"/>
                <a:cs typeface="DejaVu Sans"/>
              </a:rPr>
              <a:t>GN</a:t>
            </a:r>
            <a:r>
              <a:rPr sz="1800" b="1" spc="-260" dirty="0">
                <a:latin typeface="DejaVu Sans"/>
                <a:cs typeface="DejaVu Sans"/>
              </a:rPr>
              <a:t> </a:t>
            </a:r>
            <a:r>
              <a:rPr sz="1800" b="1" spc="-50" dirty="0">
                <a:latin typeface="DejaVu Sans"/>
                <a:cs typeface="DejaVu Sans"/>
              </a:rPr>
              <a:t>(PGN)</a:t>
            </a:r>
            <a:endParaRPr sz="1800">
              <a:latin typeface="DejaVu Sans"/>
              <a:cs typeface="DejaVu Sans"/>
            </a:endParaRPr>
          </a:p>
          <a:p>
            <a:pPr marL="1193800" marR="43180">
              <a:lnSpc>
                <a:spcPct val="100000"/>
              </a:lnSpc>
              <a:spcBef>
                <a:spcPts val="2030"/>
              </a:spcBef>
              <a:buChar char=""/>
              <a:tabLst>
                <a:tab pos="1440180" algn="l"/>
              </a:tabLst>
            </a:pPr>
            <a:r>
              <a:rPr sz="1800" spc="-130" dirty="0">
                <a:latin typeface="DejaVu Sans"/>
                <a:cs typeface="DejaVu Sans"/>
              </a:rPr>
              <a:t>proliferation </a:t>
            </a:r>
            <a:r>
              <a:rPr sz="1800" spc="-125" dirty="0">
                <a:latin typeface="DejaVu Sans"/>
                <a:cs typeface="DejaVu Sans"/>
              </a:rPr>
              <a:t>of </a:t>
            </a:r>
            <a:r>
              <a:rPr sz="1800" spc="-90" dirty="0">
                <a:latin typeface="DejaVu Sans"/>
                <a:cs typeface="DejaVu Sans"/>
              </a:rPr>
              <a:t>cells </a:t>
            </a:r>
            <a:r>
              <a:rPr sz="1800" spc="-150" dirty="0">
                <a:latin typeface="DejaVu Sans"/>
                <a:cs typeface="DejaVu Sans"/>
              </a:rPr>
              <a:t>within </a:t>
            </a:r>
            <a:r>
              <a:rPr sz="1800" spc="-155" dirty="0">
                <a:latin typeface="DejaVu Sans"/>
                <a:cs typeface="DejaVu Sans"/>
              </a:rPr>
              <a:t>the </a:t>
            </a:r>
            <a:r>
              <a:rPr sz="1800" spc="-135" dirty="0">
                <a:latin typeface="DejaVu Sans"/>
                <a:cs typeface="DejaVu Sans"/>
              </a:rPr>
              <a:t>glomeruli, </a:t>
            </a:r>
            <a:r>
              <a:rPr sz="1800" spc="-215" dirty="0">
                <a:latin typeface="DejaVu Sans"/>
                <a:cs typeface="DejaVu Sans"/>
              </a:rPr>
              <a:t>accompanied  </a:t>
            </a:r>
            <a:r>
              <a:rPr sz="1800" spc="-165" dirty="0">
                <a:latin typeface="DejaVu Sans"/>
                <a:cs typeface="DejaVu Sans"/>
              </a:rPr>
              <a:t>by </a:t>
            </a:r>
            <a:r>
              <a:rPr sz="1800" spc="-135" dirty="0">
                <a:latin typeface="DejaVu Sans"/>
                <a:cs typeface="DejaVu Sans"/>
              </a:rPr>
              <a:t>leukocyte</a:t>
            </a:r>
            <a:r>
              <a:rPr sz="1800" spc="15" dirty="0">
                <a:latin typeface="DejaVu Sans"/>
                <a:cs typeface="DejaVu Sans"/>
              </a:rPr>
              <a:t> </a:t>
            </a:r>
            <a:r>
              <a:rPr sz="1800" spc="-145" dirty="0">
                <a:latin typeface="DejaVu Sans"/>
                <a:cs typeface="DejaVu Sans"/>
              </a:rPr>
              <a:t>filtrate</a:t>
            </a:r>
            <a:endParaRPr sz="1800">
              <a:latin typeface="DejaVu Sans"/>
              <a:cs typeface="DejaVu Sans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DejaVu Sans"/>
              <a:buChar char=""/>
            </a:pPr>
            <a:endParaRPr sz="3500">
              <a:latin typeface="DejaVu Sans"/>
              <a:cs typeface="DejaVu Sans"/>
            </a:endParaRPr>
          </a:p>
          <a:p>
            <a:pPr marL="1440180" indent="-246379">
              <a:lnSpc>
                <a:spcPct val="100000"/>
              </a:lnSpc>
              <a:buChar char=""/>
              <a:tabLst>
                <a:tab pos="1440180" algn="l"/>
              </a:tabLst>
            </a:pPr>
            <a:r>
              <a:rPr sz="1800" spc="-135" dirty="0">
                <a:latin typeface="DejaVu Sans"/>
                <a:cs typeface="DejaVu Sans"/>
              </a:rPr>
              <a:t>typical </a:t>
            </a:r>
            <a:r>
              <a:rPr sz="1800" spc="-130" dirty="0">
                <a:latin typeface="DejaVu Sans"/>
                <a:cs typeface="DejaVu Sans"/>
              </a:rPr>
              <a:t>features </a:t>
            </a:r>
            <a:r>
              <a:rPr sz="1800" spc="-125" dirty="0">
                <a:latin typeface="DejaVu Sans"/>
                <a:cs typeface="DejaVu Sans"/>
              </a:rPr>
              <a:t>of </a:t>
            </a:r>
            <a:r>
              <a:rPr sz="1800" spc="-170" dirty="0">
                <a:latin typeface="DejaVu Sans"/>
                <a:cs typeface="DejaVu Sans"/>
              </a:rPr>
              <a:t>immune </a:t>
            </a:r>
            <a:r>
              <a:rPr sz="1800" spc="-145" dirty="0">
                <a:latin typeface="DejaVu Sans"/>
                <a:cs typeface="DejaVu Sans"/>
              </a:rPr>
              <a:t>complex </a:t>
            </a:r>
            <a:r>
              <a:rPr sz="1800" spc="-100" dirty="0">
                <a:latin typeface="DejaVu Sans"/>
                <a:cs typeface="DejaVu Sans"/>
              </a:rPr>
              <a:t>disease</a:t>
            </a:r>
            <a:r>
              <a:rPr sz="1800" spc="260" dirty="0">
                <a:latin typeface="DejaVu Sans"/>
                <a:cs typeface="DejaVu Sans"/>
              </a:rPr>
              <a:t> </a:t>
            </a:r>
            <a:r>
              <a:rPr sz="1800" spc="-110" dirty="0">
                <a:latin typeface="DejaVu Sans"/>
                <a:cs typeface="DejaVu Sans"/>
              </a:rPr>
              <a:t>:</a:t>
            </a:r>
            <a:endParaRPr sz="1800">
              <a:latin typeface="DejaVu Sans"/>
              <a:cs typeface="DejaVu Sans"/>
            </a:endParaRPr>
          </a:p>
          <a:p>
            <a:pPr marL="1716405" lvl="1" indent="-139700">
              <a:lnSpc>
                <a:spcPct val="100000"/>
              </a:lnSpc>
              <a:buChar char="-"/>
              <a:tabLst>
                <a:tab pos="1717039" algn="l"/>
              </a:tabLst>
            </a:pPr>
            <a:r>
              <a:rPr sz="1800" spc="-155" dirty="0">
                <a:latin typeface="DejaVu Sans"/>
                <a:cs typeface="DejaVu Sans"/>
              </a:rPr>
              <a:t>hypocomplimentemia</a:t>
            </a:r>
            <a:endParaRPr sz="1800">
              <a:latin typeface="DejaVu Sans"/>
              <a:cs typeface="DejaVu Sans"/>
            </a:endParaRPr>
          </a:p>
          <a:p>
            <a:pPr marL="1716405" lvl="1" indent="-139700">
              <a:lnSpc>
                <a:spcPct val="100000"/>
              </a:lnSpc>
              <a:buChar char="-"/>
              <a:tabLst>
                <a:tab pos="1717039" algn="l"/>
              </a:tabLst>
            </a:pPr>
            <a:r>
              <a:rPr sz="1800" spc="-135" dirty="0">
                <a:latin typeface="DejaVu Sans"/>
                <a:cs typeface="DejaVu Sans"/>
              </a:rPr>
              <a:t>granular </a:t>
            </a:r>
            <a:r>
              <a:rPr sz="1800" spc="-114" dirty="0">
                <a:latin typeface="DejaVu Sans"/>
                <a:cs typeface="DejaVu Sans"/>
              </a:rPr>
              <a:t>deposits </a:t>
            </a:r>
            <a:r>
              <a:rPr sz="1800" spc="-120" dirty="0">
                <a:latin typeface="DejaVu Sans"/>
                <a:cs typeface="DejaVu Sans"/>
              </a:rPr>
              <a:t>of </a:t>
            </a:r>
            <a:r>
              <a:rPr sz="1800" spc="-60" dirty="0">
                <a:latin typeface="DejaVu Sans"/>
                <a:cs typeface="DejaVu Sans"/>
              </a:rPr>
              <a:t>IgG </a:t>
            </a:r>
            <a:r>
              <a:rPr sz="1800" spc="-204" dirty="0">
                <a:latin typeface="DejaVu Sans"/>
                <a:cs typeface="DejaVu Sans"/>
              </a:rPr>
              <a:t>&amp; </a:t>
            </a:r>
            <a:r>
              <a:rPr sz="1800" spc="-155" dirty="0">
                <a:latin typeface="DejaVu Sans"/>
                <a:cs typeface="DejaVu Sans"/>
              </a:rPr>
              <a:t>complement </a:t>
            </a:r>
            <a:r>
              <a:rPr sz="1800" spc="-125" dirty="0">
                <a:latin typeface="DejaVu Sans"/>
                <a:cs typeface="DejaVu Sans"/>
              </a:rPr>
              <a:t>on</a:t>
            </a:r>
            <a:r>
              <a:rPr sz="1800" spc="-120" dirty="0">
                <a:latin typeface="DejaVu Sans"/>
                <a:cs typeface="DejaVu Sans"/>
              </a:rPr>
              <a:t> </a:t>
            </a:r>
            <a:r>
              <a:rPr sz="1800" spc="-35" dirty="0">
                <a:latin typeface="DejaVu Sans"/>
                <a:cs typeface="DejaVu Sans"/>
              </a:rPr>
              <a:t>GBM</a:t>
            </a:r>
            <a:endParaRPr sz="1800">
              <a:latin typeface="DejaVu Sans"/>
              <a:cs typeface="DejaVu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53870" y="5214620"/>
            <a:ext cx="65341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700" spc="885" baseline="6172" dirty="0">
                <a:latin typeface="DejaVu Sans"/>
                <a:cs typeface="DejaVu Sans"/>
              </a:rPr>
              <a:t> </a:t>
            </a:r>
            <a:r>
              <a:rPr sz="1800" spc="-130" dirty="0">
                <a:latin typeface="DejaVu Sans"/>
                <a:cs typeface="DejaVu Sans"/>
              </a:rPr>
              <a:t>Implicated antigens seem </a:t>
            </a:r>
            <a:r>
              <a:rPr sz="1800" spc="-160" dirty="0">
                <a:latin typeface="DejaVu Sans"/>
                <a:cs typeface="DejaVu Sans"/>
              </a:rPr>
              <a:t>to </a:t>
            </a:r>
            <a:r>
              <a:rPr sz="1800" spc="-130" dirty="0">
                <a:latin typeface="DejaVu Sans"/>
                <a:cs typeface="DejaVu Sans"/>
              </a:rPr>
              <a:t>be endostreptosin </a:t>
            </a:r>
            <a:r>
              <a:rPr sz="1800" spc="-135" dirty="0">
                <a:latin typeface="DejaVu Sans"/>
                <a:cs typeface="DejaVu Sans"/>
              </a:rPr>
              <a:t>and </a:t>
            </a:r>
            <a:r>
              <a:rPr sz="1800" spc="-130" dirty="0">
                <a:latin typeface="DejaVu Sans"/>
                <a:cs typeface="DejaVu Sans"/>
              </a:rPr>
              <a:t>nephritis</a:t>
            </a:r>
            <a:r>
              <a:rPr sz="1800" spc="-330" dirty="0">
                <a:latin typeface="DejaVu Sans"/>
                <a:cs typeface="DejaVu Sans"/>
              </a:rPr>
              <a:t> </a:t>
            </a:r>
            <a:r>
              <a:rPr sz="1800" spc="-844" dirty="0">
                <a:latin typeface="DejaVu Sans"/>
                <a:cs typeface="DejaVu Sans"/>
              </a:rPr>
              <a:t>– </a:t>
            </a:r>
            <a:r>
              <a:rPr sz="1800" spc="-565" dirty="0">
                <a:latin typeface="DejaVu Sans"/>
                <a:cs typeface="DejaVu Sans"/>
              </a:rPr>
              <a:t> </a:t>
            </a:r>
            <a:r>
              <a:rPr sz="1800" spc="-125" dirty="0">
                <a:latin typeface="DejaVu Sans"/>
                <a:cs typeface="DejaVu Sans"/>
              </a:rPr>
              <a:t>plasmin- </a:t>
            </a:r>
            <a:r>
              <a:rPr sz="1800" spc="-140" dirty="0">
                <a:latin typeface="DejaVu Sans"/>
                <a:cs typeface="DejaVu Sans"/>
              </a:rPr>
              <a:t>binding</a:t>
            </a:r>
            <a:r>
              <a:rPr sz="1800" spc="-30" dirty="0">
                <a:latin typeface="DejaVu Sans"/>
                <a:cs typeface="DejaVu Sans"/>
              </a:rPr>
              <a:t> </a:t>
            </a:r>
            <a:r>
              <a:rPr sz="1800" spc="-170" dirty="0">
                <a:latin typeface="DejaVu Sans"/>
                <a:cs typeface="DejaVu Sans"/>
              </a:rPr>
              <a:t>ptn</a:t>
            </a:r>
            <a:endParaRPr sz="18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3090" y="1578609"/>
            <a:ext cx="7722234" cy="2950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235" marR="30480" indent="-318770">
              <a:lnSpc>
                <a:spcPct val="100000"/>
              </a:lnSpc>
              <a:spcBef>
                <a:spcPts val="100"/>
              </a:spcBef>
              <a:buClr>
                <a:srgbClr val="EFAC00"/>
              </a:buClr>
              <a:buSzPct val="79687"/>
              <a:buChar char=""/>
              <a:tabLst>
                <a:tab pos="356870" algn="l"/>
              </a:tabLst>
            </a:pPr>
            <a:r>
              <a:rPr sz="3200" spc="-305" dirty="0"/>
              <a:t>Glomerular </a:t>
            </a:r>
            <a:r>
              <a:rPr sz="3200" spc="-340" dirty="0"/>
              <a:t>disease </a:t>
            </a:r>
            <a:r>
              <a:rPr sz="3200" spc="-310" dirty="0"/>
              <a:t>includes  </a:t>
            </a:r>
            <a:r>
              <a:rPr sz="3200" spc="-280" dirty="0"/>
              <a:t>glomerulonephritis, </a:t>
            </a:r>
            <a:r>
              <a:rPr sz="3200" spc="-220" dirty="0"/>
              <a:t>i.e. </a:t>
            </a:r>
            <a:r>
              <a:rPr sz="3200" spc="-285" dirty="0"/>
              <a:t>inflammation </a:t>
            </a:r>
            <a:r>
              <a:rPr sz="3200" spc="-185" dirty="0"/>
              <a:t>of</a:t>
            </a:r>
            <a:r>
              <a:rPr sz="3200" spc="-745" dirty="0"/>
              <a:t> </a:t>
            </a:r>
            <a:r>
              <a:rPr sz="3200" spc="-285" dirty="0"/>
              <a:t>the  </a:t>
            </a:r>
            <a:r>
              <a:rPr sz="3200" spc="-280" dirty="0"/>
              <a:t>glomeruli </a:t>
            </a:r>
            <a:r>
              <a:rPr sz="3200" spc="-355" dirty="0"/>
              <a:t>and </a:t>
            </a:r>
            <a:r>
              <a:rPr sz="3200" spc="-300" dirty="0"/>
              <a:t>glomerulopathies </a:t>
            </a:r>
            <a:r>
              <a:rPr sz="3200" spc="-350" dirty="0"/>
              <a:t>when</a:t>
            </a:r>
            <a:r>
              <a:rPr sz="3200" spc="-595" dirty="0"/>
              <a:t> </a:t>
            </a:r>
            <a:r>
              <a:rPr sz="3200" spc="-300" dirty="0"/>
              <a:t>there  </a:t>
            </a:r>
            <a:r>
              <a:rPr sz="3200" spc="-265" dirty="0"/>
              <a:t>is </a:t>
            </a:r>
            <a:r>
              <a:rPr sz="3200" spc="-300" dirty="0"/>
              <a:t>no </a:t>
            </a:r>
            <a:r>
              <a:rPr sz="3200" spc="-345" dirty="0"/>
              <a:t>evidence </a:t>
            </a:r>
            <a:r>
              <a:rPr sz="3200" spc="-190" dirty="0"/>
              <a:t>of</a:t>
            </a:r>
            <a:r>
              <a:rPr sz="3200" spc="-625" dirty="0"/>
              <a:t> </a:t>
            </a:r>
            <a:r>
              <a:rPr sz="3200" spc="-275" dirty="0"/>
              <a:t>inflammation.</a:t>
            </a:r>
            <a:endParaRPr sz="3200"/>
          </a:p>
          <a:p>
            <a:pPr marL="356235" marR="1875155" indent="-318770">
              <a:lnSpc>
                <a:spcPts val="3840"/>
              </a:lnSpc>
              <a:spcBef>
                <a:spcPts val="114"/>
              </a:spcBef>
              <a:buClr>
                <a:srgbClr val="EFAC00"/>
              </a:buClr>
              <a:buSzPct val="79687"/>
              <a:buChar char=""/>
              <a:tabLst>
                <a:tab pos="356870" algn="l"/>
              </a:tabLst>
            </a:pPr>
            <a:r>
              <a:rPr sz="3200" spc="-285" dirty="0"/>
              <a:t>Glomerulonephritis </a:t>
            </a:r>
            <a:r>
              <a:rPr sz="3200" spc="-265" dirty="0"/>
              <a:t>is </a:t>
            </a:r>
            <a:r>
              <a:rPr sz="3200" spc="-395" dirty="0"/>
              <a:t>a </a:t>
            </a:r>
            <a:r>
              <a:rPr sz="3200" spc="-330" dirty="0"/>
              <a:t>subset </a:t>
            </a:r>
            <a:r>
              <a:rPr sz="3200" spc="-844" dirty="0"/>
              <a:t>of  </a:t>
            </a:r>
            <a:r>
              <a:rPr sz="3200" spc="-300" dirty="0"/>
              <a:t>glomerulopathies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255270" y="144779"/>
            <a:ext cx="8656320" cy="1262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6890" y="1765300"/>
            <a:ext cx="4792345" cy="3680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18770">
              <a:lnSpc>
                <a:spcPts val="2735"/>
              </a:lnSpc>
              <a:spcBef>
                <a:spcPts val="100"/>
              </a:spcBef>
              <a:buClr>
                <a:srgbClr val="EFAC00"/>
              </a:buClr>
              <a:buSzPct val="79166"/>
              <a:buChar char=""/>
              <a:tabLst>
                <a:tab pos="356870" algn="l"/>
              </a:tabLst>
            </a:pPr>
            <a:r>
              <a:rPr sz="2400" spc="-250" dirty="0">
                <a:latin typeface="DejaVu Sans"/>
                <a:cs typeface="DejaVu Sans"/>
              </a:rPr>
              <a:t>Fever</a:t>
            </a:r>
            <a:endParaRPr sz="2400">
              <a:latin typeface="DejaVu Sans"/>
              <a:cs typeface="DejaVu Sans"/>
            </a:endParaRPr>
          </a:p>
          <a:p>
            <a:pPr marL="356870" indent="-318770">
              <a:lnSpc>
                <a:spcPts val="2590"/>
              </a:lnSpc>
              <a:buClr>
                <a:srgbClr val="EFAC00"/>
              </a:buClr>
              <a:buSzPct val="79166"/>
              <a:buChar char=""/>
              <a:tabLst>
                <a:tab pos="356870" algn="l"/>
              </a:tabLst>
            </a:pPr>
            <a:r>
              <a:rPr sz="2400" spc="-265" dirty="0">
                <a:latin typeface="DejaVu Sans"/>
                <a:cs typeface="DejaVu Sans"/>
              </a:rPr>
              <a:t>Headache</a:t>
            </a:r>
            <a:endParaRPr sz="2400">
              <a:latin typeface="DejaVu Sans"/>
              <a:cs typeface="DejaVu Sans"/>
            </a:endParaRPr>
          </a:p>
          <a:p>
            <a:pPr marL="356870" indent="-318770">
              <a:lnSpc>
                <a:spcPts val="2590"/>
              </a:lnSpc>
              <a:buClr>
                <a:srgbClr val="EFAC00"/>
              </a:buClr>
              <a:buSzPct val="79166"/>
              <a:buChar char=""/>
              <a:tabLst>
                <a:tab pos="356870" algn="l"/>
              </a:tabLst>
            </a:pPr>
            <a:r>
              <a:rPr sz="2400" spc="-220" dirty="0">
                <a:latin typeface="DejaVu Sans"/>
                <a:cs typeface="DejaVu Sans"/>
              </a:rPr>
              <a:t>Malaise</a:t>
            </a:r>
            <a:endParaRPr sz="2400">
              <a:latin typeface="DejaVu Sans"/>
              <a:cs typeface="DejaVu Sans"/>
            </a:endParaRPr>
          </a:p>
          <a:p>
            <a:pPr marL="356870" indent="-318770">
              <a:lnSpc>
                <a:spcPts val="2590"/>
              </a:lnSpc>
              <a:buClr>
                <a:srgbClr val="EFAC00"/>
              </a:buClr>
              <a:buSzPct val="79166"/>
              <a:buChar char=""/>
              <a:tabLst>
                <a:tab pos="356870" algn="l"/>
              </a:tabLst>
            </a:pPr>
            <a:r>
              <a:rPr sz="2400" spc="-225" dirty="0">
                <a:latin typeface="DejaVu Sans"/>
                <a:cs typeface="DejaVu Sans"/>
              </a:rPr>
              <a:t>Anorexia</a:t>
            </a:r>
            <a:endParaRPr sz="2400">
              <a:latin typeface="DejaVu Sans"/>
              <a:cs typeface="DejaVu Sans"/>
            </a:endParaRPr>
          </a:p>
          <a:p>
            <a:pPr marL="356870" indent="-318770">
              <a:lnSpc>
                <a:spcPts val="2590"/>
              </a:lnSpc>
              <a:buClr>
                <a:srgbClr val="EFAC00"/>
              </a:buClr>
              <a:buSzPct val="79166"/>
              <a:buChar char=""/>
              <a:tabLst>
                <a:tab pos="356870" algn="l"/>
              </a:tabLst>
            </a:pPr>
            <a:r>
              <a:rPr sz="2400" spc="-265" dirty="0">
                <a:latin typeface="DejaVu Sans"/>
                <a:cs typeface="DejaVu Sans"/>
              </a:rPr>
              <a:t>Nausea </a:t>
            </a:r>
            <a:r>
              <a:rPr sz="2400" spc="-270" dirty="0">
                <a:latin typeface="DejaVu Sans"/>
                <a:cs typeface="DejaVu Sans"/>
              </a:rPr>
              <a:t>and</a:t>
            </a:r>
            <a:r>
              <a:rPr sz="2400" spc="-300" dirty="0">
                <a:latin typeface="DejaVu Sans"/>
                <a:cs typeface="DejaVu Sans"/>
              </a:rPr>
              <a:t> </a:t>
            </a:r>
            <a:r>
              <a:rPr sz="2400" spc="-220" dirty="0">
                <a:latin typeface="DejaVu Sans"/>
                <a:cs typeface="DejaVu Sans"/>
              </a:rPr>
              <a:t>vomiting</a:t>
            </a:r>
            <a:endParaRPr sz="2400">
              <a:latin typeface="DejaVu Sans"/>
              <a:cs typeface="DejaVu Sans"/>
            </a:endParaRPr>
          </a:p>
          <a:p>
            <a:pPr marL="356870" indent="-318770">
              <a:lnSpc>
                <a:spcPts val="2590"/>
              </a:lnSpc>
              <a:buClr>
                <a:srgbClr val="EFAC00"/>
              </a:buClr>
              <a:buSzPct val="79166"/>
              <a:buChar char=""/>
              <a:tabLst>
                <a:tab pos="356870" algn="l"/>
              </a:tabLst>
            </a:pPr>
            <a:r>
              <a:rPr sz="2400" spc="-204" dirty="0">
                <a:latin typeface="DejaVu Sans"/>
                <a:cs typeface="DejaVu Sans"/>
              </a:rPr>
              <a:t>High </a:t>
            </a:r>
            <a:r>
              <a:rPr sz="2400" spc="-195" dirty="0">
                <a:latin typeface="DejaVu Sans"/>
                <a:cs typeface="DejaVu Sans"/>
              </a:rPr>
              <a:t>blood</a:t>
            </a:r>
            <a:r>
              <a:rPr sz="2400" spc="-390" dirty="0">
                <a:latin typeface="DejaVu Sans"/>
                <a:cs typeface="DejaVu Sans"/>
              </a:rPr>
              <a:t> </a:t>
            </a:r>
            <a:r>
              <a:rPr sz="2400" spc="-254" dirty="0">
                <a:latin typeface="DejaVu Sans"/>
                <a:cs typeface="DejaVu Sans"/>
              </a:rPr>
              <a:t>pressure</a:t>
            </a:r>
            <a:endParaRPr sz="2400">
              <a:latin typeface="DejaVu Sans"/>
              <a:cs typeface="DejaVu Sans"/>
            </a:endParaRPr>
          </a:p>
          <a:p>
            <a:pPr marL="356870" indent="-318770">
              <a:lnSpc>
                <a:spcPts val="2590"/>
              </a:lnSpc>
              <a:buClr>
                <a:srgbClr val="EFAC00"/>
              </a:buClr>
              <a:buSzPct val="79166"/>
              <a:buChar char=""/>
              <a:tabLst>
                <a:tab pos="356870" algn="l"/>
              </a:tabLst>
            </a:pPr>
            <a:r>
              <a:rPr sz="2400" spc="-170" dirty="0">
                <a:latin typeface="DejaVu Sans"/>
                <a:cs typeface="DejaVu Sans"/>
              </a:rPr>
              <a:t>Pallor </a:t>
            </a:r>
            <a:r>
              <a:rPr sz="2400" spc="-270" dirty="0">
                <a:latin typeface="DejaVu Sans"/>
                <a:cs typeface="DejaVu Sans"/>
              </a:rPr>
              <a:t>due </a:t>
            </a:r>
            <a:r>
              <a:rPr sz="2400" spc="-155" dirty="0">
                <a:latin typeface="DejaVu Sans"/>
                <a:cs typeface="DejaVu Sans"/>
              </a:rPr>
              <a:t>to </a:t>
            </a:r>
            <a:r>
              <a:rPr sz="2400" spc="-295" dirty="0">
                <a:latin typeface="DejaVu Sans"/>
                <a:cs typeface="DejaVu Sans"/>
              </a:rPr>
              <a:t>edema </a:t>
            </a:r>
            <a:r>
              <a:rPr sz="2400" spc="-225" dirty="0">
                <a:latin typeface="DejaVu Sans"/>
                <a:cs typeface="DejaVu Sans"/>
              </a:rPr>
              <a:t>and/or</a:t>
            </a:r>
            <a:r>
              <a:rPr sz="2400" spc="-535" dirty="0">
                <a:latin typeface="DejaVu Sans"/>
                <a:cs typeface="DejaVu Sans"/>
              </a:rPr>
              <a:t> </a:t>
            </a:r>
            <a:r>
              <a:rPr sz="2400" spc="-385" dirty="0">
                <a:latin typeface="DejaVu Sans"/>
                <a:cs typeface="DejaVu Sans"/>
              </a:rPr>
              <a:t>anemia</a:t>
            </a:r>
            <a:endParaRPr sz="2400">
              <a:latin typeface="DejaVu Sans"/>
              <a:cs typeface="DejaVu Sans"/>
            </a:endParaRPr>
          </a:p>
          <a:p>
            <a:pPr marL="356870" indent="-318770">
              <a:lnSpc>
                <a:spcPts val="2590"/>
              </a:lnSpc>
              <a:buClr>
                <a:srgbClr val="EFAC00"/>
              </a:buClr>
              <a:buSzPct val="79166"/>
              <a:buChar char=""/>
              <a:tabLst>
                <a:tab pos="356870" algn="l"/>
              </a:tabLst>
            </a:pPr>
            <a:r>
              <a:rPr sz="2400" spc="-215" dirty="0">
                <a:latin typeface="DejaVu Sans"/>
                <a:cs typeface="DejaVu Sans"/>
              </a:rPr>
              <a:t>Confusion</a:t>
            </a:r>
            <a:endParaRPr sz="2400">
              <a:latin typeface="DejaVu Sans"/>
              <a:cs typeface="DejaVu Sans"/>
            </a:endParaRPr>
          </a:p>
          <a:p>
            <a:pPr marL="356870" indent="-318770">
              <a:lnSpc>
                <a:spcPts val="2590"/>
              </a:lnSpc>
              <a:buClr>
                <a:srgbClr val="EFAC00"/>
              </a:buClr>
              <a:buSzPct val="79166"/>
              <a:buChar char=""/>
              <a:tabLst>
                <a:tab pos="356870" algn="l"/>
              </a:tabLst>
            </a:pPr>
            <a:r>
              <a:rPr sz="2400" spc="-220" dirty="0">
                <a:latin typeface="DejaVu Sans"/>
                <a:cs typeface="DejaVu Sans"/>
              </a:rPr>
              <a:t>Lethargy</a:t>
            </a:r>
            <a:endParaRPr sz="2400">
              <a:latin typeface="DejaVu Sans"/>
              <a:cs typeface="DejaVu Sans"/>
            </a:endParaRPr>
          </a:p>
          <a:p>
            <a:pPr marL="356870" indent="-318770">
              <a:lnSpc>
                <a:spcPts val="2590"/>
              </a:lnSpc>
              <a:buClr>
                <a:srgbClr val="EFAC00"/>
              </a:buClr>
              <a:buSzPct val="79166"/>
              <a:buChar char=""/>
              <a:tabLst>
                <a:tab pos="356870" algn="l"/>
              </a:tabLst>
            </a:pPr>
            <a:r>
              <a:rPr sz="2400" spc="-215" dirty="0">
                <a:latin typeface="DejaVu Sans"/>
                <a:cs typeface="DejaVu Sans"/>
              </a:rPr>
              <a:t>Loss </a:t>
            </a:r>
            <a:r>
              <a:rPr sz="2400" spc="-135" dirty="0">
                <a:latin typeface="DejaVu Sans"/>
                <a:cs typeface="DejaVu Sans"/>
              </a:rPr>
              <a:t>of </a:t>
            </a:r>
            <a:r>
              <a:rPr sz="2400" spc="-265" dirty="0">
                <a:latin typeface="DejaVu Sans"/>
                <a:cs typeface="DejaVu Sans"/>
              </a:rPr>
              <a:t>muscle</a:t>
            </a:r>
            <a:r>
              <a:rPr sz="2400" spc="-505" dirty="0">
                <a:latin typeface="DejaVu Sans"/>
                <a:cs typeface="DejaVu Sans"/>
              </a:rPr>
              <a:t> </a:t>
            </a:r>
            <a:r>
              <a:rPr sz="2400" spc="-229" dirty="0">
                <a:latin typeface="DejaVu Sans"/>
                <a:cs typeface="DejaVu Sans"/>
              </a:rPr>
              <a:t>tissue</a:t>
            </a:r>
            <a:endParaRPr sz="2400">
              <a:latin typeface="DejaVu Sans"/>
              <a:cs typeface="DejaVu Sans"/>
            </a:endParaRPr>
          </a:p>
          <a:p>
            <a:pPr marL="356870" indent="-318770">
              <a:lnSpc>
                <a:spcPts val="2735"/>
              </a:lnSpc>
              <a:buClr>
                <a:srgbClr val="EFAC00"/>
              </a:buClr>
              <a:buSzPct val="79166"/>
              <a:buChar char=""/>
              <a:tabLst>
                <a:tab pos="356870" algn="l"/>
              </a:tabLst>
            </a:pPr>
            <a:r>
              <a:rPr sz="2400" spc="-240" dirty="0">
                <a:latin typeface="DejaVu Sans"/>
                <a:cs typeface="DejaVu Sans"/>
              </a:rPr>
              <a:t>Enlargement </a:t>
            </a:r>
            <a:r>
              <a:rPr sz="2400" spc="-135" dirty="0">
                <a:latin typeface="DejaVu Sans"/>
                <a:cs typeface="DejaVu Sans"/>
              </a:rPr>
              <a:t>of </a:t>
            </a:r>
            <a:r>
              <a:rPr sz="2400" spc="-220" dirty="0">
                <a:latin typeface="DejaVu Sans"/>
                <a:cs typeface="DejaVu Sans"/>
              </a:rPr>
              <a:t>the</a:t>
            </a:r>
            <a:r>
              <a:rPr sz="2400" spc="-490" dirty="0">
                <a:latin typeface="DejaVu Sans"/>
                <a:cs typeface="DejaVu Sans"/>
              </a:rPr>
              <a:t> </a:t>
            </a:r>
            <a:r>
              <a:rPr sz="2400" spc="-210" dirty="0">
                <a:latin typeface="DejaVu Sans"/>
                <a:cs typeface="DejaVu Sans"/>
              </a:rPr>
              <a:t>liver</a:t>
            </a:r>
            <a:endParaRPr sz="2400">
              <a:latin typeface="DejaVu Sans"/>
              <a:cs typeface="DejaVu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9229" y="144779"/>
            <a:ext cx="8503920" cy="1262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3090" y="1507490"/>
            <a:ext cx="7472680" cy="2997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18770">
              <a:lnSpc>
                <a:spcPct val="100000"/>
              </a:lnSpc>
              <a:spcBef>
                <a:spcPts val="100"/>
              </a:spcBef>
              <a:buClr>
                <a:srgbClr val="EFAC00"/>
              </a:buClr>
              <a:buSzPct val="79687"/>
              <a:buFont typeface="DejaVu Sans"/>
              <a:buChar char=""/>
              <a:tabLst>
                <a:tab pos="356870" algn="l"/>
              </a:tabLst>
            </a:pPr>
            <a:r>
              <a:rPr sz="3200" b="1" spc="-450" dirty="0">
                <a:latin typeface="DejaVu Sans"/>
                <a:cs typeface="DejaVu Sans"/>
              </a:rPr>
              <a:t>Hematuria</a:t>
            </a:r>
            <a:r>
              <a:rPr sz="3200" spc="-450" dirty="0">
                <a:latin typeface="DejaVu Sans"/>
                <a:cs typeface="DejaVu Sans"/>
              </a:rPr>
              <a:t>: </a:t>
            </a:r>
            <a:r>
              <a:rPr sz="3200" spc="-315" dirty="0">
                <a:latin typeface="DejaVu Sans"/>
                <a:cs typeface="DejaVu Sans"/>
              </a:rPr>
              <a:t>dark </a:t>
            </a:r>
            <a:r>
              <a:rPr sz="3200" spc="-305" dirty="0">
                <a:latin typeface="DejaVu Sans"/>
                <a:cs typeface="DejaVu Sans"/>
              </a:rPr>
              <a:t>brown </a:t>
            </a:r>
            <a:r>
              <a:rPr sz="3200" spc="-254" dirty="0">
                <a:latin typeface="DejaVu Sans"/>
                <a:cs typeface="DejaVu Sans"/>
              </a:rPr>
              <a:t>or </a:t>
            </a:r>
            <a:r>
              <a:rPr sz="3200" spc="-355" dirty="0">
                <a:latin typeface="DejaVu Sans"/>
                <a:cs typeface="DejaVu Sans"/>
              </a:rPr>
              <a:t>smoky</a:t>
            </a:r>
            <a:r>
              <a:rPr sz="3200" spc="-610" dirty="0">
                <a:latin typeface="DejaVu Sans"/>
                <a:cs typeface="DejaVu Sans"/>
              </a:rPr>
              <a:t> </a:t>
            </a:r>
            <a:r>
              <a:rPr sz="3200" spc="-305" dirty="0">
                <a:latin typeface="DejaVu Sans"/>
                <a:cs typeface="DejaVu Sans"/>
              </a:rPr>
              <a:t>urine</a:t>
            </a:r>
            <a:endParaRPr sz="3200">
              <a:latin typeface="DejaVu Sans"/>
              <a:cs typeface="DejaVu Sans"/>
            </a:endParaRPr>
          </a:p>
          <a:p>
            <a:pPr marL="356870" indent="-318770">
              <a:lnSpc>
                <a:spcPct val="100000"/>
              </a:lnSpc>
              <a:spcBef>
                <a:spcPts val="70"/>
              </a:spcBef>
              <a:buClr>
                <a:srgbClr val="EFAC00"/>
              </a:buClr>
              <a:buSzPct val="79687"/>
              <a:buFont typeface="DejaVu Sans"/>
              <a:buChar char=""/>
              <a:tabLst>
                <a:tab pos="356870" algn="l"/>
              </a:tabLst>
            </a:pPr>
            <a:r>
              <a:rPr sz="3200" b="1" spc="-395" dirty="0">
                <a:latin typeface="DejaVu Sans"/>
                <a:cs typeface="DejaVu Sans"/>
              </a:rPr>
              <a:t>Oliguria</a:t>
            </a:r>
            <a:r>
              <a:rPr sz="3200" spc="-395" dirty="0">
                <a:latin typeface="DejaVu Sans"/>
                <a:cs typeface="DejaVu Sans"/>
              </a:rPr>
              <a:t>: </a:t>
            </a:r>
            <a:r>
              <a:rPr sz="3200" spc="-300" dirty="0">
                <a:latin typeface="DejaVu Sans"/>
                <a:cs typeface="DejaVu Sans"/>
              </a:rPr>
              <a:t>urine </a:t>
            </a:r>
            <a:r>
              <a:rPr sz="3200" spc="-275" dirty="0">
                <a:latin typeface="DejaVu Sans"/>
                <a:cs typeface="DejaVu Sans"/>
              </a:rPr>
              <a:t>output </a:t>
            </a:r>
            <a:r>
              <a:rPr sz="3200" spc="-265" dirty="0">
                <a:latin typeface="DejaVu Sans"/>
                <a:cs typeface="DejaVu Sans"/>
              </a:rPr>
              <a:t>is </a:t>
            </a:r>
            <a:r>
              <a:rPr sz="3200" spc="-1045" dirty="0">
                <a:latin typeface="DejaVu Sans"/>
                <a:cs typeface="DejaVu Sans"/>
              </a:rPr>
              <a:t>&lt;</a:t>
            </a:r>
            <a:r>
              <a:rPr sz="3200" spc="-390" dirty="0">
                <a:latin typeface="DejaVu Sans"/>
                <a:cs typeface="DejaVu Sans"/>
              </a:rPr>
              <a:t> </a:t>
            </a:r>
            <a:r>
              <a:rPr sz="3200" spc="-395" dirty="0">
                <a:latin typeface="DejaVu Sans"/>
                <a:cs typeface="DejaVu Sans"/>
              </a:rPr>
              <a:t>400</a:t>
            </a:r>
            <a:r>
              <a:rPr sz="3200" spc="-690" dirty="0">
                <a:latin typeface="DejaVu Sans"/>
                <a:cs typeface="DejaVu Sans"/>
              </a:rPr>
              <a:t> </a:t>
            </a:r>
            <a:r>
              <a:rPr sz="3200" spc="-320" dirty="0">
                <a:latin typeface="DejaVu Sans"/>
                <a:cs typeface="DejaVu Sans"/>
              </a:rPr>
              <a:t>ml/day</a:t>
            </a:r>
            <a:endParaRPr sz="3200">
              <a:latin typeface="DejaVu Sans"/>
              <a:cs typeface="DejaVu Sans"/>
            </a:endParaRPr>
          </a:p>
          <a:p>
            <a:pPr marL="356235" marR="30480" indent="-318770">
              <a:lnSpc>
                <a:spcPct val="101800"/>
              </a:lnSpc>
              <a:buClr>
                <a:srgbClr val="EFAC00"/>
              </a:buClr>
              <a:buSzPct val="79687"/>
              <a:buFont typeface="DejaVu Sans"/>
              <a:buChar char=""/>
              <a:tabLst>
                <a:tab pos="356870" algn="l"/>
              </a:tabLst>
            </a:pPr>
            <a:r>
              <a:rPr sz="3200" b="1" spc="-459" dirty="0">
                <a:latin typeface="DejaVu Sans"/>
                <a:cs typeface="DejaVu Sans"/>
              </a:rPr>
              <a:t>Edema</a:t>
            </a:r>
            <a:r>
              <a:rPr sz="3200" spc="-459" dirty="0">
                <a:latin typeface="DejaVu Sans"/>
                <a:cs typeface="DejaVu Sans"/>
              </a:rPr>
              <a:t>: </a:t>
            </a:r>
            <a:r>
              <a:rPr sz="3200" spc="-280" dirty="0">
                <a:latin typeface="DejaVu Sans"/>
                <a:cs typeface="DejaVu Sans"/>
              </a:rPr>
              <a:t>starts </a:t>
            </a:r>
            <a:r>
              <a:rPr sz="3200" spc="-245" dirty="0">
                <a:latin typeface="DejaVu Sans"/>
                <a:cs typeface="DejaVu Sans"/>
              </a:rPr>
              <a:t>in </a:t>
            </a:r>
            <a:r>
              <a:rPr sz="3200" spc="-285" dirty="0">
                <a:latin typeface="DejaVu Sans"/>
                <a:cs typeface="DejaVu Sans"/>
              </a:rPr>
              <a:t>the </a:t>
            </a:r>
            <a:r>
              <a:rPr sz="3200" spc="-375" dirty="0">
                <a:latin typeface="DejaVu Sans"/>
                <a:cs typeface="DejaVu Sans"/>
              </a:rPr>
              <a:t>eye </a:t>
            </a:r>
            <a:r>
              <a:rPr sz="3200" spc="-250" dirty="0">
                <a:latin typeface="DejaVu Sans"/>
                <a:cs typeface="DejaVu Sans"/>
              </a:rPr>
              <a:t>lids </a:t>
            </a:r>
            <a:r>
              <a:rPr sz="3200" spc="-355" dirty="0">
                <a:latin typeface="DejaVu Sans"/>
                <a:cs typeface="DejaVu Sans"/>
              </a:rPr>
              <a:t>and </a:t>
            </a:r>
            <a:r>
              <a:rPr sz="3200" spc="-310" dirty="0">
                <a:latin typeface="DejaVu Sans"/>
                <a:cs typeface="DejaVu Sans"/>
              </a:rPr>
              <a:t>face </a:t>
            </a:r>
            <a:r>
              <a:rPr sz="3200" spc="-630" dirty="0">
                <a:latin typeface="DejaVu Sans"/>
                <a:cs typeface="DejaVu Sans"/>
              </a:rPr>
              <a:t>then  </a:t>
            </a:r>
            <a:r>
              <a:rPr sz="3200" spc="-285" dirty="0">
                <a:latin typeface="DejaVu Sans"/>
                <a:cs typeface="DejaVu Sans"/>
              </a:rPr>
              <a:t>the </a:t>
            </a:r>
            <a:r>
              <a:rPr sz="3200" spc="-275" dirty="0">
                <a:latin typeface="DejaVu Sans"/>
                <a:cs typeface="DejaVu Sans"/>
              </a:rPr>
              <a:t>lower </a:t>
            </a:r>
            <a:r>
              <a:rPr sz="3200" spc="-350" dirty="0">
                <a:latin typeface="DejaVu Sans"/>
                <a:cs typeface="DejaVu Sans"/>
              </a:rPr>
              <a:t>and </a:t>
            </a:r>
            <a:r>
              <a:rPr sz="3200" spc="-335" dirty="0">
                <a:latin typeface="DejaVu Sans"/>
                <a:cs typeface="DejaVu Sans"/>
              </a:rPr>
              <a:t>upper </a:t>
            </a:r>
            <a:r>
              <a:rPr sz="3200" spc="-295" dirty="0">
                <a:latin typeface="DejaVu Sans"/>
                <a:cs typeface="DejaVu Sans"/>
              </a:rPr>
              <a:t>limbs </a:t>
            </a:r>
            <a:r>
              <a:rPr sz="3200" spc="-300" dirty="0">
                <a:latin typeface="DejaVu Sans"/>
                <a:cs typeface="DejaVu Sans"/>
              </a:rPr>
              <a:t>then</a:t>
            </a:r>
            <a:r>
              <a:rPr sz="3200" spc="-805" dirty="0">
                <a:latin typeface="DejaVu Sans"/>
                <a:cs typeface="DejaVu Sans"/>
              </a:rPr>
              <a:t> </a:t>
            </a:r>
            <a:r>
              <a:rPr sz="3200" spc="-365" dirty="0">
                <a:latin typeface="DejaVu Sans"/>
                <a:cs typeface="DejaVu Sans"/>
              </a:rPr>
              <a:t>becomes</a:t>
            </a:r>
            <a:endParaRPr sz="3200">
              <a:latin typeface="DejaVu Sans"/>
              <a:cs typeface="DejaVu Sans"/>
            </a:endParaRPr>
          </a:p>
          <a:p>
            <a:pPr marL="356235">
              <a:lnSpc>
                <a:spcPct val="100000"/>
              </a:lnSpc>
              <a:spcBef>
                <a:spcPts val="80"/>
              </a:spcBef>
            </a:pPr>
            <a:r>
              <a:rPr sz="3200" spc="-300" dirty="0">
                <a:latin typeface="DejaVu Sans"/>
                <a:cs typeface="DejaVu Sans"/>
              </a:rPr>
              <a:t>generalized; </a:t>
            </a:r>
            <a:r>
              <a:rPr sz="3200" spc="-409" dirty="0">
                <a:latin typeface="DejaVu Sans"/>
                <a:cs typeface="DejaVu Sans"/>
              </a:rPr>
              <a:t>may </a:t>
            </a:r>
            <a:r>
              <a:rPr sz="3200" spc="-350" dirty="0">
                <a:latin typeface="DejaVu Sans"/>
                <a:cs typeface="DejaVu Sans"/>
              </a:rPr>
              <a:t>be</a:t>
            </a:r>
            <a:r>
              <a:rPr sz="3200" spc="-455" dirty="0">
                <a:latin typeface="DejaVu Sans"/>
                <a:cs typeface="DejaVu Sans"/>
              </a:rPr>
              <a:t> </a:t>
            </a:r>
            <a:r>
              <a:rPr sz="3200" spc="-295" dirty="0">
                <a:latin typeface="DejaVu Sans"/>
                <a:cs typeface="DejaVu Sans"/>
              </a:rPr>
              <a:t>migratory</a:t>
            </a:r>
            <a:endParaRPr sz="3200">
              <a:latin typeface="DejaVu Sans"/>
              <a:cs typeface="DejaVu Sans"/>
            </a:endParaRPr>
          </a:p>
          <a:p>
            <a:pPr marL="356870" indent="-318770">
              <a:lnSpc>
                <a:spcPct val="100000"/>
              </a:lnSpc>
              <a:spcBef>
                <a:spcPts val="70"/>
              </a:spcBef>
              <a:buClr>
                <a:srgbClr val="EFAC00"/>
              </a:buClr>
              <a:buSzPct val="79687"/>
              <a:buFont typeface="DejaVu Sans"/>
              <a:buChar char=""/>
              <a:tabLst>
                <a:tab pos="356870" algn="l"/>
              </a:tabLst>
            </a:pPr>
            <a:r>
              <a:rPr sz="3200" b="1" spc="-450" dirty="0">
                <a:latin typeface="DejaVu Sans"/>
                <a:cs typeface="DejaVu Sans"/>
              </a:rPr>
              <a:t>Hypertension</a:t>
            </a:r>
            <a:r>
              <a:rPr sz="3200" spc="-450" dirty="0">
                <a:latin typeface="DejaVu Sans"/>
                <a:cs typeface="DejaVu Sans"/>
              </a:rPr>
              <a:t>: </a:t>
            </a:r>
            <a:r>
              <a:rPr sz="3200" spc="-315" dirty="0">
                <a:latin typeface="DejaVu Sans"/>
                <a:cs typeface="DejaVu Sans"/>
              </a:rPr>
              <a:t>usually </a:t>
            </a:r>
            <a:r>
              <a:rPr sz="3200" spc="-275" dirty="0">
                <a:latin typeface="DejaVu Sans"/>
                <a:cs typeface="DejaVu Sans"/>
              </a:rPr>
              <a:t>mild </a:t>
            </a:r>
            <a:r>
              <a:rPr sz="3200" spc="-200" dirty="0">
                <a:latin typeface="DejaVu Sans"/>
                <a:cs typeface="DejaVu Sans"/>
              </a:rPr>
              <a:t>to</a:t>
            </a:r>
            <a:r>
              <a:rPr sz="3200" spc="-484" dirty="0">
                <a:latin typeface="DejaVu Sans"/>
                <a:cs typeface="DejaVu Sans"/>
              </a:rPr>
              <a:t> </a:t>
            </a:r>
            <a:r>
              <a:rPr sz="3200" spc="-325" dirty="0">
                <a:latin typeface="DejaVu Sans"/>
                <a:cs typeface="DejaVu Sans"/>
              </a:rPr>
              <a:t>moderate</a:t>
            </a:r>
            <a:endParaRPr sz="3200">
              <a:latin typeface="DejaVu Sans"/>
              <a:cs typeface="DejaVu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5750" y="144779"/>
            <a:ext cx="8407400" cy="1262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3090" y="1559559"/>
            <a:ext cx="7364095" cy="2997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18770">
              <a:lnSpc>
                <a:spcPct val="100000"/>
              </a:lnSpc>
              <a:spcBef>
                <a:spcPts val="100"/>
              </a:spcBef>
              <a:buClr>
                <a:srgbClr val="EFAC00"/>
              </a:buClr>
              <a:buSzPct val="79687"/>
              <a:buChar char=""/>
              <a:tabLst>
                <a:tab pos="356870" algn="l"/>
              </a:tabLst>
            </a:pPr>
            <a:r>
              <a:rPr sz="3200" spc="-305" dirty="0">
                <a:latin typeface="DejaVu Sans"/>
                <a:cs typeface="DejaVu Sans"/>
              </a:rPr>
              <a:t>urinary </a:t>
            </a:r>
            <a:r>
              <a:rPr sz="3200" spc="-315" dirty="0">
                <a:latin typeface="DejaVu Sans"/>
                <a:cs typeface="DejaVu Sans"/>
              </a:rPr>
              <a:t>(haematuria,</a:t>
            </a:r>
            <a:r>
              <a:rPr sz="3200" spc="-475" dirty="0">
                <a:latin typeface="DejaVu Sans"/>
                <a:cs typeface="DejaVu Sans"/>
              </a:rPr>
              <a:t> </a:t>
            </a:r>
            <a:r>
              <a:rPr sz="3200" spc="-270" dirty="0">
                <a:latin typeface="DejaVu Sans"/>
                <a:cs typeface="DejaVu Sans"/>
              </a:rPr>
              <a:t>proteinuria),</a:t>
            </a:r>
            <a:endParaRPr sz="3200">
              <a:latin typeface="DejaVu Sans"/>
              <a:cs typeface="DejaVu Sans"/>
            </a:endParaRPr>
          </a:p>
          <a:p>
            <a:pPr marL="356235" marR="499109" indent="-318770">
              <a:lnSpc>
                <a:spcPct val="101800"/>
              </a:lnSpc>
              <a:buClr>
                <a:srgbClr val="EFAC00"/>
              </a:buClr>
              <a:buSzPct val="79687"/>
              <a:buChar char=""/>
              <a:tabLst>
                <a:tab pos="356870" algn="l"/>
              </a:tabLst>
            </a:pPr>
            <a:r>
              <a:rPr sz="3200" spc="-275" dirty="0">
                <a:latin typeface="DejaVu Sans"/>
                <a:cs typeface="DejaVu Sans"/>
              </a:rPr>
              <a:t>nephritic </a:t>
            </a:r>
            <a:r>
              <a:rPr sz="3200" spc="-350" dirty="0">
                <a:latin typeface="DejaVu Sans"/>
                <a:cs typeface="DejaVu Sans"/>
              </a:rPr>
              <a:t>(edemas, </a:t>
            </a:r>
            <a:r>
              <a:rPr sz="3200" spc="-295" dirty="0">
                <a:latin typeface="DejaVu Sans"/>
                <a:cs typeface="DejaVu Sans"/>
              </a:rPr>
              <a:t>hypertension, </a:t>
            </a:r>
            <a:r>
              <a:rPr sz="3200" spc="-580" dirty="0">
                <a:latin typeface="DejaVu Sans"/>
                <a:cs typeface="DejaVu Sans"/>
              </a:rPr>
              <a:t>gross  </a:t>
            </a:r>
            <a:r>
              <a:rPr sz="3200" spc="-315" dirty="0">
                <a:latin typeface="DejaVu Sans"/>
                <a:cs typeface="DejaVu Sans"/>
              </a:rPr>
              <a:t>haematuria,</a:t>
            </a:r>
            <a:r>
              <a:rPr sz="3200" spc="-390" dirty="0">
                <a:latin typeface="DejaVu Sans"/>
                <a:cs typeface="DejaVu Sans"/>
              </a:rPr>
              <a:t> </a:t>
            </a:r>
            <a:r>
              <a:rPr sz="3200" spc="-270" dirty="0">
                <a:latin typeface="DejaVu Sans"/>
                <a:cs typeface="DejaVu Sans"/>
              </a:rPr>
              <a:t>proteinuria),</a:t>
            </a:r>
            <a:endParaRPr sz="3200">
              <a:latin typeface="DejaVu Sans"/>
              <a:cs typeface="DejaVu Sans"/>
            </a:endParaRPr>
          </a:p>
          <a:p>
            <a:pPr marL="356235" marR="30480" indent="-318770">
              <a:lnSpc>
                <a:spcPts val="3920"/>
              </a:lnSpc>
              <a:spcBef>
                <a:spcPts val="135"/>
              </a:spcBef>
              <a:buClr>
                <a:srgbClr val="EFAC00"/>
              </a:buClr>
              <a:buSzPct val="79687"/>
              <a:buChar char=""/>
              <a:tabLst>
                <a:tab pos="356870" algn="l"/>
              </a:tabLst>
            </a:pPr>
            <a:r>
              <a:rPr sz="3200" spc="-285" dirty="0">
                <a:latin typeface="DejaVu Sans"/>
                <a:cs typeface="DejaVu Sans"/>
              </a:rPr>
              <a:t>nephrotic </a:t>
            </a:r>
            <a:r>
              <a:rPr sz="3200" spc="-350" dirty="0">
                <a:latin typeface="DejaVu Sans"/>
                <a:cs typeface="DejaVu Sans"/>
              </a:rPr>
              <a:t>(edemas, </a:t>
            </a:r>
            <a:r>
              <a:rPr sz="3200" spc="-270" dirty="0">
                <a:latin typeface="DejaVu Sans"/>
                <a:cs typeface="DejaVu Sans"/>
              </a:rPr>
              <a:t>proteinuria,  </a:t>
            </a:r>
            <a:r>
              <a:rPr sz="3200" spc="-295" dirty="0">
                <a:latin typeface="DejaVu Sans"/>
                <a:cs typeface="DejaVu Sans"/>
              </a:rPr>
              <a:t>hypoproteinemia,</a:t>
            </a:r>
            <a:r>
              <a:rPr sz="3200" spc="-415" dirty="0">
                <a:latin typeface="DejaVu Sans"/>
                <a:cs typeface="DejaVu Sans"/>
              </a:rPr>
              <a:t> </a:t>
            </a:r>
            <a:r>
              <a:rPr sz="3200" spc="-300" dirty="0">
                <a:latin typeface="DejaVu Sans"/>
                <a:cs typeface="DejaVu Sans"/>
              </a:rPr>
              <a:t>hypercholesterolemia),</a:t>
            </a:r>
            <a:endParaRPr sz="3200">
              <a:latin typeface="DejaVu Sans"/>
              <a:cs typeface="DejaVu Sans"/>
            </a:endParaRPr>
          </a:p>
          <a:p>
            <a:pPr marL="356870" indent="-318770">
              <a:lnSpc>
                <a:spcPts val="3765"/>
              </a:lnSpc>
              <a:buClr>
                <a:srgbClr val="EFAC00"/>
              </a:buClr>
              <a:buSzPct val="79687"/>
              <a:buChar char=""/>
              <a:tabLst>
                <a:tab pos="356870" algn="l"/>
              </a:tabLst>
            </a:pPr>
            <a:r>
              <a:rPr sz="3200" spc="-325" dirty="0">
                <a:latin typeface="DejaVu Sans"/>
                <a:cs typeface="DejaVu Sans"/>
              </a:rPr>
              <a:t>mixed.</a:t>
            </a:r>
            <a:endParaRPr sz="3200">
              <a:latin typeface="DejaVu Sans"/>
              <a:cs typeface="DejaVu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9229" y="144779"/>
            <a:ext cx="8503920" cy="1262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9229" y="151129"/>
            <a:ext cx="8503920" cy="1262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54329" y="1259839"/>
            <a:ext cx="4906010" cy="4467860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60"/>
              </a:spcBef>
            </a:pPr>
            <a:r>
              <a:rPr sz="3375" spc="315" baseline="7407" dirty="0">
                <a:solidFill>
                  <a:srgbClr val="EFAC00"/>
                </a:solidFill>
                <a:latin typeface="DejaVu Sans"/>
                <a:cs typeface="DejaVu Sans"/>
              </a:rPr>
              <a:t></a:t>
            </a:r>
            <a:r>
              <a:rPr sz="3375" spc="-397" baseline="7407" dirty="0">
                <a:solidFill>
                  <a:srgbClr val="EFAC00"/>
                </a:solidFill>
                <a:latin typeface="DejaVu Sans"/>
                <a:cs typeface="DejaVu Sans"/>
              </a:rPr>
              <a:t> </a:t>
            </a:r>
            <a:r>
              <a:rPr sz="2800" b="1" spc="-405" dirty="0">
                <a:latin typeface="DejaVu Sans"/>
                <a:cs typeface="DejaVu Sans"/>
              </a:rPr>
              <a:t>Abrupt </a:t>
            </a:r>
            <a:r>
              <a:rPr sz="2800" spc="-265" dirty="0">
                <a:latin typeface="DejaVu Sans"/>
                <a:cs typeface="DejaVu Sans"/>
              </a:rPr>
              <a:t>onset </a:t>
            </a:r>
            <a:r>
              <a:rPr sz="2800" spc="-180" dirty="0">
                <a:latin typeface="DejaVu Sans"/>
                <a:cs typeface="DejaVu Sans"/>
              </a:rPr>
              <a:t>of:</a:t>
            </a:r>
            <a:endParaRPr sz="2800">
              <a:latin typeface="DejaVu Sans"/>
              <a:cs typeface="DejaVu Sans"/>
            </a:endParaRPr>
          </a:p>
          <a:p>
            <a:pPr marL="693420" marR="30480" indent="-255270">
              <a:lnSpc>
                <a:spcPct val="101800"/>
              </a:lnSpc>
              <a:spcBef>
                <a:spcPts val="700"/>
              </a:spcBef>
            </a:pPr>
            <a:r>
              <a:rPr sz="3750" spc="405" baseline="4444" dirty="0">
                <a:solidFill>
                  <a:srgbClr val="5FB4CC"/>
                </a:solidFill>
                <a:latin typeface="DejaVu Sans"/>
                <a:cs typeface="DejaVu Sans"/>
              </a:rPr>
              <a:t></a:t>
            </a:r>
            <a:r>
              <a:rPr sz="3750" spc="-825" baseline="4444" dirty="0">
                <a:solidFill>
                  <a:srgbClr val="5FB4CC"/>
                </a:solidFill>
                <a:latin typeface="DejaVu Sans"/>
                <a:cs typeface="DejaVu Sans"/>
              </a:rPr>
              <a:t> </a:t>
            </a:r>
            <a:r>
              <a:rPr sz="2800" spc="-270" dirty="0">
                <a:latin typeface="DejaVu Sans"/>
                <a:cs typeface="DejaVu Sans"/>
              </a:rPr>
              <a:t>glomerular </a:t>
            </a:r>
            <a:r>
              <a:rPr sz="2800" spc="-295" dirty="0">
                <a:latin typeface="DejaVu Sans"/>
                <a:cs typeface="DejaVu Sans"/>
              </a:rPr>
              <a:t>haematuria </a:t>
            </a:r>
            <a:r>
              <a:rPr sz="2800" spc="-555" dirty="0">
                <a:latin typeface="DejaVu Sans"/>
                <a:cs typeface="DejaVu Sans"/>
              </a:rPr>
              <a:t>(RBC  </a:t>
            </a:r>
            <a:r>
              <a:rPr sz="2800" spc="-295" dirty="0">
                <a:latin typeface="DejaVu Sans"/>
                <a:cs typeface="DejaVu Sans"/>
              </a:rPr>
              <a:t>casts </a:t>
            </a:r>
            <a:r>
              <a:rPr sz="2800" spc="-220" dirty="0">
                <a:latin typeface="DejaVu Sans"/>
                <a:cs typeface="DejaVu Sans"/>
              </a:rPr>
              <a:t>or </a:t>
            </a:r>
            <a:r>
              <a:rPr sz="2800" spc="-285" dirty="0">
                <a:latin typeface="DejaVu Sans"/>
                <a:cs typeface="DejaVu Sans"/>
              </a:rPr>
              <a:t>dysmorphic</a:t>
            </a:r>
            <a:r>
              <a:rPr sz="2800" spc="-500" dirty="0">
                <a:latin typeface="DejaVu Sans"/>
                <a:cs typeface="DejaVu Sans"/>
              </a:rPr>
              <a:t> </a:t>
            </a:r>
            <a:r>
              <a:rPr sz="2800" spc="-260" dirty="0">
                <a:latin typeface="DejaVu Sans"/>
                <a:cs typeface="DejaVu Sans"/>
              </a:rPr>
              <a:t>RBC).</a:t>
            </a:r>
            <a:endParaRPr sz="2800">
              <a:latin typeface="DejaVu Sans"/>
              <a:cs typeface="DejaVu Sans"/>
            </a:endParaRPr>
          </a:p>
          <a:p>
            <a:pPr marL="693420" marR="280670" indent="-255270">
              <a:lnSpc>
                <a:spcPct val="101800"/>
              </a:lnSpc>
              <a:spcBef>
                <a:spcPts val="700"/>
              </a:spcBef>
            </a:pPr>
            <a:r>
              <a:rPr sz="3750" spc="405" baseline="4444" dirty="0">
                <a:solidFill>
                  <a:srgbClr val="5FB4CC"/>
                </a:solidFill>
                <a:latin typeface="DejaVu Sans"/>
                <a:cs typeface="DejaVu Sans"/>
              </a:rPr>
              <a:t> </a:t>
            </a:r>
            <a:r>
              <a:rPr sz="2800" spc="-245" dirty="0">
                <a:latin typeface="DejaVu Sans"/>
                <a:cs typeface="DejaVu Sans"/>
              </a:rPr>
              <a:t>non-nephrotic </a:t>
            </a:r>
            <a:r>
              <a:rPr sz="2800" spc="-300" dirty="0">
                <a:latin typeface="DejaVu Sans"/>
                <a:cs typeface="DejaVu Sans"/>
              </a:rPr>
              <a:t>range  </a:t>
            </a:r>
            <a:r>
              <a:rPr sz="2800" spc="-245" dirty="0">
                <a:latin typeface="DejaVu Sans"/>
                <a:cs typeface="DejaVu Sans"/>
              </a:rPr>
              <a:t>proteinuria </a:t>
            </a:r>
            <a:r>
              <a:rPr sz="2800" spc="-509" dirty="0">
                <a:latin typeface="DejaVu Sans"/>
                <a:cs typeface="DejaVu Sans"/>
              </a:rPr>
              <a:t>(&lt;2 </a:t>
            </a:r>
            <a:r>
              <a:rPr sz="2800" spc="-295" dirty="0">
                <a:latin typeface="DejaVu Sans"/>
                <a:cs typeface="DejaVu Sans"/>
              </a:rPr>
              <a:t>g </a:t>
            </a:r>
            <a:r>
              <a:rPr sz="2800" spc="-220" dirty="0">
                <a:latin typeface="DejaVu Sans"/>
                <a:cs typeface="DejaVu Sans"/>
              </a:rPr>
              <a:t>in </a:t>
            </a:r>
            <a:r>
              <a:rPr sz="2800" spc="-350" dirty="0">
                <a:latin typeface="DejaVu Sans"/>
                <a:cs typeface="DejaVu Sans"/>
              </a:rPr>
              <a:t>24</a:t>
            </a:r>
            <a:r>
              <a:rPr sz="2800" spc="-420" dirty="0">
                <a:latin typeface="DejaVu Sans"/>
                <a:cs typeface="DejaVu Sans"/>
              </a:rPr>
              <a:t> </a:t>
            </a:r>
            <a:r>
              <a:rPr sz="2800" spc="-254" dirty="0">
                <a:latin typeface="DejaVu Sans"/>
                <a:cs typeface="DejaVu Sans"/>
              </a:rPr>
              <a:t>hrs).</a:t>
            </a:r>
            <a:endParaRPr sz="2800">
              <a:latin typeface="DejaVu Sans"/>
              <a:cs typeface="DejaVu Sans"/>
            </a:endParaRPr>
          </a:p>
          <a:p>
            <a:pPr marL="438150">
              <a:lnSpc>
                <a:spcPct val="100000"/>
              </a:lnSpc>
              <a:spcBef>
                <a:spcPts val="760"/>
              </a:spcBef>
            </a:pPr>
            <a:r>
              <a:rPr sz="3750" spc="405" baseline="4444" dirty="0">
                <a:solidFill>
                  <a:srgbClr val="5FB4CC"/>
                </a:solidFill>
                <a:latin typeface="DejaVu Sans"/>
                <a:cs typeface="DejaVu Sans"/>
              </a:rPr>
              <a:t></a:t>
            </a:r>
            <a:r>
              <a:rPr sz="3750" spc="-892" baseline="4444" dirty="0">
                <a:solidFill>
                  <a:srgbClr val="5FB4CC"/>
                </a:solidFill>
                <a:latin typeface="DejaVu Sans"/>
                <a:cs typeface="DejaVu Sans"/>
              </a:rPr>
              <a:t> </a:t>
            </a:r>
            <a:r>
              <a:rPr sz="2800" spc="-325" dirty="0">
                <a:latin typeface="DejaVu Sans"/>
                <a:cs typeface="DejaVu Sans"/>
              </a:rPr>
              <a:t>oedema </a:t>
            </a:r>
            <a:r>
              <a:rPr sz="2800" spc="-225" dirty="0">
                <a:latin typeface="DejaVu Sans"/>
                <a:cs typeface="DejaVu Sans"/>
              </a:rPr>
              <a:t>(periorbital, </a:t>
            </a:r>
            <a:r>
              <a:rPr sz="2800" spc="-305" dirty="0">
                <a:latin typeface="DejaVu Sans"/>
                <a:cs typeface="DejaVu Sans"/>
              </a:rPr>
              <a:t>sacral).</a:t>
            </a:r>
            <a:endParaRPr sz="2800">
              <a:latin typeface="DejaVu Sans"/>
              <a:cs typeface="DejaVu Sans"/>
            </a:endParaRPr>
          </a:p>
          <a:p>
            <a:pPr marL="438150">
              <a:lnSpc>
                <a:spcPct val="100000"/>
              </a:lnSpc>
              <a:spcBef>
                <a:spcPts val="760"/>
              </a:spcBef>
            </a:pPr>
            <a:r>
              <a:rPr sz="3750" spc="405" baseline="4444" dirty="0">
                <a:solidFill>
                  <a:srgbClr val="5FB4CC"/>
                </a:solidFill>
                <a:latin typeface="DejaVu Sans"/>
                <a:cs typeface="DejaVu Sans"/>
              </a:rPr>
              <a:t></a:t>
            </a:r>
            <a:r>
              <a:rPr sz="3750" spc="-682" baseline="4444" dirty="0">
                <a:solidFill>
                  <a:srgbClr val="5FB4CC"/>
                </a:solidFill>
                <a:latin typeface="DejaVu Sans"/>
                <a:cs typeface="DejaVu Sans"/>
              </a:rPr>
              <a:t> </a:t>
            </a:r>
            <a:r>
              <a:rPr sz="2800" spc="-260" dirty="0">
                <a:latin typeface="DejaVu Sans"/>
                <a:cs typeface="DejaVu Sans"/>
              </a:rPr>
              <a:t>hypertension.</a:t>
            </a:r>
            <a:endParaRPr sz="2800">
              <a:latin typeface="DejaVu Sans"/>
              <a:cs typeface="DejaVu Sans"/>
            </a:endParaRPr>
          </a:p>
          <a:p>
            <a:pPr marL="693420" marR="287655" indent="-255270">
              <a:lnSpc>
                <a:spcPct val="101800"/>
              </a:lnSpc>
              <a:spcBef>
                <a:spcPts val="695"/>
              </a:spcBef>
            </a:pPr>
            <a:r>
              <a:rPr sz="3750" spc="405" baseline="4444" dirty="0">
                <a:solidFill>
                  <a:srgbClr val="5FB4CC"/>
                </a:solidFill>
                <a:latin typeface="DejaVu Sans"/>
                <a:cs typeface="DejaVu Sans"/>
              </a:rPr>
              <a:t></a:t>
            </a:r>
            <a:r>
              <a:rPr sz="3750" spc="-937" baseline="4444" dirty="0">
                <a:solidFill>
                  <a:srgbClr val="5FB4CC"/>
                </a:solidFill>
                <a:latin typeface="DejaVu Sans"/>
                <a:cs typeface="DejaVu Sans"/>
              </a:rPr>
              <a:t> </a:t>
            </a:r>
            <a:r>
              <a:rPr sz="2800" spc="-250" dirty="0">
                <a:latin typeface="DejaVu Sans"/>
                <a:cs typeface="DejaVu Sans"/>
              </a:rPr>
              <a:t>transient </a:t>
            </a:r>
            <a:r>
              <a:rPr sz="2800" spc="-270" dirty="0">
                <a:latin typeface="DejaVu Sans"/>
                <a:cs typeface="DejaVu Sans"/>
              </a:rPr>
              <a:t>renal </a:t>
            </a:r>
            <a:r>
              <a:rPr sz="2800" spc="-385" dirty="0">
                <a:latin typeface="DejaVu Sans"/>
                <a:cs typeface="DejaVu Sans"/>
              </a:rPr>
              <a:t>impairment  </a:t>
            </a:r>
            <a:r>
              <a:rPr sz="2800" spc="-229" dirty="0">
                <a:latin typeface="DejaVu Sans"/>
                <a:cs typeface="DejaVu Sans"/>
              </a:rPr>
              <a:t>(oliguria,</a:t>
            </a:r>
            <a:r>
              <a:rPr sz="2800" spc="-335" dirty="0">
                <a:latin typeface="DejaVu Sans"/>
                <a:cs typeface="DejaVu Sans"/>
              </a:rPr>
              <a:t> </a:t>
            </a:r>
            <a:r>
              <a:rPr sz="2800" spc="-285" dirty="0">
                <a:latin typeface="DejaVu Sans"/>
                <a:cs typeface="DejaVu Sans"/>
              </a:rPr>
              <a:t>uraemia).</a:t>
            </a:r>
            <a:endParaRPr sz="2800">
              <a:latin typeface="DejaVu Sans"/>
              <a:cs typeface="DejaVu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638800" y="1600200"/>
            <a:ext cx="3352800" cy="365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9229" y="151129"/>
            <a:ext cx="8503920" cy="1262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1405890"/>
            <a:ext cx="402780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14" dirty="0">
                <a:latin typeface="DejaVu Sans"/>
                <a:cs typeface="DejaVu Sans"/>
              </a:rPr>
              <a:t>Base </a:t>
            </a:r>
            <a:r>
              <a:rPr sz="2400" b="1" spc="-170" dirty="0">
                <a:latin typeface="DejaVu Sans"/>
                <a:cs typeface="DejaVu Sans"/>
              </a:rPr>
              <a:t>line</a:t>
            </a:r>
            <a:r>
              <a:rPr sz="2400" b="1" spc="-195" dirty="0">
                <a:latin typeface="DejaVu Sans"/>
                <a:cs typeface="DejaVu Sans"/>
              </a:rPr>
              <a:t> </a:t>
            </a:r>
            <a:r>
              <a:rPr sz="2400" b="1" spc="-165" dirty="0">
                <a:latin typeface="DejaVu Sans"/>
                <a:cs typeface="DejaVu Sans"/>
              </a:rPr>
              <a:t>measurements:</a:t>
            </a:r>
            <a:endParaRPr sz="2400">
              <a:latin typeface="DejaVu Sans"/>
              <a:cs typeface="DejaVu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87201" y="3226405"/>
            <a:ext cx="661670" cy="408940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65"/>
              </a:spcBef>
            </a:pPr>
            <a:r>
              <a:rPr sz="2400" spc="-125" dirty="0">
                <a:latin typeface="DejaVu Sans"/>
                <a:cs typeface="DejaVu Sans"/>
              </a:rPr>
              <a:t>c</a:t>
            </a:r>
            <a:r>
              <a:rPr sz="2400" spc="-140" dirty="0">
                <a:latin typeface="DejaVu Sans"/>
                <a:cs typeface="DejaVu Sans"/>
              </a:rPr>
              <a:t>a</a:t>
            </a:r>
            <a:r>
              <a:rPr sz="2400" spc="-190" dirty="0">
                <a:latin typeface="DejaVu Sans"/>
                <a:cs typeface="DejaVu Sans"/>
              </a:rPr>
              <a:t>s</a:t>
            </a:r>
            <a:r>
              <a:rPr sz="2400" spc="-130" dirty="0">
                <a:latin typeface="DejaVu Sans"/>
                <a:cs typeface="DejaVu Sans"/>
              </a:rPr>
              <a:t>t</a:t>
            </a:r>
            <a:r>
              <a:rPr sz="2400" spc="-140" dirty="0">
                <a:latin typeface="DejaVu Sans"/>
                <a:cs typeface="DejaVu Sans"/>
              </a:rPr>
              <a:t>)</a:t>
            </a:r>
            <a:endParaRPr sz="2400">
              <a:latin typeface="DejaVu Sans"/>
              <a:cs typeface="DejaVu San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48200" y="1752600"/>
            <a:ext cx="4267200" cy="1905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82270" y="2137409"/>
            <a:ext cx="7622540" cy="3713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9410" indent="-273050">
              <a:lnSpc>
                <a:spcPct val="100000"/>
              </a:lnSpc>
              <a:spcBef>
                <a:spcPts val="100"/>
              </a:spcBef>
              <a:buChar char="-"/>
              <a:tabLst>
                <a:tab pos="359410" algn="l"/>
                <a:tab pos="360045" algn="l"/>
              </a:tabLst>
            </a:pPr>
            <a:r>
              <a:rPr sz="2400" spc="-300" dirty="0">
                <a:latin typeface="DejaVu Sans"/>
                <a:cs typeface="DejaVu Sans"/>
              </a:rPr>
              <a:t>↑</a:t>
            </a:r>
            <a:r>
              <a:rPr sz="2400" spc="-85" dirty="0">
                <a:latin typeface="DejaVu Sans"/>
                <a:cs typeface="DejaVu Sans"/>
              </a:rPr>
              <a:t> </a:t>
            </a:r>
            <a:r>
              <a:rPr sz="2400" spc="-125" dirty="0">
                <a:latin typeface="DejaVu Sans"/>
                <a:cs typeface="DejaVu Sans"/>
              </a:rPr>
              <a:t>Urea</a:t>
            </a:r>
            <a:endParaRPr sz="2400">
              <a:latin typeface="DejaVu Sans"/>
              <a:cs typeface="DejaVu Sans"/>
            </a:endParaRPr>
          </a:p>
          <a:p>
            <a:pPr marL="344170" marR="4900930" indent="-256540">
              <a:lnSpc>
                <a:spcPct val="100000"/>
              </a:lnSpc>
              <a:buChar char="-"/>
              <a:tabLst>
                <a:tab pos="359410" algn="l"/>
                <a:tab pos="360045" algn="l"/>
              </a:tabLst>
            </a:pPr>
            <a:r>
              <a:rPr sz="2400" spc="-300" dirty="0">
                <a:latin typeface="DejaVu Sans"/>
                <a:cs typeface="DejaVu Sans"/>
              </a:rPr>
              <a:t>↑ </a:t>
            </a:r>
            <a:r>
              <a:rPr sz="2400" spc="-155" dirty="0">
                <a:latin typeface="DejaVu Sans"/>
                <a:cs typeface="DejaVu Sans"/>
              </a:rPr>
              <a:t>Creatinine  </a:t>
            </a:r>
            <a:r>
              <a:rPr sz="2400" spc="-130" dirty="0">
                <a:latin typeface="DejaVu Sans"/>
                <a:cs typeface="DejaVu Sans"/>
              </a:rPr>
              <a:t>Urinalysis</a:t>
            </a:r>
            <a:r>
              <a:rPr sz="2400" spc="-180" dirty="0">
                <a:latin typeface="DejaVu Sans"/>
                <a:cs typeface="DejaVu Sans"/>
              </a:rPr>
              <a:t> </a:t>
            </a:r>
            <a:r>
              <a:rPr sz="2400" spc="-75" dirty="0">
                <a:latin typeface="DejaVu Sans"/>
                <a:cs typeface="DejaVu Sans"/>
              </a:rPr>
              <a:t>(MSU):</a:t>
            </a:r>
            <a:endParaRPr sz="2400">
              <a:latin typeface="DejaVu Sans"/>
              <a:cs typeface="DejaVu Sans"/>
            </a:endParaRPr>
          </a:p>
          <a:p>
            <a:pPr marL="700405" lvl="1" indent="-356870">
              <a:lnSpc>
                <a:spcPct val="100000"/>
              </a:lnSpc>
              <a:buAutoNum type="alphaLcParenR"/>
              <a:tabLst>
                <a:tab pos="701040" algn="l"/>
              </a:tabLst>
            </a:pPr>
            <a:r>
              <a:rPr sz="2400" spc="-140" dirty="0">
                <a:latin typeface="DejaVu Sans"/>
                <a:cs typeface="DejaVu Sans"/>
              </a:rPr>
              <a:t>Urine </a:t>
            </a:r>
            <a:r>
              <a:rPr sz="2400" spc="-165" dirty="0">
                <a:latin typeface="DejaVu Sans"/>
                <a:cs typeface="DejaVu Sans"/>
              </a:rPr>
              <a:t>microscopy (red</a:t>
            </a:r>
            <a:r>
              <a:rPr sz="2400" spc="-15" dirty="0">
                <a:latin typeface="DejaVu Sans"/>
                <a:cs typeface="DejaVu Sans"/>
              </a:rPr>
              <a:t> </a:t>
            </a:r>
            <a:r>
              <a:rPr sz="2400" spc="-135" dirty="0">
                <a:latin typeface="DejaVu Sans"/>
                <a:cs typeface="DejaVu Sans"/>
              </a:rPr>
              <a:t>cell</a:t>
            </a:r>
            <a:endParaRPr sz="2400">
              <a:latin typeface="DejaVu Sans"/>
              <a:cs typeface="DejaVu Sans"/>
            </a:endParaRPr>
          </a:p>
          <a:p>
            <a:pPr marL="700405" lvl="1" indent="-356870">
              <a:lnSpc>
                <a:spcPct val="100000"/>
              </a:lnSpc>
              <a:buAutoNum type="alphaLcParenR"/>
              <a:tabLst>
                <a:tab pos="701040" algn="l"/>
              </a:tabLst>
            </a:pPr>
            <a:r>
              <a:rPr sz="2400" spc="-180" dirty="0">
                <a:latin typeface="DejaVu Sans"/>
                <a:cs typeface="DejaVu Sans"/>
              </a:rPr>
              <a:t>proteinuria</a:t>
            </a:r>
            <a:endParaRPr sz="24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2400" b="1" i="1" u="heavy" spc="-10" dirty="0">
                <a:uFill>
                  <a:solidFill>
                    <a:srgbClr val="000000"/>
                  </a:solidFill>
                </a:uFill>
                <a:latin typeface="Nimbus Sans L"/>
                <a:cs typeface="Nimbus Sans L"/>
              </a:rPr>
              <a:t>COMPLICATION</a:t>
            </a:r>
            <a:endParaRPr sz="2400">
              <a:latin typeface="Nimbus Sans L"/>
              <a:cs typeface="Nimbus Sans L"/>
            </a:endParaRPr>
          </a:p>
          <a:p>
            <a:pPr marL="12700" marR="395605">
              <a:lnSpc>
                <a:spcPct val="100000"/>
              </a:lnSpc>
            </a:pPr>
            <a:r>
              <a:rPr sz="2400" spc="-170" dirty="0">
                <a:latin typeface="DejaVu Sans"/>
                <a:cs typeface="DejaVu Sans"/>
              </a:rPr>
              <a:t>Hypertensive encephalopathy, </a:t>
            </a:r>
            <a:r>
              <a:rPr sz="2400" spc="-190" dirty="0">
                <a:latin typeface="DejaVu Sans"/>
                <a:cs typeface="DejaVu Sans"/>
              </a:rPr>
              <a:t>heart </a:t>
            </a:r>
            <a:r>
              <a:rPr sz="2400" spc="-165" dirty="0">
                <a:latin typeface="DejaVu Sans"/>
                <a:cs typeface="DejaVu Sans"/>
              </a:rPr>
              <a:t>failure </a:t>
            </a:r>
            <a:r>
              <a:rPr sz="2400" spc="-180" dirty="0">
                <a:latin typeface="DejaVu Sans"/>
                <a:cs typeface="DejaVu Sans"/>
              </a:rPr>
              <a:t>and </a:t>
            </a:r>
            <a:r>
              <a:rPr sz="2400" spc="-175" dirty="0">
                <a:latin typeface="DejaVu Sans"/>
                <a:cs typeface="DejaVu Sans"/>
              </a:rPr>
              <a:t>acute  </a:t>
            </a:r>
            <a:r>
              <a:rPr sz="2400" spc="-195" dirty="0">
                <a:latin typeface="DejaVu Sans"/>
                <a:cs typeface="DejaVu Sans"/>
              </a:rPr>
              <a:t>pulmonary edema </a:t>
            </a:r>
            <a:r>
              <a:rPr sz="2400" spc="-229" dirty="0">
                <a:latin typeface="DejaVu Sans"/>
                <a:cs typeface="DejaVu Sans"/>
              </a:rPr>
              <a:t>may </a:t>
            </a:r>
            <a:r>
              <a:rPr sz="2400" spc="-155" dirty="0">
                <a:latin typeface="DejaVu Sans"/>
                <a:cs typeface="DejaVu Sans"/>
              </a:rPr>
              <a:t>occur </a:t>
            </a:r>
            <a:r>
              <a:rPr sz="2400" spc="-165" dirty="0">
                <a:latin typeface="DejaVu Sans"/>
                <a:cs typeface="DejaVu Sans"/>
              </a:rPr>
              <a:t>in </a:t>
            </a:r>
            <a:r>
              <a:rPr sz="2400" spc="-155" dirty="0">
                <a:latin typeface="DejaVu Sans"/>
                <a:cs typeface="DejaVu Sans"/>
              </a:rPr>
              <a:t>severe</a:t>
            </a:r>
            <a:r>
              <a:rPr sz="2400" spc="350" dirty="0">
                <a:latin typeface="DejaVu Sans"/>
                <a:cs typeface="DejaVu Sans"/>
              </a:rPr>
              <a:t> </a:t>
            </a:r>
            <a:r>
              <a:rPr sz="2400" spc="-105" dirty="0">
                <a:latin typeface="DejaVu Sans"/>
                <a:cs typeface="DejaVu Sans"/>
              </a:rPr>
              <a:t>cases</a:t>
            </a:r>
            <a:endParaRPr sz="2400">
              <a:latin typeface="DejaVu Sans"/>
              <a:cs typeface="DejaVu Sans"/>
            </a:endParaRPr>
          </a:p>
          <a:p>
            <a:pPr marL="12700" marR="5080">
              <a:lnSpc>
                <a:spcPct val="100000"/>
              </a:lnSpc>
            </a:pPr>
            <a:r>
              <a:rPr sz="2400" spc="-155" dirty="0">
                <a:latin typeface="DejaVu Sans"/>
                <a:cs typeface="DejaVu Sans"/>
              </a:rPr>
              <a:t>Acute </a:t>
            </a:r>
            <a:r>
              <a:rPr sz="2400" spc="-165" dirty="0">
                <a:latin typeface="DejaVu Sans"/>
                <a:cs typeface="DejaVu Sans"/>
              </a:rPr>
              <a:t>renal </a:t>
            </a:r>
            <a:r>
              <a:rPr sz="2400" spc="-130" dirty="0">
                <a:latin typeface="DejaVu Sans"/>
                <a:cs typeface="DejaVu Sans"/>
              </a:rPr>
              <a:t>necrosis </a:t>
            </a:r>
            <a:r>
              <a:rPr sz="2400" spc="-180" dirty="0">
                <a:latin typeface="DejaVu Sans"/>
                <a:cs typeface="DejaVu Sans"/>
              </a:rPr>
              <a:t>due </a:t>
            </a:r>
            <a:r>
              <a:rPr sz="2400" spc="-204" dirty="0">
                <a:latin typeface="DejaVu Sans"/>
                <a:cs typeface="DejaVu Sans"/>
              </a:rPr>
              <a:t>to </a:t>
            </a:r>
            <a:r>
              <a:rPr sz="2400" spc="-180" dirty="0">
                <a:latin typeface="DejaVu Sans"/>
                <a:cs typeface="DejaVu Sans"/>
              </a:rPr>
              <a:t>injury </a:t>
            </a:r>
            <a:r>
              <a:rPr sz="2400" spc="-165" dirty="0">
                <a:latin typeface="DejaVu Sans"/>
                <a:cs typeface="DejaVu Sans"/>
              </a:rPr>
              <a:t>of </a:t>
            </a:r>
            <a:r>
              <a:rPr sz="2400" spc="-160" dirty="0">
                <a:latin typeface="DejaVu Sans"/>
                <a:cs typeface="DejaVu Sans"/>
              </a:rPr>
              <a:t>capillary </a:t>
            </a:r>
            <a:r>
              <a:rPr sz="2400" spc="-165" dirty="0">
                <a:latin typeface="DejaVu Sans"/>
                <a:cs typeface="DejaVu Sans"/>
              </a:rPr>
              <a:t>or </a:t>
            </a:r>
            <a:r>
              <a:rPr sz="2400" spc="-160" dirty="0">
                <a:latin typeface="DejaVu Sans"/>
                <a:cs typeface="DejaVu Sans"/>
              </a:rPr>
              <a:t>capillary  </a:t>
            </a:r>
            <a:r>
              <a:rPr sz="2400" spc="-170" dirty="0">
                <a:latin typeface="DejaVu Sans"/>
                <a:cs typeface="DejaVu Sans"/>
              </a:rPr>
              <a:t>thrombosis</a:t>
            </a:r>
            <a:endParaRPr sz="24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6259" y="1471929"/>
            <a:ext cx="7883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5" dirty="0"/>
              <a:t>Treat</a:t>
            </a:r>
            <a:r>
              <a:rPr sz="1800" spc="-220" dirty="0"/>
              <a:t> </a:t>
            </a:r>
            <a:r>
              <a:rPr sz="1800" spc="-165" dirty="0"/>
              <a:t>the</a:t>
            </a:r>
            <a:r>
              <a:rPr sz="1800" spc="-204" dirty="0"/>
              <a:t> </a:t>
            </a:r>
            <a:r>
              <a:rPr sz="1800" spc="-170" dirty="0"/>
              <a:t>underlying</a:t>
            </a:r>
            <a:r>
              <a:rPr sz="1800" spc="-204" dirty="0"/>
              <a:t> </a:t>
            </a:r>
            <a:r>
              <a:rPr sz="1800" spc="-150" dirty="0"/>
              <a:t>infections</a:t>
            </a:r>
            <a:r>
              <a:rPr sz="1800" spc="-210" dirty="0"/>
              <a:t> </a:t>
            </a:r>
            <a:r>
              <a:rPr sz="1800" spc="-195" dirty="0"/>
              <a:t>when</a:t>
            </a:r>
            <a:r>
              <a:rPr sz="1800" spc="-210" dirty="0"/>
              <a:t> </a:t>
            </a:r>
            <a:r>
              <a:rPr sz="1800" spc="-190" dirty="0"/>
              <a:t>acute</a:t>
            </a:r>
            <a:r>
              <a:rPr sz="1800" spc="-204" dirty="0"/>
              <a:t> </a:t>
            </a:r>
            <a:r>
              <a:rPr sz="1800" spc="-150" dirty="0"/>
              <a:t>GN</a:t>
            </a:r>
            <a:r>
              <a:rPr sz="1800" spc="-215" dirty="0"/>
              <a:t> </a:t>
            </a:r>
            <a:r>
              <a:rPr sz="1800" spc="-150" dirty="0"/>
              <a:t>is</a:t>
            </a:r>
            <a:r>
              <a:rPr sz="1800" spc="-210" dirty="0"/>
              <a:t> </a:t>
            </a:r>
            <a:r>
              <a:rPr sz="1800" spc="-180" dirty="0"/>
              <a:t>associated</a:t>
            </a:r>
            <a:r>
              <a:rPr sz="1800" spc="-220" dirty="0"/>
              <a:t> </a:t>
            </a:r>
            <a:r>
              <a:rPr sz="1800" spc="-140" dirty="0"/>
              <a:t>with</a:t>
            </a:r>
            <a:r>
              <a:rPr sz="1800" spc="-210" dirty="0"/>
              <a:t> </a:t>
            </a:r>
            <a:r>
              <a:rPr sz="1800" spc="-170" dirty="0"/>
              <a:t>chronic</a:t>
            </a:r>
            <a:r>
              <a:rPr sz="1800" spc="-210" dirty="0"/>
              <a:t> </a:t>
            </a:r>
            <a:r>
              <a:rPr sz="1800" spc="-145" dirty="0"/>
              <a:t>infections.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556259" y="1694179"/>
            <a:ext cx="1866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509" dirty="0">
                <a:solidFill>
                  <a:srgbClr val="EFAC00"/>
                </a:solidFill>
                <a:latin typeface="DejaVu Sans"/>
                <a:cs typeface="DejaVu Sans"/>
              </a:rPr>
              <a:t></a:t>
            </a:r>
            <a:endParaRPr sz="1600">
              <a:latin typeface="DejaVu Sans"/>
              <a:cs typeface="DejaVu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75030" y="1685290"/>
            <a:ext cx="242443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u="heavy" spc="-26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Antimicrobial</a:t>
            </a:r>
            <a:r>
              <a:rPr sz="2000" b="1" u="heavy" spc="-35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 </a:t>
            </a:r>
            <a:r>
              <a:rPr sz="2000" b="1" u="heavy" spc="-30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therapy</a:t>
            </a:r>
            <a:endParaRPr sz="2000">
              <a:latin typeface="DejaVu Sans"/>
              <a:cs typeface="DejaVu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94080" y="1985010"/>
            <a:ext cx="120650" cy="2724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spc="-355" dirty="0">
                <a:solidFill>
                  <a:srgbClr val="5FB4CC"/>
                </a:solidFill>
                <a:latin typeface="DejaVu Sans"/>
                <a:cs typeface="DejaVu Sans"/>
              </a:rPr>
              <a:t></a:t>
            </a:r>
            <a:endParaRPr sz="1600">
              <a:latin typeface="DejaVu Sans"/>
              <a:cs typeface="DejaVu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4080" y="2480310"/>
            <a:ext cx="120650" cy="2724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spc="-355" dirty="0">
                <a:solidFill>
                  <a:srgbClr val="5FB4CC"/>
                </a:solidFill>
                <a:latin typeface="DejaVu Sans"/>
                <a:cs typeface="DejaVu Sans"/>
              </a:rPr>
              <a:t></a:t>
            </a:r>
            <a:endParaRPr sz="1600">
              <a:latin typeface="DejaVu Sans"/>
              <a:cs typeface="DejaVu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67130" y="1991359"/>
            <a:ext cx="7165340" cy="79502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515"/>
              </a:spcBef>
            </a:pPr>
            <a:r>
              <a:rPr sz="1800" spc="-135" dirty="0">
                <a:latin typeface="DejaVu Sans"/>
                <a:cs typeface="DejaVu Sans"/>
              </a:rPr>
              <a:t>Antibiotics</a:t>
            </a:r>
            <a:r>
              <a:rPr sz="1800" spc="-210" dirty="0">
                <a:latin typeface="DejaVu Sans"/>
                <a:cs typeface="DejaVu Sans"/>
              </a:rPr>
              <a:t> </a:t>
            </a:r>
            <a:r>
              <a:rPr sz="1800" spc="-170" dirty="0">
                <a:latin typeface="DejaVu Sans"/>
                <a:cs typeface="DejaVu Sans"/>
              </a:rPr>
              <a:t>(eg,</a:t>
            </a:r>
            <a:r>
              <a:rPr sz="1800" spc="-204" dirty="0">
                <a:latin typeface="DejaVu Sans"/>
                <a:cs typeface="DejaVu Sans"/>
              </a:rPr>
              <a:t> </a:t>
            </a:r>
            <a:r>
              <a:rPr sz="1800" spc="-145" dirty="0">
                <a:latin typeface="DejaVu Sans"/>
                <a:cs typeface="DejaVu Sans"/>
              </a:rPr>
              <a:t>penicillin)</a:t>
            </a:r>
            <a:r>
              <a:rPr sz="1800" spc="-210" dirty="0">
                <a:latin typeface="DejaVu Sans"/>
                <a:cs typeface="DejaVu Sans"/>
              </a:rPr>
              <a:t> </a:t>
            </a:r>
            <a:r>
              <a:rPr sz="1800" spc="-200" dirty="0">
                <a:latin typeface="DejaVu Sans"/>
                <a:cs typeface="DejaVu Sans"/>
              </a:rPr>
              <a:t>are</a:t>
            </a:r>
            <a:r>
              <a:rPr sz="1800" spc="-204" dirty="0">
                <a:latin typeface="DejaVu Sans"/>
                <a:cs typeface="DejaVu Sans"/>
              </a:rPr>
              <a:t> used</a:t>
            </a:r>
            <a:r>
              <a:rPr sz="1800" spc="-215" dirty="0">
                <a:latin typeface="DejaVu Sans"/>
                <a:cs typeface="DejaVu Sans"/>
              </a:rPr>
              <a:t> </a:t>
            </a:r>
            <a:r>
              <a:rPr sz="1800" spc="-114" dirty="0">
                <a:latin typeface="DejaVu Sans"/>
                <a:cs typeface="DejaVu Sans"/>
              </a:rPr>
              <a:t>to</a:t>
            </a:r>
            <a:r>
              <a:rPr sz="1800" spc="-210" dirty="0">
                <a:latin typeface="DejaVu Sans"/>
                <a:cs typeface="DejaVu Sans"/>
              </a:rPr>
              <a:t> </a:t>
            </a:r>
            <a:r>
              <a:rPr sz="1800" spc="-145" dirty="0">
                <a:latin typeface="DejaVu Sans"/>
                <a:cs typeface="DejaVu Sans"/>
              </a:rPr>
              <a:t>control</a:t>
            </a:r>
            <a:r>
              <a:rPr sz="1800" spc="-210" dirty="0">
                <a:latin typeface="DejaVu Sans"/>
                <a:cs typeface="DejaVu Sans"/>
              </a:rPr>
              <a:t> </a:t>
            </a:r>
            <a:r>
              <a:rPr sz="1800" spc="-150" dirty="0">
                <a:latin typeface="DejaVu Sans"/>
                <a:cs typeface="DejaVu Sans"/>
              </a:rPr>
              <a:t>local</a:t>
            </a:r>
            <a:r>
              <a:rPr sz="1800" spc="-210" dirty="0">
                <a:latin typeface="DejaVu Sans"/>
                <a:cs typeface="DejaVu Sans"/>
              </a:rPr>
              <a:t> </a:t>
            </a:r>
            <a:r>
              <a:rPr sz="1800" spc="-200" dirty="0">
                <a:latin typeface="DejaVu Sans"/>
                <a:cs typeface="DejaVu Sans"/>
              </a:rPr>
              <a:t>symptoms </a:t>
            </a:r>
            <a:r>
              <a:rPr sz="1800" spc="-204" dirty="0">
                <a:latin typeface="DejaVu Sans"/>
                <a:cs typeface="DejaVu Sans"/>
              </a:rPr>
              <a:t>and</a:t>
            </a:r>
            <a:r>
              <a:rPr sz="1800" spc="-215" dirty="0">
                <a:latin typeface="DejaVu Sans"/>
                <a:cs typeface="DejaVu Sans"/>
              </a:rPr>
              <a:t> </a:t>
            </a:r>
            <a:r>
              <a:rPr sz="1800" spc="-120" dirty="0">
                <a:latin typeface="DejaVu Sans"/>
                <a:cs typeface="DejaVu Sans"/>
              </a:rPr>
              <a:t>to</a:t>
            </a:r>
            <a:r>
              <a:rPr sz="1800" spc="-204" dirty="0">
                <a:latin typeface="DejaVu Sans"/>
                <a:cs typeface="DejaVu Sans"/>
              </a:rPr>
              <a:t> </a:t>
            </a:r>
            <a:r>
              <a:rPr sz="1800" spc="-185" dirty="0">
                <a:latin typeface="DejaVu Sans"/>
                <a:cs typeface="DejaVu Sans"/>
              </a:rPr>
              <a:t>prevent  </a:t>
            </a:r>
            <a:r>
              <a:rPr sz="1800" spc="-195" dirty="0">
                <a:latin typeface="DejaVu Sans"/>
                <a:cs typeface="DejaVu Sans"/>
              </a:rPr>
              <a:t>spread </a:t>
            </a:r>
            <a:r>
              <a:rPr sz="1800" spc="-105" dirty="0">
                <a:latin typeface="DejaVu Sans"/>
                <a:cs typeface="DejaVu Sans"/>
              </a:rPr>
              <a:t>of </a:t>
            </a:r>
            <a:r>
              <a:rPr sz="1800" spc="-145" dirty="0">
                <a:latin typeface="DejaVu Sans"/>
                <a:cs typeface="DejaVu Sans"/>
              </a:rPr>
              <a:t>infection </a:t>
            </a:r>
            <a:r>
              <a:rPr sz="1800" spc="-114" dirty="0">
                <a:latin typeface="DejaVu Sans"/>
                <a:cs typeface="DejaVu Sans"/>
              </a:rPr>
              <a:t>to</a:t>
            </a:r>
            <a:r>
              <a:rPr sz="1800" spc="-455" dirty="0">
                <a:latin typeface="DejaVu Sans"/>
                <a:cs typeface="DejaVu Sans"/>
              </a:rPr>
              <a:t> </a:t>
            </a:r>
            <a:r>
              <a:rPr sz="1800" spc="-175" dirty="0">
                <a:latin typeface="DejaVu Sans"/>
                <a:cs typeface="DejaVu Sans"/>
              </a:rPr>
              <a:t>close </a:t>
            </a:r>
            <a:r>
              <a:rPr sz="1800" spc="-165" dirty="0">
                <a:latin typeface="DejaVu Sans"/>
                <a:cs typeface="DejaVu Sans"/>
              </a:rPr>
              <a:t>contacts.</a:t>
            </a:r>
            <a:endParaRPr sz="18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800" spc="-145" dirty="0">
                <a:latin typeface="DejaVu Sans"/>
                <a:cs typeface="DejaVu Sans"/>
              </a:rPr>
              <a:t>Antimicrobial</a:t>
            </a:r>
            <a:r>
              <a:rPr sz="1800" spc="-215" dirty="0">
                <a:latin typeface="DejaVu Sans"/>
                <a:cs typeface="DejaVu Sans"/>
              </a:rPr>
              <a:t> </a:t>
            </a:r>
            <a:r>
              <a:rPr sz="1800" spc="-180" dirty="0">
                <a:latin typeface="DejaVu Sans"/>
                <a:cs typeface="DejaVu Sans"/>
              </a:rPr>
              <a:t>therapy</a:t>
            </a:r>
            <a:r>
              <a:rPr sz="1800" spc="-215" dirty="0">
                <a:latin typeface="DejaVu Sans"/>
                <a:cs typeface="DejaVu Sans"/>
              </a:rPr>
              <a:t> </a:t>
            </a:r>
            <a:r>
              <a:rPr sz="1800" spc="-190" dirty="0">
                <a:latin typeface="DejaVu Sans"/>
                <a:cs typeface="DejaVu Sans"/>
              </a:rPr>
              <a:t>does</a:t>
            </a:r>
            <a:r>
              <a:rPr sz="1800" spc="-215" dirty="0">
                <a:latin typeface="DejaVu Sans"/>
                <a:cs typeface="DejaVu Sans"/>
              </a:rPr>
              <a:t> </a:t>
            </a:r>
            <a:r>
              <a:rPr sz="1800" spc="-145" dirty="0">
                <a:latin typeface="DejaVu Sans"/>
                <a:cs typeface="DejaVu Sans"/>
              </a:rPr>
              <a:t>not</a:t>
            </a:r>
            <a:r>
              <a:rPr sz="1800" spc="-210" dirty="0">
                <a:latin typeface="DejaVu Sans"/>
                <a:cs typeface="DejaVu Sans"/>
              </a:rPr>
              <a:t> </a:t>
            </a:r>
            <a:r>
              <a:rPr sz="1800" spc="-200" dirty="0">
                <a:latin typeface="DejaVu Sans"/>
                <a:cs typeface="DejaVu Sans"/>
              </a:rPr>
              <a:t>appear</a:t>
            </a:r>
            <a:r>
              <a:rPr sz="1800" spc="-215" dirty="0">
                <a:latin typeface="DejaVu Sans"/>
                <a:cs typeface="DejaVu Sans"/>
              </a:rPr>
              <a:t> </a:t>
            </a:r>
            <a:r>
              <a:rPr sz="1800" spc="-120" dirty="0">
                <a:latin typeface="DejaVu Sans"/>
                <a:cs typeface="DejaVu Sans"/>
              </a:rPr>
              <a:t>to</a:t>
            </a:r>
            <a:r>
              <a:rPr sz="1800" spc="-215" dirty="0">
                <a:latin typeface="DejaVu Sans"/>
                <a:cs typeface="DejaVu Sans"/>
              </a:rPr>
              <a:t> </a:t>
            </a:r>
            <a:r>
              <a:rPr sz="1800" spc="-185" dirty="0">
                <a:latin typeface="DejaVu Sans"/>
                <a:cs typeface="DejaVu Sans"/>
              </a:rPr>
              <a:t>prevent</a:t>
            </a:r>
            <a:r>
              <a:rPr sz="1800" spc="-220" dirty="0">
                <a:latin typeface="DejaVu Sans"/>
                <a:cs typeface="DejaVu Sans"/>
              </a:rPr>
              <a:t> </a:t>
            </a:r>
            <a:r>
              <a:rPr sz="1800" spc="-165" dirty="0">
                <a:latin typeface="DejaVu Sans"/>
                <a:cs typeface="DejaVu Sans"/>
              </a:rPr>
              <a:t>the</a:t>
            </a:r>
            <a:r>
              <a:rPr sz="1800" spc="-220" dirty="0">
                <a:latin typeface="DejaVu Sans"/>
                <a:cs typeface="DejaVu Sans"/>
              </a:rPr>
              <a:t> </a:t>
            </a:r>
            <a:r>
              <a:rPr sz="1800" spc="-185" dirty="0">
                <a:latin typeface="DejaVu Sans"/>
                <a:cs typeface="DejaVu Sans"/>
              </a:rPr>
              <a:t>development</a:t>
            </a:r>
            <a:r>
              <a:rPr sz="1800" spc="-220" dirty="0">
                <a:latin typeface="DejaVu Sans"/>
                <a:cs typeface="DejaVu Sans"/>
              </a:rPr>
              <a:t> </a:t>
            </a:r>
            <a:r>
              <a:rPr sz="1800" spc="-105" dirty="0">
                <a:latin typeface="DejaVu Sans"/>
                <a:cs typeface="DejaVu Sans"/>
              </a:rPr>
              <a:t>of</a:t>
            </a:r>
            <a:r>
              <a:rPr sz="1800" spc="-204" dirty="0">
                <a:latin typeface="DejaVu Sans"/>
                <a:cs typeface="DejaVu Sans"/>
              </a:rPr>
              <a:t> </a:t>
            </a:r>
            <a:r>
              <a:rPr sz="1800" spc="-135" dirty="0">
                <a:latin typeface="DejaVu Sans"/>
                <a:cs typeface="DejaVu Sans"/>
              </a:rPr>
              <a:t>GN,</a:t>
            </a:r>
            <a:endParaRPr sz="1800">
              <a:latin typeface="DejaVu Sans"/>
              <a:cs typeface="DejaVu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6259" y="2928620"/>
            <a:ext cx="1866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509" dirty="0">
                <a:solidFill>
                  <a:srgbClr val="EFAC00"/>
                </a:solidFill>
                <a:latin typeface="DejaVu Sans"/>
                <a:cs typeface="DejaVu Sans"/>
              </a:rPr>
              <a:t></a:t>
            </a:r>
            <a:endParaRPr sz="1600">
              <a:latin typeface="DejaVu Sans"/>
              <a:cs typeface="DejaVu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5030" y="2706370"/>
            <a:ext cx="4005579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0">
              <a:lnSpc>
                <a:spcPts val="1920"/>
              </a:lnSpc>
              <a:spcBef>
                <a:spcPts val="100"/>
              </a:spcBef>
            </a:pPr>
            <a:r>
              <a:rPr sz="1800" spc="-195" dirty="0">
                <a:latin typeface="DejaVu Sans"/>
                <a:cs typeface="DejaVu Sans"/>
              </a:rPr>
              <a:t>except </a:t>
            </a:r>
            <a:r>
              <a:rPr sz="1800" spc="-75" dirty="0">
                <a:latin typeface="DejaVu Sans"/>
                <a:cs typeface="DejaVu Sans"/>
              </a:rPr>
              <a:t>if</a:t>
            </a:r>
            <a:r>
              <a:rPr sz="1800" spc="-445" dirty="0">
                <a:latin typeface="DejaVu Sans"/>
                <a:cs typeface="DejaVu Sans"/>
              </a:rPr>
              <a:t> </a:t>
            </a:r>
            <a:r>
              <a:rPr sz="1800" spc="-185" dirty="0">
                <a:latin typeface="DejaVu Sans"/>
                <a:cs typeface="DejaVu Sans"/>
              </a:rPr>
              <a:t>given </a:t>
            </a:r>
            <a:r>
              <a:rPr sz="1800" spc="-140" dirty="0">
                <a:latin typeface="DejaVu Sans"/>
                <a:cs typeface="DejaVu Sans"/>
              </a:rPr>
              <a:t>within </a:t>
            </a:r>
            <a:r>
              <a:rPr sz="1800" spc="-165" dirty="0">
                <a:latin typeface="DejaVu Sans"/>
                <a:cs typeface="DejaVu Sans"/>
              </a:rPr>
              <a:t>the </a:t>
            </a:r>
            <a:r>
              <a:rPr sz="1800" spc="-114" dirty="0">
                <a:latin typeface="DejaVu Sans"/>
                <a:cs typeface="DejaVu Sans"/>
              </a:rPr>
              <a:t>first </a:t>
            </a:r>
            <a:r>
              <a:rPr sz="1800" spc="-275" dirty="0">
                <a:latin typeface="DejaVu Sans"/>
                <a:cs typeface="DejaVu Sans"/>
              </a:rPr>
              <a:t>36 </a:t>
            </a:r>
            <a:r>
              <a:rPr sz="1800" spc="-165" dirty="0">
                <a:latin typeface="DejaVu Sans"/>
                <a:cs typeface="DejaVu Sans"/>
              </a:rPr>
              <a:t>hours.</a:t>
            </a:r>
            <a:endParaRPr sz="1800">
              <a:latin typeface="DejaVu Sans"/>
              <a:cs typeface="DejaVu Sans"/>
            </a:endParaRPr>
          </a:p>
          <a:p>
            <a:pPr marL="12700">
              <a:lnSpc>
                <a:spcPts val="2160"/>
              </a:lnSpc>
            </a:pPr>
            <a:r>
              <a:rPr sz="2000" b="1" u="heavy" spc="-27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Loop </a:t>
            </a:r>
            <a:r>
              <a:rPr sz="2000" b="1" u="heavy" spc="-27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diuretic</a:t>
            </a:r>
            <a:r>
              <a:rPr sz="2000" b="1" u="heavy" spc="-31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 </a:t>
            </a:r>
            <a:r>
              <a:rPr sz="2000" b="1" u="heavy" spc="-30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therapy</a:t>
            </a:r>
            <a:endParaRPr sz="2000">
              <a:latin typeface="DejaVu Sans"/>
              <a:cs typeface="DejaVu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94080" y="3219450"/>
            <a:ext cx="120650" cy="2724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spc="-355" dirty="0">
                <a:solidFill>
                  <a:srgbClr val="5FB4CC"/>
                </a:solidFill>
                <a:latin typeface="DejaVu Sans"/>
                <a:cs typeface="DejaVu Sans"/>
              </a:rPr>
              <a:t></a:t>
            </a:r>
            <a:endParaRPr sz="1600">
              <a:latin typeface="DejaVu Sans"/>
              <a:cs typeface="DejaVu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94080" y="3714750"/>
            <a:ext cx="120650" cy="2724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spc="-355" dirty="0">
                <a:solidFill>
                  <a:srgbClr val="5FB4CC"/>
                </a:solidFill>
                <a:latin typeface="DejaVu Sans"/>
                <a:cs typeface="DejaVu Sans"/>
              </a:rPr>
              <a:t></a:t>
            </a:r>
            <a:endParaRPr sz="1600">
              <a:latin typeface="DejaVu Sans"/>
              <a:cs typeface="DejaVu Sans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67130" y="3225800"/>
            <a:ext cx="7551420" cy="79502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515"/>
              </a:spcBef>
            </a:pPr>
            <a:r>
              <a:rPr sz="1800" spc="-140" dirty="0">
                <a:latin typeface="DejaVu Sans"/>
                <a:cs typeface="DejaVu Sans"/>
              </a:rPr>
              <a:t>Loop </a:t>
            </a:r>
            <a:r>
              <a:rPr sz="1800" spc="-160" dirty="0">
                <a:latin typeface="DejaVu Sans"/>
                <a:cs typeface="DejaVu Sans"/>
              </a:rPr>
              <a:t>diuretics </a:t>
            </a:r>
            <a:r>
              <a:rPr sz="1800" spc="-240" dirty="0">
                <a:latin typeface="DejaVu Sans"/>
                <a:cs typeface="DejaVu Sans"/>
              </a:rPr>
              <a:t>may </a:t>
            </a:r>
            <a:r>
              <a:rPr sz="1800" spc="-200" dirty="0">
                <a:latin typeface="DejaVu Sans"/>
                <a:cs typeface="DejaVu Sans"/>
              </a:rPr>
              <a:t>be </a:t>
            </a:r>
            <a:r>
              <a:rPr sz="1800" spc="-175" dirty="0">
                <a:latin typeface="DejaVu Sans"/>
                <a:cs typeface="DejaVu Sans"/>
              </a:rPr>
              <a:t>required </a:t>
            </a:r>
            <a:r>
              <a:rPr sz="1800" spc="-140" dirty="0">
                <a:latin typeface="DejaVu Sans"/>
                <a:cs typeface="DejaVu Sans"/>
              </a:rPr>
              <a:t>in </a:t>
            </a:r>
            <a:r>
              <a:rPr sz="1800" spc="-165" dirty="0">
                <a:latin typeface="DejaVu Sans"/>
                <a:cs typeface="DejaVu Sans"/>
              </a:rPr>
              <a:t>patients </a:t>
            </a:r>
            <a:r>
              <a:rPr sz="1800" spc="-175" dirty="0">
                <a:latin typeface="DejaVu Sans"/>
                <a:cs typeface="DejaVu Sans"/>
              </a:rPr>
              <a:t>who</a:t>
            </a:r>
            <a:r>
              <a:rPr sz="1800" spc="-465" dirty="0">
                <a:latin typeface="DejaVu Sans"/>
                <a:cs typeface="DejaVu Sans"/>
              </a:rPr>
              <a:t> </a:t>
            </a:r>
            <a:r>
              <a:rPr sz="1800" spc="-200" dirty="0">
                <a:latin typeface="DejaVu Sans"/>
                <a:cs typeface="DejaVu Sans"/>
              </a:rPr>
              <a:t>are </a:t>
            </a:r>
            <a:r>
              <a:rPr sz="1800" spc="-195" dirty="0">
                <a:latin typeface="DejaVu Sans"/>
                <a:cs typeface="DejaVu Sans"/>
              </a:rPr>
              <a:t>edematous </a:t>
            </a:r>
            <a:r>
              <a:rPr sz="1800" spc="-204" dirty="0">
                <a:latin typeface="DejaVu Sans"/>
                <a:cs typeface="DejaVu Sans"/>
              </a:rPr>
              <a:t>and </a:t>
            </a:r>
            <a:r>
              <a:rPr sz="1800" spc="-185" dirty="0">
                <a:latin typeface="DejaVu Sans"/>
                <a:cs typeface="DejaVu Sans"/>
              </a:rPr>
              <a:t>hypertensive  </a:t>
            </a:r>
            <a:r>
              <a:rPr sz="1800" spc="-140" dirty="0">
                <a:latin typeface="DejaVu Sans"/>
                <a:cs typeface="DejaVu Sans"/>
              </a:rPr>
              <a:t>in</a:t>
            </a:r>
            <a:r>
              <a:rPr sz="1800" spc="-215" dirty="0">
                <a:latin typeface="DejaVu Sans"/>
                <a:cs typeface="DejaVu Sans"/>
              </a:rPr>
              <a:t> </a:t>
            </a:r>
            <a:r>
              <a:rPr sz="1800" spc="-165" dirty="0">
                <a:latin typeface="DejaVu Sans"/>
                <a:cs typeface="DejaVu Sans"/>
              </a:rPr>
              <a:t>order</a:t>
            </a:r>
            <a:r>
              <a:rPr sz="1800" spc="-220" dirty="0">
                <a:latin typeface="DejaVu Sans"/>
                <a:cs typeface="DejaVu Sans"/>
              </a:rPr>
              <a:t> </a:t>
            </a:r>
            <a:r>
              <a:rPr sz="1800" spc="-120" dirty="0">
                <a:latin typeface="DejaVu Sans"/>
                <a:cs typeface="DejaVu Sans"/>
              </a:rPr>
              <a:t>to</a:t>
            </a:r>
            <a:r>
              <a:rPr sz="1800" spc="-215" dirty="0">
                <a:latin typeface="DejaVu Sans"/>
                <a:cs typeface="DejaVu Sans"/>
              </a:rPr>
              <a:t> </a:t>
            </a:r>
            <a:r>
              <a:rPr sz="1800" spc="-204" dirty="0">
                <a:latin typeface="DejaVu Sans"/>
                <a:cs typeface="DejaVu Sans"/>
              </a:rPr>
              <a:t>remove</a:t>
            </a:r>
            <a:r>
              <a:rPr sz="1800" spc="-210" dirty="0">
                <a:latin typeface="DejaVu Sans"/>
                <a:cs typeface="DejaVu Sans"/>
              </a:rPr>
              <a:t> </a:t>
            </a:r>
            <a:r>
              <a:rPr sz="1800" spc="-220" dirty="0">
                <a:latin typeface="DejaVu Sans"/>
                <a:cs typeface="DejaVu Sans"/>
              </a:rPr>
              <a:t>excess</a:t>
            </a:r>
            <a:r>
              <a:rPr sz="1800" spc="-210" dirty="0">
                <a:latin typeface="DejaVu Sans"/>
                <a:cs typeface="DejaVu Sans"/>
              </a:rPr>
              <a:t> </a:t>
            </a:r>
            <a:r>
              <a:rPr sz="1800" spc="-125" dirty="0">
                <a:latin typeface="DejaVu Sans"/>
                <a:cs typeface="DejaVu Sans"/>
              </a:rPr>
              <a:t>fluid</a:t>
            </a:r>
            <a:r>
              <a:rPr sz="1800" spc="-220" dirty="0">
                <a:latin typeface="DejaVu Sans"/>
                <a:cs typeface="DejaVu Sans"/>
              </a:rPr>
              <a:t> </a:t>
            </a:r>
            <a:r>
              <a:rPr sz="1800" spc="-204" dirty="0">
                <a:latin typeface="DejaVu Sans"/>
                <a:cs typeface="DejaVu Sans"/>
              </a:rPr>
              <a:t>and</a:t>
            </a:r>
            <a:r>
              <a:rPr sz="1800" spc="-229" dirty="0">
                <a:latin typeface="DejaVu Sans"/>
                <a:cs typeface="DejaVu Sans"/>
              </a:rPr>
              <a:t> </a:t>
            </a:r>
            <a:r>
              <a:rPr sz="1800" spc="-114" dirty="0">
                <a:latin typeface="DejaVu Sans"/>
                <a:cs typeface="DejaVu Sans"/>
              </a:rPr>
              <a:t>to</a:t>
            </a:r>
            <a:r>
              <a:rPr sz="1800" spc="-215" dirty="0">
                <a:latin typeface="DejaVu Sans"/>
                <a:cs typeface="DejaVu Sans"/>
              </a:rPr>
              <a:t> </a:t>
            </a:r>
            <a:r>
              <a:rPr sz="1800" spc="-165" dirty="0">
                <a:latin typeface="DejaVu Sans"/>
                <a:cs typeface="DejaVu Sans"/>
              </a:rPr>
              <a:t>correct</a:t>
            </a:r>
            <a:r>
              <a:rPr sz="1800" spc="-210" dirty="0">
                <a:latin typeface="DejaVu Sans"/>
                <a:cs typeface="DejaVu Sans"/>
              </a:rPr>
              <a:t> </a:t>
            </a:r>
            <a:r>
              <a:rPr sz="1800" spc="-170" dirty="0">
                <a:latin typeface="DejaVu Sans"/>
                <a:cs typeface="DejaVu Sans"/>
              </a:rPr>
              <a:t>hypertension.</a:t>
            </a:r>
            <a:endParaRPr sz="18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800" spc="-180" dirty="0">
                <a:latin typeface="DejaVu Sans"/>
                <a:cs typeface="DejaVu Sans"/>
              </a:rPr>
              <a:t>Relieves</a:t>
            </a:r>
            <a:r>
              <a:rPr sz="1800" spc="-215" dirty="0">
                <a:latin typeface="DejaVu Sans"/>
                <a:cs typeface="DejaVu Sans"/>
              </a:rPr>
              <a:t> </a:t>
            </a:r>
            <a:r>
              <a:rPr sz="1800" spc="-220" dirty="0">
                <a:latin typeface="DejaVu Sans"/>
                <a:cs typeface="DejaVu Sans"/>
              </a:rPr>
              <a:t>edema</a:t>
            </a:r>
            <a:r>
              <a:rPr sz="1800" spc="-225" dirty="0">
                <a:latin typeface="DejaVu Sans"/>
                <a:cs typeface="DejaVu Sans"/>
              </a:rPr>
              <a:t> </a:t>
            </a:r>
            <a:r>
              <a:rPr sz="1800" spc="-204" dirty="0">
                <a:latin typeface="DejaVu Sans"/>
                <a:cs typeface="DejaVu Sans"/>
              </a:rPr>
              <a:t>and</a:t>
            </a:r>
            <a:r>
              <a:rPr sz="1800" spc="-215" dirty="0">
                <a:latin typeface="DejaVu Sans"/>
                <a:cs typeface="DejaVu Sans"/>
              </a:rPr>
              <a:t> </a:t>
            </a:r>
            <a:r>
              <a:rPr sz="1800" spc="-155" dirty="0">
                <a:latin typeface="DejaVu Sans"/>
                <a:cs typeface="DejaVu Sans"/>
              </a:rPr>
              <a:t>controls</a:t>
            </a:r>
            <a:r>
              <a:rPr sz="1800" spc="-215" dirty="0">
                <a:latin typeface="DejaVu Sans"/>
                <a:cs typeface="DejaVu Sans"/>
              </a:rPr>
              <a:t> </a:t>
            </a:r>
            <a:r>
              <a:rPr sz="1800" spc="-180" dirty="0">
                <a:latin typeface="DejaVu Sans"/>
                <a:cs typeface="DejaVu Sans"/>
              </a:rPr>
              <a:t>volume,</a:t>
            </a:r>
            <a:r>
              <a:rPr sz="1800" spc="-210" dirty="0">
                <a:latin typeface="DejaVu Sans"/>
                <a:cs typeface="DejaVu Sans"/>
              </a:rPr>
              <a:t> </a:t>
            </a:r>
            <a:r>
              <a:rPr sz="1800" spc="-175" dirty="0">
                <a:latin typeface="DejaVu Sans"/>
                <a:cs typeface="DejaVu Sans"/>
              </a:rPr>
              <a:t>thereby</a:t>
            </a:r>
            <a:r>
              <a:rPr sz="1800" spc="-210" dirty="0">
                <a:latin typeface="DejaVu Sans"/>
                <a:cs typeface="DejaVu Sans"/>
              </a:rPr>
              <a:t> </a:t>
            </a:r>
            <a:r>
              <a:rPr sz="1800" spc="-165" dirty="0">
                <a:latin typeface="DejaVu Sans"/>
                <a:cs typeface="DejaVu Sans"/>
              </a:rPr>
              <a:t>helping</a:t>
            </a:r>
            <a:r>
              <a:rPr sz="1800" spc="-210" dirty="0">
                <a:latin typeface="DejaVu Sans"/>
                <a:cs typeface="DejaVu Sans"/>
              </a:rPr>
              <a:t> </a:t>
            </a:r>
            <a:r>
              <a:rPr sz="1800" spc="-120" dirty="0">
                <a:latin typeface="DejaVu Sans"/>
                <a:cs typeface="DejaVu Sans"/>
              </a:rPr>
              <a:t>to</a:t>
            </a:r>
            <a:r>
              <a:rPr sz="1800" spc="-215" dirty="0">
                <a:latin typeface="DejaVu Sans"/>
                <a:cs typeface="DejaVu Sans"/>
              </a:rPr>
              <a:t> </a:t>
            </a:r>
            <a:r>
              <a:rPr sz="1800" spc="-145" dirty="0">
                <a:latin typeface="DejaVu Sans"/>
                <a:cs typeface="DejaVu Sans"/>
              </a:rPr>
              <a:t>control</a:t>
            </a:r>
            <a:r>
              <a:rPr sz="1800" spc="-210" dirty="0">
                <a:latin typeface="DejaVu Sans"/>
                <a:cs typeface="DejaVu Sans"/>
              </a:rPr>
              <a:t> </a:t>
            </a:r>
            <a:r>
              <a:rPr sz="1800" spc="-170" dirty="0">
                <a:latin typeface="DejaVu Sans"/>
                <a:cs typeface="DejaVu Sans"/>
              </a:rPr>
              <a:t>volume-related</a:t>
            </a:r>
            <a:endParaRPr sz="1800">
              <a:latin typeface="DejaVu Sans"/>
              <a:cs typeface="DejaVu San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6259" y="4163059"/>
            <a:ext cx="1866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509" dirty="0">
                <a:solidFill>
                  <a:srgbClr val="EFAC00"/>
                </a:solidFill>
                <a:latin typeface="DejaVu Sans"/>
                <a:cs typeface="DejaVu Sans"/>
              </a:rPr>
              <a:t></a:t>
            </a:r>
            <a:endParaRPr sz="1600">
              <a:latin typeface="DejaVu Sans"/>
              <a:cs typeface="DejaVu San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6259" y="4631690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450" dirty="0">
                <a:solidFill>
                  <a:srgbClr val="EFAC00"/>
                </a:solidFill>
                <a:latin typeface="DejaVu Sans"/>
                <a:cs typeface="DejaVu Sans"/>
              </a:rPr>
              <a:t></a:t>
            </a:r>
            <a:endParaRPr sz="1450">
              <a:latin typeface="DejaVu Sans"/>
              <a:cs typeface="DejaVu San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75030" y="3940809"/>
            <a:ext cx="7732395" cy="981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0">
              <a:lnSpc>
                <a:spcPts val="1920"/>
              </a:lnSpc>
              <a:spcBef>
                <a:spcPts val="100"/>
              </a:spcBef>
            </a:pPr>
            <a:r>
              <a:rPr sz="1800" spc="-165" dirty="0">
                <a:latin typeface="DejaVu Sans"/>
                <a:cs typeface="DejaVu Sans"/>
              </a:rPr>
              <a:t>elevation </a:t>
            </a:r>
            <a:r>
              <a:rPr sz="1800" spc="-140" dirty="0">
                <a:latin typeface="DejaVu Sans"/>
                <a:cs typeface="DejaVu Sans"/>
              </a:rPr>
              <a:t>in</a:t>
            </a:r>
            <a:r>
              <a:rPr sz="1800" spc="-280" dirty="0">
                <a:latin typeface="DejaVu Sans"/>
                <a:cs typeface="DejaVu Sans"/>
              </a:rPr>
              <a:t> </a:t>
            </a:r>
            <a:r>
              <a:rPr sz="1800" spc="-110" dirty="0">
                <a:latin typeface="DejaVu Sans"/>
                <a:cs typeface="DejaVu Sans"/>
              </a:rPr>
              <a:t>BP.</a:t>
            </a:r>
            <a:endParaRPr sz="1800">
              <a:latin typeface="DejaVu Sans"/>
              <a:cs typeface="DejaVu Sans"/>
            </a:endParaRPr>
          </a:p>
          <a:p>
            <a:pPr marL="12700" marR="5080">
              <a:lnSpc>
                <a:spcPct val="80000"/>
              </a:lnSpc>
              <a:spcBef>
                <a:spcPts val="240"/>
              </a:spcBef>
            </a:pPr>
            <a:r>
              <a:rPr sz="2000" b="1" u="heavy" spc="-27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Vasodilator </a:t>
            </a:r>
            <a:r>
              <a:rPr sz="2000" b="1" u="heavy" spc="-32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drugs</a:t>
            </a:r>
            <a:r>
              <a:rPr sz="2000" b="1" spc="-325" dirty="0">
                <a:latin typeface="DejaVu Sans"/>
                <a:cs typeface="DejaVu Sans"/>
              </a:rPr>
              <a:t> </a:t>
            </a:r>
            <a:r>
              <a:rPr sz="1800" spc="-170" dirty="0">
                <a:latin typeface="DejaVu Sans"/>
                <a:cs typeface="DejaVu Sans"/>
              </a:rPr>
              <a:t>(eg, </a:t>
            </a:r>
            <a:r>
              <a:rPr sz="1800" spc="-160" dirty="0">
                <a:latin typeface="DejaVu Sans"/>
                <a:cs typeface="DejaVu Sans"/>
              </a:rPr>
              <a:t>nitroprusside, </a:t>
            </a:r>
            <a:r>
              <a:rPr sz="1800" spc="-145" dirty="0">
                <a:latin typeface="DejaVu Sans"/>
                <a:cs typeface="DejaVu Sans"/>
              </a:rPr>
              <a:t>nifedipine, </a:t>
            </a:r>
            <a:r>
              <a:rPr sz="1800" spc="-170" dirty="0">
                <a:latin typeface="DejaVu Sans"/>
                <a:cs typeface="DejaVu Sans"/>
              </a:rPr>
              <a:t>hydralazine, diazoxide) </a:t>
            </a:r>
            <a:r>
              <a:rPr sz="1800" spc="-240" dirty="0">
                <a:latin typeface="DejaVu Sans"/>
                <a:cs typeface="DejaVu Sans"/>
              </a:rPr>
              <a:t>may </a:t>
            </a:r>
            <a:r>
              <a:rPr sz="1800" spc="-200" dirty="0">
                <a:latin typeface="DejaVu Sans"/>
                <a:cs typeface="DejaVu Sans"/>
              </a:rPr>
              <a:t>be  </a:t>
            </a:r>
            <a:r>
              <a:rPr sz="1800" spc="-204" dirty="0">
                <a:latin typeface="DejaVu Sans"/>
                <a:cs typeface="DejaVu Sans"/>
              </a:rPr>
              <a:t>used </a:t>
            </a:r>
            <a:r>
              <a:rPr sz="1800" spc="-75" dirty="0">
                <a:latin typeface="DejaVu Sans"/>
                <a:cs typeface="DejaVu Sans"/>
              </a:rPr>
              <a:t>if</a:t>
            </a:r>
            <a:r>
              <a:rPr sz="1800" spc="-445" dirty="0">
                <a:latin typeface="DejaVu Sans"/>
                <a:cs typeface="DejaVu Sans"/>
              </a:rPr>
              <a:t> </a:t>
            </a:r>
            <a:r>
              <a:rPr sz="1800" spc="-204" dirty="0">
                <a:latin typeface="DejaVu Sans"/>
                <a:cs typeface="DejaVu Sans"/>
              </a:rPr>
              <a:t>severe </a:t>
            </a:r>
            <a:r>
              <a:rPr sz="1800" spc="-175" dirty="0">
                <a:latin typeface="DejaVu Sans"/>
                <a:cs typeface="DejaVu Sans"/>
              </a:rPr>
              <a:t>hypertension </a:t>
            </a:r>
            <a:r>
              <a:rPr sz="1800" spc="-145" dirty="0">
                <a:latin typeface="DejaVu Sans"/>
                <a:cs typeface="DejaVu Sans"/>
              </a:rPr>
              <a:t>or </a:t>
            </a:r>
            <a:r>
              <a:rPr sz="1800" spc="-185" dirty="0">
                <a:latin typeface="DejaVu Sans"/>
                <a:cs typeface="DejaVu Sans"/>
              </a:rPr>
              <a:t>encephalopathy </a:t>
            </a:r>
            <a:r>
              <a:rPr sz="1800" spc="-150" dirty="0">
                <a:latin typeface="DejaVu Sans"/>
                <a:cs typeface="DejaVu Sans"/>
              </a:rPr>
              <a:t>is </a:t>
            </a:r>
            <a:r>
              <a:rPr sz="1800" spc="-180" dirty="0">
                <a:latin typeface="DejaVu Sans"/>
                <a:cs typeface="DejaVu Sans"/>
              </a:rPr>
              <a:t>present</a:t>
            </a:r>
            <a:endParaRPr sz="1800">
              <a:latin typeface="DejaVu Sans"/>
              <a:cs typeface="DejaVu Sans"/>
            </a:endParaRPr>
          </a:p>
          <a:p>
            <a:pPr marL="12700">
              <a:lnSpc>
                <a:spcPts val="1730"/>
              </a:lnSpc>
            </a:pPr>
            <a:r>
              <a:rPr sz="1800" b="1" i="1" spc="-335" dirty="0">
                <a:latin typeface="Nimbus Mono L"/>
                <a:cs typeface="Nimbus Mono L"/>
              </a:rPr>
              <a:t>Diet:</a:t>
            </a:r>
            <a:endParaRPr sz="1800">
              <a:latin typeface="Nimbus Mono L"/>
              <a:cs typeface="Nimbus Mono 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67130" y="4898390"/>
            <a:ext cx="26327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75" dirty="0">
                <a:latin typeface="DejaVu Sans"/>
                <a:cs typeface="DejaVu Sans"/>
              </a:rPr>
              <a:t>Sodium </a:t>
            </a:r>
            <a:r>
              <a:rPr sz="1800" spc="-204" dirty="0">
                <a:latin typeface="DejaVu Sans"/>
                <a:cs typeface="DejaVu Sans"/>
              </a:rPr>
              <a:t>and </a:t>
            </a:r>
            <a:r>
              <a:rPr sz="1800" spc="-125" dirty="0">
                <a:latin typeface="DejaVu Sans"/>
                <a:cs typeface="DejaVu Sans"/>
              </a:rPr>
              <a:t>fluid</a:t>
            </a:r>
            <a:r>
              <a:rPr sz="1800" spc="-325" dirty="0">
                <a:latin typeface="DejaVu Sans"/>
                <a:cs typeface="DejaVu Sans"/>
              </a:rPr>
              <a:t> </a:t>
            </a:r>
            <a:r>
              <a:rPr sz="1800" spc="-145" dirty="0">
                <a:latin typeface="DejaVu Sans"/>
                <a:cs typeface="DejaVu Sans"/>
              </a:rPr>
              <a:t>restriction</a:t>
            </a:r>
            <a:endParaRPr sz="1800">
              <a:latin typeface="DejaVu Sans"/>
              <a:cs typeface="DejaVu Sans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94080" y="4863338"/>
            <a:ext cx="120650" cy="57658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45"/>
              </a:spcBef>
            </a:pPr>
            <a:r>
              <a:rPr sz="1600" spc="-355" dirty="0">
                <a:solidFill>
                  <a:srgbClr val="5FB4CC"/>
                </a:solidFill>
                <a:latin typeface="DejaVu Sans"/>
                <a:cs typeface="DejaVu Sans"/>
              </a:rPr>
              <a:t></a:t>
            </a:r>
            <a:endParaRPr sz="16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600" spc="-355" dirty="0">
                <a:solidFill>
                  <a:srgbClr val="5FB4CC"/>
                </a:solidFill>
                <a:latin typeface="DejaVu Sans"/>
                <a:cs typeface="DejaVu Sans"/>
              </a:rPr>
              <a:t></a:t>
            </a:r>
            <a:endParaRPr sz="1600">
              <a:latin typeface="DejaVu Sans"/>
              <a:cs typeface="DejaVu Sans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67130" y="5175250"/>
            <a:ext cx="37820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35" dirty="0">
                <a:latin typeface="DejaVu Sans"/>
                <a:cs typeface="DejaVu Sans"/>
              </a:rPr>
              <a:t>Protein </a:t>
            </a:r>
            <a:r>
              <a:rPr sz="1800" spc="-145" dirty="0">
                <a:latin typeface="DejaVu Sans"/>
                <a:cs typeface="DejaVu Sans"/>
              </a:rPr>
              <a:t>restriction </a:t>
            </a:r>
            <a:r>
              <a:rPr sz="1800" spc="-114" dirty="0">
                <a:latin typeface="DejaVu Sans"/>
                <a:cs typeface="DejaVu Sans"/>
              </a:rPr>
              <a:t>for</a:t>
            </a:r>
            <a:r>
              <a:rPr sz="1800" spc="-409" dirty="0">
                <a:latin typeface="DejaVu Sans"/>
                <a:cs typeface="DejaVu Sans"/>
              </a:rPr>
              <a:t> </a:t>
            </a:r>
            <a:r>
              <a:rPr sz="1800" spc="-175" dirty="0">
                <a:latin typeface="DejaVu Sans"/>
                <a:cs typeface="DejaVu Sans"/>
              </a:rPr>
              <a:t>azotemic </a:t>
            </a:r>
            <a:r>
              <a:rPr sz="1800" spc="-165" dirty="0">
                <a:latin typeface="DejaVu Sans"/>
                <a:cs typeface="DejaVu Sans"/>
              </a:rPr>
              <a:t>patients</a:t>
            </a:r>
            <a:endParaRPr sz="1800">
              <a:latin typeface="DejaVu Sans"/>
              <a:cs typeface="DejaVu Sans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56259" y="5402579"/>
            <a:ext cx="170815" cy="24511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1450" spc="450" dirty="0">
                <a:solidFill>
                  <a:srgbClr val="EFAC00"/>
                </a:solidFill>
                <a:latin typeface="DejaVu Sans"/>
                <a:cs typeface="DejaVu Sans"/>
              </a:rPr>
              <a:t></a:t>
            </a:r>
            <a:endParaRPr sz="1450">
              <a:latin typeface="DejaVu Sans"/>
              <a:cs typeface="DejaVu Sans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75030" y="5393690"/>
            <a:ext cx="6951980" cy="51943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 marR="5080">
              <a:lnSpc>
                <a:spcPts val="1730"/>
              </a:lnSpc>
              <a:spcBef>
                <a:spcPts val="515"/>
              </a:spcBef>
            </a:pPr>
            <a:r>
              <a:rPr sz="1800" b="1" i="1" spc="-365" dirty="0">
                <a:latin typeface="Nimbus Mono L"/>
                <a:cs typeface="Nimbus Mono L"/>
              </a:rPr>
              <a:t>Activity:</a:t>
            </a:r>
            <a:r>
              <a:rPr sz="1800" b="1" i="1" spc="-705" dirty="0">
                <a:latin typeface="Nimbus Mono L"/>
                <a:cs typeface="Nimbus Mono L"/>
              </a:rPr>
              <a:t> </a:t>
            </a:r>
            <a:r>
              <a:rPr sz="1800" spc="-210" dirty="0">
                <a:latin typeface="DejaVu Sans"/>
                <a:cs typeface="DejaVu Sans"/>
              </a:rPr>
              <a:t>Recommend</a:t>
            </a:r>
            <a:r>
              <a:rPr sz="1800" spc="-215" dirty="0">
                <a:latin typeface="DejaVu Sans"/>
                <a:cs typeface="DejaVu Sans"/>
              </a:rPr>
              <a:t> </a:t>
            </a:r>
            <a:r>
              <a:rPr sz="1800" spc="-195" dirty="0">
                <a:latin typeface="DejaVu Sans"/>
                <a:cs typeface="DejaVu Sans"/>
              </a:rPr>
              <a:t>bed</a:t>
            </a:r>
            <a:r>
              <a:rPr sz="1800" spc="-210" dirty="0">
                <a:latin typeface="DejaVu Sans"/>
                <a:cs typeface="DejaVu Sans"/>
              </a:rPr>
              <a:t> </a:t>
            </a:r>
            <a:r>
              <a:rPr sz="1800" spc="-165" dirty="0">
                <a:latin typeface="DejaVu Sans"/>
                <a:cs typeface="DejaVu Sans"/>
              </a:rPr>
              <a:t>rest</a:t>
            </a:r>
            <a:r>
              <a:rPr sz="1800" spc="-215" dirty="0">
                <a:latin typeface="DejaVu Sans"/>
                <a:cs typeface="DejaVu Sans"/>
              </a:rPr>
              <a:t> </a:t>
            </a:r>
            <a:r>
              <a:rPr sz="1800" spc="-135" dirty="0">
                <a:latin typeface="DejaVu Sans"/>
                <a:cs typeface="DejaVu Sans"/>
              </a:rPr>
              <a:t>until</a:t>
            </a:r>
            <a:r>
              <a:rPr sz="1800" spc="-204" dirty="0">
                <a:latin typeface="DejaVu Sans"/>
                <a:cs typeface="DejaVu Sans"/>
              </a:rPr>
              <a:t> </a:t>
            </a:r>
            <a:r>
              <a:rPr sz="1800" spc="-180" dirty="0">
                <a:latin typeface="DejaVu Sans"/>
                <a:cs typeface="DejaVu Sans"/>
              </a:rPr>
              <a:t>signs</a:t>
            </a:r>
            <a:r>
              <a:rPr sz="1800" spc="-210" dirty="0">
                <a:latin typeface="DejaVu Sans"/>
                <a:cs typeface="DejaVu Sans"/>
              </a:rPr>
              <a:t> </a:t>
            </a:r>
            <a:r>
              <a:rPr sz="1800" spc="-105" dirty="0">
                <a:latin typeface="DejaVu Sans"/>
                <a:cs typeface="DejaVu Sans"/>
              </a:rPr>
              <a:t>of</a:t>
            </a:r>
            <a:r>
              <a:rPr sz="1800" spc="-200" dirty="0">
                <a:latin typeface="DejaVu Sans"/>
                <a:cs typeface="DejaVu Sans"/>
              </a:rPr>
              <a:t> </a:t>
            </a:r>
            <a:r>
              <a:rPr sz="1800" spc="-170" dirty="0">
                <a:latin typeface="DejaVu Sans"/>
                <a:cs typeface="DejaVu Sans"/>
              </a:rPr>
              <a:t>glomerular</a:t>
            </a:r>
            <a:r>
              <a:rPr sz="1800" spc="-215" dirty="0">
                <a:latin typeface="DejaVu Sans"/>
                <a:cs typeface="DejaVu Sans"/>
              </a:rPr>
              <a:t> </a:t>
            </a:r>
            <a:r>
              <a:rPr sz="1800" spc="-165" dirty="0">
                <a:latin typeface="DejaVu Sans"/>
                <a:cs typeface="DejaVu Sans"/>
              </a:rPr>
              <a:t>inflammation</a:t>
            </a:r>
            <a:r>
              <a:rPr sz="1800" spc="-210" dirty="0">
                <a:latin typeface="DejaVu Sans"/>
                <a:cs typeface="DejaVu Sans"/>
              </a:rPr>
              <a:t> </a:t>
            </a:r>
            <a:r>
              <a:rPr sz="1800" spc="-204" dirty="0">
                <a:latin typeface="DejaVu Sans"/>
                <a:cs typeface="DejaVu Sans"/>
              </a:rPr>
              <a:t>and  </a:t>
            </a:r>
            <a:r>
              <a:rPr sz="1800" spc="-160" dirty="0">
                <a:latin typeface="DejaVu Sans"/>
                <a:cs typeface="DejaVu Sans"/>
              </a:rPr>
              <a:t>circulatory </a:t>
            </a:r>
            <a:r>
              <a:rPr sz="1800" spc="-170" dirty="0">
                <a:latin typeface="DejaVu Sans"/>
                <a:cs typeface="DejaVu Sans"/>
              </a:rPr>
              <a:t>congestion</a:t>
            </a:r>
            <a:r>
              <a:rPr sz="1800" spc="-275" dirty="0">
                <a:latin typeface="DejaVu Sans"/>
                <a:cs typeface="DejaVu Sans"/>
              </a:rPr>
              <a:t> </a:t>
            </a:r>
            <a:r>
              <a:rPr sz="1800" spc="-175" dirty="0">
                <a:latin typeface="DejaVu Sans"/>
                <a:cs typeface="DejaVu Sans"/>
              </a:rPr>
              <a:t>subside.</a:t>
            </a:r>
            <a:endParaRPr sz="1800">
              <a:latin typeface="DejaVu Sans"/>
              <a:cs typeface="DejaVu San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64869" y="212090"/>
            <a:ext cx="7754620" cy="7746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9229" y="151129"/>
            <a:ext cx="8503920" cy="1262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98169" y="1471338"/>
            <a:ext cx="3571240" cy="4044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50" b="1" spc="-185" dirty="0">
                <a:latin typeface="DejaVu Sans"/>
                <a:cs typeface="DejaVu Sans"/>
              </a:rPr>
              <a:t>Post </a:t>
            </a:r>
            <a:r>
              <a:rPr sz="2450" b="1" spc="-165" dirty="0">
                <a:latin typeface="DejaVu Sans"/>
                <a:cs typeface="DejaVu Sans"/>
              </a:rPr>
              <a:t>streptococcal</a:t>
            </a:r>
            <a:r>
              <a:rPr sz="2450" b="1" spc="-80" dirty="0">
                <a:latin typeface="DejaVu Sans"/>
                <a:cs typeface="DejaVu Sans"/>
              </a:rPr>
              <a:t> </a:t>
            </a:r>
            <a:r>
              <a:rPr sz="2450" b="1" spc="-135" dirty="0">
                <a:latin typeface="DejaVu Sans"/>
                <a:cs typeface="DejaVu Sans"/>
              </a:rPr>
              <a:t>GN</a:t>
            </a:r>
            <a:endParaRPr sz="2450">
              <a:latin typeface="DejaVu Sans"/>
              <a:cs typeface="DejaVu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91869" y="2015490"/>
            <a:ext cx="6896734" cy="2951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8755" indent="-186690">
              <a:lnSpc>
                <a:spcPct val="100000"/>
              </a:lnSpc>
              <a:spcBef>
                <a:spcPts val="100"/>
              </a:spcBef>
              <a:buChar char="-"/>
              <a:tabLst>
                <a:tab pos="199390" algn="l"/>
              </a:tabLst>
            </a:pPr>
            <a:r>
              <a:rPr sz="2400" spc="-95" dirty="0">
                <a:latin typeface="DejaVu Sans"/>
                <a:cs typeface="DejaVu Sans"/>
              </a:rPr>
              <a:t>Has </a:t>
            </a:r>
            <a:r>
              <a:rPr sz="2400" spc="-140" dirty="0">
                <a:latin typeface="DejaVu Sans"/>
                <a:cs typeface="DejaVu Sans"/>
              </a:rPr>
              <a:t>a </a:t>
            </a:r>
            <a:r>
              <a:rPr sz="2400" spc="-40" dirty="0">
                <a:latin typeface="DejaVu Sans"/>
                <a:cs typeface="DejaVu Sans"/>
              </a:rPr>
              <a:t>GOOD</a:t>
            </a:r>
            <a:r>
              <a:rPr sz="2400" spc="-65" dirty="0">
                <a:latin typeface="DejaVu Sans"/>
                <a:cs typeface="DejaVu Sans"/>
              </a:rPr>
              <a:t> </a:t>
            </a:r>
            <a:r>
              <a:rPr sz="2400" spc="-140" dirty="0">
                <a:latin typeface="DejaVu Sans"/>
                <a:cs typeface="DejaVu Sans"/>
              </a:rPr>
              <a:t>prognosis.</a:t>
            </a:r>
            <a:endParaRPr sz="2400">
              <a:latin typeface="DejaVu Sans"/>
              <a:cs typeface="DejaVu Sans"/>
            </a:endParaRPr>
          </a:p>
          <a:p>
            <a:pPr marL="198755" indent="-186690">
              <a:lnSpc>
                <a:spcPct val="100000"/>
              </a:lnSpc>
              <a:buChar char="-"/>
              <a:tabLst>
                <a:tab pos="199390" algn="l"/>
              </a:tabLst>
            </a:pPr>
            <a:r>
              <a:rPr sz="2400" spc="-165" dirty="0">
                <a:latin typeface="DejaVu Sans"/>
                <a:cs typeface="DejaVu Sans"/>
              </a:rPr>
              <a:t>Supportive </a:t>
            </a:r>
            <a:r>
              <a:rPr sz="2400" spc="-160" dirty="0">
                <a:latin typeface="DejaVu Sans"/>
                <a:cs typeface="DejaVu Sans"/>
              </a:rPr>
              <a:t>measures </a:t>
            </a:r>
            <a:r>
              <a:rPr sz="2400" spc="-190" dirty="0">
                <a:latin typeface="DejaVu Sans"/>
                <a:cs typeface="DejaVu Sans"/>
              </a:rPr>
              <a:t>until </a:t>
            </a:r>
            <a:r>
              <a:rPr sz="2400" spc="-160" dirty="0">
                <a:latin typeface="DejaVu Sans"/>
                <a:cs typeface="DejaVu Sans"/>
              </a:rPr>
              <a:t>spontaneous</a:t>
            </a:r>
            <a:r>
              <a:rPr sz="2400" spc="135" dirty="0">
                <a:latin typeface="DejaVu Sans"/>
                <a:cs typeface="DejaVu Sans"/>
              </a:rPr>
              <a:t> </a:t>
            </a:r>
            <a:r>
              <a:rPr sz="2400" spc="-165" dirty="0">
                <a:latin typeface="DejaVu Sans"/>
                <a:cs typeface="DejaVu Sans"/>
              </a:rPr>
              <a:t>recovery.</a:t>
            </a:r>
            <a:endParaRPr sz="2400">
              <a:latin typeface="DejaVu Sans"/>
              <a:cs typeface="DejaVu Sans"/>
            </a:endParaRPr>
          </a:p>
          <a:p>
            <a:pPr marL="198755" indent="-186690">
              <a:lnSpc>
                <a:spcPct val="100000"/>
              </a:lnSpc>
              <a:buChar char="-"/>
              <a:tabLst>
                <a:tab pos="199390" algn="l"/>
              </a:tabLst>
            </a:pPr>
            <a:r>
              <a:rPr sz="2400" spc="-145" dirty="0">
                <a:latin typeface="DejaVu Sans"/>
                <a:cs typeface="DejaVu Sans"/>
              </a:rPr>
              <a:t>Control</a:t>
            </a:r>
            <a:r>
              <a:rPr sz="2400" spc="-105" dirty="0">
                <a:latin typeface="DejaVu Sans"/>
                <a:cs typeface="DejaVu Sans"/>
              </a:rPr>
              <a:t> </a:t>
            </a:r>
            <a:r>
              <a:rPr sz="2400" spc="-65" dirty="0">
                <a:latin typeface="DejaVu Sans"/>
                <a:cs typeface="DejaVu Sans"/>
              </a:rPr>
              <a:t>HT.</a:t>
            </a:r>
            <a:endParaRPr sz="2400">
              <a:latin typeface="DejaVu Sans"/>
              <a:cs typeface="DejaVu Sans"/>
            </a:endParaRPr>
          </a:p>
          <a:p>
            <a:pPr marL="198755" indent="-186690">
              <a:lnSpc>
                <a:spcPct val="100000"/>
              </a:lnSpc>
              <a:buChar char="-"/>
              <a:tabLst>
                <a:tab pos="199390" algn="l"/>
              </a:tabLst>
            </a:pPr>
            <a:r>
              <a:rPr sz="2400" spc="-120" dirty="0">
                <a:latin typeface="DejaVu Sans"/>
                <a:cs typeface="DejaVu Sans"/>
              </a:rPr>
              <a:t>Fluid</a:t>
            </a:r>
            <a:r>
              <a:rPr sz="2400" spc="-100" dirty="0">
                <a:latin typeface="DejaVu Sans"/>
                <a:cs typeface="DejaVu Sans"/>
              </a:rPr>
              <a:t> </a:t>
            </a:r>
            <a:r>
              <a:rPr sz="2400" spc="-150" dirty="0">
                <a:latin typeface="DejaVu Sans"/>
                <a:cs typeface="DejaVu Sans"/>
              </a:rPr>
              <a:t>balance.</a:t>
            </a:r>
            <a:endParaRPr sz="2400">
              <a:latin typeface="DejaVu Sans"/>
              <a:cs typeface="DejaVu Sans"/>
            </a:endParaRPr>
          </a:p>
          <a:p>
            <a:pPr marL="198755" indent="-186690">
              <a:lnSpc>
                <a:spcPct val="100000"/>
              </a:lnSpc>
              <a:buChar char="-"/>
              <a:tabLst>
                <a:tab pos="199390" algn="l"/>
              </a:tabLst>
            </a:pPr>
            <a:r>
              <a:rPr sz="2400" spc="-145" dirty="0">
                <a:latin typeface="DejaVu Sans"/>
                <a:cs typeface="DejaVu Sans"/>
              </a:rPr>
              <a:t>Oliguric </a:t>
            </a:r>
            <a:r>
              <a:rPr sz="2400" spc="-210" dirty="0">
                <a:latin typeface="DejaVu Sans"/>
                <a:cs typeface="DejaVu Sans"/>
              </a:rPr>
              <a:t>with </a:t>
            </a:r>
            <a:r>
              <a:rPr sz="2400" spc="-170" dirty="0">
                <a:latin typeface="DejaVu Sans"/>
                <a:cs typeface="DejaVu Sans"/>
              </a:rPr>
              <a:t>fluid</a:t>
            </a:r>
            <a:r>
              <a:rPr sz="2400" spc="50" dirty="0">
                <a:latin typeface="DejaVu Sans"/>
                <a:cs typeface="DejaVu Sans"/>
              </a:rPr>
              <a:t> </a:t>
            </a:r>
            <a:r>
              <a:rPr sz="2400" spc="-160" dirty="0">
                <a:latin typeface="DejaVu Sans"/>
                <a:cs typeface="DejaVu Sans"/>
              </a:rPr>
              <a:t>overload.</a:t>
            </a:r>
            <a:endParaRPr sz="2400">
              <a:latin typeface="DejaVu Sans"/>
              <a:cs typeface="DejaVu Sans"/>
            </a:endParaRPr>
          </a:p>
          <a:p>
            <a:pPr marL="12700" marR="429259">
              <a:lnSpc>
                <a:spcPct val="100000"/>
              </a:lnSpc>
              <a:buChar char="-"/>
              <a:tabLst>
                <a:tab pos="199390" algn="l"/>
              </a:tabLst>
            </a:pPr>
            <a:r>
              <a:rPr sz="2400" spc="-30" dirty="0">
                <a:latin typeface="DejaVu Sans"/>
                <a:cs typeface="DejaVu Sans"/>
              </a:rPr>
              <a:t>GN </a:t>
            </a:r>
            <a:r>
              <a:rPr sz="2400" spc="-180" dirty="0">
                <a:latin typeface="DejaVu Sans"/>
                <a:cs typeface="DejaVu Sans"/>
              </a:rPr>
              <a:t>complicating </a:t>
            </a:r>
            <a:r>
              <a:rPr sz="2400" spc="40" dirty="0">
                <a:latin typeface="DejaVu Sans"/>
                <a:cs typeface="DejaVu Sans"/>
              </a:rPr>
              <a:t>SLE </a:t>
            </a:r>
            <a:r>
              <a:rPr sz="2400" spc="-170" dirty="0">
                <a:latin typeface="DejaVu Sans"/>
                <a:cs typeface="DejaVu Sans"/>
              </a:rPr>
              <a:t>or systemic </a:t>
            </a:r>
            <a:r>
              <a:rPr sz="2400" spc="-155" dirty="0">
                <a:latin typeface="DejaVu Sans"/>
                <a:cs typeface="DejaVu Sans"/>
              </a:rPr>
              <a:t>vasculitides:  </a:t>
            </a:r>
            <a:r>
              <a:rPr sz="2400" spc="-170" dirty="0">
                <a:latin typeface="DejaVu Sans"/>
                <a:cs typeface="DejaVu Sans"/>
              </a:rPr>
              <a:t>immunosuppression </a:t>
            </a:r>
            <a:r>
              <a:rPr sz="2400" spc="-210" dirty="0">
                <a:latin typeface="DejaVu Sans"/>
                <a:cs typeface="DejaVu Sans"/>
              </a:rPr>
              <a:t>with </a:t>
            </a:r>
            <a:r>
              <a:rPr sz="2400" spc="-155" dirty="0">
                <a:latin typeface="DejaVu Sans"/>
                <a:cs typeface="DejaVu Sans"/>
              </a:rPr>
              <a:t>prednisolone,  </a:t>
            </a:r>
            <a:r>
              <a:rPr sz="2400" spc="-170" dirty="0">
                <a:latin typeface="DejaVu Sans"/>
                <a:cs typeface="DejaVu Sans"/>
              </a:rPr>
              <a:t>cyclophosphamide or</a:t>
            </a:r>
            <a:r>
              <a:rPr sz="2400" spc="-30" dirty="0">
                <a:latin typeface="DejaVu Sans"/>
                <a:cs typeface="DejaVu Sans"/>
              </a:rPr>
              <a:t> </a:t>
            </a:r>
            <a:r>
              <a:rPr sz="2400" spc="-135" dirty="0">
                <a:latin typeface="DejaVu Sans"/>
                <a:cs typeface="DejaVu Sans"/>
              </a:rPr>
              <a:t>azathioprine/MMF.</a:t>
            </a:r>
            <a:endParaRPr sz="24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490" y="1480820"/>
            <a:ext cx="7879080" cy="402209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30835" marR="314960" indent="476250">
              <a:lnSpc>
                <a:spcPct val="79900"/>
              </a:lnSpc>
              <a:spcBef>
                <a:spcPts val="869"/>
              </a:spcBef>
            </a:pPr>
            <a:r>
              <a:rPr sz="3200" spc="-300" dirty="0">
                <a:latin typeface="DejaVu Sans"/>
                <a:cs typeface="DejaVu Sans"/>
              </a:rPr>
              <a:t>The </a:t>
            </a:r>
            <a:r>
              <a:rPr sz="3200" spc="-260" dirty="0">
                <a:latin typeface="DejaVu Sans"/>
                <a:cs typeface="DejaVu Sans"/>
              </a:rPr>
              <a:t>condition </a:t>
            </a:r>
            <a:r>
              <a:rPr sz="3200" spc="-265" dirty="0">
                <a:latin typeface="DejaVu Sans"/>
                <a:cs typeface="DejaVu Sans"/>
              </a:rPr>
              <a:t>is </a:t>
            </a:r>
            <a:r>
              <a:rPr sz="3200" spc="-305" dirty="0">
                <a:latin typeface="DejaVu Sans"/>
                <a:cs typeface="DejaVu Sans"/>
              </a:rPr>
              <a:t>characterized </a:t>
            </a:r>
            <a:r>
              <a:rPr sz="3200" spc="-340" dirty="0">
                <a:latin typeface="DejaVu Sans"/>
                <a:cs typeface="DejaVu Sans"/>
              </a:rPr>
              <a:t>by  </a:t>
            </a:r>
            <a:r>
              <a:rPr sz="3200" spc="-290" dirty="0">
                <a:latin typeface="DejaVu Sans"/>
                <a:cs typeface="DejaVu Sans"/>
              </a:rPr>
              <a:t>irreversible </a:t>
            </a:r>
            <a:r>
              <a:rPr sz="3200" spc="-355" dirty="0">
                <a:latin typeface="DejaVu Sans"/>
                <a:cs typeface="DejaVu Sans"/>
              </a:rPr>
              <a:t>and </a:t>
            </a:r>
            <a:r>
              <a:rPr sz="3200" spc="-320" dirty="0">
                <a:latin typeface="DejaVu Sans"/>
                <a:cs typeface="DejaVu Sans"/>
              </a:rPr>
              <a:t>progressive </a:t>
            </a:r>
            <a:r>
              <a:rPr sz="3200" spc="-300" dirty="0">
                <a:latin typeface="DejaVu Sans"/>
                <a:cs typeface="DejaVu Sans"/>
              </a:rPr>
              <a:t>glomerular</a:t>
            </a:r>
            <a:r>
              <a:rPr sz="3200" spc="-615" dirty="0">
                <a:latin typeface="DejaVu Sans"/>
                <a:cs typeface="DejaVu Sans"/>
              </a:rPr>
              <a:t> </a:t>
            </a:r>
            <a:r>
              <a:rPr sz="3200" spc="-355" dirty="0">
                <a:latin typeface="DejaVu Sans"/>
                <a:cs typeface="DejaVu Sans"/>
              </a:rPr>
              <a:t>and  </a:t>
            </a:r>
            <a:r>
              <a:rPr sz="3200" spc="-245" dirty="0">
                <a:latin typeface="DejaVu Sans"/>
                <a:cs typeface="DejaVu Sans"/>
              </a:rPr>
              <a:t>tubulointerstitial</a:t>
            </a:r>
            <a:r>
              <a:rPr sz="3200" spc="-390" dirty="0">
                <a:latin typeface="DejaVu Sans"/>
                <a:cs typeface="DejaVu Sans"/>
              </a:rPr>
              <a:t> </a:t>
            </a:r>
            <a:r>
              <a:rPr sz="3200" spc="-245" dirty="0">
                <a:latin typeface="DejaVu Sans"/>
                <a:cs typeface="DejaVu Sans"/>
              </a:rPr>
              <a:t>fibrosis.</a:t>
            </a:r>
            <a:endParaRPr sz="3200">
              <a:latin typeface="DejaVu Sans"/>
              <a:cs typeface="DejaVu Sans"/>
            </a:endParaRPr>
          </a:p>
          <a:p>
            <a:pPr marL="330835" marR="5080" indent="-318770">
              <a:lnSpc>
                <a:spcPct val="79900"/>
              </a:lnSpc>
            </a:pPr>
            <a:r>
              <a:rPr sz="3200" spc="-570" dirty="0">
                <a:latin typeface="DejaVu Sans"/>
                <a:cs typeface="DejaVu Sans"/>
              </a:rPr>
              <a:t>-&gt; </a:t>
            </a:r>
            <a:r>
              <a:rPr sz="3200" spc="-275" dirty="0">
                <a:latin typeface="DejaVu Sans"/>
                <a:cs typeface="DejaVu Sans"/>
              </a:rPr>
              <a:t>ultimately </a:t>
            </a:r>
            <a:r>
              <a:rPr sz="3200" spc="-300" dirty="0">
                <a:latin typeface="DejaVu Sans"/>
                <a:cs typeface="DejaVu Sans"/>
              </a:rPr>
              <a:t>leading </a:t>
            </a:r>
            <a:r>
              <a:rPr sz="3200" spc="-200" dirty="0">
                <a:latin typeface="DejaVu Sans"/>
                <a:cs typeface="DejaVu Sans"/>
              </a:rPr>
              <a:t>to </a:t>
            </a:r>
            <a:r>
              <a:rPr sz="3200" spc="-395" dirty="0">
                <a:latin typeface="DejaVu Sans"/>
                <a:cs typeface="DejaVu Sans"/>
              </a:rPr>
              <a:t>a </a:t>
            </a:r>
            <a:r>
              <a:rPr sz="3200" spc="-290" dirty="0">
                <a:latin typeface="DejaVu Sans"/>
                <a:cs typeface="DejaVu Sans"/>
              </a:rPr>
              <a:t>reduction </a:t>
            </a:r>
            <a:r>
              <a:rPr sz="3200" spc="-250" dirty="0">
                <a:latin typeface="DejaVu Sans"/>
                <a:cs typeface="DejaVu Sans"/>
              </a:rPr>
              <a:t>in </a:t>
            </a:r>
            <a:r>
              <a:rPr sz="3200" spc="-285" dirty="0">
                <a:latin typeface="DejaVu Sans"/>
                <a:cs typeface="DejaVu Sans"/>
              </a:rPr>
              <a:t>the  </a:t>
            </a:r>
            <a:r>
              <a:rPr sz="3200" spc="-305" dirty="0">
                <a:latin typeface="DejaVu Sans"/>
                <a:cs typeface="DejaVu Sans"/>
              </a:rPr>
              <a:t>glomerular </a:t>
            </a:r>
            <a:r>
              <a:rPr sz="3200" spc="-210" dirty="0">
                <a:latin typeface="DejaVu Sans"/>
                <a:cs typeface="DejaVu Sans"/>
              </a:rPr>
              <a:t>filtration </a:t>
            </a:r>
            <a:r>
              <a:rPr sz="3200" spc="-290" dirty="0">
                <a:latin typeface="DejaVu Sans"/>
                <a:cs typeface="DejaVu Sans"/>
              </a:rPr>
              <a:t>rate </a:t>
            </a:r>
            <a:r>
              <a:rPr sz="3200" spc="-300" dirty="0">
                <a:latin typeface="DejaVu Sans"/>
                <a:cs typeface="DejaVu Sans"/>
              </a:rPr>
              <a:t>(GFR) </a:t>
            </a:r>
            <a:r>
              <a:rPr sz="3200" spc="-355" dirty="0">
                <a:latin typeface="DejaVu Sans"/>
                <a:cs typeface="DejaVu Sans"/>
              </a:rPr>
              <a:t>and</a:t>
            </a:r>
            <a:r>
              <a:rPr sz="3200" spc="-825" dirty="0">
                <a:latin typeface="DejaVu Sans"/>
                <a:cs typeface="DejaVu Sans"/>
              </a:rPr>
              <a:t> </a:t>
            </a:r>
            <a:r>
              <a:rPr sz="3200" spc="-270" dirty="0">
                <a:latin typeface="DejaVu Sans"/>
                <a:cs typeface="DejaVu Sans"/>
              </a:rPr>
              <a:t>retention  </a:t>
            </a:r>
            <a:r>
              <a:rPr sz="3200" spc="-190" dirty="0">
                <a:latin typeface="DejaVu Sans"/>
                <a:cs typeface="DejaVu Sans"/>
              </a:rPr>
              <a:t>of </a:t>
            </a:r>
            <a:r>
              <a:rPr sz="3200" spc="-335" dirty="0">
                <a:latin typeface="DejaVu Sans"/>
                <a:cs typeface="DejaVu Sans"/>
              </a:rPr>
              <a:t>uremic</a:t>
            </a:r>
            <a:r>
              <a:rPr sz="3200" spc="-580" dirty="0">
                <a:latin typeface="DejaVu Sans"/>
                <a:cs typeface="DejaVu Sans"/>
              </a:rPr>
              <a:t> </a:t>
            </a:r>
            <a:r>
              <a:rPr sz="3200" spc="-270" dirty="0">
                <a:latin typeface="DejaVu Sans"/>
                <a:cs typeface="DejaVu Sans"/>
              </a:rPr>
              <a:t>toxins.</a:t>
            </a:r>
            <a:endParaRPr sz="3200">
              <a:latin typeface="DejaVu Sans"/>
              <a:cs typeface="DejaVu Sans"/>
            </a:endParaRPr>
          </a:p>
          <a:p>
            <a:pPr marL="330835" marR="859790" indent="-318770">
              <a:lnSpc>
                <a:spcPct val="79900"/>
              </a:lnSpc>
              <a:spcBef>
                <a:spcPts val="5"/>
              </a:spcBef>
            </a:pPr>
            <a:r>
              <a:rPr sz="3200" spc="-570" dirty="0">
                <a:latin typeface="DejaVu Sans"/>
                <a:cs typeface="DejaVu Sans"/>
              </a:rPr>
              <a:t>-&gt; </a:t>
            </a:r>
            <a:r>
              <a:rPr sz="3200" spc="-130" dirty="0">
                <a:latin typeface="DejaVu Sans"/>
                <a:cs typeface="DejaVu Sans"/>
              </a:rPr>
              <a:t>If </a:t>
            </a:r>
            <a:r>
              <a:rPr sz="3200" spc="-340" dirty="0">
                <a:latin typeface="DejaVu Sans"/>
                <a:cs typeface="DejaVu Sans"/>
              </a:rPr>
              <a:t>disease </a:t>
            </a:r>
            <a:r>
              <a:rPr sz="3200" spc="-305" dirty="0">
                <a:latin typeface="DejaVu Sans"/>
                <a:cs typeface="DejaVu Sans"/>
              </a:rPr>
              <a:t>progression </a:t>
            </a:r>
            <a:r>
              <a:rPr sz="3200" spc="-265" dirty="0">
                <a:latin typeface="DejaVu Sans"/>
                <a:cs typeface="DejaVu Sans"/>
              </a:rPr>
              <a:t>is </a:t>
            </a:r>
            <a:r>
              <a:rPr sz="3200" spc="-250" dirty="0">
                <a:latin typeface="DejaVu Sans"/>
                <a:cs typeface="DejaVu Sans"/>
              </a:rPr>
              <a:t>not</a:t>
            </a:r>
            <a:r>
              <a:rPr sz="3200" spc="-810" dirty="0">
                <a:latin typeface="DejaVu Sans"/>
                <a:cs typeface="DejaVu Sans"/>
              </a:rPr>
              <a:t> </a:t>
            </a:r>
            <a:r>
              <a:rPr sz="3200" spc="-285" dirty="0">
                <a:latin typeface="DejaVu Sans"/>
                <a:cs typeface="DejaVu Sans"/>
              </a:rPr>
              <a:t>halted </a:t>
            </a:r>
            <a:r>
              <a:rPr sz="3200" spc="-245" dirty="0">
                <a:latin typeface="DejaVu Sans"/>
                <a:cs typeface="DejaVu Sans"/>
              </a:rPr>
              <a:t>with  </a:t>
            </a:r>
            <a:r>
              <a:rPr sz="3200" spc="-295" dirty="0">
                <a:latin typeface="DejaVu Sans"/>
                <a:cs typeface="DejaVu Sans"/>
              </a:rPr>
              <a:t>therapy, </a:t>
            </a:r>
            <a:r>
              <a:rPr sz="3200" spc="-285" dirty="0">
                <a:latin typeface="DejaVu Sans"/>
                <a:cs typeface="DejaVu Sans"/>
              </a:rPr>
              <a:t>the </a:t>
            </a:r>
            <a:r>
              <a:rPr sz="3200" spc="-290" dirty="0">
                <a:latin typeface="DejaVu Sans"/>
                <a:cs typeface="DejaVu Sans"/>
              </a:rPr>
              <a:t>net </a:t>
            </a:r>
            <a:r>
              <a:rPr sz="3200" spc="-280" dirty="0">
                <a:latin typeface="DejaVu Sans"/>
                <a:cs typeface="DejaVu Sans"/>
              </a:rPr>
              <a:t>result </a:t>
            </a:r>
            <a:r>
              <a:rPr sz="3200" spc="-265" dirty="0">
                <a:latin typeface="DejaVu Sans"/>
                <a:cs typeface="DejaVu Sans"/>
              </a:rPr>
              <a:t>is </a:t>
            </a:r>
            <a:r>
              <a:rPr sz="3200" spc="-295" dirty="0">
                <a:latin typeface="DejaVu Sans"/>
                <a:cs typeface="DejaVu Sans"/>
              </a:rPr>
              <a:t>chronic </a:t>
            </a:r>
            <a:r>
              <a:rPr sz="3200" spc="-310" dirty="0">
                <a:latin typeface="DejaVu Sans"/>
                <a:cs typeface="DejaVu Sans"/>
              </a:rPr>
              <a:t>kidney  </a:t>
            </a:r>
            <a:r>
              <a:rPr sz="3200" spc="-340" dirty="0">
                <a:latin typeface="DejaVu Sans"/>
                <a:cs typeface="DejaVu Sans"/>
              </a:rPr>
              <a:t>disease </a:t>
            </a:r>
            <a:r>
              <a:rPr sz="3200" spc="-265" dirty="0">
                <a:latin typeface="DejaVu Sans"/>
                <a:cs typeface="DejaVu Sans"/>
              </a:rPr>
              <a:t>(CKD), </a:t>
            </a:r>
            <a:r>
              <a:rPr sz="3200" spc="-310" dirty="0">
                <a:latin typeface="DejaVu Sans"/>
                <a:cs typeface="DejaVu Sans"/>
              </a:rPr>
              <a:t>end-stage </a:t>
            </a:r>
            <a:r>
              <a:rPr sz="3200" spc="-305" dirty="0">
                <a:latin typeface="DejaVu Sans"/>
                <a:cs typeface="DejaVu Sans"/>
              </a:rPr>
              <a:t>renal </a:t>
            </a:r>
            <a:r>
              <a:rPr sz="3200" spc="-340" dirty="0">
                <a:latin typeface="DejaVu Sans"/>
                <a:cs typeface="DejaVu Sans"/>
              </a:rPr>
              <a:t>disease  </a:t>
            </a:r>
            <a:r>
              <a:rPr sz="3200" spc="-280" dirty="0">
                <a:latin typeface="DejaVu Sans"/>
                <a:cs typeface="DejaVu Sans"/>
              </a:rPr>
              <a:t>(ESRD), </a:t>
            </a:r>
            <a:r>
              <a:rPr sz="3200" spc="-355" dirty="0">
                <a:latin typeface="DejaVu Sans"/>
                <a:cs typeface="DejaVu Sans"/>
              </a:rPr>
              <a:t>and </a:t>
            </a:r>
            <a:r>
              <a:rPr sz="3200" spc="-320" dirty="0">
                <a:latin typeface="DejaVu Sans"/>
                <a:cs typeface="DejaVu Sans"/>
              </a:rPr>
              <a:t>cardiovascular</a:t>
            </a:r>
            <a:r>
              <a:rPr sz="3200" spc="-530" dirty="0">
                <a:latin typeface="DejaVu Sans"/>
                <a:cs typeface="DejaVu Sans"/>
              </a:rPr>
              <a:t> </a:t>
            </a:r>
            <a:r>
              <a:rPr sz="3200" spc="-340" dirty="0">
                <a:latin typeface="DejaVu Sans"/>
                <a:cs typeface="DejaVu Sans"/>
              </a:rPr>
              <a:t>disease</a:t>
            </a:r>
            <a:endParaRPr sz="3200">
              <a:latin typeface="DejaVu Sans"/>
              <a:cs typeface="DejaVu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9229" y="144779"/>
            <a:ext cx="8503920" cy="1262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490" y="1562100"/>
            <a:ext cx="7924800" cy="397002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330835" marR="5080" indent="-318770">
              <a:lnSpc>
                <a:spcPts val="3070"/>
              </a:lnSpc>
              <a:spcBef>
                <a:spcPts val="440"/>
              </a:spcBef>
            </a:pPr>
            <a:r>
              <a:rPr sz="2800" spc="-254" dirty="0">
                <a:latin typeface="DejaVu Sans"/>
                <a:cs typeface="DejaVu Sans"/>
              </a:rPr>
              <a:t>Nearly </a:t>
            </a:r>
            <a:r>
              <a:rPr sz="2800" spc="-204" dirty="0">
                <a:latin typeface="DejaVu Sans"/>
                <a:cs typeface="DejaVu Sans"/>
              </a:rPr>
              <a:t>all </a:t>
            </a:r>
            <a:r>
              <a:rPr sz="2800" spc="-260" dirty="0">
                <a:latin typeface="DejaVu Sans"/>
                <a:cs typeface="DejaVu Sans"/>
              </a:rPr>
              <a:t>forms </a:t>
            </a:r>
            <a:r>
              <a:rPr sz="2800" spc="-165" dirty="0">
                <a:latin typeface="DejaVu Sans"/>
                <a:cs typeface="DejaVu Sans"/>
              </a:rPr>
              <a:t>of </a:t>
            </a:r>
            <a:r>
              <a:rPr sz="2800" spc="-295" dirty="0">
                <a:latin typeface="DejaVu Sans"/>
                <a:cs typeface="DejaVu Sans"/>
              </a:rPr>
              <a:t>acute </a:t>
            </a:r>
            <a:r>
              <a:rPr sz="2800" spc="-250" dirty="0">
                <a:latin typeface="DejaVu Sans"/>
                <a:cs typeface="DejaVu Sans"/>
              </a:rPr>
              <a:t>glomerulonephritis </a:t>
            </a:r>
            <a:r>
              <a:rPr sz="2800" spc="-335" dirty="0">
                <a:latin typeface="DejaVu Sans"/>
                <a:cs typeface="DejaVu Sans"/>
              </a:rPr>
              <a:t>have </a:t>
            </a:r>
            <a:r>
              <a:rPr sz="2800" spc="-345" dirty="0">
                <a:latin typeface="DejaVu Sans"/>
                <a:cs typeface="DejaVu Sans"/>
              </a:rPr>
              <a:t>a  </a:t>
            </a:r>
            <a:r>
              <a:rPr sz="2800" spc="-290" dirty="0">
                <a:latin typeface="DejaVu Sans"/>
                <a:cs typeface="DejaVu Sans"/>
              </a:rPr>
              <a:t>tendency </a:t>
            </a:r>
            <a:r>
              <a:rPr sz="2800" spc="-180" dirty="0">
                <a:latin typeface="DejaVu Sans"/>
                <a:cs typeface="DejaVu Sans"/>
              </a:rPr>
              <a:t>to </a:t>
            </a:r>
            <a:r>
              <a:rPr sz="2800" spc="-280" dirty="0">
                <a:latin typeface="DejaVu Sans"/>
                <a:cs typeface="DejaVu Sans"/>
              </a:rPr>
              <a:t>progress </a:t>
            </a:r>
            <a:r>
              <a:rPr sz="2800" spc="-180" dirty="0">
                <a:latin typeface="DejaVu Sans"/>
                <a:cs typeface="DejaVu Sans"/>
              </a:rPr>
              <a:t>to</a:t>
            </a:r>
            <a:r>
              <a:rPr sz="2800" spc="-700" dirty="0">
                <a:latin typeface="DejaVu Sans"/>
                <a:cs typeface="DejaVu Sans"/>
              </a:rPr>
              <a:t> </a:t>
            </a:r>
            <a:r>
              <a:rPr sz="2800" spc="-260" dirty="0">
                <a:latin typeface="DejaVu Sans"/>
                <a:cs typeface="DejaVu Sans"/>
              </a:rPr>
              <a:t>chronic </a:t>
            </a:r>
            <a:r>
              <a:rPr sz="2800" spc="-245" dirty="0">
                <a:latin typeface="DejaVu Sans"/>
                <a:cs typeface="DejaVu Sans"/>
              </a:rPr>
              <a:t>glomerulonephritis.</a:t>
            </a:r>
            <a:endParaRPr sz="2800">
              <a:latin typeface="DejaVu Sans"/>
              <a:cs typeface="DejaVu Sans"/>
            </a:endParaRPr>
          </a:p>
          <a:p>
            <a:pPr marL="330835" marR="626110" indent="-318770">
              <a:lnSpc>
                <a:spcPts val="3080"/>
              </a:lnSpc>
              <a:spcBef>
                <a:spcPts val="5"/>
              </a:spcBef>
            </a:pPr>
            <a:r>
              <a:rPr sz="2800" spc="-265" dirty="0">
                <a:latin typeface="DejaVu Sans"/>
                <a:cs typeface="DejaVu Sans"/>
              </a:rPr>
              <a:t>The progression </a:t>
            </a:r>
            <a:r>
              <a:rPr sz="2800" spc="-240" dirty="0">
                <a:latin typeface="DejaVu Sans"/>
                <a:cs typeface="DejaVu Sans"/>
              </a:rPr>
              <a:t>from </a:t>
            </a:r>
            <a:r>
              <a:rPr sz="2800" spc="-295" dirty="0">
                <a:latin typeface="DejaVu Sans"/>
                <a:cs typeface="DejaVu Sans"/>
              </a:rPr>
              <a:t>acute </a:t>
            </a:r>
            <a:r>
              <a:rPr sz="2800" spc="-250" dirty="0">
                <a:latin typeface="DejaVu Sans"/>
                <a:cs typeface="DejaVu Sans"/>
              </a:rPr>
              <a:t>glomerulonephritis</a:t>
            </a:r>
            <a:r>
              <a:rPr sz="2800" spc="-645" dirty="0">
                <a:latin typeface="DejaVu Sans"/>
                <a:cs typeface="DejaVu Sans"/>
              </a:rPr>
              <a:t> </a:t>
            </a:r>
            <a:r>
              <a:rPr sz="2800" spc="-180" dirty="0">
                <a:latin typeface="DejaVu Sans"/>
                <a:cs typeface="DejaVu Sans"/>
              </a:rPr>
              <a:t>to  </a:t>
            </a:r>
            <a:r>
              <a:rPr sz="2800" spc="-260" dirty="0">
                <a:latin typeface="DejaVu Sans"/>
                <a:cs typeface="DejaVu Sans"/>
              </a:rPr>
              <a:t>chronic </a:t>
            </a:r>
            <a:r>
              <a:rPr sz="2800" spc="-250" dirty="0">
                <a:latin typeface="DejaVu Sans"/>
                <a:cs typeface="DejaVu Sans"/>
              </a:rPr>
              <a:t>glomerulonephritis </a:t>
            </a:r>
            <a:r>
              <a:rPr sz="2800" spc="-235" dirty="0">
                <a:latin typeface="DejaVu Sans"/>
                <a:cs typeface="DejaVu Sans"/>
              </a:rPr>
              <a:t>is</a:t>
            </a:r>
            <a:r>
              <a:rPr sz="2800" spc="-490" dirty="0">
                <a:latin typeface="DejaVu Sans"/>
                <a:cs typeface="DejaVu Sans"/>
              </a:rPr>
              <a:t> </a:t>
            </a:r>
            <a:r>
              <a:rPr sz="2800" spc="-260" dirty="0">
                <a:latin typeface="DejaVu Sans"/>
                <a:cs typeface="DejaVu Sans"/>
              </a:rPr>
              <a:t>variable.</a:t>
            </a:r>
            <a:endParaRPr sz="2800">
              <a:latin typeface="DejaVu Sans"/>
              <a:cs typeface="DejaVu Sans"/>
            </a:endParaRPr>
          </a:p>
          <a:p>
            <a:pPr marL="330835" marR="414655" indent="-318770">
              <a:lnSpc>
                <a:spcPts val="3080"/>
              </a:lnSpc>
            </a:pPr>
            <a:r>
              <a:rPr sz="2800" spc="-310" dirty="0">
                <a:latin typeface="DejaVu Sans"/>
                <a:cs typeface="DejaVu Sans"/>
              </a:rPr>
              <a:t>Whereas </a:t>
            </a:r>
            <a:r>
              <a:rPr sz="2800" spc="-275" dirty="0">
                <a:latin typeface="DejaVu Sans"/>
                <a:cs typeface="DejaVu Sans"/>
              </a:rPr>
              <a:t>complete </a:t>
            </a:r>
            <a:r>
              <a:rPr sz="2800" spc="-295" dirty="0">
                <a:latin typeface="DejaVu Sans"/>
                <a:cs typeface="DejaVu Sans"/>
              </a:rPr>
              <a:t>recovery </a:t>
            </a:r>
            <a:r>
              <a:rPr sz="2800" spc="-165" dirty="0">
                <a:latin typeface="DejaVu Sans"/>
                <a:cs typeface="DejaVu Sans"/>
              </a:rPr>
              <a:t>of </a:t>
            </a:r>
            <a:r>
              <a:rPr sz="2800" spc="-270" dirty="0">
                <a:latin typeface="DejaVu Sans"/>
                <a:cs typeface="DejaVu Sans"/>
              </a:rPr>
              <a:t>renal </a:t>
            </a:r>
            <a:r>
              <a:rPr sz="2800" spc="-229" dirty="0">
                <a:latin typeface="DejaVu Sans"/>
                <a:cs typeface="DejaVu Sans"/>
              </a:rPr>
              <a:t>function </a:t>
            </a:r>
            <a:r>
              <a:rPr sz="2800" spc="-235" dirty="0">
                <a:latin typeface="DejaVu Sans"/>
                <a:cs typeface="DejaVu Sans"/>
              </a:rPr>
              <a:t>is </a:t>
            </a:r>
            <a:r>
              <a:rPr sz="2800" spc="-254" dirty="0">
                <a:latin typeface="DejaVu Sans"/>
                <a:cs typeface="DejaVu Sans"/>
              </a:rPr>
              <a:t>the  rule </a:t>
            </a:r>
            <a:r>
              <a:rPr sz="2800" spc="-185" dirty="0">
                <a:latin typeface="DejaVu Sans"/>
                <a:cs typeface="DejaVu Sans"/>
              </a:rPr>
              <a:t>for </a:t>
            </a:r>
            <a:r>
              <a:rPr sz="2800" spc="-254" dirty="0">
                <a:latin typeface="DejaVu Sans"/>
                <a:cs typeface="DejaVu Sans"/>
              </a:rPr>
              <a:t>patients </a:t>
            </a:r>
            <a:r>
              <a:rPr sz="2800" spc="-215" dirty="0">
                <a:latin typeface="DejaVu Sans"/>
                <a:cs typeface="DejaVu Sans"/>
              </a:rPr>
              <a:t>with </a:t>
            </a:r>
            <a:r>
              <a:rPr sz="2800" spc="-254" dirty="0">
                <a:latin typeface="DejaVu Sans"/>
                <a:cs typeface="DejaVu Sans"/>
              </a:rPr>
              <a:t>poststreptococcal  </a:t>
            </a:r>
            <a:r>
              <a:rPr sz="2800" spc="-245" dirty="0">
                <a:latin typeface="DejaVu Sans"/>
                <a:cs typeface="DejaVu Sans"/>
              </a:rPr>
              <a:t>glomerulonephritis, </a:t>
            </a:r>
            <a:r>
              <a:rPr sz="2800" spc="-300" dirty="0">
                <a:latin typeface="DejaVu Sans"/>
                <a:cs typeface="DejaVu Sans"/>
              </a:rPr>
              <a:t>several</a:t>
            </a:r>
            <a:r>
              <a:rPr sz="2800" spc="-430" dirty="0">
                <a:latin typeface="DejaVu Sans"/>
                <a:cs typeface="DejaVu Sans"/>
              </a:rPr>
              <a:t> </a:t>
            </a:r>
            <a:r>
              <a:rPr sz="2800" spc="-240" dirty="0">
                <a:latin typeface="DejaVu Sans"/>
                <a:cs typeface="DejaVu Sans"/>
              </a:rPr>
              <a:t>other</a:t>
            </a:r>
            <a:endParaRPr sz="2800">
              <a:latin typeface="DejaVu Sans"/>
              <a:cs typeface="DejaVu Sans"/>
            </a:endParaRPr>
          </a:p>
          <a:p>
            <a:pPr marL="330835" marR="414655">
              <a:lnSpc>
                <a:spcPts val="3070"/>
              </a:lnSpc>
              <a:spcBef>
                <a:spcPts val="10"/>
              </a:spcBef>
            </a:pPr>
            <a:r>
              <a:rPr sz="2800" spc="-250" dirty="0">
                <a:latin typeface="DejaVu Sans"/>
                <a:cs typeface="DejaVu Sans"/>
              </a:rPr>
              <a:t>glomerulonephritides, </a:t>
            </a:r>
            <a:r>
              <a:rPr sz="2800" spc="-320" dirty="0">
                <a:latin typeface="DejaVu Sans"/>
                <a:cs typeface="DejaVu Sans"/>
              </a:rPr>
              <a:t>such </a:t>
            </a:r>
            <a:r>
              <a:rPr sz="2800" spc="-345" dirty="0">
                <a:latin typeface="DejaVu Sans"/>
                <a:cs typeface="DejaVu Sans"/>
              </a:rPr>
              <a:t>as </a:t>
            </a:r>
            <a:r>
              <a:rPr sz="2800" spc="-265" dirty="0">
                <a:latin typeface="DejaVu Sans"/>
                <a:cs typeface="DejaVu Sans"/>
              </a:rPr>
              <a:t>immunoglobulin</a:t>
            </a:r>
            <a:r>
              <a:rPr sz="2800" spc="-440" dirty="0">
                <a:latin typeface="DejaVu Sans"/>
                <a:cs typeface="DejaVu Sans"/>
              </a:rPr>
              <a:t> </a:t>
            </a:r>
            <a:r>
              <a:rPr sz="2800" spc="-140" dirty="0">
                <a:latin typeface="DejaVu Sans"/>
                <a:cs typeface="DejaVu Sans"/>
              </a:rPr>
              <a:t>A  </a:t>
            </a:r>
            <a:r>
              <a:rPr sz="2800" spc="-220" dirty="0">
                <a:latin typeface="DejaVu Sans"/>
                <a:cs typeface="DejaVu Sans"/>
              </a:rPr>
              <a:t>(IgA) </a:t>
            </a:r>
            <a:r>
              <a:rPr sz="2800" spc="-270" dirty="0">
                <a:latin typeface="DejaVu Sans"/>
                <a:cs typeface="DejaVu Sans"/>
              </a:rPr>
              <a:t>nephropathy, </a:t>
            </a:r>
            <a:r>
              <a:rPr sz="2800" spc="-220" dirty="0">
                <a:latin typeface="DejaVu Sans"/>
                <a:cs typeface="DejaVu Sans"/>
              </a:rPr>
              <a:t>often </a:t>
            </a:r>
            <a:r>
              <a:rPr sz="2800" spc="-335" dirty="0">
                <a:latin typeface="DejaVu Sans"/>
                <a:cs typeface="DejaVu Sans"/>
              </a:rPr>
              <a:t>have </a:t>
            </a:r>
            <a:r>
              <a:rPr sz="2800" spc="-345" dirty="0">
                <a:latin typeface="DejaVu Sans"/>
                <a:cs typeface="DejaVu Sans"/>
              </a:rPr>
              <a:t>a </a:t>
            </a:r>
            <a:r>
              <a:rPr sz="2800" spc="-250" dirty="0">
                <a:latin typeface="DejaVu Sans"/>
                <a:cs typeface="DejaVu Sans"/>
              </a:rPr>
              <a:t>relatively</a:t>
            </a:r>
            <a:r>
              <a:rPr sz="2800" spc="-610" dirty="0">
                <a:latin typeface="DejaVu Sans"/>
                <a:cs typeface="DejaVu Sans"/>
              </a:rPr>
              <a:t> </a:t>
            </a:r>
            <a:r>
              <a:rPr sz="2800" spc="-275" dirty="0">
                <a:latin typeface="DejaVu Sans"/>
                <a:cs typeface="DejaVu Sans"/>
              </a:rPr>
              <a:t>benign</a:t>
            </a:r>
            <a:endParaRPr sz="2800">
              <a:latin typeface="DejaVu Sans"/>
              <a:cs typeface="DejaVu Sans"/>
            </a:endParaRPr>
          </a:p>
          <a:p>
            <a:pPr marL="330835">
              <a:lnSpc>
                <a:spcPts val="3025"/>
              </a:lnSpc>
            </a:pPr>
            <a:r>
              <a:rPr sz="2800" spc="-295" dirty="0">
                <a:latin typeface="DejaVu Sans"/>
                <a:cs typeface="DejaVu Sans"/>
              </a:rPr>
              <a:t>course </a:t>
            </a:r>
            <a:r>
              <a:rPr sz="2800" spc="-310" dirty="0">
                <a:latin typeface="DejaVu Sans"/>
                <a:cs typeface="DejaVu Sans"/>
              </a:rPr>
              <a:t>and </a:t>
            </a:r>
            <a:r>
              <a:rPr sz="2800" spc="-350" dirty="0">
                <a:latin typeface="DejaVu Sans"/>
                <a:cs typeface="DejaVu Sans"/>
              </a:rPr>
              <a:t>many </a:t>
            </a:r>
            <a:r>
              <a:rPr sz="2800" spc="-254" dirty="0">
                <a:latin typeface="DejaVu Sans"/>
                <a:cs typeface="DejaVu Sans"/>
              </a:rPr>
              <a:t>do </a:t>
            </a:r>
            <a:r>
              <a:rPr sz="2800" spc="-220" dirty="0">
                <a:latin typeface="DejaVu Sans"/>
                <a:cs typeface="DejaVu Sans"/>
              </a:rPr>
              <a:t>not </a:t>
            </a:r>
            <a:r>
              <a:rPr sz="2800" spc="-280" dirty="0">
                <a:latin typeface="DejaVu Sans"/>
                <a:cs typeface="DejaVu Sans"/>
              </a:rPr>
              <a:t>progress </a:t>
            </a:r>
            <a:r>
              <a:rPr sz="2800" spc="-180" dirty="0">
                <a:latin typeface="DejaVu Sans"/>
                <a:cs typeface="DejaVu Sans"/>
              </a:rPr>
              <a:t>to</a:t>
            </a:r>
            <a:r>
              <a:rPr sz="2800" spc="-640" dirty="0">
                <a:latin typeface="DejaVu Sans"/>
                <a:cs typeface="DejaVu Sans"/>
              </a:rPr>
              <a:t> </a:t>
            </a:r>
            <a:r>
              <a:rPr sz="2800" spc="-240" dirty="0">
                <a:latin typeface="DejaVu Sans"/>
                <a:cs typeface="DejaVu Sans"/>
              </a:rPr>
              <a:t>ESRD.</a:t>
            </a:r>
            <a:endParaRPr sz="2800">
              <a:latin typeface="DejaVu Sans"/>
              <a:cs typeface="DejaVu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9229" y="144779"/>
            <a:ext cx="8503920" cy="1262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490" y="1493520"/>
            <a:ext cx="7974330" cy="386461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30835" marR="854075" indent="-318770">
              <a:lnSpc>
                <a:spcPts val="2690"/>
              </a:lnSpc>
              <a:spcBef>
                <a:spcPts val="745"/>
              </a:spcBef>
            </a:pPr>
            <a:r>
              <a:rPr sz="2800" spc="-265" dirty="0">
                <a:latin typeface="DejaVu Sans"/>
                <a:cs typeface="DejaVu Sans"/>
              </a:rPr>
              <a:t>Reduction </a:t>
            </a:r>
            <a:r>
              <a:rPr sz="2800" spc="-220" dirty="0">
                <a:latin typeface="DejaVu Sans"/>
                <a:cs typeface="DejaVu Sans"/>
              </a:rPr>
              <a:t>in </a:t>
            </a:r>
            <a:r>
              <a:rPr sz="2800" spc="-280" dirty="0">
                <a:latin typeface="DejaVu Sans"/>
                <a:cs typeface="DejaVu Sans"/>
              </a:rPr>
              <a:t>nephron </a:t>
            </a:r>
            <a:r>
              <a:rPr sz="2800" spc="-360" dirty="0">
                <a:latin typeface="DejaVu Sans"/>
                <a:cs typeface="DejaVu Sans"/>
              </a:rPr>
              <a:t>mass </a:t>
            </a:r>
            <a:r>
              <a:rPr sz="2800" spc="-240" dirty="0">
                <a:latin typeface="DejaVu Sans"/>
                <a:cs typeface="DejaVu Sans"/>
              </a:rPr>
              <a:t>from </a:t>
            </a:r>
            <a:r>
              <a:rPr sz="2800" spc="-250" dirty="0">
                <a:latin typeface="DejaVu Sans"/>
                <a:cs typeface="DejaVu Sans"/>
              </a:rPr>
              <a:t>the </a:t>
            </a:r>
            <a:r>
              <a:rPr sz="2800" spc="-195" dirty="0">
                <a:latin typeface="DejaVu Sans"/>
                <a:cs typeface="DejaVu Sans"/>
              </a:rPr>
              <a:t>initial</a:t>
            </a:r>
            <a:r>
              <a:rPr sz="2800" spc="-700" dirty="0">
                <a:latin typeface="DejaVu Sans"/>
                <a:cs typeface="DejaVu Sans"/>
              </a:rPr>
              <a:t> </a:t>
            </a:r>
            <a:r>
              <a:rPr sz="2800" spc="-240" dirty="0">
                <a:latin typeface="DejaVu Sans"/>
                <a:cs typeface="DejaVu Sans"/>
              </a:rPr>
              <a:t>injury  </a:t>
            </a:r>
            <a:r>
              <a:rPr sz="2800" spc="-310" dirty="0">
                <a:latin typeface="DejaVu Sans"/>
                <a:cs typeface="DejaVu Sans"/>
              </a:rPr>
              <a:t>reduces </a:t>
            </a:r>
            <a:r>
              <a:rPr sz="2800" spc="-250" dirty="0">
                <a:latin typeface="DejaVu Sans"/>
                <a:cs typeface="DejaVu Sans"/>
              </a:rPr>
              <a:t>the</a:t>
            </a:r>
            <a:r>
              <a:rPr sz="2800" spc="-365" dirty="0">
                <a:latin typeface="DejaVu Sans"/>
                <a:cs typeface="DejaVu Sans"/>
              </a:rPr>
              <a:t> </a:t>
            </a:r>
            <a:r>
              <a:rPr sz="2800" spc="-235" dirty="0">
                <a:latin typeface="DejaVu Sans"/>
                <a:cs typeface="DejaVu Sans"/>
              </a:rPr>
              <a:t>GFR.</a:t>
            </a:r>
            <a:endParaRPr sz="2800">
              <a:latin typeface="DejaVu Sans"/>
              <a:cs typeface="DejaVu Sans"/>
            </a:endParaRPr>
          </a:p>
          <a:p>
            <a:pPr marL="330835" marR="5080" indent="-318770">
              <a:lnSpc>
                <a:spcPct val="79900"/>
              </a:lnSpc>
              <a:spcBef>
                <a:spcPts val="30"/>
              </a:spcBef>
            </a:pPr>
            <a:r>
              <a:rPr sz="2800" spc="-235" dirty="0">
                <a:latin typeface="DejaVu Sans"/>
                <a:cs typeface="DejaVu Sans"/>
              </a:rPr>
              <a:t>This </a:t>
            </a:r>
            <a:r>
              <a:rPr sz="2800" spc="-254" dirty="0">
                <a:latin typeface="DejaVu Sans"/>
                <a:cs typeface="DejaVu Sans"/>
              </a:rPr>
              <a:t>reduction </a:t>
            </a:r>
            <a:r>
              <a:rPr sz="2800" spc="-290" dirty="0">
                <a:latin typeface="DejaVu Sans"/>
                <a:cs typeface="DejaVu Sans"/>
              </a:rPr>
              <a:t>leads </a:t>
            </a:r>
            <a:r>
              <a:rPr sz="2800" spc="-175" dirty="0">
                <a:latin typeface="DejaVu Sans"/>
                <a:cs typeface="DejaVu Sans"/>
              </a:rPr>
              <a:t>to </a:t>
            </a:r>
            <a:r>
              <a:rPr sz="2800" spc="-270" dirty="0">
                <a:latin typeface="DejaVu Sans"/>
                <a:cs typeface="DejaVu Sans"/>
              </a:rPr>
              <a:t>hypertrophy </a:t>
            </a:r>
            <a:r>
              <a:rPr sz="2800" spc="-315" dirty="0">
                <a:latin typeface="DejaVu Sans"/>
                <a:cs typeface="DejaVu Sans"/>
              </a:rPr>
              <a:t>and  </a:t>
            </a:r>
            <a:r>
              <a:rPr sz="2800" spc="-225" dirty="0">
                <a:latin typeface="DejaVu Sans"/>
                <a:cs typeface="DejaVu Sans"/>
              </a:rPr>
              <a:t>hyperfiltration</a:t>
            </a:r>
            <a:r>
              <a:rPr sz="2800" spc="-325" dirty="0">
                <a:latin typeface="DejaVu Sans"/>
                <a:cs typeface="DejaVu Sans"/>
              </a:rPr>
              <a:t> </a:t>
            </a:r>
            <a:r>
              <a:rPr sz="2800" spc="-170" dirty="0">
                <a:latin typeface="DejaVu Sans"/>
                <a:cs typeface="DejaVu Sans"/>
              </a:rPr>
              <a:t>of</a:t>
            </a:r>
            <a:r>
              <a:rPr sz="2800" spc="-320" dirty="0">
                <a:latin typeface="DejaVu Sans"/>
                <a:cs typeface="DejaVu Sans"/>
              </a:rPr>
              <a:t> </a:t>
            </a:r>
            <a:r>
              <a:rPr sz="2800" spc="-250" dirty="0">
                <a:latin typeface="DejaVu Sans"/>
                <a:cs typeface="DejaVu Sans"/>
              </a:rPr>
              <a:t>the</a:t>
            </a:r>
            <a:r>
              <a:rPr sz="2800" spc="-325" dirty="0">
                <a:latin typeface="DejaVu Sans"/>
                <a:cs typeface="DejaVu Sans"/>
              </a:rPr>
              <a:t> </a:t>
            </a:r>
            <a:r>
              <a:rPr sz="2800" spc="-280" dirty="0">
                <a:latin typeface="DejaVu Sans"/>
                <a:cs typeface="DejaVu Sans"/>
              </a:rPr>
              <a:t>remaining</a:t>
            </a:r>
            <a:r>
              <a:rPr sz="2800" spc="-320" dirty="0">
                <a:latin typeface="DejaVu Sans"/>
                <a:cs typeface="DejaVu Sans"/>
              </a:rPr>
              <a:t> </a:t>
            </a:r>
            <a:r>
              <a:rPr sz="2800" spc="-290" dirty="0">
                <a:latin typeface="DejaVu Sans"/>
                <a:cs typeface="DejaVu Sans"/>
              </a:rPr>
              <a:t>nephrons</a:t>
            </a:r>
            <a:r>
              <a:rPr sz="2800" spc="-325" dirty="0">
                <a:latin typeface="DejaVu Sans"/>
                <a:cs typeface="DejaVu Sans"/>
              </a:rPr>
              <a:t> </a:t>
            </a:r>
            <a:r>
              <a:rPr sz="2800" spc="-310" dirty="0">
                <a:latin typeface="DejaVu Sans"/>
                <a:cs typeface="DejaVu Sans"/>
              </a:rPr>
              <a:t>and</a:t>
            </a:r>
            <a:r>
              <a:rPr sz="2800" spc="-325" dirty="0">
                <a:latin typeface="DejaVu Sans"/>
                <a:cs typeface="DejaVu Sans"/>
              </a:rPr>
              <a:t> </a:t>
            </a:r>
            <a:r>
              <a:rPr sz="2800" spc="-180" dirty="0">
                <a:latin typeface="DejaVu Sans"/>
                <a:cs typeface="DejaVu Sans"/>
              </a:rPr>
              <a:t>to</a:t>
            </a:r>
            <a:r>
              <a:rPr sz="2800" spc="-330" dirty="0">
                <a:latin typeface="DejaVu Sans"/>
                <a:cs typeface="DejaVu Sans"/>
              </a:rPr>
              <a:t> </a:t>
            </a:r>
            <a:r>
              <a:rPr sz="2800" spc="-254" dirty="0">
                <a:latin typeface="DejaVu Sans"/>
                <a:cs typeface="DejaVu Sans"/>
              </a:rPr>
              <a:t>the  </a:t>
            </a:r>
            <a:r>
              <a:rPr sz="2800" spc="-200" dirty="0">
                <a:latin typeface="DejaVu Sans"/>
                <a:cs typeface="DejaVu Sans"/>
              </a:rPr>
              <a:t>initiation </a:t>
            </a:r>
            <a:r>
              <a:rPr sz="2800" spc="-165" dirty="0">
                <a:latin typeface="DejaVu Sans"/>
                <a:cs typeface="DejaVu Sans"/>
              </a:rPr>
              <a:t>of </a:t>
            </a:r>
            <a:r>
              <a:rPr sz="2800" spc="-254" dirty="0">
                <a:latin typeface="DejaVu Sans"/>
                <a:cs typeface="DejaVu Sans"/>
              </a:rPr>
              <a:t>intraglomerular</a:t>
            </a:r>
            <a:r>
              <a:rPr sz="2800" spc="-630" dirty="0">
                <a:latin typeface="DejaVu Sans"/>
                <a:cs typeface="DejaVu Sans"/>
              </a:rPr>
              <a:t> </a:t>
            </a:r>
            <a:r>
              <a:rPr sz="2800" spc="-260" dirty="0">
                <a:latin typeface="DejaVu Sans"/>
                <a:cs typeface="DejaVu Sans"/>
              </a:rPr>
              <a:t>hypertension.</a:t>
            </a:r>
            <a:endParaRPr sz="2800">
              <a:latin typeface="DejaVu Sans"/>
              <a:cs typeface="DejaVu Sans"/>
            </a:endParaRPr>
          </a:p>
          <a:p>
            <a:pPr marL="330835" marR="405765" indent="-318770">
              <a:lnSpc>
                <a:spcPct val="79900"/>
              </a:lnSpc>
              <a:spcBef>
                <a:spcPts val="5"/>
              </a:spcBef>
            </a:pPr>
            <a:r>
              <a:rPr sz="2800" spc="-295" dirty="0">
                <a:latin typeface="DejaVu Sans"/>
                <a:cs typeface="DejaVu Sans"/>
              </a:rPr>
              <a:t>These</a:t>
            </a:r>
            <a:r>
              <a:rPr sz="2800" spc="-330" dirty="0">
                <a:latin typeface="DejaVu Sans"/>
                <a:cs typeface="DejaVu Sans"/>
              </a:rPr>
              <a:t> </a:t>
            </a:r>
            <a:r>
              <a:rPr sz="2800" spc="-320" dirty="0">
                <a:latin typeface="DejaVu Sans"/>
                <a:cs typeface="DejaVu Sans"/>
              </a:rPr>
              <a:t>changes </a:t>
            </a:r>
            <a:r>
              <a:rPr sz="2800" spc="-285" dirty="0">
                <a:latin typeface="DejaVu Sans"/>
                <a:cs typeface="DejaVu Sans"/>
              </a:rPr>
              <a:t>occur</a:t>
            </a:r>
            <a:r>
              <a:rPr sz="2800" spc="-325" dirty="0">
                <a:latin typeface="DejaVu Sans"/>
                <a:cs typeface="DejaVu Sans"/>
              </a:rPr>
              <a:t> </a:t>
            </a:r>
            <a:r>
              <a:rPr sz="2800" spc="-220" dirty="0">
                <a:latin typeface="DejaVu Sans"/>
                <a:cs typeface="DejaVu Sans"/>
              </a:rPr>
              <a:t>in</a:t>
            </a:r>
            <a:r>
              <a:rPr sz="2800" spc="-330" dirty="0">
                <a:latin typeface="DejaVu Sans"/>
                <a:cs typeface="DejaVu Sans"/>
              </a:rPr>
              <a:t> </a:t>
            </a:r>
            <a:r>
              <a:rPr sz="2800" spc="-254" dirty="0">
                <a:latin typeface="DejaVu Sans"/>
                <a:cs typeface="DejaVu Sans"/>
              </a:rPr>
              <a:t>order</a:t>
            </a:r>
            <a:r>
              <a:rPr sz="2800" spc="-325" dirty="0">
                <a:latin typeface="DejaVu Sans"/>
                <a:cs typeface="DejaVu Sans"/>
              </a:rPr>
              <a:t> </a:t>
            </a:r>
            <a:r>
              <a:rPr sz="2800" spc="-180" dirty="0">
                <a:latin typeface="DejaVu Sans"/>
                <a:cs typeface="DejaVu Sans"/>
              </a:rPr>
              <a:t>to</a:t>
            </a:r>
            <a:r>
              <a:rPr sz="2800" spc="-330" dirty="0">
                <a:latin typeface="DejaVu Sans"/>
                <a:cs typeface="DejaVu Sans"/>
              </a:rPr>
              <a:t> </a:t>
            </a:r>
            <a:r>
              <a:rPr sz="2800" spc="-295" dirty="0">
                <a:latin typeface="DejaVu Sans"/>
                <a:cs typeface="DejaVu Sans"/>
              </a:rPr>
              <a:t>increase</a:t>
            </a:r>
            <a:r>
              <a:rPr sz="2800" spc="-330" dirty="0">
                <a:latin typeface="DejaVu Sans"/>
                <a:cs typeface="DejaVu Sans"/>
              </a:rPr>
              <a:t> </a:t>
            </a:r>
            <a:r>
              <a:rPr sz="2800" spc="-250" dirty="0">
                <a:latin typeface="DejaVu Sans"/>
                <a:cs typeface="DejaVu Sans"/>
              </a:rPr>
              <a:t>the</a:t>
            </a:r>
            <a:r>
              <a:rPr sz="2800" spc="-325" dirty="0">
                <a:latin typeface="DejaVu Sans"/>
                <a:cs typeface="DejaVu Sans"/>
              </a:rPr>
              <a:t> </a:t>
            </a:r>
            <a:r>
              <a:rPr sz="2800" spc="-270" dirty="0">
                <a:latin typeface="DejaVu Sans"/>
                <a:cs typeface="DejaVu Sans"/>
              </a:rPr>
              <a:t>GFR</a:t>
            </a:r>
            <a:r>
              <a:rPr sz="2800" spc="-325" dirty="0">
                <a:latin typeface="DejaVu Sans"/>
                <a:cs typeface="DejaVu Sans"/>
              </a:rPr>
              <a:t> </a:t>
            </a:r>
            <a:r>
              <a:rPr sz="2800" spc="-165" dirty="0">
                <a:latin typeface="DejaVu Sans"/>
                <a:cs typeface="DejaVu Sans"/>
              </a:rPr>
              <a:t>of  </a:t>
            </a:r>
            <a:r>
              <a:rPr sz="2800" spc="-250" dirty="0">
                <a:latin typeface="DejaVu Sans"/>
                <a:cs typeface="DejaVu Sans"/>
              </a:rPr>
              <a:t>the </a:t>
            </a:r>
            <a:r>
              <a:rPr sz="2800" spc="-280" dirty="0">
                <a:latin typeface="DejaVu Sans"/>
                <a:cs typeface="DejaVu Sans"/>
              </a:rPr>
              <a:t>remaining </a:t>
            </a:r>
            <a:r>
              <a:rPr sz="2800" spc="-275" dirty="0">
                <a:latin typeface="DejaVu Sans"/>
                <a:cs typeface="DejaVu Sans"/>
              </a:rPr>
              <a:t>nephrons, </a:t>
            </a:r>
            <a:r>
              <a:rPr sz="2800" spc="-270" dirty="0">
                <a:latin typeface="DejaVu Sans"/>
                <a:cs typeface="DejaVu Sans"/>
              </a:rPr>
              <a:t>thus </a:t>
            </a:r>
            <a:r>
              <a:rPr sz="2800" spc="-250" dirty="0">
                <a:latin typeface="DejaVu Sans"/>
                <a:cs typeface="DejaVu Sans"/>
              </a:rPr>
              <a:t>minimizing </a:t>
            </a:r>
            <a:r>
              <a:rPr sz="2800" spc="-254" dirty="0">
                <a:latin typeface="DejaVu Sans"/>
                <a:cs typeface="DejaVu Sans"/>
              </a:rPr>
              <a:t>the  </a:t>
            </a:r>
            <a:r>
              <a:rPr sz="2800" spc="-235" dirty="0">
                <a:latin typeface="DejaVu Sans"/>
                <a:cs typeface="DejaVu Sans"/>
              </a:rPr>
              <a:t>functional </a:t>
            </a:r>
            <a:r>
              <a:rPr sz="2800" spc="-315" dirty="0">
                <a:latin typeface="DejaVu Sans"/>
                <a:cs typeface="DejaVu Sans"/>
              </a:rPr>
              <a:t>consequences </a:t>
            </a:r>
            <a:r>
              <a:rPr sz="2800" spc="-165" dirty="0">
                <a:latin typeface="DejaVu Sans"/>
                <a:cs typeface="DejaVu Sans"/>
              </a:rPr>
              <a:t>of </a:t>
            </a:r>
            <a:r>
              <a:rPr sz="2800" spc="-280" dirty="0">
                <a:latin typeface="DejaVu Sans"/>
                <a:cs typeface="DejaVu Sans"/>
              </a:rPr>
              <a:t>nephron</a:t>
            </a:r>
            <a:r>
              <a:rPr sz="2800" spc="-630" dirty="0">
                <a:latin typeface="DejaVu Sans"/>
                <a:cs typeface="DejaVu Sans"/>
              </a:rPr>
              <a:t> </a:t>
            </a:r>
            <a:r>
              <a:rPr sz="2800" spc="-240" dirty="0">
                <a:latin typeface="DejaVu Sans"/>
                <a:cs typeface="DejaVu Sans"/>
              </a:rPr>
              <a:t>loss.</a:t>
            </a:r>
            <a:endParaRPr sz="2800">
              <a:latin typeface="DejaVu Sans"/>
              <a:cs typeface="DejaVu Sans"/>
            </a:endParaRPr>
          </a:p>
          <a:p>
            <a:pPr marL="12700">
              <a:lnSpc>
                <a:spcPts val="2355"/>
              </a:lnSpc>
            </a:pPr>
            <a:r>
              <a:rPr sz="2800" spc="-265" dirty="0">
                <a:latin typeface="DejaVu Sans"/>
                <a:cs typeface="DejaVu Sans"/>
              </a:rPr>
              <a:t>The </a:t>
            </a:r>
            <a:r>
              <a:rPr sz="2800" spc="-300" dirty="0">
                <a:latin typeface="DejaVu Sans"/>
                <a:cs typeface="DejaVu Sans"/>
              </a:rPr>
              <a:t>changes, </a:t>
            </a:r>
            <a:r>
              <a:rPr sz="2800" spc="-280" dirty="0">
                <a:latin typeface="DejaVu Sans"/>
                <a:cs typeface="DejaVu Sans"/>
              </a:rPr>
              <a:t>however, </a:t>
            </a:r>
            <a:r>
              <a:rPr sz="2800" spc="-305" dirty="0">
                <a:latin typeface="DejaVu Sans"/>
                <a:cs typeface="DejaVu Sans"/>
              </a:rPr>
              <a:t>are </a:t>
            </a:r>
            <a:r>
              <a:rPr sz="2800" spc="-245" dirty="0">
                <a:latin typeface="DejaVu Sans"/>
                <a:cs typeface="DejaVu Sans"/>
              </a:rPr>
              <a:t>ultimately</a:t>
            </a:r>
            <a:r>
              <a:rPr sz="2800" spc="-500" dirty="0">
                <a:latin typeface="DejaVu Sans"/>
                <a:cs typeface="DejaVu Sans"/>
              </a:rPr>
              <a:t> </a:t>
            </a:r>
            <a:r>
              <a:rPr sz="2800" spc="-254" dirty="0">
                <a:latin typeface="DejaVu Sans"/>
                <a:cs typeface="DejaVu Sans"/>
              </a:rPr>
              <a:t>detrimental</a:t>
            </a:r>
            <a:endParaRPr sz="2800">
              <a:latin typeface="DejaVu Sans"/>
              <a:cs typeface="DejaVu Sans"/>
            </a:endParaRPr>
          </a:p>
          <a:p>
            <a:pPr marL="330835" marR="100330">
              <a:lnSpc>
                <a:spcPct val="79800"/>
              </a:lnSpc>
              <a:spcBef>
                <a:spcPts val="345"/>
              </a:spcBef>
            </a:pPr>
            <a:r>
              <a:rPr sz="2800" spc="-325" dirty="0">
                <a:latin typeface="DejaVu Sans"/>
                <a:cs typeface="DejaVu Sans"/>
              </a:rPr>
              <a:t>because </a:t>
            </a:r>
            <a:r>
              <a:rPr sz="2800" spc="-270" dirty="0">
                <a:latin typeface="DejaVu Sans"/>
                <a:cs typeface="DejaVu Sans"/>
              </a:rPr>
              <a:t>they </a:t>
            </a:r>
            <a:r>
              <a:rPr sz="2800" spc="-275" dirty="0">
                <a:latin typeface="DejaVu Sans"/>
                <a:cs typeface="DejaVu Sans"/>
              </a:rPr>
              <a:t>lead </a:t>
            </a:r>
            <a:r>
              <a:rPr sz="2800" spc="-180" dirty="0">
                <a:latin typeface="DejaVu Sans"/>
                <a:cs typeface="DejaVu Sans"/>
              </a:rPr>
              <a:t>to </a:t>
            </a:r>
            <a:r>
              <a:rPr sz="2800" spc="-260" dirty="0">
                <a:latin typeface="DejaVu Sans"/>
                <a:cs typeface="DejaVu Sans"/>
              </a:rPr>
              <a:t>glomerulosclerosis </a:t>
            </a:r>
            <a:r>
              <a:rPr sz="2800" spc="-315" dirty="0">
                <a:latin typeface="DejaVu Sans"/>
                <a:cs typeface="DejaVu Sans"/>
              </a:rPr>
              <a:t>and</a:t>
            </a:r>
            <a:r>
              <a:rPr sz="2800" spc="-720" dirty="0">
                <a:latin typeface="DejaVu Sans"/>
                <a:cs typeface="DejaVu Sans"/>
              </a:rPr>
              <a:t> </a:t>
            </a:r>
            <a:r>
              <a:rPr sz="2800" spc="-235" dirty="0">
                <a:latin typeface="DejaVu Sans"/>
                <a:cs typeface="DejaVu Sans"/>
              </a:rPr>
              <a:t>further  </a:t>
            </a:r>
            <a:r>
              <a:rPr sz="2800" spc="-280" dirty="0">
                <a:latin typeface="DejaVu Sans"/>
                <a:cs typeface="DejaVu Sans"/>
              </a:rPr>
              <a:t>nephron</a:t>
            </a:r>
            <a:r>
              <a:rPr sz="2800" spc="-335" dirty="0">
                <a:latin typeface="DejaVu Sans"/>
                <a:cs typeface="DejaVu Sans"/>
              </a:rPr>
              <a:t> </a:t>
            </a:r>
            <a:r>
              <a:rPr sz="2800" spc="-240" dirty="0">
                <a:latin typeface="DejaVu Sans"/>
                <a:cs typeface="DejaVu Sans"/>
              </a:rPr>
              <a:t>loss.</a:t>
            </a:r>
            <a:endParaRPr sz="2800">
              <a:latin typeface="DejaVu Sans"/>
              <a:cs typeface="DejaVu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9229" y="144779"/>
            <a:ext cx="8503920" cy="1262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3090" y="1578609"/>
            <a:ext cx="7494270" cy="345222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18770">
              <a:lnSpc>
                <a:spcPct val="100000"/>
              </a:lnSpc>
              <a:spcBef>
                <a:spcPts val="100"/>
              </a:spcBef>
              <a:buClr>
                <a:srgbClr val="EFAC00"/>
              </a:buClr>
              <a:buSzPct val="79687"/>
              <a:buFont typeface="DejaVu Sans"/>
              <a:buChar char=""/>
              <a:tabLst>
                <a:tab pos="356870" algn="l"/>
              </a:tabLst>
            </a:pPr>
            <a:r>
              <a:rPr sz="3200" i="1" spc="-30" dirty="0">
                <a:latin typeface="Nimbus Roman No9 L"/>
                <a:cs typeface="Nimbus Roman No9 L"/>
              </a:rPr>
              <a:t>Nephrotic</a:t>
            </a:r>
            <a:r>
              <a:rPr sz="3200" i="1" spc="-165" dirty="0">
                <a:latin typeface="Nimbus Roman No9 L"/>
                <a:cs typeface="Nimbus Roman No9 L"/>
              </a:rPr>
              <a:t> </a:t>
            </a:r>
            <a:r>
              <a:rPr sz="3200" i="1" spc="20" dirty="0">
                <a:latin typeface="Nimbus Roman No9 L"/>
                <a:cs typeface="Nimbus Roman No9 L"/>
              </a:rPr>
              <a:t>syndrome.</a:t>
            </a:r>
            <a:endParaRPr sz="3200" dirty="0">
              <a:latin typeface="Nimbus Roman No9 L"/>
              <a:cs typeface="Nimbus Roman No9 L"/>
            </a:endParaRPr>
          </a:p>
          <a:p>
            <a:pPr marL="356235" marR="30480" indent="-318770">
              <a:lnSpc>
                <a:spcPct val="100000"/>
              </a:lnSpc>
              <a:buClr>
                <a:srgbClr val="EFAC00"/>
              </a:buClr>
              <a:buSzPct val="79687"/>
              <a:buFont typeface="DejaVu Sans"/>
              <a:buChar char=""/>
              <a:tabLst>
                <a:tab pos="356870" algn="l"/>
              </a:tabLst>
            </a:pPr>
            <a:r>
              <a:rPr lang="en-US" sz="3200" b="1" spc="-290" dirty="0" smtClean="0">
                <a:latin typeface="DejaVu Sans"/>
                <a:cs typeface="DejaVu Sans"/>
              </a:rPr>
              <a:t>Acute glomerulonephritis (Acute nephritic syndrome</a:t>
            </a:r>
            <a:r>
              <a:rPr sz="3200" b="1" spc="-290" dirty="0" smtClean="0">
                <a:latin typeface="DejaVu Sans"/>
                <a:cs typeface="DejaVu Sans"/>
              </a:rPr>
              <a:t>).</a:t>
            </a:r>
            <a:endParaRPr sz="3200" dirty="0">
              <a:latin typeface="DejaVu Sans"/>
              <a:cs typeface="DejaVu Sans"/>
            </a:endParaRPr>
          </a:p>
          <a:p>
            <a:pPr marL="356870" indent="-318770">
              <a:lnSpc>
                <a:spcPts val="3835"/>
              </a:lnSpc>
              <a:buClr>
                <a:srgbClr val="EFAC00"/>
              </a:buClr>
              <a:buSzPct val="79687"/>
              <a:buFont typeface="DejaVu Sans"/>
              <a:buChar char=""/>
              <a:tabLst>
                <a:tab pos="356870" algn="l"/>
              </a:tabLst>
            </a:pPr>
            <a:r>
              <a:rPr sz="3200" i="1" spc="-45" dirty="0">
                <a:latin typeface="Nimbus Roman No9 L"/>
                <a:cs typeface="Nimbus Roman No9 L"/>
              </a:rPr>
              <a:t>Rapidly </a:t>
            </a:r>
            <a:r>
              <a:rPr sz="3200" i="1" spc="-50" dirty="0">
                <a:latin typeface="Nimbus Roman No9 L"/>
                <a:cs typeface="Nimbus Roman No9 L"/>
              </a:rPr>
              <a:t>progressive</a:t>
            </a:r>
            <a:r>
              <a:rPr sz="3200" i="1" spc="-285" dirty="0">
                <a:latin typeface="Nimbus Roman No9 L"/>
                <a:cs typeface="Nimbus Roman No9 L"/>
              </a:rPr>
              <a:t> </a:t>
            </a:r>
            <a:r>
              <a:rPr sz="3200" i="1" spc="-40" dirty="0">
                <a:latin typeface="Nimbus Roman No9 L"/>
                <a:cs typeface="Nimbus Roman No9 L"/>
              </a:rPr>
              <a:t>glomerulonephritis</a:t>
            </a:r>
            <a:r>
              <a:rPr sz="3200" spc="-40" dirty="0">
                <a:latin typeface="DejaVu Sans"/>
                <a:cs typeface="DejaVu Sans"/>
              </a:rPr>
              <a:t>.</a:t>
            </a:r>
            <a:endParaRPr sz="3200" dirty="0">
              <a:latin typeface="DejaVu Sans"/>
              <a:cs typeface="DejaVu Sans"/>
            </a:endParaRPr>
          </a:p>
          <a:p>
            <a:pPr marL="356235" marR="1456055" indent="-318770">
              <a:lnSpc>
                <a:spcPts val="3840"/>
              </a:lnSpc>
              <a:spcBef>
                <a:spcPts val="120"/>
              </a:spcBef>
              <a:buClr>
                <a:srgbClr val="EFAC00"/>
              </a:buClr>
              <a:buSzPct val="79687"/>
              <a:buFont typeface="DejaVu Sans"/>
              <a:buChar char=""/>
              <a:tabLst>
                <a:tab pos="356870" algn="l"/>
              </a:tabLst>
            </a:pPr>
            <a:r>
              <a:rPr sz="3200" i="1" spc="45" dirty="0">
                <a:latin typeface="Nimbus Roman No9 L"/>
                <a:cs typeface="Nimbus Roman No9 L"/>
              </a:rPr>
              <a:t>Asymptomatic </a:t>
            </a:r>
            <a:r>
              <a:rPr sz="3200" i="1" spc="-80" dirty="0">
                <a:latin typeface="Nimbus Roman No9 L"/>
                <a:cs typeface="Nimbus Roman No9 L"/>
              </a:rPr>
              <a:t>urinary </a:t>
            </a:r>
            <a:r>
              <a:rPr sz="3200" i="1" spc="-130" dirty="0">
                <a:latin typeface="Nimbus Roman No9 L"/>
                <a:cs typeface="Nimbus Roman No9 L"/>
              </a:rPr>
              <a:t>abnormality  </a:t>
            </a:r>
            <a:r>
              <a:rPr sz="3200" i="1" dirty="0">
                <a:latin typeface="Nimbus Roman No9 L"/>
                <a:cs typeface="Nimbus Roman No9 L"/>
              </a:rPr>
              <a:t>(haematuria, </a:t>
            </a:r>
            <a:r>
              <a:rPr sz="3200" i="1" spc="-55" dirty="0">
                <a:latin typeface="Nimbus Roman No9 L"/>
                <a:cs typeface="Nimbus Roman No9 L"/>
              </a:rPr>
              <a:t>proteinuria </a:t>
            </a:r>
            <a:r>
              <a:rPr sz="3200" i="1" spc="-130" dirty="0">
                <a:latin typeface="Nimbus Roman No9 L"/>
                <a:cs typeface="Nimbus Roman No9 L"/>
              </a:rPr>
              <a:t>or</a:t>
            </a:r>
            <a:r>
              <a:rPr sz="3200" i="1" spc="-500" dirty="0">
                <a:latin typeface="Nimbus Roman No9 L"/>
                <a:cs typeface="Nimbus Roman No9 L"/>
              </a:rPr>
              <a:t> </a:t>
            </a:r>
            <a:r>
              <a:rPr sz="3200" i="1" spc="-15" dirty="0">
                <a:latin typeface="Nimbus Roman No9 L"/>
                <a:cs typeface="Nimbus Roman No9 L"/>
              </a:rPr>
              <a:t>both)</a:t>
            </a:r>
            <a:r>
              <a:rPr sz="3200" spc="-15" dirty="0">
                <a:latin typeface="DejaVu Sans"/>
                <a:cs typeface="DejaVu Sans"/>
              </a:rPr>
              <a:t>.</a:t>
            </a:r>
            <a:endParaRPr sz="3200" dirty="0">
              <a:latin typeface="DejaVu Sans"/>
              <a:cs typeface="DejaVu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9709" y="0"/>
            <a:ext cx="8473440" cy="14135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89229" y="267970"/>
            <a:ext cx="8503920" cy="1158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37260" y="1661159"/>
            <a:ext cx="3440429" cy="887730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 marR="5080" indent="476250">
              <a:lnSpc>
                <a:spcPct val="102099"/>
              </a:lnSpc>
              <a:spcBef>
                <a:spcPts val="30"/>
              </a:spcBef>
            </a:pPr>
            <a:r>
              <a:rPr sz="2800" spc="-240" dirty="0"/>
              <a:t>fusion </a:t>
            </a:r>
            <a:r>
              <a:rPr sz="2800" spc="-165" dirty="0"/>
              <a:t>of </a:t>
            </a:r>
            <a:r>
              <a:rPr sz="2800" spc="-275" dirty="0"/>
              <a:t>podocytes  </a:t>
            </a:r>
            <a:r>
              <a:rPr sz="2800" spc="-265" dirty="0"/>
              <a:t>on </a:t>
            </a:r>
            <a:r>
              <a:rPr sz="2800" spc="-250" dirty="0"/>
              <a:t>electron</a:t>
            </a:r>
            <a:r>
              <a:rPr sz="2800" spc="-484" dirty="0"/>
              <a:t> </a:t>
            </a:r>
            <a:r>
              <a:rPr sz="2800" spc="-280" dirty="0"/>
              <a:t>microscopy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4914900" y="1981200"/>
            <a:ext cx="3435350" cy="31762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9709" y="267970"/>
            <a:ext cx="8473440" cy="1158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37260" y="1661159"/>
            <a:ext cx="3331210" cy="175641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 indent="476250">
              <a:lnSpc>
                <a:spcPct val="101899"/>
              </a:lnSpc>
              <a:spcBef>
                <a:spcPts val="35"/>
              </a:spcBef>
            </a:pPr>
            <a:r>
              <a:rPr sz="2800" spc="-285" dirty="0"/>
              <a:t>Segmental </a:t>
            </a:r>
            <a:r>
              <a:rPr sz="2800" spc="-320" dirty="0"/>
              <a:t>areas</a:t>
            </a:r>
            <a:r>
              <a:rPr sz="2800" spc="-409" dirty="0"/>
              <a:t> </a:t>
            </a:r>
            <a:r>
              <a:rPr sz="2800" spc="-165" dirty="0"/>
              <a:t>of  </a:t>
            </a:r>
            <a:r>
              <a:rPr sz="2800" spc="-265" dirty="0"/>
              <a:t>glomerular </a:t>
            </a:r>
            <a:r>
              <a:rPr sz="2800" spc="-254" dirty="0"/>
              <a:t>sclerosis,  </a:t>
            </a:r>
            <a:r>
              <a:rPr sz="2800" spc="-235" dirty="0"/>
              <a:t>hyalinization </a:t>
            </a:r>
            <a:r>
              <a:rPr sz="2800" spc="-165" dirty="0"/>
              <a:t>of  </a:t>
            </a:r>
            <a:r>
              <a:rPr sz="2800" spc="-265" dirty="0"/>
              <a:t>glomerular</a:t>
            </a:r>
            <a:r>
              <a:rPr sz="2800" spc="-360" dirty="0"/>
              <a:t> </a:t>
            </a:r>
            <a:r>
              <a:rPr sz="2800" spc="-250" dirty="0"/>
              <a:t>capillaries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4914900" y="1979929"/>
            <a:ext cx="3695700" cy="32486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374015" marR="5080" indent="476250">
              <a:lnSpc>
                <a:spcPct val="101800"/>
              </a:lnSpc>
              <a:spcBef>
                <a:spcPts val="30"/>
              </a:spcBef>
            </a:pPr>
            <a:r>
              <a:rPr spc="-300" dirty="0"/>
              <a:t>large </a:t>
            </a:r>
            <a:r>
              <a:rPr spc="-280" dirty="0"/>
              <a:t>glomeruli </a:t>
            </a:r>
            <a:r>
              <a:rPr spc="-245" dirty="0"/>
              <a:t>with </a:t>
            </a:r>
            <a:r>
              <a:rPr spc="-335" dirty="0"/>
              <a:t>mesangial  </a:t>
            </a:r>
            <a:r>
              <a:rPr spc="-245" dirty="0"/>
              <a:t>proliferation </a:t>
            </a:r>
            <a:r>
              <a:rPr spc="-350" dirty="0"/>
              <a:t>and </a:t>
            </a:r>
            <a:r>
              <a:rPr spc="-305" dirty="0"/>
              <a:t>‘double’ </a:t>
            </a:r>
            <a:r>
              <a:rPr spc="-204" dirty="0"/>
              <a:t>BM. </a:t>
            </a:r>
            <a:r>
              <a:rPr spc="-405" dirty="0"/>
              <a:t>2 </a:t>
            </a:r>
            <a:r>
              <a:rPr spc="-254" dirty="0"/>
              <a:t>histological  </a:t>
            </a:r>
            <a:r>
              <a:rPr spc="-305" dirty="0"/>
              <a:t>types: </a:t>
            </a:r>
            <a:r>
              <a:rPr spc="-310" dirty="0"/>
              <a:t>type </a:t>
            </a:r>
            <a:r>
              <a:rPr spc="-160" dirty="0"/>
              <a:t>I</a:t>
            </a:r>
            <a:r>
              <a:rPr spc="-760" dirty="0"/>
              <a:t> </a:t>
            </a:r>
            <a:r>
              <a:rPr spc="-295" dirty="0"/>
              <a:t>(subendothelial deposits) </a:t>
            </a:r>
            <a:r>
              <a:rPr spc="-305" dirty="0"/>
              <a:t>type </a:t>
            </a:r>
            <a:r>
              <a:rPr spc="-160" dirty="0"/>
              <a:t>II  </a:t>
            </a:r>
            <a:r>
              <a:rPr spc="-330" dirty="0"/>
              <a:t>(intramembranous</a:t>
            </a:r>
            <a:r>
              <a:rPr spc="-385" dirty="0"/>
              <a:t> </a:t>
            </a:r>
            <a:r>
              <a:rPr spc="-295" dirty="0"/>
              <a:t>deposits)</a:t>
            </a:r>
          </a:p>
        </p:txBody>
      </p:sp>
      <p:sp>
        <p:nvSpPr>
          <p:cNvPr id="3" name="object 3"/>
          <p:cNvSpPr/>
          <p:nvPr/>
        </p:nvSpPr>
        <p:spPr>
          <a:xfrm>
            <a:off x="189229" y="144779"/>
            <a:ext cx="8503920" cy="1262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8279" y="267970"/>
            <a:ext cx="8484870" cy="1158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37260" y="1661159"/>
            <a:ext cx="3207385" cy="1756410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>
              <a:lnSpc>
                <a:spcPct val="101899"/>
              </a:lnSpc>
              <a:spcBef>
                <a:spcPts val="35"/>
              </a:spcBef>
            </a:pPr>
            <a:r>
              <a:rPr sz="2800" spc="-275" dirty="0"/>
              <a:t>thickened </a:t>
            </a:r>
            <a:r>
              <a:rPr sz="2800" spc="-185" dirty="0"/>
              <a:t>BM, </a:t>
            </a:r>
            <a:r>
              <a:rPr sz="2800" spc="-175" dirty="0"/>
              <a:t>IF </a:t>
            </a:r>
            <a:r>
              <a:rPr sz="2800" spc="-540" dirty="0"/>
              <a:t>+ve  </a:t>
            </a:r>
            <a:r>
              <a:rPr sz="2800" spc="-185" dirty="0"/>
              <a:t>for </a:t>
            </a:r>
            <a:r>
              <a:rPr sz="2800" spc="-250" dirty="0"/>
              <a:t>IgG </a:t>
            </a:r>
            <a:r>
              <a:rPr sz="2800" spc="-310" dirty="0"/>
              <a:t>&amp; </a:t>
            </a:r>
            <a:r>
              <a:rPr sz="2800" spc="-415" dirty="0"/>
              <a:t>C3 </a:t>
            </a:r>
            <a:r>
              <a:rPr sz="2800" spc="-310" dirty="0"/>
              <a:t>and  </a:t>
            </a:r>
            <a:r>
              <a:rPr sz="2800" spc="-250" dirty="0"/>
              <a:t>subepithelial</a:t>
            </a:r>
            <a:r>
              <a:rPr sz="2800" spc="-375" dirty="0"/>
              <a:t> </a:t>
            </a:r>
            <a:r>
              <a:rPr sz="2800" spc="-260" dirty="0"/>
              <a:t>deposits  </a:t>
            </a:r>
            <a:r>
              <a:rPr sz="2800" spc="-265" dirty="0"/>
              <a:t>on</a:t>
            </a:r>
            <a:r>
              <a:rPr sz="2800" spc="-335" dirty="0"/>
              <a:t> </a:t>
            </a:r>
            <a:r>
              <a:rPr sz="2800" spc="-180" dirty="0"/>
              <a:t>EM</a:t>
            </a:r>
            <a:endParaRPr sz="2800"/>
          </a:p>
        </p:txBody>
      </p:sp>
      <p:sp>
        <p:nvSpPr>
          <p:cNvPr id="4" name="object 4"/>
          <p:cNvSpPr/>
          <p:nvPr/>
        </p:nvSpPr>
        <p:spPr>
          <a:xfrm>
            <a:off x="4914900" y="1981200"/>
            <a:ext cx="3695700" cy="28879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374015" marR="5080" indent="476250">
              <a:lnSpc>
                <a:spcPct val="101800"/>
              </a:lnSpc>
              <a:spcBef>
                <a:spcPts val="30"/>
              </a:spcBef>
            </a:pPr>
            <a:r>
              <a:rPr spc="-275" dirty="0"/>
              <a:t>Hypercellularity, </a:t>
            </a:r>
            <a:r>
              <a:rPr spc="-335" dirty="0"/>
              <a:t>mesangial </a:t>
            </a:r>
            <a:r>
              <a:rPr spc="-240" dirty="0"/>
              <a:t>proliferation,  </a:t>
            </a:r>
            <a:r>
              <a:rPr spc="-295" dirty="0"/>
              <a:t>inflammatory</a:t>
            </a:r>
            <a:r>
              <a:rPr spc="-380" dirty="0"/>
              <a:t> </a:t>
            </a:r>
            <a:r>
              <a:rPr spc="-260" dirty="0"/>
              <a:t>cell</a:t>
            </a:r>
            <a:r>
              <a:rPr spc="-375" dirty="0"/>
              <a:t> </a:t>
            </a:r>
            <a:r>
              <a:rPr spc="-220" dirty="0"/>
              <a:t>infiltrate,</a:t>
            </a:r>
            <a:r>
              <a:rPr spc="-375" dirty="0"/>
              <a:t> </a:t>
            </a:r>
            <a:r>
              <a:rPr spc="-280" dirty="0"/>
              <a:t>positive</a:t>
            </a:r>
            <a:r>
              <a:rPr spc="-380" dirty="0"/>
              <a:t> </a:t>
            </a:r>
            <a:r>
              <a:rPr spc="-195" dirty="0"/>
              <a:t>IF</a:t>
            </a:r>
            <a:r>
              <a:rPr spc="-375" dirty="0"/>
              <a:t> </a:t>
            </a:r>
            <a:r>
              <a:rPr spc="-204" dirty="0"/>
              <a:t>for</a:t>
            </a:r>
            <a:r>
              <a:rPr spc="-380" dirty="0"/>
              <a:t> </a:t>
            </a:r>
            <a:r>
              <a:rPr spc="-280" dirty="0"/>
              <a:t>IgG  </a:t>
            </a:r>
            <a:r>
              <a:rPr spc="-355" dirty="0"/>
              <a:t>and </a:t>
            </a:r>
            <a:r>
              <a:rPr spc="-475" dirty="0"/>
              <a:t>C3 </a:t>
            </a:r>
            <a:r>
              <a:rPr spc="-355" dirty="0"/>
              <a:t>and </a:t>
            </a:r>
            <a:r>
              <a:rPr spc="-280" dirty="0"/>
              <a:t>subepithelial </a:t>
            </a:r>
            <a:r>
              <a:rPr spc="-295" dirty="0"/>
              <a:t>deposits </a:t>
            </a:r>
            <a:r>
              <a:rPr spc="-305" dirty="0"/>
              <a:t>on</a:t>
            </a:r>
            <a:r>
              <a:rPr spc="-530" dirty="0"/>
              <a:t> </a:t>
            </a:r>
            <a:r>
              <a:rPr spc="-195" dirty="0"/>
              <a:t>EM.</a:t>
            </a:r>
          </a:p>
        </p:txBody>
      </p:sp>
      <p:sp>
        <p:nvSpPr>
          <p:cNvPr id="3" name="object 3"/>
          <p:cNvSpPr/>
          <p:nvPr/>
        </p:nvSpPr>
        <p:spPr>
          <a:xfrm>
            <a:off x="208279" y="144779"/>
            <a:ext cx="8484870" cy="1262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5750" y="151129"/>
            <a:ext cx="8407400" cy="1262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93090" y="1935479"/>
            <a:ext cx="74320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850" spc="952" baseline="11695" dirty="0">
                <a:solidFill>
                  <a:srgbClr val="EFAC00"/>
                </a:solidFill>
                <a:latin typeface="DejaVu Sans"/>
                <a:cs typeface="DejaVu Sans"/>
              </a:rPr>
              <a:t></a:t>
            </a:r>
            <a:r>
              <a:rPr sz="2850" spc="569" baseline="11695" dirty="0">
                <a:solidFill>
                  <a:srgbClr val="EFAC00"/>
                </a:solidFill>
                <a:latin typeface="DejaVu Sans"/>
                <a:cs typeface="DejaVu Sans"/>
              </a:rPr>
              <a:t> </a:t>
            </a:r>
            <a:r>
              <a:rPr sz="2400" spc="-175" dirty="0">
                <a:latin typeface="DejaVu Sans"/>
                <a:cs typeface="DejaVu Sans"/>
              </a:rPr>
              <a:t>Most</a:t>
            </a:r>
            <a:r>
              <a:rPr sz="2400" spc="-290" dirty="0">
                <a:latin typeface="DejaVu Sans"/>
                <a:cs typeface="DejaVu Sans"/>
              </a:rPr>
              <a:t> </a:t>
            </a:r>
            <a:r>
              <a:rPr sz="2400" spc="-270" dirty="0">
                <a:latin typeface="DejaVu Sans"/>
                <a:cs typeface="DejaVu Sans"/>
              </a:rPr>
              <a:t>common</a:t>
            </a:r>
            <a:r>
              <a:rPr sz="2400" spc="-290" dirty="0">
                <a:latin typeface="DejaVu Sans"/>
                <a:cs typeface="DejaVu Sans"/>
              </a:rPr>
              <a:t> </a:t>
            </a:r>
            <a:r>
              <a:rPr sz="2400" spc="-285" dirty="0">
                <a:latin typeface="DejaVu Sans"/>
                <a:cs typeface="DejaVu Sans"/>
              </a:rPr>
              <a:t>cause</a:t>
            </a:r>
            <a:r>
              <a:rPr sz="2400" spc="-280" dirty="0">
                <a:latin typeface="DejaVu Sans"/>
                <a:cs typeface="DejaVu Sans"/>
              </a:rPr>
              <a:t> </a:t>
            </a:r>
            <a:r>
              <a:rPr sz="2400" spc="-135" dirty="0">
                <a:latin typeface="DejaVu Sans"/>
                <a:cs typeface="DejaVu Sans"/>
              </a:rPr>
              <a:t>of</a:t>
            </a:r>
            <a:r>
              <a:rPr sz="2400" spc="-380" dirty="0">
                <a:latin typeface="DejaVu Sans"/>
                <a:cs typeface="DejaVu Sans"/>
              </a:rPr>
              <a:t> </a:t>
            </a:r>
            <a:r>
              <a:rPr sz="2400" spc="-195" dirty="0">
                <a:latin typeface="DejaVu Sans"/>
                <a:cs typeface="DejaVu Sans"/>
              </a:rPr>
              <a:t>GN</a:t>
            </a:r>
            <a:r>
              <a:rPr sz="2400" spc="-295" dirty="0">
                <a:latin typeface="DejaVu Sans"/>
                <a:cs typeface="DejaVu Sans"/>
              </a:rPr>
              <a:t> </a:t>
            </a:r>
            <a:r>
              <a:rPr sz="2400" spc="-185" dirty="0">
                <a:latin typeface="DejaVu Sans"/>
                <a:cs typeface="DejaVu Sans"/>
              </a:rPr>
              <a:t>in</a:t>
            </a:r>
            <a:r>
              <a:rPr sz="2400" spc="-400" dirty="0">
                <a:latin typeface="DejaVu Sans"/>
                <a:cs typeface="DejaVu Sans"/>
              </a:rPr>
              <a:t> </a:t>
            </a:r>
            <a:r>
              <a:rPr sz="2400" spc="-204" dirty="0">
                <a:latin typeface="DejaVu Sans"/>
                <a:cs typeface="DejaVu Sans"/>
              </a:rPr>
              <a:t>Asia</a:t>
            </a:r>
            <a:r>
              <a:rPr sz="2400" spc="-285" dirty="0">
                <a:latin typeface="DejaVu Sans"/>
                <a:cs typeface="DejaVu Sans"/>
              </a:rPr>
              <a:t> </a:t>
            </a:r>
            <a:r>
              <a:rPr sz="2400" spc="-210" dirty="0">
                <a:latin typeface="DejaVu Sans"/>
                <a:cs typeface="DejaVu Sans"/>
              </a:rPr>
              <a:t>but</a:t>
            </a:r>
            <a:r>
              <a:rPr sz="2400" spc="-290" dirty="0">
                <a:latin typeface="DejaVu Sans"/>
                <a:cs typeface="DejaVu Sans"/>
              </a:rPr>
              <a:t> </a:t>
            </a:r>
            <a:r>
              <a:rPr sz="2400" spc="-270" dirty="0">
                <a:latin typeface="DejaVu Sans"/>
                <a:cs typeface="DejaVu Sans"/>
              </a:rPr>
              <a:t>uncommon</a:t>
            </a:r>
            <a:r>
              <a:rPr sz="2400" spc="-290" dirty="0">
                <a:latin typeface="DejaVu Sans"/>
                <a:cs typeface="DejaVu Sans"/>
              </a:rPr>
              <a:t> </a:t>
            </a:r>
            <a:r>
              <a:rPr sz="2400" spc="-190" dirty="0">
                <a:latin typeface="DejaVu Sans"/>
                <a:cs typeface="DejaVu Sans"/>
              </a:rPr>
              <a:t>in</a:t>
            </a:r>
            <a:r>
              <a:rPr sz="2400" spc="-350" dirty="0">
                <a:latin typeface="DejaVu Sans"/>
                <a:cs typeface="DejaVu Sans"/>
              </a:rPr>
              <a:t> </a:t>
            </a:r>
            <a:r>
              <a:rPr sz="2400" spc="-409" dirty="0">
                <a:latin typeface="DejaVu Sans"/>
                <a:cs typeface="DejaVu Sans"/>
              </a:rPr>
              <a:t>Sth</a:t>
            </a:r>
            <a:endParaRPr sz="2400">
              <a:latin typeface="DejaVu Sans"/>
              <a:cs typeface="DejaVu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7260" y="2192020"/>
            <a:ext cx="21983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35" dirty="0">
                <a:latin typeface="DejaVu Sans"/>
                <a:cs typeface="DejaVu Sans"/>
              </a:rPr>
              <a:t>America </a:t>
            </a:r>
            <a:r>
              <a:rPr sz="2400" spc="-190" dirty="0">
                <a:latin typeface="DejaVu Sans"/>
                <a:cs typeface="DejaVu Sans"/>
              </a:rPr>
              <a:t>or</a:t>
            </a:r>
            <a:r>
              <a:rPr sz="2400" spc="-490" dirty="0">
                <a:latin typeface="DejaVu Sans"/>
                <a:cs typeface="DejaVu Sans"/>
              </a:rPr>
              <a:t> </a:t>
            </a:r>
            <a:r>
              <a:rPr sz="2400" spc="-180" dirty="0">
                <a:latin typeface="DejaVu Sans"/>
                <a:cs typeface="DejaVu Sans"/>
              </a:rPr>
              <a:t>Africa</a:t>
            </a:r>
            <a:endParaRPr sz="2400">
              <a:latin typeface="DejaVu Sans"/>
              <a:cs typeface="DejaVu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93090" y="2447290"/>
            <a:ext cx="7953375" cy="1159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18770">
              <a:lnSpc>
                <a:spcPts val="2450"/>
              </a:lnSpc>
              <a:spcBef>
                <a:spcPts val="100"/>
              </a:spcBef>
              <a:buClr>
                <a:srgbClr val="EFAC00"/>
              </a:buClr>
              <a:buSzPct val="79166"/>
              <a:buChar char=""/>
              <a:tabLst>
                <a:tab pos="356870" algn="l"/>
              </a:tabLst>
            </a:pPr>
            <a:r>
              <a:rPr sz="2400" spc="-310" dirty="0">
                <a:latin typeface="DejaVu Sans"/>
                <a:cs typeface="DejaVu Sans"/>
              </a:rPr>
              <a:t>15-40% </a:t>
            </a:r>
            <a:r>
              <a:rPr sz="2400" spc="-140" dirty="0">
                <a:latin typeface="DejaVu Sans"/>
                <a:cs typeface="DejaVu Sans"/>
              </a:rPr>
              <a:t>of </a:t>
            </a:r>
            <a:r>
              <a:rPr sz="2400" spc="-180" dirty="0">
                <a:latin typeface="DejaVu Sans"/>
                <a:cs typeface="DejaVu Sans"/>
              </a:rPr>
              <a:t>all</a:t>
            </a:r>
            <a:r>
              <a:rPr sz="2400" spc="-605" dirty="0">
                <a:latin typeface="DejaVu Sans"/>
                <a:cs typeface="DejaVu Sans"/>
              </a:rPr>
              <a:t> </a:t>
            </a:r>
            <a:r>
              <a:rPr sz="2400" spc="-229" dirty="0">
                <a:latin typeface="DejaVu Sans"/>
                <a:cs typeface="DejaVu Sans"/>
              </a:rPr>
              <a:t>biopsy </a:t>
            </a:r>
            <a:r>
              <a:rPr sz="2400" spc="-250" dirty="0">
                <a:latin typeface="DejaVu Sans"/>
                <a:cs typeface="DejaVu Sans"/>
              </a:rPr>
              <a:t>proven </a:t>
            </a:r>
            <a:r>
              <a:rPr sz="2400" spc="-200" dirty="0">
                <a:latin typeface="DejaVu Sans"/>
                <a:cs typeface="DejaVu Sans"/>
              </a:rPr>
              <a:t>GN</a:t>
            </a:r>
            <a:endParaRPr sz="2400">
              <a:latin typeface="DejaVu Sans"/>
              <a:cs typeface="DejaVu Sans"/>
            </a:endParaRPr>
          </a:p>
          <a:p>
            <a:pPr marL="356870" indent="-318770">
              <a:lnSpc>
                <a:spcPts val="2014"/>
              </a:lnSpc>
              <a:buClr>
                <a:srgbClr val="EFAC00"/>
              </a:buClr>
              <a:buSzPct val="79166"/>
              <a:buChar char=""/>
              <a:tabLst>
                <a:tab pos="356870" algn="l"/>
              </a:tabLst>
            </a:pPr>
            <a:r>
              <a:rPr sz="2400" spc="-200" dirty="0">
                <a:latin typeface="DejaVu Sans"/>
                <a:cs typeface="DejaVu Sans"/>
              </a:rPr>
              <a:t>Male</a:t>
            </a:r>
            <a:r>
              <a:rPr sz="2400" spc="-285" dirty="0">
                <a:latin typeface="DejaVu Sans"/>
                <a:cs typeface="DejaVu Sans"/>
              </a:rPr>
              <a:t> </a:t>
            </a:r>
            <a:r>
              <a:rPr sz="2400" spc="-785" dirty="0">
                <a:latin typeface="DejaVu Sans"/>
                <a:cs typeface="DejaVu Sans"/>
              </a:rPr>
              <a:t>&gt;</a:t>
            </a:r>
            <a:r>
              <a:rPr sz="2400" spc="-290" dirty="0">
                <a:latin typeface="DejaVu Sans"/>
                <a:cs typeface="DejaVu Sans"/>
              </a:rPr>
              <a:t> </a:t>
            </a:r>
            <a:r>
              <a:rPr sz="2400" spc="-254" dirty="0">
                <a:latin typeface="DejaVu Sans"/>
                <a:cs typeface="DejaVu Sans"/>
              </a:rPr>
              <a:t>Females</a:t>
            </a:r>
            <a:endParaRPr sz="2400">
              <a:latin typeface="DejaVu Sans"/>
              <a:cs typeface="DejaVu Sans"/>
            </a:endParaRPr>
          </a:p>
          <a:p>
            <a:pPr marL="356870" indent="-318770">
              <a:lnSpc>
                <a:spcPts val="2014"/>
              </a:lnSpc>
              <a:buClr>
                <a:srgbClr val="EFAC00"/>
              </a:buClr>
              <a:buSzPct val="79166"/>
              <a:buChar char=""/>
              <a:tabLst>
                <a:tab pos="356870" algn="l"/>
              </a:tabLst>
            </a:pPr>
            <a:r>
              <a:rPr sz="2400" spc="-360" dirty="0">
                <a:latin typeface="DejaVu Sans"/>
                <a:cs typeface="DejaVu Sans"/>
              </a:rPr>
              <a:t>2</a:t>
            </a:r>
            <a:r>
              <a:rPr sz="2100" spc="-540" baseline="27777" dirty="0">
                <a:latin typeface="DejaVu Sans"/>
                <a:cs typeface="DejaVu Sans"/>
              </a:rPr>
              <a:t>nd</a:t>
            </a:r>
            <a:r>
              <a:rPr sz="2400" spc="-360" dirty="0">
                <a:latin typeface="DejaVu Sans"/>
                <a:cs typeface="DejaVu Sans"/>
              </a:rPr>
              <a:t>-3</a:t>
            </a:r>
            <a:r>
              <a:rPr sz="2100" spc="-540" baseline="27777" dirty="0">
                <a:latin typeface="DejaVu Sans"/>
                <a:cs typeface="DejaVu Sans"/>
              </a:rPr>
              <a:t>rd</a:t>
            </a:r>
            <a:r>
              <a:rPr sz="2100" spc="-472" baseline="27777" dirty="0">
                <a:latin typeface="DejaVu Sans"/>
                <a:cs typeface="DejaVu Sans"/>
              </a:rPr>
              <a:t> </a:t>
            </a:r>
            <a:r>
              <a:rPr sz="2400" spc="-270" dirty="0">
                <a:latin typeface="DejaVu Sans"/>
                <a:cs typeface="DejaVu Sans"/>
              </a:rPr>
              <a:t>decade</a:t>
            </a:r>
            <a:endParaRPr sz="2400">
              <a:latin typeface="DejaVu Sans"/>
              <a:cs typeface="DejaVu Sans"/>
            </a:endParaRPr>
          </a:p>
          <a:p>
            <a:pPr marL="356870" indent="-318770">
              <a:lnSpc>
                <a:spcPts val="2450"/>
              </a:lnSpc>
              <a:buClr>
                <a:srgbClr val="EFAC00"/>
              </a:buClr>
              <a:buSzPct val="79166"/>
              <a:buChar char=""/>
              <a:tabLst>
                <a:tab pos="356870" algn="l"/>
              </a:tabLst>
            </a:pPr>
            <a:r>
              <a:rPr sz="2400" spc="-175" dirty="0">
                <a:latin typeface="DejaVu Sans"/>
                <a:cs typeface="DejaVu Sans"/>
              </a:rPr>
              <a:t>Most </a:t>
            </a:r>
            <a:r>
              <a:rPr sz="2400" spc="-254" dirty="0">
                <a:latin typeface="DejaVu Sans"/>
                <a:cs typeface="DejaVu Sans"/>
              </a:rPr>
              <a:t>commonly </a:t>
            </a:r>
            <a:r>
              <a:rPr sz="2400" spc="-245" dirty="0">
                <a:latin typeface="DejaVu Sans"/>
                <a:cs typeface="DejaVu Sans"/>
              </a:rPr>
              <a:t>asymptomatic </a:t>
            </a:r>
            <a:r>
              <a:rPr sz="2400" spc="-185" dirty="0">
                <a:latin typeface="DejaVu Sans"/>
                <a:cs typeface="DejaVu Sans"/>
              </a:rPr>
              <a:t>with </a:t>
            </a:r>
            <a:r>
              <a:rPr sz="2400" spc="-225" dirty="0">
                <a:latin typeface="DejaVu Sans"/>
                <a:cs typeface="DejaVu Sans"/>
              </a:rPr>
              <a:t>serendipitous </a:t>
            </a:r>
            <a:r>
              <a:rPr sz="2400" spc="-195" dirty="0">
                <a:latin typeface="DejaVu Sans"/>
                <a:cs typeface="DejaVu Sans"/>
              </a:rPr>
              <a:t>finding</a:t>
            </a:r>
            <a:r>
              <a:rPr sz="2400" spc="-610" dirty="0">
                <a:latin typeface="DejaVu Sans"/>
                <a:cs typeface="DejaVu Sans"/>
              </a:rPr>
              <a:t> </a:t>
            </a:r>
            <a:r>
              <a:rPr sz="2400" spc="-450" dirty="0">
                <a:latin typeface="DejaVu Sans"/>
                <a:cs typeface="DejaVu Sans"/>
              </a:rPr>
              <a:t>of</a:t>
            </a:r>
            <a:endParaRPr sz="2400">
              <a:latin typeface="DejaVu Sans"/>
              <a:cs typeface="DejaVu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37260" y="3470909"/>
            <a:ext cx="4079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50" dirty="0">
                <a:latin typeface="DejaVu Sans"/>
                <a:cs typeface="DejaVu Sans"/>
              </a:rPr>
              <a:t>haematuria </a:t>
            </a:r>
            <a:r>
              <a:rPr sz="2400" spc="-270" dirty="0">
                <a:latin typeface="DejaVu Sans"/>
                <a:cs typeface="DejaVu Sans"/>
              </a:rPr>
              <a:t>and </a:t>
            </a:r>
            <a:r>
              <a:rPr sz="2400" spc="-210" dirty="0">
                <a:latin typeface="DejaVu Sans"/>
                <a:cs typeface="DejaVu Sans"/>
              </a:rPr>
              <a:t>mild</a:t>
            </a:r>
            <a:r>
              <a:rPr sz="2400" spc="-360" dirty="0">
                <a:latin typeface="DejaVu Sans"/>
                <a:cs typeface="DejaVu Sans"/>
              </a:rPr>
              <a:t> </a:t>
            </a:r>
            <a:r>
              <a:rPr sz="2400" spc="-210" dirty="0">
                <a:latin typeface="DejaVu Sans"/>
                <a:cs typeface="DejaVu Sans"/>
              </a:rPr>
              <a:t>proteinuria</a:t>
            </a:r>
            <a:endParaRPr sz="2400">
              <a:latin typeface="DejaVu Sans"/>
              <a:cs typeface="DejaVu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3090" y="3727450"/>
            <a:ext cx="7666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850" spc="952" baseline="11695" dirty="0">
                <a:solidFill>
                  <a:srgbClr val="EFAC00"/>
                </a:solidFill>
                <a:latin typeface="DejaVu Sans"/>
                <a:cs typeface="DejaVu Sans"/>
              </a:rPr>
              <a:t></a:t>
            </a:r>
            <a:r>
              <a:rPr sz="2850" spc="135" baseline="11695" dirty="0">
                <a:solidFill>
                  <a:srgbClr val="EFAC00"/>
                </a:solidFill>
                <a:latin typeface="DejaVu Sans"/>
                <a:cs typeface="DejaVu Sans"/>
              </a:rPr>
              <a:t> </a:t>
            </a:r>
            <a:r>
              <a:rPr sz="2400" spc="-204" dirty="0">
                <a:latin typeface="DejaVu Sans"/>
                <a:cs typeface="DejaVu Sans"/>
              </a:rPr>
              <a:t>Another </a:t>
            </a:r>
            <a:r>
              <a:rPr sz="2400" spc="-235" dirty="0">
                <a:latin typeface="DejaVu Sans"/>
                <a:cs typeface="DejaVu Sans"/>
              </a:rPr>
              <a:t>classic </a:t>
            </a:r>
            <a:r>
              <a:rPr sz="2400" spc="-225" dirty="0">
                <a:latin typeface="DejaVu Sans"/>
                <a:cs typeface="DejaVu Sans"/>
              </a:rPr>
              <a:t>presentation </a:t>
            </a:r>
            <a:r>
              <a:rPr sz="2400" spc="-204" dirty="0">
                <a:latin typeface="DejaVu Sans"/>
                <a:cs typeface="DejaVu Sans"/>
              </a:rPr>
              <a:t>is </a:t>
            </a:r>
            <a:r>
              <a:rPr sz="2400" spc="-245" dirty="0">
                <a:latin typeface="DejaVu Sans"/>
                <a:cs typeface="DejaVu Sans"/>
              </a:rPr>
              <a:t>macroscopic </a:t>
            </a:r>
            <a:r>
              <a:rPr sz="2400" spc="-250" dirty="0">
                <a:latin typeface="DejaVu Sans"/>
                <a:cs typeface="DejaVu Sans"/>
              </a:rPr>
              <a:t>haematuria </a:t>
            </a:r>
            <a:r>
              <a:rPr sz="2400" spc="-495" dirty="0">
                <a:latin typeface="DejaVu Sans"/>
                <a:cs typeface="DejaVu Sans"/>
              </a:rPr>
              <a:t>in</a:t>
            </a:r>
            <a:endParaRPr sz="2400">
              <a:latin typeface="DejaVu Sans"/>
              <a:cs typeface="DejaVu San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7260" y="3983990"/>
            <a:ext cx="40957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10" dirty="0">
                <a:latin typeface="DejaVu Sans"/>
                <a:cs typeface="DejaVu Sans"/>
              </a:rPr>
              <a:t>conjunction </a:t>
            </a:r>
            <a:r>
              <a:rPr sz="2400" spc="-185" dirty="0">
                <a:latin typeface="DejaVu Sans"/>
                <a:cs typeface="DejaVu Sans"/>
              </a:rPr>
              <a:t>with </a:t>
            </a:r>
            <a:r>
              <a:rPr sz="2400" spc="-300" dirty="0">
                <a:latin typeface="DejaVu Sans"/>
                <a:cs typeface="DejaVu Sans"/>
              </a:rPr>
              <a:t>a </a:t>
            </a:r>
            <a:r>
              <a:rPr sz="2400" spc="-210" dirty="0">
                <a:latin typeface="DejaVu Sans"/>
                <a:cs typeface="DejaVu Sans"/>
              </a:rPr>
              <a:t>viral</a:t>
            </a:r>
            <a:r>
              <a:rPr sz="2400" spc="-520" dirty="0">
                <a:latin typeface="DejaVu Sans"/>
                <a:cs typeface="DejaVu Sans"/>
              </a:rPr>
              <a:t> </a:t>
            </a:r>
            <a:r>
              <a:rPr sz="2400" spc="-190" dirty="0">
                <a:latin typeface="DejaVu Sans"/>
                <a:cs typeface="DejaVu Sans"/>
              </a:rPr>
              <a:t>infection</a:t>
            </a:r>
            <a:endParaRPr sz="2400">
              <a:latin typeface="DejaVu Sans"/>
              <a:cs typeface="DejaVu San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93090" y="4239259"/>
            <a:ext cx="7609205" cy="64770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356235" marR="30480" indent="-318770">
              <a:lnSpc>
                <a:spcPct val="70100"/>
              </a:lnSpc>
              <a:spcBef>
                <a:spcPts val="960"/>
              </a:spcBef>
            </a:pPr>
            <a:r>
              <a:rPr sz="2850" spc="952" baseline="11695" dirty="0">
                <a:solidFill>
                  <a:srgbClr val="EFAC00"/>
                </a:solidFill>
                <a:latin typeface="DejaVu Sans"/>
                <a:cs typeface="DejaVu Sans"/>
              </a:rPr>
              <a:t></a:t>
            </a:r>
            <a:r>
              <a:rPr sz="2850" spc="67" baseline="11695" dirty="0">
                <a:solidFill>
                  <a:srgbClr val="EFAC00"/>
                </a:solidFill>
                <a:latin typeface="DejaVu Sans"/>
                <a:cs typeface="DejaVu Sans"/>
              </a:rPr>
              <a:t> </a:t>
            </a:r>
            <a:r>
              <a:rPr sz="2400" spc="-254" dirty="0">
                <a:latin typeface="DejaVu Sans"/>
                <a:cs typeface="DejaVu Sans"/>
              </a:rPr>
              <a:t>Renal </a:t>
            </a:r>
            <a:r>
              <a:rPr sz="2400" spc="-200" dirty="0">
                <a:latin typeface="DejaVu Sans"/>
                <a:cs typeface="DejaVu Sans"/>
              </a:rPr>
              <a:t>function </a:t>
            </a:r>
            <a:r>
              <a:rPr sz="2400" spc="-204" dirty="0">
                <a:latin typeface="DejaVu Sans"/>
                <a:cs typeface="DejaVu Sans"/>
              </a:rPr>
              <a:t>is </a:t>
            </a:r>
            <a:r>
              <a:rPr sz="2400" spc="-235" dirty="0">
                <a:latin typeface="DejaVu Sans"/>
                <a:cs typeface="DejaVu Sans"/>
              </a:rPr>
              <a:t>usually normal </a:t>
            </a:r>
            <a:r>
              <a:rPr sz="2400" spc="-210" dirty="0">
                <a:latin typeface="DejaVu Sans"/>
                <a:cs typeface="DejaVu Sans"/>
              </a:rPr>
              <a:t>but </a:t>
            </a:r>
            <a:r>
              <a:rPr sz="2400" spc="-229" dirty="0">
                <a:latin typeface="DejaVu Sans"/>
                <a:cs typeface="DejaVu Sans"/>
              </a:rPr>
              <a:t>occasionally </a:t>
            </a:r>
            <a:r>
              <a:rPr sz="2400" spc="-300" dirty="0">
                <a:latin typeface="DejaVu Sans"/>
                <a:cs typeface="DejaVu Sans"/>
              </a:rPr>
              <a:t>a </a:t>
            </a:r>
            <a:r>
              <a:rPr sz="2400" spc="-345" dirty="0">
                <a:latin typeface="DejaVu Sans"/>
                <a:cs typeface="DejaVu Sans"/>
              </a:rPr>
              <a:t>patient  </a:t>
            </a:r>
            <a:r>
              <a:rPr sz="2400" spc="-155" dirty="0">
                <a:latin typeface="DejaVu Sans"/>
                <a:cs typeface="DejaVu Sans"/>
              </a:rPr>
              <a:t>will</a:t>
            </a:r>
            <a:r>
              <a:rPr sz="2400" spc="-290" dirty="0">
                <a:latin typeface="DejaVu Sans"/>
                <a:cs typeface="DejaVu Sans"/>
              </a:rPr>
              <a:t> </a:t>
            </a:r>
            <a:r>
              <a:rPr sz="2400" spc="-240" dirty="0">
                <a:latin typeface="DejaVu Sans"/>
                <a:cs typeface="DejaVu Sans"/>
              </a:rPr>
              <a:t>present</a:t>
            </a:r>
            <a:r>
              <a:rPr sz="2400" spc="-285" dirty="0">
                <a:latin typeface="DejaVu Sans"/>
                <a:cs typeface="DejaVu Sans"/>
              </a:rPr>
              <a:t> </a:t>
            </a:r>
            <a:r>
              <a:rPr sz="2400" spc="-190" dirty="0">
                <a:latin typeface="DejaVu Sans"/>
                <a:cs typeface="DejaVu Sans"/>
              </a:rPr>
              <a:t>with</a:t>
            </a:r>
            <a:r>
              <a:rPr sz="2400" spc="-295" dirty="0">
                <a:latin typeface="DejaVu Sans"/>
                <a:cs typeface="DejaVu Sans"/>
              </a:rPr>
              <a:t> </a:t>
            </a:r>
            <a:r>
              <a:rPr sz="2400" spc="-250" dirty="0">
                <a:latin typeface="DejaVu Sans"/>
                <a:cs typeface="DejaVu Sans"/>
              </a:rPr>
              <a:t>acute</a:t>
            </a:r>
            <a:r>
              <a:rPr sz="2400" spc="-275" dirty="0">
                <a:latin typeface="DejaVu Sans"/>
                <a:cs typeface="DejaVu Sans"/>
              </a:rPr>
              <a:t> </a:t>
            </a:r>
            <a:r>
              <a:rPr sz="2400" spc="-229" dirty="0">
                <a:latin typeface="DejaVu Sans"/>
                <a:cs typeface="DejaVu Sans"/>
              </a:rPr>
              <a:t>renal</a:t>
            </a:r>
            <a:r>
              <a:rPr sz="2400" spc="-290" dirty="0">
                <a:latin typeface="DejaVu Sans"/>
                <a:cs typeface="DejaVu Sans"/>
              </a:rPr>
              <a:t> </a:t>
            </a:r>
            <a:r>
              <a:rPr sz="2400" spc="-195" dirty="0">
                <a:latin typeface="DejaVu Sans"/>
                <a:cs typeface="DejaVu Sans"/>
              </a:rPr>
              <a:t>failure</a:t>
            </a:r>
            <a:r>
              <a:rPr sz="2400" spc="-275" dirty="0">
                <a:latin typeface="DejaVu Sans"/>
                <a:cs typeface="DejaVu Sans"/>
              </a:rPr>
              <a:t> </a:t>
            </a:r>
            <a:r>
              <a:rPr sz="2400" spc="-270" dirty="0">
                <a:latin typeface="DejaVu Sans"/>
                <a:cs typeface="DejaVu Sans"/>
              </a:rPr>
              <a:t>due</a:t>
            </a:r>
            <a:r>
              <a:rPr sz="2400" spc="-275" dirty="0">
                <a:latin typeface="DejaVu Sans"/>
                <a:cs typeface="DejaVu Sans"/>
              </a:rPr>
              <a:t> </a:t>
            </a:r>
            <a:r>
              <a:rPr sz="2400" spc="-155" dirty="0">
                <a:latin typeface="DejaVu Sans"/>
                <a:cs typeface="DejaVu Sans"/>
              </a:rPr>
              <a:t>to</a:t>
            </a:r>
            <a:r>
              <a:rPr sz="2400" spc="-275" dirty="0">
                <a:latin typeface="DejaVu Sans"/>
                <a:cs typeface="DejaVu Sans"/>
              </a:rPr>
              <a:t> </a:t>
            </a:r>
            <a:r>
              <a:rPr sz="2400" spc="-250" dirty="0">
                <a:latin typeface="DejaVu Sans"/>
                <a:cs typeface="DejaVu Sans"/>
              </a:rPr>
              <a:t>acute</a:t>
            </a:r>
            <a:r>
              <a:rPr sz="2400" spc="-275" dirty="0">
                <a:latin typeface="DejaVu Sans"/>
                <a:cs typeface="DejaVu Sans"/>
              </a:rPr>
              <a:t> </a:t>
            </a:r>
            <a:r>
              <a:rPr sz="2400" spc="-220" dirty="0">
                <a:latin typeface="DejaVu Sans"/>
                <a:cs typeface="DejaVu Sans"/>
              </a:rPr>
              <a:t>tubular</a:t>
            </a:r>
            <a:endParaRPr sz="2400">
              <a:latin typeface="DejaVu Sans"/>
              <a:cs typeface="DejaVu Sans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37260" y="4751070"/>
            <a:ext cx="54597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35" dirty="0">
                <a:latin typeface="DejaVu Sans"/>
                <a:cs typeface="DejaVu Sans"/>
              </a:rPr>
              <a:t>necrosis </a:t>
            </a:r>
            <a:r>
              <a:rPr sz="2400" spc="-254" dirty="0">
                <a:latin typeface="DejaVu Sans"/>
                <a:cs typeface="DejaVu Sans"/>
              </a:rPr>
              <a:t>secondary </a:t>
            </a:r>
            <a:r>
              <a:rPr sz="2400" spc="-155" dirty="0">
                <a:latin typeface="DejaVu Sans"/>
                <a:cs typeface="DejaVu Sans"/>
              </a:rPr>
              <a:t>to </a:t>
            </a:r>
            <a:r>
              <a:rPr sz="2400" spc="-220" dirty="0">
                <a:latin typeface="DejaVu Sans"/>
                <a:cs typeface="DejaVu Sans"/>
              </a:rPr>
              <a:t>the </a:t>
            </a:r>
            <a:r>
              <a:rPr sz="2400" spc="-240" dirty="0">
                <a:latin typeface="DejaVu Sans"/>
                <a:cs typeface="DejaVu Sans"/>
              </a:rPr>
              <a:t>gross</a:t>
            </a:r>
            <a:r>
              <a:rPr sz="2400" spc="-580" dirty="0">
                <a:latin typeface="DejaVu Sans"/>
                <a:cs typeface="DejaVu Sans"/>
              </a:rPr>
              <a:t> </a:t>
            </a:r>
            <a:r>
              <a:rPr sz="2400" spc="-250" dirty="0">
                <a:latin typeface="DejaVu Sans"/>
                <a:cs typeface="DejaVu Sans"/>
              </a:rPr>
              <a:t>haematuria</a:t>
            </a:r>
            <a:endParaRPr sz="2400">
              <a:latin typeface="DejaVu Sans"/>
              <a:cs typeface="DejaVu Sans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3090" y="5007609"/>
            <a:ext cx="7729855" cy="902969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356235" marR="30480" indent="-318770" algn="just">
              <a:lnSpc>
                <a:spcPct val="70000"/>
              </a:lnSpc>
              <a:spcBef>
                <a:spcPts val="960"/>
              </a:spcBef>
            </a:pPr>
            <a:r>
              <a:rPr sz="2850" spc="952" baseline="11695" dirty="0">
                <a:solidFill>
                  <a:srgbClr val="EFAC00"/>
                </a:solidFill>
                <a:latin typeface="DejaVu Sans"/>
                <a:cs typeface="DejaVu Sans"/>
              </a:rPr>
              <a:t></a:t>
            </a:r>
            <a:r>
              <a:rPr sz="2850" spc="585" baseline="11695" dirty="0">
                <a:solidFill>
                  <a:srgbClr val="EFAC00"/>
                </a:solidFill>
                <a:latin typeface="DejaVu Sans"/>
                <a:cs typeface="DejaVu Sans"/>
              </a:rPr>
              <a:t> </a:t>
            </a:r>
            <a:r>
              <a:rPr sz="2400" spc="-225" dirty="0">
                <a:latin typeface="DejaVu Sans"/>
                <a:cs typeface="DejaVu Sans"/>
              </a:rPr>
              <a:t>Biopsy</a:t>
            </a:r>
            <a:r>
              <a:rPr sz="2400" spc="-280" dirty="0">
                <a:latin typeface="DejaVu Sans"/>
                <a:cs typeface="DejaVu Sans"/>
              </a:rPr>
              <a:t> </a:t>
            </a:r>
            <a:r>
              <a:rPr sz="2400" spc="-30" dirty="0">
                <a:latin typeface="DejaVu Sans"/>
                <a:cs typeface="DejaVu Sans"/>
              </a:rPr>
              <a:t>–</a:t>
            </a:r>
            <a:r>
              <a:rPr sz="2400" spc="-275" dirty="0">
                <a:latin typeface="DejaVu Sans"/>
                <a:cs typeface="DejaVu Sans"/>
              </a:rPr>
              <a:t> </a:t>
            </a:r>
            <a:r>
              <a:rPr sz="2400" spc="-210" dirty="0">
                <a:latin typeface="DejaVu Sans"/>
                <a:cs typeface="DejaVu Sans"/>
              </a:rPr>
              <a:t>mild</a:t>
            </a:r>
            <a:r>
              <a:rPr sz="2400" spc="-275" dirty="0">
                <a:latin typeface="DejaVu Sans"/>
                <a:cs typeface="DejaVu Sans"/>
              </a:rPr>
              <a:t> </a:t>
            </a:r>
            <a:r>
              <a:rPr sz="2400" spc="-155" dirty="0">
                <a:latin typeface="DejaVu Sans"/>
                <a:cs typeface="DejaVu Sans"/>
              </a:rPr>
              <a:t>to</a:t>
            </a:r>
            <a:r>
              <a:rPr sz="2400" spc="-280" dirty="0">
                <a:latin typeface="DejaVu Sans"/>
                <a:cs typeface="DejaVu Sans"/>
              </a:rPr>
              <a:t> </a:t>
            </a:r>
            <a:r>
              <a:rPr sz="2400" spc="-245" dirty="0">
                <a:latin typeface="DejaVu Sans"/>
                <a:cs typeface="DejaVu Sans"/>
              </a:rPr>
              <a:t>moderate</a:t>
            </a:r>
            <a:r>
              <a:rPr sz="2400" spc="-275" dirty="0">
                <a:latin typeface="DejaVu Sans"/>
                <a:cs typeface="DejaVu Sans"/>
              </a:rPr>
              <a:t> </a:t>
            </a:r>
            <a:r>
              <a:rPr sz="2400" spc="-254" dirty="0">
                <a:latin typeface="DejaVu Sans"/>
                <a:cs typeface="DejaVu Sans"/>
              </a:rPr>
              <a:t>mesangial</a:t>
            </a:r>
            <a:r>
              <a:rPr sz="2400" spc="-285" dirty="0">
                <a:latin typeface="DejaVu Sans"/>
                <a:cs typeface="DejaVu Sans"/>
              </a:rPr>
              <a:t> </a:t>
            </a:r>
            <a:r>
              <a:rPr sz="2400" spc="-195" dirty="0">
                <a:latin typeface="DejaVu Sans"/>
                <a:cs typeface="DejaVu Sans"/>
              </a:rPr>
              <a:t>cell</a:t>
            </a:r>
            <a:r>
              <a:rPr sz="2400" spc="-280" dirty="0">
                <a:latin typeface="DejaVu Sans"/>
                <a:cs typeface="DejaVu Sans"/>
              </a:rPr>
              <a:t> </a:t>
            </a:r>
            <a:r>
              <a:rPr sz="2400" spc="-185" dirty="0">
                <a:latin typeface="DejaVu Sans"/>
                <a:cs typeface="DejaVu Sans"/>
              </a:rPr>
              <a:t>proliferation,</a:t>
            </a:r>
            <a:r>
              <a:rPr sz="2400" spc="-275" dirty="0">
                <a:latin typeface="DejaVu Sans"/>
                <a:cs typeface="DejaVu Sans"/>
              </a:rPr>
              <a:t> </a:t>
            </a:r>
            <a:r>
              <a:rPr sz="2400" spc="-475" dirty="0">
                <a:latin typeface="DejaVu Sans"/>
                <a:cs typeface="DejaVu Sans"/>
              </a:rPr>
              <a:t>IgA  </a:t>
            </a:r>
            <a:r>
              <a:rPr sz="2400" spc="-225" dirty="0">
                <a:latin typeface="DejaVu Sans"/>
                <a:cs typeface="DejaVu Sans"/>
              </a:rPr>
              <a:t>deposits </a:t>
            </a:r>
            <a:r>
              <a:rPr sz="2400" spc="-185" dirty="0">
                <a:latin typeface="DejaVu Sans"/>
                <a:cs typeface="DejaVu Sans"/>
              </a:rPr>
              <a:t>in </a:t>
            </a:r>
            <a:r>
              <a:rPr sz="2400" spc="-220" dirty="0">
                <a:latin typeface="DejaVu Sans"/>
                <a:cs typeface="DejaVu Sans"/>
              </a:rPr>
              <a:t>the </a:t>
            </a:r>
            <a:r>
              <a:rPr sz="2400" spc="-280" dirty="0">
                <a:latin typeface="DejaVu Sans"/>
                <a:cs typeface="DejaVu Sans"/>
              </a:rPr>
              <a:t>mesangium </a:t>
            </a:r>
            <a:r>
              <a:rPr sz="2400" spc="-225" dirty="0">
                <a:latin typeface="DejaVu Sans"/>
                <a:cs typeface="DejaVu Sans"/>
              </a:rPr>
              <a:t>on </a:t>
            </a:r>
            <a:r>
              <a:rPr sz="2400" spc="-235" dirty="0">
                <a:latin typeface="DejaVu Sans"/>
                <a:cs typeface="DejaVu Sans"/>
              </a:rPr>
              <a:t>immunofluorescence, </a:t>
            </a:r>
            <a:r>
              <a:rPr sz="2400" spc="-185" dirty="0">
                <a:latin typeface="DejaVu Sans"/>
                <a:cs typeface="DejaVu Sans"/>
              </a:rPr>
              <a:t>often  </a:t>
            </a:r>
            <a:r>
              <a:rPr sz="2400" spc="-190" dirty="0">
                <a:latin typeface="DejaVu Sans"/>
                <a:cs typeface="DejaVu Sans"/>
              </a:rPr>
              <a:t>with </a:t>
            </a:r>
            <a:r>
              <a:rPr sz="2400" spc="-355" dirty="0">
                <a:latin typeface="DejaVu Sans"/>
                <a:cs typeface="DejaVu Sans"/>
              </a:rPr>
              <a:t>C3 </a:t>
            </a:r>
            <a:r>
              <a:rPr sz="2400" spc="-204" dirty="0">
                <a:latin typeface="DejaVu Sans"/>
                <a:cs typeface="DejaVu Sans"/>
              </a:rPr>
              <a:t>deposition</a:t>
            </a:r>
            <a:r>
              <a:rPr sz="2400" spc="-420" dirty="0">
                <a:latin typeface="DejaVu Sans"/>
                <a:cs typeface="DejaVu Sans"/>
              </a:rPr>
              <a:t> </a:t>
            </a:r>
            <a:r>
              <a:rPr sz="2400" spc="-225" dirty="0">
                <a:latin typeface="DejaVu Sans"/>
                <a:cs typeface="DejaVu Sans"/>
              </a:rPr>
              <a:t>also</a:t>
            </a:r>
            <a:endParaRPr sz="24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5750" y="151129"/>
            <a:ext cx="8407400" cy="1262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93090" y="2330450"/>
            <a:ext cx="7960359" cy="2997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18770">
              <a:lnSpc>
                <a:spcPct val="100000"/>
              </a:lnSpc>
              <a:spcBef>
                <a:spcPts val="100"/>
              </a:spcBef>
              <a:buClr>
                <a:srgbClr val="EFAC00"/>
              </a:buClr>
              <a:buSzPct val="79687"/>
              <a:buChar char=""/>
              <a:tabLst>
                <a:tab pos="356870" algn="l"/>
              </a:tabLst>
            </a:pPr>
            <a:r>
              <a:rPr sz="3200" spc="-254" dirty="0">
                <a:latin typeface="DejaVu Sans"/>
                <a:cs typeface="DejaVu Sans"/>
              </a:rPr>
              <a:t>Slowly</a:t>
            </a:r>
            <a:r>
              <a:rPr sz="3200" spc="-390" dirty="0">
                <a:latin typeface="DejaVu Sans"/>
                <a:cs typeface="DejaVu Sans"/>
              </a:rPr>
              <a:t> </a:t>
            </a:r>
            <a:r>
              <a:rPr sz="3200" spc="-320" dirty="0">
                <a:latin typeface="DejaVu Sans"/>
                <a:cs typeface="DejaVu Sans"/>
              </a:rPr>
              <a:t>progressive</a:t>
            </a:r>
            <a:endParaRPr sz="3200">
              <a:latin typeface="DejaVu Sans"/>
              <a:cs typeface="DejaVu Sans"/>
            </a:endParaRPr>
          </a:p>
          <a:p>
            <a:pPr marL="356235" marR="976630" indent="-318770">
              <a:lnSpc>
                <a:spcPct val="101800"/>
              </a:lnSpc>
              <a:spcBef>
                <a:spcPts val="10"/>
              </a:spcBef>
              <a:buClr>
                <a:srgbClr val="EFAC00"/>
              </a:buClr>
              <a:buSzPct val="79687"/>
              <a:buChar char=""/>
              <a:tabLst>
                <a:tab pos="356870" algn="l"/>
              </a:tabLst>
            </a:pPr>
            <a:r>
              <a:rPr sz="3200" spc="-335" dirty="0">
                <a:latin typeface="DejaVu Sans"/>
                <a:cs typeface="DejaVu Sans"/>
              </a:rPr>
              <a:t>By </a:t>
            </a:r>
            <a:r>
              <a:rPr sz="3200" spc="-430" dirty="0">
                <a:latin typeface="DejaVu Sans"/>
                <a:cs typeface="DejaVu Sans"/>
              </a:rPr>
              <a:t>20 </a:t>
            </a:r>
            <a:r>
              <a:rPr sz="3200" spc="-325" dirty="0">
                <a:latin typeface="DejaVu Sans"/>
                <a:cs typeface="DejaVu Sans"/>
              </a:rPr>
              <a:t>years, </a:t>
            </a:r>
            <a:r>
              <a:rPr sz="3200" spc="-475" dirty="0">
                <a:latin typeface="DejaVu Sans"/>
                <a:cs typeface="DejaVu Sans"/>
              </a:rPr>
              <a:t>50% </a:t>
            </a:r>
            <a:r>
              <a:rPr sz="3200" spc="-380" dirty="0">
                <a:latin typeface="DejaVu Sans"/>
                <a:cs typeface="DejaVu Sans"/>
              </a:rPr>
              <a:t>have </a:t>
            </a:r>
            <a:r>
              <a:rPr sz="3200" spc="-350" dirty="0">
                <a:latin typeface="DejaVu Sans"/>
                <a:cs typeface="DejaVu Sans"/>
              </a:rPr>
              <a:t>end </a:t>
            </a:r>
            <a:r>
              <a:rPr sz="3200" spc="-330" dirty="0">
                <a:latin typeface="DejaVu Sans"/>
                <a:cs typeface="DejaVu Sans"/>
              </a:rPr>
              <a:t>stage </a:t>
            </a:r>
            <a:r>
              <a:rPr sz="3200" spc="-535" dirty="0">
                <a:latin typeface="DejaVu Sans"/>
                <a:cs typeface="DejaVu Sans"/>
              </a:rPr>
              <a:t>kidney  </a:t>
            </a:r>
            <a:r>
              <a:rPr sz="3200" spc="-340" dirty="0">
                <a:latin typeface="DejaVu Sans"/>
                <a:cs typeface="DejaVu Sans"/>
              </a:rPr>
              <a:t>disease</a:t>
            </a:r>
            <a:endParaRPr sz="3200">
              <a:latin typeface="DejaVu Sans"/>
              <a:cs typeface="DejaVu Sans"/>
            </a:endParaRPr>
          </a:p>
          <a:p>
            <a:pPr marL="356235" marR="30480" indent="-318770">
              <a:lnSpc>
                <a:spcPct val="101800"/>
              </a:lnSpc>
              <a:buClr>
                <a:srgbClr val="EFAC00"/>
              </a:buClr>
              <a:buSzPct val="79687"/>
              <a:buChar char=""/>
              <a:tabLst>
                <a:tab pos="356870" algn="l"/>
              </a:tabLst>
            </a:pPr>
            <a:r>
              <a:rPr sz="3200" spc="-350" dirty="0">
                <a:latin typeface="DejaVu Sans"/>
                <a:cs typeface="DejaVu Sans"/>
              </a:rPr>
              <a:t>Worse </a:t>
            </a:r>
            <a:r>
              <a:rPr sz="3200" spc="-300" dirty="0">
                <a:latin typeface="DejaVu Sans"/>
                <a:cs typeface="DejaVu Sans"/>
              </a:rPr>
              <a:t>prognosis </a:t>
            </a:r>
            <a:r>
              <a:rPr sz="3200" spc="-135" dirty="0">
                <a:latin typeface="DejaVu Sans"/>
                <a:cs typeface="DejaVu Sans"/>
              </a:rPr>
              <a:t>if </a:t>
            </a:r>
            <a:r>
              <a:rPr sz="3200" spc="-465" dirty="0">
                <a:latin typeface="DejaVu Sans"/>
                <a:cs typeface="DejaVu Sans"/>
              </a:rPr>
              <a:t>&gt;1g/day </a:t>
            </a:r>
            <a:r>
              <a:rPr sz="3200" spc="-270" dirty="0">
                <a:latin typeface="DejaVu Sans"/>
                <a:cs typeface="DejaVu Sans"/>
              </a:rPr>
              <a:t>proteinuria,  </a:t>
            </a:r>
            <a:r>
              <a:rPr sz="3200" spc="-295" dirty="0">
                <a:latin typeface="DejaVu Sans"/>
                <a:cs typeface="DejaVu Sans"/>
              </a:rPr>
              <a:t>hypertension, </a:t>
            </a:r>
            <a:r>
              <a:rPr sz="3200" spc="-330" dirty="0">
                <a:latin typeface="DejaVu Sans"/>
                <a:cs typeface="DejaVu Sans"/>
              </a:rPr>
              <a:t>increased </a:t>
            </a:r>
            <a:r>
              <a:rPr sz="3200" spc="-290" dirty="0">
                <a:latin typeface="DejaVu Sans"/>
                <a:cs typeface="DejaVu Sans"/>
              </a:rPr>
              <a:t>creatinine </a:t>
            </a:r>
            <a:r>
              <a:rPr sz="3200" spc="-190" dirty="0">
                <a:latin typeface="DejaVu Sans"/>
                <a:cs typeface="DejaVu Sans"/>
              </a:rPr>
              <a:t>of  </a:t>
            </a:r>
            <a:r>
              <a:rPr sz="3200" spc="-305" dirty="0">
                <a:latin typeface="DejaVu Sans"/>
                <a:cs typeface="DejaVu Sans"/>
              </a:rPr>
              <a:t>glomerular </a:t>
            </a:r>
            <a:r>
              <a:rPr sz="3200" spc="-250" dirty="0">
                <a:latin typeface="DejaVu Sans"/>
                <a:cs typeface="DejaVu Sans"/>
              </a:rPr>
              <a:t>fibrosis </a:t>
            </a:r>
            <a:r>
              <a:rPr sz="3200" spc="-270" dirty="0">
                <a:latin typeface="DejaVu Sans"/>
                <a:cs typeface="DejaVu Sans"/>
              </a:rPr>
              <a:t>at </a:t>
            </a:r>
            <a:r>
              <a:rPr sz="3200" spc="-300" dirty="0">
                <a:latin typeface="DejaVu Sans"/>
                <a:cs typeface="DejaVu Sans"/>
              </a:rPr>
              <a:t>biopsy, on</a:t>
            </a:r>
            <a:r>
              <a:rPr sz="3200" spc="-800" dirty="0">
                <a:latin typeface="DejaVu Sans"/>
                <a:cs typeface="DejaVu Sans"/>
              </a:rPr>
              <a:t> </a:t>
            </a:r>
            <a:r>
              <a:rPr sz="3200" spc="-295" dirty="0">
                <a:latin typeface="DejaVu Sans"/>
                <a:cs typeface="DejaVu Sans"/>
              </a:rPr>
              <a:t>presentation</a:t>
            </a:r>
            <a:endParaRPr sz="32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3090" y="1563370"/>
            <a:ext cx="7709534" cy="33655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18770">
              <a:lnSpc>
                <a:spcPts val="2610"/>
              </a:lnSpc>
              <a:spcBef>
                <a:spcPts val="100"/>
              </a:spcBef>
              <a:buClr>
                <a:srgbClr val="EFAC00"/>
              </a:buClr>
              <a:buSzPct val="79166"/>
              <a:buChar char=""/>
              <a:tabLst>
                <a:tab pos="356870" algn="l"/>
              </a:tabLst>
            </a:pPr>
            <a:r>
              <a:rPr sz="2400" spc="-210" dirty="0">
                <a:latin typeface="DejaVu Sans"/>
                <a:cs typeface="DejaVu Sans"/>
              </a:rPr>
              <a:t>Uremia-specific</a:t>
            </a:r>
            <a:r>
              <a:rPr sz="2400" spc="-295" dirty="0">
                <a:latin typeface="DejaVu Sans"/>
                <a:cs typeface="DejaVu Sans"/>
              </a:rPr>
              <a:t> </a:t>
            </a:r>
            <a:r>
              <a:rPr sz="2400" spc="-204" dirty="0">
                <a:latin typeface="DejaVu Sans"/>
                <a:cs typeface="DejaVu Sans"/>
              </a:rPr>
              <a:t>findings</a:t>
            </a:r>
            <a:endParaRPr sz="2400">
              <a:latin typeface="DejaVu Sans"/>
              <a:cs typeface="DejaVu Sans"/>
            </a:endParaRPr>
          </a:p>
          <a:p>
            <a:pPr marL="356870" indent="-318770">
              <a:lnSpc>
                <a:spcPts val="2340"/>
              </a:lnSpc>
              <a:buClr>
                <a:srgbClr val="EFAC00"/>
              </a:buClr>
              <a:buSzPct val="79166"/>
              <a:buChar char=""/>
              <a:tabLst>
                <a:tab pos="356870" algn="l"/>
              </a:tabLst>
            </a:pPr>
            <a:r>
              <a:rPr sz="2400" spc="-275" dirty="0">
                <a:latin typeface="DejaVu Sans"/>
                <a:cs typeface="DejaVu Sans"/>
              </a:rPr>
              <a:t>Edemas</a:t>
            </a:r>
            <a:endParaRPr sz="2400">
              <a:latin typeface="DejaVu Sans"/>
              <a:cs typeface="DejaVu Sans"/>
            </a:endParaRPr>
          </a:p>
          <a:p>
            <a:pPr marL="356870" indent="-318770">
              <a:lnSpc>
                <a:spcPts val="2345"/>
              </a:lnSpc>
              <a:buClr>
                <a:srgbClr val="EFAC00"/>
              </a:buClr>
              <a:buSzPct val="79166"/>
              <a:buChar char=""/>
              <a:tabLst>
                <a:tab pos="356870" algn="l"/>
              </a:tabLst>
            </a:pPr>
            <a:r>
              <a:rPr sz="2400" spc="-229" dirty="0">
                <a:latin typeface="DejaVu Sans"/>
                <a:cs typeface="DejaVu Sans"/>
              </a:rPr>
              <a:t>Hypertension</a:t>
            </a:r>
            <a:endParaRPr sz="2400">
              <a:latin typeface="DejaVu Sans"/>
              <a:cs typeface="DejaVu Sans"/>
            </a:endParaRPr>
          </a:p>
          <a:p>
            <a:pPr marL="356235" marR="506095" indent="-318770">
              <a:lnSpc>
                <a:spcPts val="2340"/>
              </a:lnSpc>
              <a:spcBef>
                <a:spcPts val="260"/>
              </a:spcBef>
              <a:buClr>
                <a:srgbClr val="EFAC00"/>
              </a:buClr>
              <a:buSzPct val="79166"/>
              <a:buChar char=""/>
              <a:tabLst>
                <a:tab pos="356870" algn="l"/>
              </a:tabLst>
            </a:pPr>
            <a:r>
              <a:rPr sz="2400" spc="-175" dirty="0">
                <a:latin typeface="DejaVu Sans"/>
                <a:cs typeface="DejaVu Sans"/>
              </a:rPr>
              <a:t>Jugular </a:t>
            </a:r>
            <a:r>
              <a:rPr sz="2400" spc="-270" dirty="0">
                <a:latin typeface="DejaVu Sans"/>
                <a:cs typeface="DejaVu Sans"/>
              </a:rPr>
              <a:t>venous </a:t>
            </a:r>
            <a:r>
              <a:rPr sz="2400" spc="-220" dirty="0">
                <a:latin typeface="DejaVu Sans"/>
                <a:cs typeface="DejaVu Sans"/>
              </a:rPr>
              <a:t>distension </a:t>
            </a:r>
            <a:r>
              <a:rPr sz="2400" spc="-140" dirty="0">
                <a:latin typeface="DejaVu Sans"/>
                <a:cs typeface="DejaVu Sans"/>
              </a:rPr>
              <a:t>(if </a:t>
            </a:r>
            <a:r>
              <a:rPr sz="2400" spc="-275" dirty="0">
                <a:latin typeface="DejaVu Sans"/>
                <a:cs typeface="DejaVu Sans"/>
              </a:rPr>
              <a:t>severe </a:t>
            </a:r>
            <a:r>
              <a:rPr sz="2400" spc="-260" dirty="0">
                <a:latin typeface="DejaVu Sans"/>
                <a:cs typeface="DejaVu Sans"/>
              </a:rPr>
              <a:t>volume </a:t>
            </a:r>
            <a:r>
              <a:rPr sz="2400" spc="-229" dirty="0">
                <a:latin typeface="DejaVu Sans"/>
                <a:cs typeface="DejaVu Sans"/>
              </a:rPr>
              <a:t>overload </a:t>
            </a:r>
            <a:r>
              <a:rPr sz="2400" spc="-670" dirty="0">
                <a:latin typeface="DejaVu Sans"/>
                <a:cs typeface="DejaVu Sans"/>
              </a:rPr>
              <a:t>is  </a:t>
            </a:r>
            <a:r>
              <a:rPr sz="2400" spc="-240" dirty="0">
                <a:latin typeface="DejaVu Sans"/>
                <a:cs typeface="DejaVu Sans"/>
              </a:rPr>
              <a:t>present)</a:t>
            </a:r>
            <a:endParaRPr sz="2400">
              <a:latin typeface="DejaVu Sans"/>
              <a:cs typeface="DejaVu Sans"/>
            </a:endParaRPr>
          </a:p>
          <a:p>
            <a:pPr marL="356870" indent="-318770">
              <a:lnSpc>
                <a:spcPts val="2080"/>
              </a:lnSpc>
              <a:buClr>
                <a:srgbClr val="EFAC00"/>
              </a:buClr>
              <a:buSzPct val="79166"/>
              <a:buChar char=""/>
              <a:tabLst>
                <a:tab pos="356870" algn="l"/>
              </a:tabLst>
            </a:pPr>
            <a:r>
              <a:rPr sz="2400" spc="-229" dirty="0">
                <a:latin typeface="DejaVu Sans"/>
                <a:cs typeface="DejaVu Sans"/>
              </a:rPr>
              <a:t>Pulmonary </a:t>
            </a:r>
            <a:r>
              <a:rPr sz="2400" spc="-235" dirty="0">
                <a:latin typeface="DejaVu Sans"/>
                <a:cs typeface="DejaVu Sans"/>
              </a:rPr>
              <a:t>rales </a:t>
            </a:r>
            <a:r>
              <a:rPr sz="2400" spc="-145" dirty="0">
                <a:latin typeface="DejaVu Sans"/>
                <a:cs typeface="DejaVu Sans"/>
              </a:rPr>
              <a:t>(if </a:t>
            </a:r>
            <a:r>
              <a:rPr sz="2400" spc="-245" dirty="0">
                <a:latin typeface="DejaVu Sans"/>
                <a:cs typeface="DejaVu Sans"/>
              </a:rPr>
              <a:t>pulmonary </a:t>
            </a:r>
            <a:r>
              <a:rPr sz="2400" spc="-295" dirty="0">
                <a:latin typeface="DejaVu Sans"/>
                <a:cs typeface="DejaVu Sans"/>
              </a:rPr>
              <a:t>edema </a:t>
            </a:r>
            <a:r>
              <a:rPr sz="2400" spc="-204" dirty="0">
                <a:latin typeface="DejaVu Sans"/>
                <a:cs typeface="DejaVu Sans"/>
              </a:rPr>
              <a:t>is</a:t>
            </a:r>
            <a:r>
              <a:rPr sz="2400" spc="-555" dirty="0">
                <a:latin typeface="DejaVu Sans"/>
                <a:cs typeface="DejaVu Sans"/>
              </a:rPr>
              <a:t> </a:t>
            </a:r>
            <a:r>
              <a:rPr sz="2400" spc="-240" dirty="0">
                <a:latin typeface="DejaVu Sans"/>
                <a:cs typeface="DejaVu Sans"/>
              </a:rPr>
              <a:t>present)</a:t>
            </a:r>
            <a:endParaRPr sz="2400">
              <a:latin typeface="DejaVu Sans"/>
              <a:cs typeface="DejaVu Sans"/>
            </a:endParaRPr>
          </a:p>
          <a:p>
            <a:pPr marL="356870" indent="-318770">
              <a:lnSpc>
                <a:spcPts val="2340"/>
              </a:lnSpc>
              <a:buClr>
                <a:srgbClr val="EFAC00"/>
              </a:buClr>
              <a:buSzPct val="79166"/>
              <a:buChar char=""/>
              <a:tabLst>
                <a:tab pos="356870" algn="l"/>
              </a:tabLst>
            </a:pPr>
            <a:r>
              <a:rPr sz="2400" spc="-200" dirty="0">
                <a:latin typeface="DejaVu Sans"/>
                <a:cs typeface="DejaVu Sans"/>
              </a:rPr>
              <a:t>Pericardial </a:t>
            </a:r>
            <a:r>
              <a:rPr sz="2400" spc="-170" dirty="0">
                <a:latin typeface="DejaVu Sans"/>
                <a:cs typeface="DejaVu Sans"/>
              </a:rPr>
              <a:t>friction </a:t>
            </a:r>
            <a:r>
              <a:rPr sz="2400" spc="-235" dirty="0">
                <a:latin typeface="DejaVu Sans"/>
                <a:cs typeface="DejaVu Sans"/>
              </a:rPr>
              <a:t>rub </a:t>
            </a:r>
            <a:r>
              <a:rPr sz="2400" spc="-190" dirty="0">
                <a:latin typeface="DejaVu Sans"/>
                <a:cs typeface="DejaVu Sans"/>
              </a:rPr>
              <a:t>in</a:t>
            </a:r>
            <a:r>
              <a:rPr sz="2400" spc="-555" dirty="0">
                <a:latin typeface="DejaVu Sans"/>
                <a:cs typeface="DejaVu Sans"/>
              </a:rPr>
              <a:t> </a:t>
            </a:r>
            <a:r>
              <a:rPr sz="2400" spc="-210" dirty="0">
                <a:latin typeface="DejaVu Sans"/>
                <a:cs typeface="DejaVu Sans"/>
              </a:rPr>
              <a:t>pericarditis</a:t>
            </a:r>
            <a:endParaRPr sz="2400">
              <a:latin typeface="DejaVu Sans"/>
              <a:cs typeface="DejaVu Sans"/>
            </a:endParaRPr>
          </a:p>
          <a:p>
            <a:pPr marL="356235" marR="392430" indent="-318770">
              <a:lnSpc>
                <a:spcPts val="2340"/>
              </a:lnSpc>
              <a:spcBef>
                <a:spcPts val="260"/>
              </a:spcBef>
              <a:buClr>
                <a:srgbClr val="EFAC00"/>
              </a:buClr>
              <a:buSzPct val="79166"/>
              <a:buChar char=""/>
              <a:tabLst>
                <a:tab pos="356870" algn="l"/>
              </a:tabLst>
            </a:pPr>
            <a:r>
              <a:rPr sz="2400" spc="-254" dirty="0">
                <a:latin typeface="DejaVu Sans"/>
                <a:cs typeface="DejaVu Sans"/>
              </a:rPr>
              <a:t>Tenderness </a:t>
            </a:r>
            <a:r>
              <a:rPr sz="2400" spc="-190" dirty="0">
                <a:latin typeface="DejaVu Sans"/>
                <a:cs typeface="DejaVu Sans"/>
              </a:rPr>
              <a:t>in </a:t>
            </a:r>
            <a:r>
              <a:rPr sz="2400" spc="-220" dirty="0">
                <a:latin typeface="DejaVu Sans"/>
                <a:cs typeface="DejaVu Sans"/>
              </a:rPr>
              <a:t>the epigastric </a:t>
            </a:r>
            <a:r>
              <a:rPr sz="2400" spc="-215" dirty="0">
                <a:latin typeface="DejaVu Sans"/>
                <a:cs typeface="DejaVu Sans"/>
              </a:rPr>
              <a:t>region </a:t>
            </a:r>
            <a:r>
              <a:rPr sz="2400" spc="-185" dirty="0">
                <a:latin typeface="DejaVu Sans"/>
                <a:cs typeface="DejaVu Sans"/>
              </a:rPr>
              <a:t>or </a:t>
            </a:r>
            <a:r>
              <a:rPr sz="2400" spc="-200" dirty="0">
                <a:latin typeface="DejaVu Sans"/>
                <a:cs typeface="DejaVu Sans"/>
              </a:rPr>
              <a:t>blood </a:t>
            </a:r>
            <a:r>
              <a:rPr sz="2400" spc="-190" dirty="0">
                <a:latin typeface="DejaVu Sans"/>
                <a:cs typeface="DejaVu Sans"/>
              </a:rPr>
              <a:t>in </a:t>
            </a:r>
            <a:r>
              <a:rPr sz="2400" spc="-220" dirty="0">
                <a:latin typeface="DejaVu Sans"/>
                <a:cs typeface="DejaVu Sans"/>
              </a:rPr>
              <a:t>the </a:t>
            </a:r>
            <a:r>
              <a:rPr sz="2400" spc="-365" dirty="0">
                <a:latin typeface="DejaVu Sans"/>
                <a:cs typeface="DejaVu Sans"/>
              </a:rPr>
              <a:t>stool  </a:t>
            </a:r>
            <a:r>
              <a:rPr sz="2400" spc="-225" dirty="0">
                <a:latin typeface="DejaVu Sans"/>
                <a:cs typeface="DejaVu Sans"/>
              </a:rPr>
              <a:t>(possible </a:t>
            </a:r>
            <a:r>
              <a:rPr sz="2400" spc="-210" dirty="0">
                <a:latin typeface="DejaVu Sans"/>
                <a:cs typeface="DejaVu Sans"/>
              </a:rPr>
              <a:t>indicators </a:t>
            </a:r>
            <a:r>
              <a:rPr sz="2400" spc="-155" dirty="0">
                <a:latin typeface="DejaVu Sans"/>
                <a:cs typeface="DejaVu Sans"/>
              </a:rPr>
              <a:t>for</a:t>
            </a:r>
            <a:r>
              <a:rPr sz="2400" spc="-590" dirty="0">
                <a:latin typeface="DejaVu Sans"/>
                <a:cs typeface="DejaVu Sans"/>
              </a:rPr>
              <a:t> </a:t>
            </a:r>
            <a:r>
              <a:rPr sz="2400" spc="-250" dirty="0">
                <a:latin typeface="DejaVu Sans"/>
                <a:cs typeface="DejaVu Sans"/>
              </a:rPr>
              <a:t>uremic </a:t>
            </a:r>
            <a:r>
              <a:rPr sz="2400" spc="-200" dirty="0">
                <a:latin typeface="DejaVu Sans"/>
                <a:cs typeface="DejaVu Sans"/>
              </a:rPr>
              <a:t>gastritis </a:t>
            </a:r>
            <a:r>
              <a:rPr sz="2400" spc="-190" dirty="0">
                <a:latin typeface="DejaVu Sans"/>
                <a:cs typeface="DejaVu Sans"/>
              </a:rPr>
              <a:t>or </a:t>
            </a:r>
            <a:r>
              <a:rPr sz="2400" spc="-229" dirty="0">
                <a:latin typeface="DejaVu Sans"/>
                <a:cs typeface="DejaVu Sans"/>
              </a:rPr>
              <a:t>enteropathy)</a:t>
            </a:r>
            <a:endParaRPr sz="2400">
              <a:latin typeface="DejaVu Sans"/>
              <a:cs typeface="DejaVu Sans"/>
            </a:endParaRPr>
          </a:p>
          <a:p>
            <a:pPr marL="356235" marR="30480" indent="-318770">
              <a:lnSpc>
                <a:spcPct val="81600"/>
              </a:lnSpc>
              <a:buClr>
                <a:srgbClr val="EFAC00"/>
              </a:buClr>
              <a:buSzPct val="79166"/>
              <a:buChar char=""/>
              <a:tabLst>
                <a:tab pos="356870" algn="l"/>
              </a:tabLst>
            </a:pPr>
            <a:r>
              <a:rPr sz="2400" spc="-265" dirty="0">
                <a:latin typeface="DejaVu Sans"/>
                <a:cs typeface="DejaVu Sans"/>
              </a:rPr>
              <a:t>Decreased </a:t>
            </a:r>
            <a:r>
              <a:rPr sz="2400" spc="-235" dirty="0">
                <a:latin typeface="DejaVu Sans"/>
                <a:cs typeface="DejaVu Sans"/>
              </a:rPr>
              <a:t>sensation </a:t>
            </a:r>
            <a:r>
              <a:rPr sz="2400" spc="-270" dirty="0">
                <a:latin typeface="DejaVu Sans"/>
                <a:cs typeface="DejaVu Sans"/>
              </a:rPr>
              <a:t>and </a:t>
            </a:r>
            <a:r>
              <a:rPr sz="2400" spc="-225" dirty="0">
                <a:latin typeface="DejaVu Sans"/>
                <a:cs typeface="DejaVu Sans"/>
              </a:rPr>
              <a:t>asterixis </a:t>
            </a:r>
            <a:r>
              <a:rPr sz="2400" spc="-210" dirty="0">
                <a:latin typeface="DejaVu Sans"/>
                <a:cs typeface="DejaVu Sans"/>
              </a:rPr>
              <a:t>(indicators </a:t>
            </a:r>
            <a:r>
              <a:rPr sz="2400" spc="-155" dirty="0">
                <a:latin typeface="DejaVu Sans"/>
                <a:cs typeface="DejaVu Sans"/>
              </a:rPr>
              <a:t>for </a:t>
            </a:r>
            <a:r>
              <a:rPr sz="2400" spc="-395" dirty="0">
                <a:latin typeface="DejaVu Sans"/>
                <a:cs typeface="DejaVu Sans"/>
              </a:rPr>
              <a:t>advanced  </a:t>
            </a:r>
            <a:r>
              <a:rPr sz="2400" spc="-250" dirty="0">
                <a:latin typeface="DejaVu Sans"/>
                <a:cs typeface="DejaVu Sans"/>
              </a:rPr>
              <a:t>uremia)</a:t>
            </a:r>
            <a:endParaRPr sz="2400">
              <a:latin typeface="DejaVu Sans"/>
              <a:cs typeface="DejaVu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9229" y="144779"/>
            <a:ext cx="8503920" cy="1262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3090" y="1559559"/>
            <a:ext cx="7364095" cy="2748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18770">
              <a:lnSpc>
                <a:spcPts val="3679"/>
              </a:lnSpc>
              <a:spcBef>
                <a:spcPts val="100"/>
              </a:spcBef>
              <a:buClr>
                <a:srgbClr val="EFAC00"/>
              </a:buClr>
              <a:buSzPct val="79687"/>
              <a:buChar char=""/>
              <a:tabLst>
                <a:tab pos="356870" algn="l"/>
              </a:tabLst>
            </a:pPr>
            <a:r>
              <a:rPr sz="3200" spc="-254" dirty="0">
                <a:latin typeface="DejaVu Sans"/>
                <a:cs typeface="DejaVu Sans"/>
              </a:rPr>
              <a:t>Latent </a:t>
            </a:r>
            <a:r>
              <a:rPr sz="3200" spc="-355" dirty="0">
                <a:latin typeface="DejaVu Sans"/>
                <a:cs typeface="DejaVu Sans"/>
              </a:rPr>
              <a:t>(changes </a:t>
            </a:r>
            <a:r>
              <a:rPr sz="3200" spc="-250" dirty="0">
                <a:latin typeface="DejaVu Sans"/>
                <a:cs typeface="DejaVu Sans"/>
              </a:rPr>
              <a:t>in</a:t>
            </a:r>
            <a:r>
              <a:rPr sz="3200" spc="-545" dirty="0">
                <a:latin typeface="DejaVu Sans"/>
                <a:cs typeface="DejaVu Sans"/>
              </a:rPr>
              <a:t> </a:t>
            </a:r>
            <a:r>
              <a:rPr sz="3200" spc="-300" dirty="0">
                <a:latin typeface="DejaVu Sans"/>
                <a:cs typeface="DejaVu Sans"/>
              </a:rPr>
              <a:t>urine)</a:t>
            </a:r>
            <a:endParaRPr sz="3200">
              <a:latin typeface="DejaVu Sans"/>
              <a:cs typeface="DejaVu Sans"/>
            </a:endParaRPr>
          </a:p>
          <a:p>
            <a:pPr marL="356870" indent="-318770">
              <a:lnSpc>
                <a:spcPts val="3520"/>
              </a:lnSpc>
              <a:buClr>
                <a:srgbClr val="EFAC00"/>
              </a:buClr>
              <a:buSzPct val="79687"/>
              <a:buChar char=""/>
              <a:tabLst>
                <a:tab pos="356870" algn="l"/>
              </a:tabLst>
            </a:pPr>
            <a:r>
              <a:rPr sz="3200" spc="-320" dirty="0">
                <a:latin typeface="DejaVu Sans"/>
                <a:cs typeface="DejaVu Sans"/>
              </a:rPr>
              <a:t>Hypertensive </a:t>
            </a:r>
            <a:r>
              <a:rPr sz="3200" spc="-325" dirty="0">
                <a:latin typeface="DejaVu Sans"/>
                <a:cs typeface="DejaVu Sans"/>
              </a:rPr>
              <a:t>(increased </a:t>
            </a:r>
            <a:r>
              <a:rPr sz="3200" spc="-265" dirty="0">
                <a:latin typeface="DejaVu Sans"/>
                <a:cs typeface="DejaVu Sans"/>
              </a:rPr>
              <a:t>blood</a:t>
            </a:r>
            <a:r>
              <a:rPr sz="3200" spc="-515" dirty="0">
                <a:latin typeface="DejaVu Sans"/>
                <a:cs typeface="DejaVu Sans"/>
              </a:rPr>
              <a:t> </a:t>
            </a:r>
            <a:r>
              <a:rPr sz="3200" spc="-335" dirty="0">
                <a:latin typeface="DejaVu Sans"/>
                <a:cs typeface="DejaVu Sans"/>
              </a:rPr>
              <a:t>pressure)</a:t>
            </a:r>
            <a:endParaRPr sz="3200">
              <a:latin typeface="DejaVu Sans"/>
              <a:cs typeface="DejaVu Sans"/>
            </a:endParaRPr>
          </a:p>
          <a:p>
            <a:pPr marL="356870" indent="-318770">
              <a:lnSpc>
                <a:spcPts val="3520"/>
              </a:lnSpc>
              <a:buClr>
                <a:srgbClr val="EFAC00"/>
              </a:buClr>
              <a:buSzPct val="79687"/>
              <a:buChar char=""/>
              <a:tabLst>
                <a:tab pos="356870" algn="l"/>
              </a:tabLst>
            </a:pPr>
            <a:r>
              <a:rPr sz="3200" spc="-310" dirty="0">
                <a:latin typeface="DejaVu Sans"/>
                <a:cs typeface="DejaVu Sans"/>
              </a:rPr>
              <a:t>Hematuric</a:t>
            </a:r>
            <a:endParaRPr sz="3200">
              <a:latin typeface="DejaVu Sans"/>
              <a:cs typeface="DejaVu Sans"/>
            </a:endParaRPr>
          </a:p>
          <a:p>
            <a:pPr marL="356235" marR="30480" indent="-318770">
              <a:lnSpc>
                <a:spcPts val="3520"/>
              </a:lnSpc>
              <a:spcBef>
                <a:spcPts val="220"/>
              </a:spcBef>
              <a:buClr>
                <a:srgbClr val="EFAC00"/>
              </a:buClr>
              <a:buSzPct val="79687"/>
              <a:buChar char=""/>
              <a:tabLst>
                <a:tab pos="356870" algn="l"/>
              </a:tabLst>
            </a:pPr>
            <a:r>
              <a:rPr sz="3200" spc="-265" dirty="0">
                <a:latin typeface="DejaVu Sans"/>
                <a:cs typeface="DejaVu Sans"/>
              </a:rPr>
              <a:t>Nephrotic </a:t>
            </a:r>
            <a:r>
              <a:rPr sz="3200" spc="-350" dirty="0">
                <a:latin typeface="DejaVu Sans"/>
                <a:cs typeface="DejaVu Sans"/>
              </a:rPr>
              <a:t>(edemas, </a:t>
            </a:r>
            <a:r>
              <a:rPr sz="3200" spc="-270" dirty="0">
                <a:latin typeface="DejaVu Sans"/>
                <a:cs typeface="DejaVu Sans"/>
              </a:rPr>
              <a:t>proteinuria,  </a:t>
            </a:r>
            <a:r>
              <a:rPr sz="3200" spc="-295" dirty="0">
                <a:latin typeface="DejaVu Sans"/>
                <a:cs typeface="DejaVu Sans"/>
              </a:rPr>
              <a:t>hypoproteinemia,</a:t>
            </a:r>
            <a:r>
              <a:rPr sz="3200" spc="-415" dirty="0">
                <a:latin typeface="DejaVu Sans"/>
                <a:cs typeface="DejaVu Sans"/>
              </a:rPr>
              <a:t> </a:t>
            </a:r>
            <a:r>
              <a:rPr sz="3200" spc="-300" dirty="0">
                <a:latin typeface="DejaVu Sans"/>
                <a:cs typeface="DejaVu Sans"/>
              </a:rPr>
              <a:t>hypercholesterolemia),</a:t>
            </a:r>
            <a:endParaRPr sz="3200">
              <a:latin typeface="DejaVu Sans"/>
              <a:cs typeface="DejaVu Sans"/>
            </a:endParaRPr>
          </a:p>
          <a:p>
            <a:pPr marL="356870" indent="-318770">
              <a:lnSpc>
                <a:spcPts val="3454"/>
              </a:lnSpc>
              <a:buClr>
                <a:srgbClr val="EFAC00"/>
              </a:buClr>
              <a:buSzPct val="79687"/>
              <a:buChar char=""/>
              <a:tabLst>
                <a:tab pos="356870" algn="l"/>
              </a:tabLst>
            </a:pPr>
            <a:r>
              <a:rPr sz="3200" spc="-285" dirty="0">
                <a:latin typeface="DejaVu Sans"/>
                <a:cs typeface="DejaVu Sans"/>
              </a:rPr>
              <a:t>Mixed</a:t>
            </a:r>
            <a:endParaRPr sz="3200">
              <a:latin typeface="DejaVu Sans"/>
              <a:cs typeface="DejaVu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9229" y="144779"/>
            <a:ext cx="8503920" cy="1262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4119" y="1620520"/>
            <a:ext cx="3517265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5440" indent="-320040">
              <a:lnSpc>
                <a:spcPts val="2760"/>
              </a:lnSpc>
              <a:spcBef>
                <a:spcPts val="100"/>
              </a:spcBef>
              <a:buClr>
                <a:srgbClr val="EFAC00"/>
              </a:buClr>
              <a:buSzPct val="79166"/>
              <a:buChar char=""/>
              <a:tabLst>
                <a:tab pos="345440" algn="l"/>
              </a:tabLst>
            </a:pPr>
            <a:r>
              <a:rPr sz="2400" spc="-210" dirty="0"/>
              <a:t>Urinalysis</a:t>
            </a:r>
            <a:endParaRPr sz="2400"/>
          </a:p>
          <a:p>
            <a:pPr marL="345440" indent="-320040">
              <a:lnSpc>
                <a:spcPts val="2760"/>
              </a:lnSpc>
              <a:buClr>
                <a:srgbClr val="EFAC00"/>
              </a:buClr>
              <a:buSzPct val="79166"/>
              <a:buChar char=""/>
              <a:tabLst>
                <a:tab pos="345440" algn="l"/>
              </a:tabLst>
            </a:pPr>
            <a:r>
              <a:rPr sz="2400" spc="-215" dirty="0"/>
              <a:t>Urinary </a:t>
            </a:r>
            <a:r>
              <a:rPr sz="2400" spc="-204" dirty="0"/>
              <a:t>protein</a:t>
            </a:r>
            <a:r>
              <a:rPr sz="2400" spc="-380" dirty="0"/>
              <a:t> </a:t>
            </a:r>
            <a:r>
              <a:rPr sz="2400" spc="-315" dirty="0"/>
              <a:t>excretion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214119" y="2289809"/>
            <a:ext cx="25114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2850" spc="952" baseline="7309" dirty="0">
                <a:solidFill>
                  <a:srgbClr val="EFAC00"/>
                </a:solidFill>
                <a:latin typeface="DejaVu Sans"/>
                <a:cs typeface="DejaVu Sans"/>
              </a:rPr>
              <a:t> </a:t>
            </a:r>
            <a:r>
              <a:rPr sz="2400" spc="-260" dirty="0">
                <a:latin typeface="DejaVu Sans"/>
                <a:cs typeface="DejaVu Sans"/>
              </a:rPr>
              <a:t>Serum</a:t>
            </a:r>
            <a:r>
              <a:rPr sz="2400" spc="-570" dirty="0">
                <a:latin typeface="DejaVu Sans"/>
                <a:cs typeface="DejaVu Sans"/>
              </a:rPr>
              <a:t> </a:t>
            </a:r>
            <a:r>
              <a:rPr sz="2400" spc="-335" dirty="0">
                <a:latin typeface="DejaVu Sans"/>
                <a:cs typeface="DejaVu Sans"/>
              </a:rPr>
              <a:t>chemistry</a:t>
            </a:r>
            <a:endParaRPr sz="2400">
              <a:latin typeface="DejaVu Sans"/>
              <a:cs typeface="DejaVu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65910" y="2635250"/>
            <a:ext cx="131445" cy="71120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1800" spc="-415" dirty="0">
                <a:solidFill>
                  <a:srgbClr val="5FB4CC"/>
                </a:solidFill>
                <a:latin typeface="DejaVu Sans"/>
                <a:cs typeface="DejaVu Sans"/>
              </a:rPr>
              <a:t></a:t>
            </a:r>
            <a:endParaRPr sz="18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sz="1800" spc="-415" dirty="0">
                <a:solidFill>
                  <a:srgbClr val="5FB4CC"/>
                </a:solidFill>
                <a:latin typeface="DejaVu Sans"/>
                <a:cs typeface="DejaVu Sans"/>
              </a:rPr>
              <a:t></a:t>
            </a:r>
            <a:endParaRPr sz="1800">
              <a:latin typeface="DejaVu Sans"/>
              <a:cs typeface="DejaVu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65910" y="3949700"/>
            <a:ext cx="131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15" dirty="0">
                <a:solidFill>
                  <a:srgbClr val="5FB4CC"/>
                </a:solidFill>
                <a:latin typeface="DejaVu Sans"/>
                <a:cs typeface="DejaVu Sans"/>
              </a:rPr>
              <a:t></a:t>
            </a:r>
            <a:endParaRPr sz="1800">
              <a:latin typeface="DejaVu Sans"/>
              <a:cs typeface="DejaVu San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65910" y="4865370"/>
            <a:ext cx="131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415" dirty="0">
                <a:solidFill>
                  <a:srgbClr val="5FB4CC"/>
                </a:solidFill>
                <a:latin typeface="DejaVu Sans"/>
                <a:cs typeface="DejaVu Sans"/>
              </a:rPr>
              <a:t></a:t>
            </a:r>
            <a:endParaRPr sz="1800">
              <a:latin typeface="DejaVu Sans"/>
              <a:cs typeface="DejaVu San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38960" y="2659379"/>
            <a:ext cx="6648450" cy="284988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000" b="1" u="heavy" spc="-33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Serum </a:t>
            </a:r>
            <a:r>
              <a:rPr sz="2000" b="1" u="heavy" spc="-28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creatinine </a:t>
            </a:r>
            <a:r>
              <a:rPr sz="2000" b="1" u="heavy" spc="-32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and urea </a:t>
            </a:r>
            <a:r>
              <a:rPr sz="2000" b="1" u="heavy" spc="-28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nitrogen levels </a:t>
            </a:r>
            <a:r>
              <a:rPr sz="2000" b="1" u="heavy" spc="-32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are</a:t>
            </a:r>
            <a:r>
              <a:rPr sz="2000" b="1" u="heavy" spc="-20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 </a:t>
            </a:r>
            <a:r>
              <a:rPr sz="2000" b="1" u="heavy" spc="-26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elevated</a:t>
            </a:r>
            <a:r>
              <a:rPr sz="2000" spc="-265" dirty="0">
                <a:latin typeface="DejaVu Sans"/>
                <a:cs typeface="DejaVu Sans"/>
              </a:rPr>
              <a:t>.</a:t>
            </a:r>
            <a:endParaRPr sz="2000">
              <a:latin typeface="DejaVu Sans"/>
              <a:cs typeface="DejaVu Sans"/>
            </a:endParaRPr>
          </a:p>
          <a:p>
            <a:pPr marL="12700" marR="5080">
              <a:lnSpc>
                <a:spcPts val="2200"/>
              </a:lnSpc>
              <a:spcBef>
                <a:spcPts val="540"/>
              </a:spcBef>
            </a:pPr>
            <a:r>
              <a:rPr sz="2000" b="1" u="heavy" spc="-30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Impaired </a:t>
            </a:r>
            <a:r>
              <a:rPr sz="2000" b="1" u="heavy" spc="-27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excretion </a:t>
            </a:r>
            <a:r>
              <a:rPr sz="2000" b="1" u="heavy" spc="-24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of </a:t>
            </a:r>
            <a:r>
              <a:rPr sz="2000" b="1" u="heavy" spc="-28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potassium, </a:t>
            </a:r>
            <a:r>
              <a:rPr sz="2000" b="1" u="heavy" spc="-29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free </a:t>
            </a:r>
            <a:r>
              <a:rPr sz="2000" b="1" u="heavy" spc="-27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water, </a:t>
            </a:r>
            <a:r>
              <a:rPr sz="2000" b="1" u="heavy" spc="-32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and </a:t>
            </a:r>
            <a:r>
              <a:rPr sz="2000" b="1" u="heavy" spc="-28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acid </a:t>
            </a:r>
            <a:r>
              <a:rPr sz="2000" b="1" u="heavy" spc="-29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results </a:t>
            </a:r>
            <a:r>
              <a:rPr sz="2000" b="1" spc="-295" dirty="0">
                <a:latin typeface="DejaVu Sans"/>
                <a:cs typeface="DejaVu Sans"/>
              </a:rPr>
              <a:t> </a:t>
            </a:r>
            <a:r>
              <a:rPr sz="2000" b="1" u="heavy" spc="-254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in </a:t>
            </a:r>
            <a:r>
              <a:rPr sz="2000" b="1" u="heavy" spc="-28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hyperkalemia, hyponatremia, </a:t>
            </a:r>
            <a:r>
              <a:rPr sz="2000" b="1" u="heavy" spc="-32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and </a:t>
            </a:r>
            <a:r>
              <a:rPr sz="2000" b="1" u="heavy" spc="-27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low </a:t>
            </a:r>
            <a:r>
              <a:rPr sz="2000" b="1" u="heavy" spc="-34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serum </a:t>
            </a:r>
            <a:r>
              <a:rPr sz="2000" b="1" u="heavy" spc="-29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bicarbonate </a:t>
            </a:r>
            <a:r>
              <a:rPr sz="2000" b="1" spc="-290" dirty="0">
                <a:latin typeface="DejaVu Sans"/>
                <a:cs typeface="DejaVu Sans"/>
              </a:rPr>
              <a:t> </a:t>
            </a:r>
            <a:r>
              <a:rPr sz="2000" b="1" u="heavy" spc="-26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levels,</a:t>
            </a:r>
            <a:r>
              <a:rPr sz="2000" b="1" u="heavy" spc="-29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 </a:t>
            </a:r>
            <a:r>
              <a:rPr sz="2000" b="1" u="heavy" spc="-28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respectively.</a:t>
            </a:r>
            <a:endParaRPr sz="2000">
              <a:latin typeface="DejaVu Sans"/>
              <a:cs typeface="DejaVu Sans"/>
            </a:endParaRPr>
          </a:p>
          <a:p>
            <a:pPr marL="12700" marR="382270">
              <a:lnSpc>
                <a:spcPts val="2200"/>
              </a:lnSpc>
              <a:spcBef>
                <a:spcPts val="509"/>
              </a:spcBef>
            </a:pPr>
            <a:r>
              <a:rPr sz="2000" b="1" u="heavy" spc="-30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Impaired </a:t>
            </a:r>
            <a:r>
              <a:rPr sz="2000" b="1" u="heavy" spc="-27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vitamin </a:t>
            </a:r>
            <a:r>
              <a:rPr sz="2000" b="1" u="heavy" spc="-29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D-3 </a:t>
            </a:r>
            <a:r>
              <a:rPr sz="2000" b="1" u="heavy" spc="-28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production </a:t>
            </a:r>
            <a:r>
              <a:rPr sz="2000" b="1" u="heavy" spc="-29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results </a:t>
            </a:r>
            <a:r>
              <a:rPr sz="2000" b="1" u="heavy" spc="-25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in </a:t>
            </a:r>
            <a:r>
              <a:rPr sz="2000" b="1" u="heavy" spc="-28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hypocalcemia, </a:t>
            </a:r>
            <a:r>
              <a:rPr sz="2000" b="1" spc="-285" dirty="0">
                <a:latin typeface="DejaVu Sans"/>
                <a:cs typeface="DejaVu Sans"/>
              </a:rPr>
              <a:t> </a:t>
            </a:r>
            <a:r>
              <a:rPr sz="2000" b="1" u="heavy" spc="-30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hyperphosphatemia, </a:t>
            </a:r>
            <a:r>
              <a:rPr sz="2000" b="1" u="heavy" spc="-32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and </a:t>
            </a:r>
            <a:r>
              <a:rPr sz="2000" b="1" u="heavy" spc="-28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high levels </a:t>
            </a:r>
            <a:r>
              <a:rPr sz="2000" b="1" u="heavy" spc="-24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of </a:t>
            </a:r>
            <a:r>
              <a:rPr sz="2000" b="1" u="heavy" spc="-29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parathyroid </a:t>
            </a:r>
            <a:r>
              <a:rPr sz="2000" b="1" spc="-290" dirty="0">
                <a:latin typeface="DejaVu Sans"/>
                <a:cs typeface="DejaVu Sans"/>
              </a:rPr>
              <a:t> </a:t>
            </a:r>
            <a:r>
              <a:rPr sz="2000" b="1" u="heavy" spc="-29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hormone.</a:t>
            </a:r>
            <a:endParaRPr sz="2000">
              <a:latin typeface="DejaVu Sans"/>
              <a:cs typeface="DejaVu Sans"/>
            </a:endParaRPr>
          </a:p>
          <a:p>
            <a:pPr marL="12700" marR="845185">
              <a:lnSpc>
                <a:spcPct val="105400"/>
              </a:lnSpc>
              <a:spcBef>
                <a:spcPts val="229"/>
              </a:spcBef>
            </a:pPr>
            <a:r>
              <a:rPr sz="2000" b="1" u="heavy" spc="-28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Low </a:t>
            </a:r>
            <a:r>
              <a:rPr sz="2000" b="1" u="heavy" spc="-34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serum </a:t>
            </a:r>
            <a:r>
              <a:rPr sz="2000" b="1" u="heavy" spc="-29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albumin </a:t>
            </a:r>
            <a:r>
              <a:rPr sz="2000" b="1" u="heavy" spc="-28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levels </a:t>
            </a:r>
            <a:r>
              <a:rPr sz="2000" b="1" u="heavy" spc="-33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may </a:t>
            </a:r>
            <a:r>
              <a:rPr sz="2000" b="1" u="heavy" spc="-32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be </a:t>
            </a:r>
            <a:r>
              <a:rPr sz="2000" b="1" u="heavy" spc="-31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present </a:t>
            </a:r>
            <a:r>
              <a:rPr sz="2000" b="1" u="heavy" spc="-20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if </a:t>
            </a:r>
            <a:r>
              <a:rPr sz="2000" b="1" u="heavy" spc="-31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uremia </a:t>
            </a:r>
            <a:r>
              <a:rPr sz="2000" b="1" spc="-310" dirty="0">
                <a:latin typeface="DejaVu Sans"/>
                <a:cs typeface="DejaVu Sans"/>
              </a:rPr>
              <a:t> </a:t>
            </a:r>
            <a:r>
              <a:rPr sz="2000" b="1" u="heavy" spc="-28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interferes </a:t>
            </a:r>
            <a:r>
              <a:rPr sz="2000" b="1" u="heavy" spc="-26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with </a:t>
            </a:r>
            <a:r>
              <a:rPr sz="2000" b="1" u="heavy" spc="-26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nutrition </a:t>
            </a:r>
            <a:r>
              <a:rPr sz="2000" b="1" u="heavy" spc="-28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or </a:t>
            </a:r>
            <a:r>
              <a:rPr sz="2000" b="1" u="heavy" spc="-20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if </a:t>
            </a:r>
            <a:r>
              <a:rPr sz="2000" b="1" u="heavy" spc="-28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the </a:t>
            </a:r>
            <a:r>
              <a:rPr sz="2000" b="1" u="heavy" spc="-27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patient </a:t>
            </a:r>
            <a:r>
              <a:rPr sz="2000" b="1" u="heavy" spc="-27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is</a:t>
            </a:r>
            <a:r>
              <a:rPr sz="2000" b="1" u="heavy" spc="-39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 </a:t>
            </a:r>
            <a:r>
              <a:rPr sz="2000" b="1" u="heavy" spc="-26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nephrotic</a:t>
            </a:r>
            <a:r>
              <a:rPr sz="2000" spc="-260" dirty="0">
                <a:latin typeface="DejaVu Sans"/>
                <a:cs typeface="DejaVu Sans"/>
              </a:rPr>
              <a:t>.</a:t>
            </a:r>
            <a:endParaRPr sz="2000">
              <a:latin typeface="DejaVu Sans"/>
              <a:cs typeface="DejaVu San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89229" y="144779"/>
            <a:ext cx="8503920" cy="1262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3090" y="1554479"/>
            <a:ext cx="7270750" cy="1871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800" spc="-577" baseline="6944" dirty="0">
                <a:solidFill>
                  <a:srgbClr val="EFAC00"/>
                </a:solidFill>
              </a:rPr>
              <a:t></a:t>
            </a:r>
            <a:r>
              <a:rPr sz="4000" b="1" spc="-385" dirty="0">
                <a:latin typeface="DejaVu Sans"/>
                <a:cs typeface="DejaVu Sans"/>
              </a:rPr>
              <a:t>Primary</a:t>
            </a:r>
            <a:r>
              <a:rPr sz="4000" b="1" spc="-585" dirty="0">
                <a:latin typeface="DejaVu Sans"/>
                <a:cs typeface="DejaVu Sans"/>
              </a:rPr>
              <a:t> </a:t>
            </a:r>
            <a:r>
              <a:rPr sz="4000" spc="-50" dirty="0"/>
              <a:t>–</a:t>
            </a:r>
            <a:r>
              <a:rPr sz="4000" spc="-475" dirty="0"/>
              <a:t> </a:t>
            </a:r>
            <a:r>
              <a:rPr sz="4000" spc="-355" dirty="0"/>
              <a:t>confined</a:t>
            </a:r>
            <a:r>
              <a:rPr sz="4000" spc="-480" dirty="0"/>
              <a:t> </a:t>
            </a:r>
            <a:r>
              <a:rPr sz="4000" spc="-250" dirty="0"/>
              <a:t>to</a:t>
            </a:r>
            <a:r>
              <a:rPr sz="4000" spc="-475" dirty="0"/>
              <a:t> </a:t>
            </a:r>
            <a:r>
              <a:rPr sz="4000" spc="-360" dirty="0"/>
              <a:t>the</a:t>
            </a:r>
            <a:r>
              <a:rPr sz="4000" spc="-465" dirty="0"/>
              <a:t> </a:t>
            </a:r>
            <a:r>
              <a:rPr sz="4000" spc="-620" dirty="0"/>
              <a:t>kidney</a:t>
            </a:r>
            <a:endParaRPr sz="4000">
              <a:latin typeface="DejaVu Sans"/>
              <a:cs typeface="DejaVu Sans"/>
            </a:endParaRPr>
          </a:p>
          <a:p>
            <a:pPr marL="356235" marR="500380" indent="-318770">
              <a:lnSpc>
                <a:spcPts val="4870"/>
              </a:lnSpc>
              <a:spcBef>
                <a:spcPts val="175"/>
              </a:spcBef>
            </a:pPr>
            <a:r>
              <a:rPr sz="4800" spc="-667" baseline="6944" dirty="0">
                <a:solidFill>
                  <a:srgbClr val="EFAC00"/>
                </a:solidFill>
              </a:rPr>
              <a:t></a:t>
            </a:r>
            <a:r>
              <a:rPr sz="4000" b="1" spc="-445" dirty="0">
                <a:latin typeface="DejaVu Sans"/>
                <a:cs typeface="DejaVu Sans"/>
              </a:rPr>
              <a:t>Secondary </a:t>
            </a:r>
            <a:r>
              <a:rPr sz="4000" spc="-50" dirty="0"/>
              <a:t>–</a:t>
            </a:r>
            <a:r>
              <a:rPr sz="4000" spc="-880" dirty="0"/>
              <a:t> </a:t>
            </a:r>
            <a:r>
              <a:rPr sz="4000" spc="-455" dirty="0"/>
              <a:t>due </a:t>
            </a:r>
            <a:r>
              <a:rPr sz="4000" spc="-250" dirty="0"/>
              <a:t>to </a:t>
            </a:r>
            <a:r>
              <a:rPr sz="4000" spc="-495" dirty="0"/>
              <a:t>a </a:t>
            </a:r>
            <a:r>
              <a:rPr sz="4000" spc="-620" dirty="0"/>
              <a:t>systemic  </a:t>
            </a:r>
            <a:r>
              <a:rPr sz="4000" spc="-430" dirty="0"/>
              <a:t>disease</a:t>
            </a:r>
            <a:endParaRPr sz="4000">
              <a:latin typeface="DejaVu Sans"/>
              <a:cs typeface="DejaVu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9229" y="144779"/>
            <a:ext cx="8503920" cy="1262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5790" y="1559559"/>
            <a:ext cx="3881754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3825" spc="1245" baseline="7625" dirty="0">
                <a:solidFill>
                  <a:srgbClr val="EFAC00"/>
                </a:solidFill>
              </a:rPr>
              <a:t></a:t>
            </a:r>
            <a:r>
              <a:rPr sz="3825" spc="-644" baseline="7625" dirty="0">
                <a:solidFill>
                  <a:srgbClr val="EFAC00"/>
                </a:solidFill>
              </a:rPr>
              <a:t> </a:t>
            </a:r>
            <a:r>
              <a:rPr sz="3200" spc="-320" dirty="0"/>
              <a:t>Renal </a:t>
            </a:r>
            <a:r>
              <a:rPr sz="3200" spc="-400" dirty="0"/>
              <a:t>ultrasonogram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605790" y="2103120"/>
            <a:ext cx="7758430" cy="294005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635635" marR="17780" indent="-273050">
              <a:lnSpc>
                <a:spcPts val="3080"/>
              </a:lnSpc>
              <a:spcBef>
                <a:spcPts val="434"/>
              </a:spcBef>
              <a:buClr>
                <a:srgbClr val="5FB4CC"/>
              </a:buClr>
              <a:buSzPct val="89285"/>
              <a:buChar char=""/>
              <a:tabLst>
                <a:tab pos="636270" algn="l"/>
              </a:tabLst>
            </a:pPr>
            <a:r>
              <a:rPr sz="2800" spc="-229" dirty="0">
                <a:latin typeface="DejaVu Sans"/>
                <a:cs typeface="DejaVu Sans"/>
              </a:rPr>
              <a:t>Obtain </a:t>
            </a:r>
            <a:r>
              <a:rPr sz="2800" spc="-345" dirty="0">
                <a:latin typeface="DejaVu Sans"/>
                <a:cs typeface="DejaVu Sans"/>
              </a:rPr>
              <a:t>a </a:t>
            </a:r>
            <a:r>
              <a:rPr sz="2800" spc="-270" dirty="0">
                <a:latin typeface="DejaVu Sans"/>
                <a:cs typeface="DejaVu Sans"/>
              </a:rPr>
              <a:t>renal </a:t>
            </a:r>
            <a:r>
              <a:rPr sz="2800" spc="-275" dirty="0">
                <a:latin typeface="DejaVu Sans"/>
                <a:cs typeface="DejaVu Sans"/>
              </a:rPr>
              <a:t>ultrasonogram </a:t>
            </a:r>
            <a:r>
              <a:rPr sz="2800" spc="-180" dirty="0">
                <a:latin typeface="DejaVu Sans"/>
                <a:cs typeface="DejaVu Sans"/>
              </a:rPr>
              <a:t>to </a:t>
            </a:r>
            <a:r>
              <a:rPr sz="2800" spc="-280" dirty="0">
                <a:latin typeface="DejaVu Sans"/>
                <a:cs typeface="DejaVu Sans"/>
              </a:rPr>
              <a:t>determine </a:t>
            </a:r>
            <a:r>
              <a:rPr sz="2800" spc="-420" dirty="0">
                <a:latin typeface="DejaVu Sans"/>
                <a:cs typeface="DejaVu Sans"/>
              </a:rPr>
              <a:t>renal  </a:t>
            </a:r>
            <a:r>
              <a:rPr sz="2800" spc="-240" dirty="0">
                <a:latin typeface="DejaVu Sans"/>
                <a:cs typeface="DejaVu Sans"/>
              </a:rPr>
              <a:t>size, </a:t>
            </a:r>
            <a:r>
              <a:rPr sz="2800" spc="-180" dirty="0">
                <a:latin typeface="DejaVu Sans"/>
                <a:cs typeface="DejaVu Sans"/>
              </a:rPr>
              <a:t>to </a:t>
            </a:r>
            <a:r>
              <a:rPr sz="2800" spc="-340" dirty="0">
                <a:latin typeface="DejaVu Sans"/>
                <a:cs typeface="DejaVu Sans"/>
              </a:rPr>
              <a:t>assess </a:t>
            </a:r>
            <a:r>
              <a:rPr sz="2800" spc="-185" dirty="0">
                <a:latin typeface="DejaVu Sans"/>
                <a:cs typeface="DejaVu Sans"/>
              </a:rPr>
              <a:t>for </a:t>
            </a:r>
            <a:r>
              <a:rPr sz="2800" spc="-250" dirty="0">
                <a:latin typeface="DejaVu Sans"/>
                <a:cs typeface="DejaVu Sans"/>
              </a:rPr>
              <a:t>the </a:t>
            </a:r>
            <a:r>
              <a:rPr sz="2800" spc="-310" dirty="0">
                <a:latin typeface="DejaVu Sans"/>
                <a:cs typeface="DejaVu Sans"/>
              </a:rPr>
              <a:t>presence </a:t>
            </a:r>
            <a:r>
              <a:rPr sz="2800" spc="-165" dirty="0">
                <a:latin typeface="DejaVu Sans"/>
                <a:cs typeface="DejaVu Sans"/>
              </a:rPr>
              <a:t>of </a:t>
            </a:r>
            <a:r>
              <a:rPr sz="2800" spc="-235" dirty="0">
                <a:latin typeface="DejaVu Sans"/>
                <a:cs typeface="DejaVu Sans"/>
              </a:rPr>
              <a:t>both </a:t>
            </a:r>
            <a:r>
              <a:rPr sz="2800" spc="-270" dirty="0">
                <a:latin typeface="DejaVu Sans"/>
                <a:cs typeface="DejaVu Sans"/>
              </a:rPr>
              <a:t>kidneys,  </a:t>
            </a:r>
            <a:r>
              <a:rPr sz="2800" spc="-315" dirty="0">
                <a:latin typeface="DejaVu Sans"/>
                <a:cs typeface="DejaVu Sans"/>
              </a:rPr>
              <a:t>and </a:t>
            </a:r>
            <a:r>
              <a:rPr sz="2800" spc="-180" dirty="0">
                <a:latin typeface="DejaVu Sans"/>
                <a:cs typeface="DejaVu Sans"/>
              </a:rPr>
              <a:t>to </a:t>
            </a:r>
            <a:r>
              <a:rPr sz="2800" spc="-305" dirty="0">
                <a:latin typeface="DejaVu Sans"/>
                <a:cs typeface="DejaVu Sans"/>
              </a:rPr>
              <a:t>exclude </a:t>
            </a:r>
            <a:r>
              <a:rPr sz="2800" spc="-250" dirty="0">
                <a:latin typeface="DejaVu Sans"/>
                <a:cs typeface="DejaVu Sans"/>
              </a:rPr>
              <a:t>structural </a:t>
            </a:r>
            <a:r>
              <a:rPr sz="2800" spc="-260" dirty="0">
                <a:latin typeface="DejaVu Sans"/>
                <a:cs typeface="DejaVu Sans"/>
              </a:rPr>
              <a:t>lesions </a:t>
            </a:r>
            <a:r>
              <a:rPr sz="2800" spc="-225" dirty="0">
                <a:latin typeface="DejaVu Sans"/>
                <a:cs typeface="DejaVu Sans"/>
              </a:rPr>
              <a:t>that </a:t>
            </a:r>
            <a:r>
              <a:rPr sz="2800" spc="-360" dirty="0">
                <a:latin typeface="DejaVu Sans"/>
                <a:cs typeface="DejaVu Sans"/>
              </a:rPr>
              <a:t>may </a:t>
            </a:r>
            <a:r>
              <a:rPr sz="2800" spc="-310" dirty="0">
                <a:latin typeface="DejaVu Sans"/>
                <a:cs typeface="DejaVu Sans"/>
              </a:rPr>
              <a:t>be  </a:t>
            </a:r>
            <a:r>
              <a:rPr sz="2800" spc="-270" dirty="0">
                <a:latin typeface="DejaVu Sans"/>
                <a:cs typeface="DejaVu Sans"/>
              </a:rPr>
              <a:t>responsible </a:t>
            </a:r>
            <a:r>
              <a:rPr sz="2800" spc="-185" dirty="0">
                <a:latin typeface="DejaVu Sans"/>
                <a:cs typeface="DejaVu Sans"/>
              </a:rPr>
              <a:t>for</a:t>
            </a:r>
            <a:r>
              <a:rPr sz="2800" spc="-395" dirty="0">
                <a:latin typeface="DejaVu Sans"/>
                <a:cs typeface="DejaVu Sans"/>
              </a:rPr>
              <a:t> </a:t>
            </a:r>
            <a:r>
              <a:rPr sz="2800" spc="-260" dirty="0">
                <a:latin typeface="DejaVu Sans"/>
                <a:cs typeface="DejaVu Sans"/>
              </a:rPr>
              <a:t>azotemia.</a:t>
            </a:r>
            <a:endParaRPr sz="2800">
              <a:latin typeface="DejaVu Sans"/>
              <a:cs typeface="DejaVu Sans"/>
            </a:endParaRPr>
          </a:p>
          <a:p>
            <a:pPr marL="635635" marR="858519" indent="-273050">
              <a:lnSpc>
                <a:spcPts val="3080"/>
              </a:lnSpc>
              <a:spcBef>
                <a:spcPts val="690"/>
              </a:spcBef>
              <a:buClr>
                <a:srgbClr val="5FB4CC"/>
              </a:buClr>
              <a:buSzPct val="89285"/>
              <a:buChar char=""/>
              <a:tabLst>
                <a:tab pos="636270" algn="l"/>
              </a:tabLst>
            </a:pPr>
            <a:r>
              <a:rPr sz="2800" spc="-254" dirty="0">
                <a:latin typeface="DejaVu Sans"/>
                <a:cs typeface="DejaVu Sans"/>
              </a:rPr>
              <a:t>Small </a:t>
            </a:r>
            <a:r>
              <a:rPr sz="2800" spc="-285" dirty="0">
                <a:latin typeface="DejaVu Sans"/>
                <a:cs typeface="DejaVu Sans"/>
              </a:rPr>
              <a:t>kidneys </a:t>
            </a:r>
            <a:r>
              <a:rPr sz="2800" spc="-220" dirty="0">
                <a:latin typeface="DejaVu Sans"/>
                <a:cs typeface="DejaVu Sans"/>
              </a:rPr>
              <a:t>often </a:t>
            </a:r>
            <a:r>
              <a:rPr sz="2800" spc="-250" dirty="0">
                <a:latin typeface="DejaVu Sans"/>
                <a:cs typeface="DejaVu Sans"/>
              </a:rPr>
              <a:t>indicate </a:t>
            </a:r>
            <a:r>
              <a:rPr sz="2800" spc="-325" dirty="0">
                <a:latin typeface="DejaVu Sans"/>
                <a:cs typeface="DejaVu Sans"/>
              </a:rPr>
              <a:t>an </a:t>
            </a:r>
            <a:r>
              <a:rPr sz="2800" spc="-320" dirty="0">
                <a:latin typeface="DejaVu Sans"/>
                <a:cs typeface="DejaVu Sans"/>
              </a:rPr>
              <a:t>irreversible  </a:t>
            </a:r>
            <a:r>
              <a:rPr sz="2800" spc="-280" dirty="0">
                <a:latin typeface="DejaVu Sans"/>
                <a:cs typeface="DejaVu Sans"/>
              </a:rPr>
              <a:t>process.</a:t>
            </a:r>
            <a:endParaRPr sz="2800">
              <a:latin typeface="DejaVu Sans"/>
              <a:cs typeface="DejaVu Sans"/>
            </a:endParaRPr>
          </a:p>
          <a:p>
            <a:pPr marL="25400">
              <a:lnSpc>
                <a:spcPts val="3445"/>
              </a:lnSpc>
            </a:pPr>
            <a:r>
              <a:rPr sz="3825" spc="1245" baseline="7625" dirty="0">
                <a:solidFill>
                  <a:srgbClr val="EFAC00"/>
                </a:solidFill>
                <a:latin typeface="DejaVu Sans"/>
                <a:cs typeface="DejaVu Sans"/>
              </a:rPr>
              <a:t></a:t>
            </a:r>
            <a:r>
              <a:rPr sz="3825" spc="-644" baseline="7625" dirty="0">
                <a:solidFill>
                  <a:srgbClr val="EFAC00"/>
                </a:solidFill>
                <a:latin typeface="DejaVu Sans"/>
                <a:cs typeface="DejaVu Sans"/>
              </a:rPr>
              <a:t> </a:t>
            </a:r>
            <a:r>
              <a:rPr sz="3200" spc="-290" dirty="0">
                <a:latin typeface="DejaVu Sans"/>
                <a:cs typeface="DejaVu Sans"/>
              </a:rPr>
              <a:t>Kidney </a:t>
            </a:r>
            <a:r>
              <a:rPr sz="3200" spc="-305" dirty="0">
                <a:latin typeface="DejaVu Sans"/>
                <a:cs typeface="DejaVu Sans"/>
              </a:rPr>
              <a:t>biopsy</a:t>
            </a:r>
            <a:endParaRPr sz="3200">
              <a:latin typeface="DejaVu Sans"/>
              <a:cs typeface="DejaVu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9229" y="144779"/>
            <a:ext cx="8503920" cy="1262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64465" rIns="0" bIns="0" rtlCol="0">
            <a:spAutoFit/>
          </a:bodyPr>
          <a:lstStyle/>
          <a:p>
            <a:pPr marL="525780" marR="30480" indent="-320040">
              <a:lnSpc>
                <a:spcPts val="2340"/>
              </a:lnSpc>
              <a:spcBef>
                <a:spcPts val="625"/>
              </a:spcBef>
            </a:pPr>
            <a:r>
              <a:rPr sz="2850" spc="952" baseline="7309" dirty="0">
                <a:solidFill>
                  <a:srgbClr val="EFAC00"/>
                </a:solidFill>
              </a:rPr>
              <a:t></a:t>
            </a:r>
            <a:r>
              <a:rPr sz="2850" spc="-165" baseline="7309" dirty="0">
                <a:solidFill>
                  <a:srgbClr val="EFAC00"/>
                </a:solidFill>
              </a:rPr>
              <a:t> </a:t>
            </a:r>
            <a:r>
              <a:rPr sz="2400" spc="-225" dirty="0"/>
              <a:t>The </a:t>
            </a:r>
            <a:r>
              <a:rPr sz="2400" spc="-210" dirty="0"/>
              <a:t>target </a:t>
            </a:r>
            <a:r>
              <a:rPr sz="2400" spc="-254" dirty="0"/>
              <a:t>pressure </a:t>
            </a:r>
            <a:r>
              <a:rPr sz="2400" spc="-155" dirty="0"/>
              <a:t>for </a:t>
            </a:r>
            <a:r>
              <a:rPr sz="2400" spc="-220" dirty="0"/>
              <a:t>patients </a:t>
            </a:r>
            <a:r>
              <a:rPr sz="2400" spc="-190" dirty="0"/>
              <a:t>with </a:t>
            </a:r>
            <a:r>
              <a:rPr sz="2400" spc="-210" dirty="0"/>
              <a:t>proteinuria </a:t>
            </a:r>
            <a:r>
              <a:rPr sz="2400" spc="-229" dirty="0"/>
              <a:t>greater  </a:t>
            </a:r>
            <a:r>
              <a:rPr sz="2400" spc="-235" dirty="0"/>
              <a:t>than </a:t>
            </a:r>
            <a:r>
              <a:rPr sz="2400" spc="-455" dirty="0"/>
              <a:t>1 </a:t>
            </a:r>
            <a:r>
              <a:rPr sz="2400" spc="-220" dirty="0"/>
              <a:t>g/d </a:t>
            </a:r>
            <a:r>
              <a:rPr sz="2400" spc="-204" dirty="0"/>
              <a:t>is </a:t>
            </a:r>
            <a:r>
              <a:rPr sz="2400" spc="-240" dirty="0"/>
              <a:t>less </a:t>
            </a:r>
            <a:r>
              <a:rPr sz="2400" spc="-229" dirty="0"/>
              <a:t>than </a:t>
            </a:r>
            <a:r>
              <a:rPr sz="2400" spc="-365" dirty="0"/>
              <a:t>125/75 </a:t>
            </a:r>
            <a:r>
              <a:rPr sz="2400" spc="-350" dirty="0"/>
              <a:t>mm </a:t>
            </a:r>
            <a:r>
              <a:rPr sz="2400" spc="-210" dirty="0"/>
              <a:t>Hg; </a:t>
            </a:r>
            <a:r>
              <a:rPr sz="2400" spc="-155" dirty="0"/>
              <a:t>for </a:t>
            </a:r>
            <a:r>
              <a:rPr sz="2400" spc="-220" dirty="0"/>
              <a:t>patients </a:t>
            </a:r>
            <a:r>
              <a:rPr sz="2400" spc="-190" dirty="0"/>
              <a:t>with  </a:t>
            </a:r>
            <a:r>
              <a:rPr sz="2400" spc="-210" dirty="0"/>
              <a:t>proteinuria </a:t>
            </a:r>
            <a:r>
              <a:rPr sz="2400" spc="-245" dirty="0"/>
              <a:t>less </a:t>
            </a:r>
            <a:r>
              <a:rPr sz="2400" spc="-229" dirty="0"/>
              <a:t>than </a:t>
            </a:r>
            <a:r>
              <a:rPr sz="2400" spc="-455" dirty="0"/>
              <a:t>1 </a:t>
            </a:r>
            <a:r>
              <a:rPr sz="2400" spc="-200" dirty="0"/>
              <a:t>g/d, </a:t>
            </a:r>
            <a:r>
              <a:rPr sz="2400" spc="-220" dirty="0"/>
              <a:t>the </a:t>
            </a:r>
            <a:r>
              <a:rPr sz="2400" spc="-210" dirty="0"/>
              <a:t>target </a:t>
            </a:r>
            <a:r>
              <a:rPr sz="2400" spc="-254" dirty="0"/>
              <a:t>pressure </a:t>
            </a:r>
            <a:r>
              <a:rPr sz="2400" spc="-204" dirty="0"/>
              <a:t>is </a:t>
            </a:r>
            <a:r>
              <a:rPr sz="2400" spc="-245" dirty="0"/>
              <a:t>less</a:t>
            </a:r>
            <a:r>
              <a:rPr sz="2400" spc="-585" dirty="0"/>
              <a:t> </a:t>
            </a:r>
            <a:r>
              <a:rPr sz="2400" spc="-229" dirty="0"/>
              <a:t>than  </a:t>
            </a:r>
            <a:r>
              <a:rPr sz="2400" spc="-325" dirty="0"/>
              <a:t>130/80 </a:t>
            </a:r>
            <a:r>
              <a:rPr sz="2400" spc="-355" dirty="0"/>
              <a:t>mm</a:t>
            </a:r>
            <a:r>
              <a:rPr sz="2400" spc="-250" dirty="0"/>
              <a:t> </a:t>
            </a:r>
            <a:r>
              <a:rPr sz="2400" spc="-195" dirty="0"/>
              <a:t>Hg.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108710" y="2900679"/>
            <a:ext cx="131445" cy="283591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800" spc="-415" dirty="0">
                <a:solidFill>
                  <a:srgbClr val="5FB4CC"/>
                </a:solidFill>
                <a:latin typeface="DejaVu Sans"/>
                <a:cs typeface="DejaVu Sans"/>
              </a:rPr>
              <a:t></a:t>
            </a:r>
            <a:endParaRPr sz="18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800" spc="-415" dirty="0">
                <a:solidFill>
                  <a:srgbClr val="5FB4CC"/>
                </a:solidFill>
                <a:latin typeface="DejaVu Sans"/>
                <a:cs typeface="DejaVu Sans"/>
              </a:rPr>
              <a:t></a:t>
            </a:r>
            <a:endParaRPr sz="18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800" spc="-415" dirty="0">
                <a:solidFill>
                  <a:srgbClr val="5FB4CC"/>
                </a:solidFill>
                <a:latin typeface="DejaVu Sans"/>
                <a:cs typeface="DejaVu Sans"/>
              </a:rPr>
              <a:t></a:t>
            </a:r>
            <a:endParaRPr sz="18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800" spc="-415" dirty="0">
                <a:solidFill>
                  <a:srgbClr val="5FB4CC"/>
                </a:solidFill>
                <a:latin typeface="DejaVu Sans"/>
                <a:cs typeface="DejaVu Sans"/>
              </a:rPr>
              <a:t></a:t>
            </a:r>
            <a:endParaRPr sz="18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800" spc="-415" dirty="0">
                <a:solidFill>
                  <a:srgbClr val="5FB4CC"/>
                </a:solidFill>
                <a:latin typeface="DejaVu Sans"/>
                <a:cs typeface="DejaVu Sans"/>
              </a:rPr>
              <a:t></a:t>
            </a:r>
            <a:endParaRPr sz="18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800" spc="-415" dirty="0">
                <a:solidFill>
                  <a:srgbClr val="5FB4CC"/>
                </a:solidFill>
                <a:latin typeface="DejaVu Sans"/>
                <a:cs typeface="DejaVu Sans"/>
              </a:rPr>
              <a:t></a:t>
            </a:r>
            <a:endParaRPr sz="18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800" spc="-415" dirty="0">
                <a:solidFill>
                  <a:srgbClr val="5FB4CC"/>
                </a:solidFill>
                <a:latin typeface="DejaVu Sans"/>
                <a:cs typeface="DejaVu Sans"/>
              </a:rPr>
              <a:t></a:t>
            </a:r>
            <a:endParaRPr sz="18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800" spc="-415" dirty="0">
                <a:solidFill>
                  <a:srgbClr val="5FB4CC"/>
                </a:solidFill>
                <a:latin typeface="DejaVu Sans"/>
                <a:cs typeface="DejaVu Sans"/>
              </a:rPr>
              <a:t></a:t>
            </a:r>
            <a:endParaRPr sz="18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800" spc="-415" dirty="0">
                <a:solidFill>
                  <a:srgbClr val="5FB4CC"/>
                </a:solidFill>
                <a:latin typeface="DejaVu Sans"/>
                <a:cs typeface="DejaVu Sans"/>
              </a:rPr>
              <a:t></a:t>
            </a:r>
            <a:endParaRPr sz="1800">
              <a:latin typeface="DejaVu Sans"/>
              <a:cs typeface="DejaVu San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81760" y="2932429"/>
            <a:ext cx="7016115" cy="2827020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1530350">
              <a:lnSpc>
                <a:spcPct val="102299"/>
              </a:lnSpc>
              <a:spcBef>
                <a:spcPts val="45"/>
              </a:spcBef>
            </a:pPr>
            <a:r>
              <a:rPr sz="2000" b="1" u="heavy" spc="-28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Angiotensin-converting </a:t>
            </a:r>
            <a:r>
              <a:rPr sz="2000" b="1" u="heavy" spc="-31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enzyme </a:t>
            </a:r>
            <a:r>
              <a:rPr sz="2000" b="1" u="heavy" spc="-26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inhibitors </a:t>
            </a:r>
            <a:r>
              <a:rPr sz="2000" b="1" u="heavy" spc="-27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(ACEIs) </a:t>
            </a:r>
            <a:r>
              <a:rPr sz="2000" b="1" spc="-275" dirty="0">
                <a:latin typeface="DejaVu Sans"/>
                <a:cs typeface="DejaVu Sans"/>
              </a:rPr>
              <a:t> </a:t>
            </a:r>
            <a:r>
              <a:rPr sz="2000" b="1" u="heavy" spc="-28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angiotensin </a:t>
            </a:r>
            <a:r>
              <a:rPr sz="2000" b="1" u="heavy" spc="-19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II </a:t>
            </a:r>
            <a:r>
              <a:rPr sz="2000" b="1" u="heavy" spc="-29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receptor blockers (ARBs) </a:t>
            </a:r>
            <a:r>
              <a:rPr sz="2000" b="1" spc="-295" dirty="0">
                <a:latin typeface="DejaVu Sans"/>
                <a:cs typeface="DejaVu Sans"/>
              </a:rPr>
              <a:t> </a:t>
            </a:r>
            <a:r>
              <a:rPr sz="2000" spc="-185" dirty="0">
                <a:latin typeface="DejaVu Sans"/>
                <a:cs typeface="DejaVu Sans"/>
              </a:rPr>
              <a:t>combination </a:t>
            </a:r>
            <a:r>
              <a:rPr sz="2000" spc="-200" dirty="0">
                <a:latin typeface="DejaVu Sans"/>
                <a:cs typeface="DejaVu Sans"/>
              </a:rPr>
              <a:t>therapy </a:t>
            </a:r>
            <a:r>
              <a:rPr sz="2000" spc="-155" dirty="0">
                <a:latin typeface="DejaVu Sans"/>
                <a:cs typeface="DejaVu Sans"/>
              </a:rPr>
              <a:t>with </a:t>
            </a:r>
            <a:r>
              <a:rPr sz="2000" spc="-165" dirty="0">
                <a:latin typeface="DejaVu Sans"/>
                <a:cs typeface="DejaVu Sans"/>
              </a:rPr>
              <a:t>ACEIs </a:t>
            </a:r>
            <a:r>
              <a:rPr sz="2000" spc="-225" dirty="0">
                <a:latin typeface="DejaVu Sans"/>
                <a:cs typeface="DejaVu Sans"/>
              </a:rPr>
              <a:t>and</a:t>
            </a:r>
            <a:r>
              <a:rPr sz="2000" spc="-509" dirty="0">
                <a:latin typeface="DejaVu Sans"/>
                <a:cs typeface="DejaVu Sans"/>
              </a:rPr>
              <a:t> </a:t>
            </a:r>
            <a:r>
              <a:rPr sz="2000" spc="-165" dirty="0">
                <a:latin typeface="DejaVu Sans"/>
                <a:cs typeface="DejaVu Sans"/>
              </a:rPr>
              <a:t>ARBs.</a:t>
            </a:r>
            <a:endParaRPr sz="20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2000" b="1" u="heavy" spc="-26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Diuretic</a:t>
            </a:r>
            <a:r>
              <a:rPr sz="2000" spc="-265" dirty="0">
                <a:latin typeface="DejaVu Sans"/>
                <a:cs typeface="DejaVu Sans"/>
              </a:rPr>
              <a:t>s</a:t>
            </a:r>
            <a:endParaRPr sz="2000"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2000" b="1" u="heavy" spc="-27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Beta-blockers,</a:t>
            </a:r>
            <a:endParaRPr sz="2000">
              <a:latin typeface="DejaVu Sans"/>
              <a:cs typeface="DejaVu Sans"/>
            </a:endParaRPr>
          </a:p>
          <a:p>
            <a:pPr marL="63500">
              <a:lnSpc>
                <a:spcPct val="100000"/>
              </a:lnSpc>
              <a:spcBef>
                <a:spcPts val="60"/>
              </a:spcBef>
            </a:pPr>
            <a:r>
              <a:rPr sz="2000" b="1" u="heavy" spc="-29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calcium </a:t>
            </a:r>
            <a:r>
              <a:rPr sz="2000" b="1" u="heavy" spc="-30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channel</a:t>
            </a:r>
            <a:r>
              <a:rPr sz="2000" b="1" u="heavy" spc="-28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 </a:t>
            </a:r>
            <a:r>
              <a:rPr sz="2000" b="1" u="heavy" spc="-27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blockers,</a:t>
            </a:r>
            <a:endParaRPr sz="2000">
              <a:latin typeface="DejaVu Sans"/>
              <a:cs typeface="DejaVu Sans"/>
            </a:endParaRPr>
          </a:p>
          <a:p>
            <a:pPr marL="12700" marR="2690495">
              <a:lnSpc>
                <a:spcPts val="2460"/>
              </a:lnSpc>
              <a:spcBef>
                <a:spcPts val="80"/>
              </a:spcBef>
            </a:pPr>
            <a:r>
              <a:rPr sz="2000" b="1" u="heavy" spc="-28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central </a:t>
            </a:r>
            <a:r>
              <a:rPr sz="2000" b="1" u="heavy" spc="-29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alpha-2 </a:t>
            </a:r>
            <a:r>
              <a:rPr sz="2000" b="1" u="heavy" spc="-29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agonists </a:t>
            </a:r>
            <a:r>
              <a:rPr sz="2000" b="1" u="heavy" spc="-27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(eg, </a:t>
            </a:r>
            <a:r>
              <a:rPr sz="2000" b="1" u="heavy" spc="-26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clonidine), </a:t>
            </a:r>
            <a:r>
              <a:rPr sz="2000" b="1" spc="-260" dirty="0">
                <a:latin typeface="DejaVu Sans"/>
                <a:cs typeface="DejaVu Sans"/>
              </a:rPr>
              <a:t> </a:t>
            </a:r>
            <a:r>
              <a:rPr sz="2000" b="1" u="heavy" spc="-29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alpha-1 </a:t>
            </a:r>
            <a:r>
              <a:rPr sz="2000" b="1" u="heavy" spc="-290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antagonists</a:t>
            </a:r>
            <a:endParaRPr sz="2000">
              <a:latin typeface="DejaVu Sans"/>
              <a:cs typeface="DejaVu Sans"/>
            </a:endParaRPr>
          </a:p>
          <a:p>
            <a:pPr marL="12700">
              <a:lnSpc>
                <a:spcPts val="2370"/>
              </a:lnSpc>
            </a:pPr>
            <a:r>
              <a:rPr sz="2000" b="1" u="heavy" spc="-27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direct </a:t>
            </a:r>
            <a:r>
              <a:rPr sz="2000" b="1" u="heavy" spc="-285" dirty="0">
                <a:uFill>
                  <a:solidFill>
                    <a:srgbClr val="000000"/>
                  </a:solidFill>
                </a:uFill>
                <a:latin typeface="DejaVu Sans"/>
                <a:cs typeface="DejaVu Sans"/>
              </a:rPr>
              <a:t>vasodilators</a:t>
            </a:r>
            <a:r>
              <a:rPr sz="2000" b="1" spc="-285" dirty="0">
                <a:latin typeface="DejaVu Sans"/>
                <a:cs typeface="DejaVu Sans"/>
              </a:rPr>
              <a:t> </a:t>
            </a:r>
            <a:r>
              <a:rPr sz="2000" spc="-190" dirty="0">
                <a:latin typeface="DejaVu Sans"/>
                <a:cs typeface="DejaVu Sans"/>
              </a:rPr>
              <a:t>(eg, </a:t>
            </a:r>
            <a:r>
              <a:rPr sz="2000" spc="-165" dirty="0">
                <a:latin typeface="DejaVu Sans"/>
                <a:cs typeface="DejaVu Sans"/>
              </a:rPr>
              <a:t>minoxidil, </a:t>
            </a:r>
            <a:r>
              <a:rPr sz="2000" spc="-175" dirty="0">
                <a:latin typeface="DejaVu Sans"/>
                <a:cs typeface="DejaVu Sans"/>
              </a:rPr>
              <a:t>nitrates) </a:t>
            </a:r>
            <a:r>
              <a:rPr sz="2000" spc="-260" dirty="0">
                <a:latin typeface="DejaVu Sans"/>
                <a:cs typeface="DejaVu Sans"/>
              </a:rPr>
              <a:t>may </a:t>
            </a:r>
            <a:r>
              <a:rPr sz="2000" spc="-220" dirty="0">
                <a:latin typeface="DejaVu Sans"/>
                <a:cs typeface="DejaVu Sans"/>
              </a:rPr>
              <a:t>be </a:t>
            </a:r>
            <a:r>
              <a:rPr sz="2000" spc="-229" dirty="0">
                <a:latin typeface="DejaVu Sans"/>
                <a:cs typeface="DejaVu Sans"/>
              </a:rPr>
              <a:t>used </a:t>
            </a:r>
            <a:r>
              <a:rPr sz="2000" spc="-130" dirty="0">
                <a:latin typeface="DejaVu Sans"/>
                <a:cs typeface="DejaVu Sans"/>
              </a:rPr>
              <a:t>to</a:t>
            </a:r>
            <a:r>
              <a:rPr sz="2000" spc="-380" dirty="0">
                <a:latin typeface="DejaVu Sans"/>
                <a:cs typeface="DejaVu Sans"/>
              </a:rPr>
              <a:t> </a:t>
            </a:r>
            <a:r>
              <a:rPr sz="2000" spc="-220" dirty="0">
                <a:latin typeface="DejaVu Sans"/>
                <a:cs typeface="DejaVu Sans"/>
              </a:rPr>
              <a:t>achieve</a:t>
            </a:r>
            <a:endParaRPr sz="2000">
              <a:latin typeface="DejaVu Sans"/>
              <a:cs typeface="DejaVu Sans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81760" y="5678170"/>
            <a:ext cx="208661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80" dirty="0">
                <a:latin typeface="DejaVu Sans"/>
                <a:cs typeface="DejaVu Sans"/>
              </a:rPr>
              <a:t>the </a:t>
            </a:r>
            <a:r>
              <a:rPr sz="2000" spc="-175" dirty="0">
                <a:latin typeface="DejaVu Sans"/>
                <a:cs typeface="DejaVu Sans"/>
              </a:rPr>
              <a:t>target</a:t>
            </a:r>
            <a:r>
              <a:rPr sz="2000" spc="-335" dirty="0">
                <a:latin typeface="DejaVu Sans"/>
                <a:cs typeface="DejaVu Sans"/>
              </a:rPr>
              <a:t> </a:t>
            </a:r>
            <a:r>
              <a:rPr sz="2000" spc="-204" dirty="0">
                <a:latin typeface="DejaVu Sans"/>
                <a:cs typeface="DejaVu Sans"/>
              </a:rPr>
              <a:t>pressure.</a:t>
            </a:r>
            <a:endParaRPr sz="2000">
              <a:latin typeface="DejaVu Sans"/>
              <a:cs typeface="DejaVu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9229" y="144779"/>
            <a:ext cx="8503920" cy="1262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3090" y="1562100"/>
            <a:ext cx="8023859" cy="4273550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356235" marR="30480" indent="-318770">
              <a:lnSpc>
                <a:spcPct val="81400"/>
              </a:lnSpc>
              <a:spcBef>
                <a:spcPts val="725"/>
              </a:spcBef>
              <a:buClr>
                <a:srgbClr val="EFAC00"/>
              </a:buClr>
              <a:buSzPct val="80357"/>
              <a:buChar char=""/>
              <a:tabLst>
                <a:tab pos="356870" algn="l"/>
              </a:tabLst>
            </a:pPr>
            <a:r>
              <a:rPr sz="2800" spc="-285" dirty="0">
                <a:latin typeface="DejaVu Sans"/>
                <a:cs typeface="DejaVu Sans"/>
              </a:rPr>
              <a:t>Renal </a:t>
            </a:r>
            <a:r>
              <a:rPr sz="2800" spc="-265" dirty="0">
                <a:latin typeface="DejaVu Sans"/>
                <a:cs typeface="DejaVu Sans"/>
              </a:rPr>
              <a:t>osteodystrophy </a:t>
            </a:r>
            <a:r>
              <a:rPr sz="2800" spc="-325" dirty="0">
                <a:latin typeface="DejaVu Sans"/>
                <a:cs typeface="DejaVu Sans"/>
              </a:rPr>
              <a:t>can </a:t>
            </a:r>
            <a:r>
              <a:rPr sz="2800" spc="-310" dirty="0">
                <a:latin typeface="DejaVu Sans"/>
                <a:cs typeface="DejaVu Sans"/>
              </a:rPr>
              <a:t>be </a:t>
            </a:r>
            <a:r>
              <a:rPr sz="2800" spc="-335" dirty="0">
                <a:latin typeface="DejaVu Sans"/>
                <a:cs typeface="DejaVu Sans"/>
              </a:rPr>
              <a:t>managed </a:t>
            </a:r>
            <a:r>
              <a:rPr sz="2800" spc="-275" dirty="0">
                <a:latin typeface="DejaVu Sans"/>
                <a:cs typeface="DejaVu Sans"/>
              </a:rPr>
              <a:t>early </a:t>
            </a:r>
            <a:r>
              <a:rPr sz="2800" spc="-305" dirty="0">
                <a:latin typeface="DejaVu Sans"/>
                <a:cs typeface="DejaVu Sans"/>
              </a:rPr>
              <a:t>by  </a:t>
            </a:r>
            <a:r>
              <a:rPr sz="2800" spc="-265" dirty="0">
                <a:latin typeface="DejaVu Sans"/>
                <a:cs typeface="DejaVu Sans"/>
              </a:rPr>
              <a:t>replacing vitamin </a:t>
            </a:r>
            <a:r>
              <a:rPr sz="2800" spc="-280" dirty="0">
                <a:latin typeface="DejaVu Sans"/>
                <a:cs typeface="DejaVu Sans"/>
              </a:rPr>
              <a:t>D </a:t>
            </a:r>
            <a:r>
              <a:rPr sz="2800" spc="-315" dirty="0">
                <a:latin typeface="DejaVu Sans"/>
                <a:cs typeface="DejaVu Sans"/>
              </a:rPr>
              <a:t>and </a:t>
            </a:r>
            <a:r>
              <a:rPr sz="2800" spc="-305" dirty="0">
                <a:latin typeface="DejaVu Sans"/>
                <a:cs typeface="DejaVu Sans"/>
              </a:rPr>
              <a:t>by </a:t>
            </a:r>
            <a:r>
              <a:rPr sz="2800" spc="-260" dirty="0">
                <a:latin typeface="DejaVu Sans"/>
                <a:cs typeface="DejaVu Sans"/>
              </a:rPr>
              <a:t>administering</a:t>
            </a:r>
            <a:r>
              <a:rPr sz="2800" spc="-560" dirty="0">
                <a:latin typeface="DejaVu Sans"/>
                <a:cs typeface="DejaVu Sans"/>
              </a:rPr>
              <a:t> </a:t>
            </a:r>
            <a:r>
              <a:rPr sz="2800" spc="-285" dirty="0">
                <a:latin typeface="DejaVu Sans"/>
                <a:cs typeface="DejaVu Sans"/>
              </a:rPr>
              <a:t>phosphate  </a:t>
            </a:r>
            <a:r>
              <a:rPr sz="2800" spc="-260" dirty="0">
                <a:latin typeface="DejaVu Sans"/>
                <a:cs typeface="DejaVu Sans"/>
              </a:rPr>
              <a:t>binders.</a:t>
            </a:r>
            <a:endParaRPr sz="2800">
              <a:latin typeface="DejaVu Sans"/>
              <a:cs typeface="DejaVu Sans"/>
            </a:endParaRPr>
          </a:p>
          <a:p>
            <a:pPr marL="356870" indent="-318770">
              <a:lnSpc>
                <a:spcPts val="2420"/>
              </a:lnSpc>
              <a:buClr>
                <a:srgbClr val="EFAC00"/>
              </a:buClr>
              <a:buSzPct val="80357"/>
              <a:buChar char=""/>
              <a:tabLst>
                <a:tab pos="356870" algn="l"/>
              </a:tabLst>
            </a:pPr>
            <a:r>
              <a:rPr sz="2800" spc="-290" dirty="0">
                <a:latin typeface="DejaVu Sans"/>
                <a:cs typeface="DejaVu Sans"/>
              </a:rPr>
              <a:t>Seek </a:t>
            </a:r>
            <a:r>
              <a:rPr sz="2800" spc="-310" dirty="0">
                <a:latin typeface="DejaVu Sans"/>
                <a:cs typeface="DejaVu Sans"/>
              </a:rPr>
              <a:t>and </a:t>
            </a:r>
            <a:r>
              <a:rPr sz="2800" spc="-235" dirty="0">
                <a:latin typeface="DejaVu Sans"/>
                <a:cs typeface="DejaVu Sans"/>
              </a:rPr>
              <a:t>treat </a:t>
            </a:r>
            <a:r>
              <a:rPr sz="2800" spc="-290" dirty="0">
                <a:latin typeface="DejaVu Sans"/>
                <a:cs typeface="DejaVu Sans"/>
              </a:rPr>
              <a:t>nonuremic </a:t>
            </a:r>
            <a:r>
              <a:rPr sz="2800" spc="-335" dirty="0">
                <a:latin typeface="DejaVu Sans"/>
                <a:cs typeface="DejaVu Sans"/>
              </a:rPr>
              <a:t>causes </a:t>
            </a:r>
            <a:r>
              <a:rPr sz="2800" spc="-165" dirty="0">
                <a:latin typeface="DejaVu Sans"/>
                <a:cs typeface="DejaVu Sans"/>
              </a:rPr>
              <a:t>of </a:t>
            </a:r>
            <a:r>
              <a:rPr sz="2800" spc="-295" dirty="0">
                <a:latin typeface="DejaVu Sans"/>
                <a:cs typeface="DejaVu Sans"/>
              </a:rPr>
              <a:t>anemia, </a:t>
            </a:r>
            <a:r>
              <a:rPr sz="2800" spc="-320" dirty="0">
                <a:latin typeface="DejaVu Sans"/>
                <a:cs typeface="DejaVu Sans"/>
              </a:rPr>
              <a:t>such</a:t>
            </a:r>
            <a:r>
              <a:rPr sz="2800" spc="-720" dirty="0">
                <a:latin typeface="DejaVu Sans"/>
                <a:cs typeface="DejaVu Sans"/>
              </a:rPr>
              <a:t> </a:t>
            </a:r>
            <a:r>
              <a:rPr sz="2800" spc="-580" dirty="0">
                <a:latin typeface="DejaVu Sans"/>
                <a:cs typeface="DejaVu Sans"/>
              </a:rPr>
              <a:t>as</a:t>
            </a:r>
            <a:endParaRPr sz="2800">
              <a:latin typeface="DejaVu Sans"/>
              <a:cs typeface="DejaVu Sans"/>
            </a:endParaRPr>
          </a:p>
          <a:p>
            <a:pPr marL="356235" marR="885825">
              <a:lnSpc>
                <a:spcPts val="2730"/>
              </a:lnSpc>
              <a:spcBef>
                <a:spcPts val="305"/>
              </a:spcBef>
            </a:pPr>
            <a:r>
              <a:rPr sz="2800" spc="-220" dirty="0">
                <a:latin typeface="DejaVu Sans"/>
                <a:cs typeface="DejaVu Sans"/>
              </a:rPr>
              <a:t>iron </a:t>
            </a:r>
            <a:r>
              <a:rPr sz="2800" spc="-250" dirty="0">
                <a:latin typeface="DejaVu Sans"/>
                <a:cs typeface="DejaVu Sans"/>
              </a:rPr>
              <a:t>deficiency, </a:t>
            </a:r>
            <a:r>
              <a:rPr sz="2800" spc="-254" dirty="0">
                <a:latin typeface="DejaVu Sans"/>
                <a:cs typeface="DejaVu Sans"/>
              </a:rPr>
              <a:t>before </a:t>
            </a:r>
            <a:r>
              <a:rPr sz="2800" spc="-215" dirty="0">
                <a:latin typeface="DejaVu Sans"/>
                <a:cs typeface="DejaVu Sans"/>
              </a:rPr>
              <a:t>instituting</a:t>
            </a:r>
            <a:r>
              <a:rPr sz="2800" spc="-660" dirty="0">
                <a:latin typeface="DejaVu Sans"/>
                <a:cs typeface="DejaVu Sans"/>
              </a:rPr>
              <a:t> </a:t>
            </a:r>
            <a:r>
              <a:rPr sz="2800" spc="-280" dirty="0">
                <a:latin typeface="DejaVu Sans"/>
                <a:cs typeface="DejaVu Sans"/>
              </a:rPr>
              <a:t>therapy </a:t>
            </a:r>
            <a:r>
              <a:rPr sz="2800" spc="-215" dirty="0">
                <a:latin typeface="DejaVu Sans"/>
                <a:cs typeface="DejaVu Sans"/>
              </a:rPr>
              <a:t>with  </a:t>
            </a:r>
            <a:r>
              <a:rPr sz="2800" spc="-229" dirty="0">
                <a:latin typeface="DejaVu Sans"/>
                <a:cs typeface="DejaVu Sans"/>
              </a:rPr>
              <a:t>erythropoietin.</a:t>
            </a:r>
            <a:endParaRPr sz="2800">
              <a:latin typeface="DejaVu Sans"/>
              <a:cs typeface="DejaVu Sans"/>
            </a:endParaRPr>
          </a:p>
          <a:p>
            <a:pPr marL="356235" marR="321945" indent="-318770">
              <a:lnSpc>
                <a:spcPct val="81400"/>
              </a:lnSpc>
              <a:spcBef>
                <a:spcPts val="20"/>
              </a:spcBef>
              <a:buClr>
                <a:srgbClr val="EFAC00"/>
              </a:buClr>
              <a:buSzPct val="80357"/>
              <a:buChar char=""/>
              <a:tabLst>
                <a:tab pos="356870" algn="l"/>
              </a:tabLst>
            </a:pPr>
            <a:r>
              <a:rPr sz="2800" spc="-295" dirty="0">
                <a:latin typeface="DejaVu Sans"/>
                <a:cs typeface="DejaVu Sans"/>
              </a:rPr>
              <a:t>Discuss </a:t>
            </a:r>
            <a:r>
              <a:rPr sz="2800" spc="-240" dirty="0">
                <a:latin typeface="DejaVu Sans"/>
                <a:cs typeface="DejaVu Sans"/>
              </a:rPr>
              <a:t>options </a:t>
            </a:r>
            <a:r>
              <a:rPr sz="2800" spc="-185" dirty="0">
                <a:latin typeface="DejaVu Sans"/>
                <a:cs typeface="DejaVu Sans"/>
              </a:rPr>
              <a:t>for </a:t>
            </a:r>
            <a:r>
              <a:rPr sz="2800" spc="-265" dirty="0">
                <a:latin typeface="DejaVu Sans"/>
                <a:cs typeface="DejaVu Sans"/>
              </a:rPr>
              <a:t>renal </a:t>
            </a:r>
            <a:r>
              <a:rPr sz="2800" spc="-290" dirty="0">
                <a:latin typeface="DejaVu Sans"/>
                <a:cs typeface="DejaVu Sans"/>
              </a:rPr>
              <a:t>replacement </a:t>
            </a:r>
            <a:r>
              <a:rPr sz="2800" spc="-275" dirty="0">
                <a:latin typeface="DejaVu Sans"/>
                <a:cs typeface="DejaVu Sans"/>
              </a:rPr>
              <a:t>therapy </a:t>
            </a:r>
            <a:r>
              <a:rPr sz="2800" spc="-550" dirty="0">
                <a:latin typeface="DejaVu Sans"/>
                <a:cs typeface="DejaVu Sans"/>
              </a:rPr>
              <a:t>(eg,  </a:t>
            </a:r>
            <a:r>
              <a:rPr sz="2800" spc="-265" dirty="0">
                <a:latin typeface="DejaVu Sans"/>
                <a:cs typeface="DejaVu Sans"/>
              </a:rPr>
              <a:t>hemodialysis, </a:t>
            </a:r>
            <a:r>
              <a:rPr sz="2800" spc="-250" dirty="0">
                <a:latin typeface="DejaVu Sans"/>
                <a:cs typeface="DejaVu Sans"/>
              </a:rPr>
              <a:t>peritoneal </a:t>
            </a:r>
            <a:r>
              <a:rPr sz="2800" spc="-245" dirty="0">
                <a:latin typeface="DejaVu Sans"/>
                <a:cs typeface="DejaVu Sans"/>
              </a:rPr>
              <a:t>dialysis, </a:t>
            </a:r>
            <a:r>
              <a:rPr sz="2800" spc="-270" dirty="0">
                <a:latin typeface="DejaVu Sans"/>
                <a:cs typeface="DejaVu Sans"/>
              </a:rPr>
              <a:t>renal  </a:t>
            </a:r>
            <a:r>
              <a:rPr sz="2800" spc="-245" dirty="0">
                <a:latin typeface="DejaVu Sans"/>
                <a:cs typeface="DejaVu Sans"/>
              </a:rPr>
              <a:t>transplantation).</a:t>
            </a:r>
            <a:endParaRPr sz="2800">
              <a:latin typeface="DejaVu Sans"/>
              <a:cs typeface="DejaVu Sans"/>
            </a:endParaRPr>
          </a:p>
          <a:p>
            <a:pPr marL="356870" indent="-318770">
              <a:lnSpc>
                <a:spcPts val="2425"/>
              </a:lnSpc>
              <a:buClr>
                <a:srgbClr val="EFAC00"/>
              </a:buClr>
              <a:buSzPct val="80357"/>
              <a:buChar char=""/>
              <a:tabLst>
                <a:tab pos="356870" algn="l"/>
              </a:tabLst>
            </a:pPr>
            <a:r>
              <a:rPr sz="2800" spc="-240" dirty="0">
                <a:latin typeface="DejaVu Sans"/>
                <a:cs typeface="DejaVu Sans"/>
              </a:rPr>
              <a:t>Treat </a:t>
            </a:r>
            <a:r>
              <a:rPr sz="2800" spc="-265" dirty="0">
                <a:latin typeface="DejaVu Sans"/>
                <a:cs typeface="DejaVu Sans"/>
              </a:rPr>
              <a:t>hyperlipidemia </a:t>
            </a:r>
            <a:r>
              <a:rPr sz="2800" spc="-165" dirty="0">
                <a:latin typeface="DejaVu Sans"/>
                <a:cs typeface="DejaVu Sans"/>
              </a:rPr>
              <a:t>(if</a:t>
            </a:r>
            <a:r>
              <a:rPr sz="2800" spc="-495" dirty="0">
                <a:latin typeface="DejaVu Sans"/>
                <a:cs typeface="DejaVu Sans"/>
              </a:rPr>
              <a:t> </a:t>
            </a:r>
            <a:r>
              <a:rPr sz="2800" spc="-280" dirty="0">
                <a:latin typeface="DejaVu Sans"/>
                <a:cs typeface="DejaVu Sans"/>
              </a:rPr>
              <a:t>present)</a:t>
            </a:r>
            <a:endParaRPr sz="2800">
              <a:latin typeface="DejaVu Sans"/>
              <a:cs typeface="DejaVu Sans"/>
            </a:endParaRPr>
          </a:p>
          <a:p>
            <a:pPr marL="356235" marR="393065" indent="-318770">
              <a:lnSpc>
                <a:spcPts val="2740"/>
              </a:lnSpc>
              <a:spcBef>
                <a:spcPts val="290"/>
              </a:spcBef>
              <a:buClr>
                <a:srgbClr val="EFAC00"/>
              </a:buClr>
              <a:buSzPct val="80357"/>
              <a:buChar char=""/>
              <a:tabLst>
                <a:tab pos="356870" algn="l"/>
              </a:tabLst>
            </a:pPr>
            <a:r>
              <a:rPr sz="2800" spc="-305" dirty="0">
                <a:latin typeface="DejaVu Sans"/>
                <a:cs typeface="DejaVu Sans"/>
              </a:rPr>
              <a:t>Expose </a:t>
            </a:r>
            <a:r>
              <a:rPr sz="2800" spc="-254" dirty="0">
                <a:latin typeface="DejaVu Sans"/>
                <a:cs typeface="DejaVu Sans"/>
              </a:rPr>
              <a:t>patients </a:t>
            </a:r>
            <a:r>
              <a:rPr sz="2800" spc="-180" dirty="0">
                <a:latin typeface="DejaVu Sans"/>
                <a:cs typeface="DejaVu Sans"/>
              </a:rPr>
              <a:t>to </a:t>
            </a:r>
            <a:r>
              <a:rPr sz="2800" spc="-265" dirty="0">
                <a:latin typeface="DejaVu Sans"/>
                <a:cs typeface="DejaVu Sans"/>
              </a:rPr>
              <a:t>educational </a:t>
            </a:r>
            <a:r>
              <a:rPr sz="2800" spc="-295" dirty="0">
                <a:latin typeface="DejaVu Sans"/>
                <a:cs typeface="DejaVu Sans"/>
              </a:rPr>
              <a:t>programs </a:t>
            </a:r>
            <a:r>
              <a:rPr sz="2800" spc="-185" dirty="0">
                <a:latin typeface="DejaVu Sans"/>
                <a:cs typeface="DejaVu Sans"/>
              </a:rPr>
              <a:t>for </a:t>
            </a:r>
            <a:r>
              <a:rPr sz="2800" spc="-500" dirty="0">
                <a:latin typeface="DejaVu Sans"/>
                <a:cs typeface="DejaVu Sans"/>
              </a:rPr>
              <a:t>early  </a:t>
            </a:r>
            <a:r>
              <a:rPr sz="2800" spc="-229" dirty="0">
                <a:latin typeface="DejaVu Sans"/>
                <a:cs typeface="DejaVu Sans"/>
              </a:rPr>
              <a:t>rehabilitation </a:t>
            </a:r>
            <a:r>
              <a:rPr sz="2800" spc="-240" dirty="0">
                <a:latin typeface="DejaVu Sans"/>
                <a:cs typeface="DejaVu Sans"/>
              </a:rPr>
              <a:t>from </a:t>
            </a:r>
            <a:r>
              <a:rPr sz="2800" spc="-254" dirty="0">
                <a:latin typeface="DejaVu Sans"/>
                <a:cs typeface="DejaVu Sans"/>
              </a:rPr>
              <a:t>dialysis </a:t>
            </a:r>
            <a:r>
              <a:rPr sz="2800" spc="-220" dirty="0">
                <a:latin typeface="DejaVu Sans"/>
                <a:cs typeface="DejaVu Sans"/>
              </a:rPr>
              <a:t>or</a:t>
            </a:r>
            <a:r>
              <a:rPr sz="2800" spc="-610" dirty="0">
                <a:latin typeface="DejaVu Sans"/>
                <a:cs typeface="DejaVu Sans"/>
              </a:rPr>
              <a:t> </a:t>
            </a:r>
            <a:r>
              <a:rPr sz="2800" spc="-240" dirty="0">
                <a:latin typeface="DejaVu Sans"/>
                <a:cs typeface="DejaVu Sans"/>
              </a:rPr>
              <a:t>transplantation.</a:t>
            </a:r>
            <a:endParaRPr sz="2800">
              <a:latin typeface="DejaVu Sans"/>
              <a:cs typeface="DejaVu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9229" y="144779"/>
            <a:ext cx="8503920" cy="1262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490" y="1578609"/>
            <a:ext cx="7566025" cy="3012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390" dirty="0">
                <a:latin typeface="DejaVu Sans"/>
                <a:cs typeface="DejaVu Sans"/>
              </a:rPr>
              <a:t>Minimal </a:t>
            </a:r>
            <a:r>
              <a:rPr sz="2800" b="1" spc="-455" dirty="0">
                <a:latin typeface="DejaVu Sans"/>
                <a:cs typeface="DejaVu Sans"/>
              </a:rPr>
              <a:t>change </a:t>
            </a:r>
            <a:r>
              <a:rPr sz="2800" b="1" spc="-400" dirty="0">
                <a:latin typeface="DejaVu Sans"/>
                <a:cs typeface="DejaVu Sans"/>
              </a:rPr>
              <a:t>glomerulonephritis</a:t>
            </a:r>
            <a:r>
              <a:rPr sz="2800" b="1" spc="-375" dirty="0">
                <a:latin typeface="DejaVu Sans"/>
                <a:cs typeface="DejaVu Sans"/>
              </a:rPr>
              <a:t> </a:t>
            </a:r>
            <a:r>
              <a:rPr sz="2800" b="1" spc="-415" dirty="0">
                <a:latin typeface="DejaVu Sans"/>
                <a:cs typeface="DejaVu Sans"/>
              </a:rPr>
              <a:t>(MCGN)</a:t>
            </a:r>
            <a:endParaRPr sz="2800">
              <a:latin typeface="DejaVu Sans"/>
              <a:cs typeface="DejaVu Sans"/>
            </a:endParaRPr>
          </a:p>
          <a:p>
            <a:pPr marL="330835" marR="363220" indent="476250">
              <a:lnSpc>
                <a:spcPct val="100000"/>
              </a:lnSpc>
            </a:pPr>
            <a:r>
              <a:rPr sz="2800" spc="-240" dirty="0">
                <a:latin typeface="DejaVu Sans"/>
                <a:cs typeface="DejaVu Sans"/>
              </a:rPr>
              <a:t>Corticosteroids </a:t>
            </a:r>
            <a:r>
              <a:rPr sz="2800" spc="-285" dirty="0">
                <a:latin typeface="DejaVu Sans"/>
                <a:cs typeface="DejaVu Sans"/>
              </a:rPr>
              <a:t>induce </a:t>
            </a:r>
            <a:r>
              <a:rPr sz="2800" spc="-275" dirty="0">
                <a:latin typeface="DejaVu Sans"/>
                <a:cs typeface="DejaVu Sans"/>
              </a:rPr>
              <a:t>remission </a:t>
            </a:r>
            <a:r>
              <a:rPr sz="2800" spc="-220" dirty="0">
                <a:latin typeface="DejaVu Sans"/>
                <a:cs typeface="DejaVu Sans"/>
              </a:rPr>
              <a:t>in </a:t>
            </a:r>
            <a:r>
              <a:rPr sz="2800" spc="-500" dirty="0">
                <a:latin typeface="DejaVu Sans"/>
                <a:cs typeface="DejaVu Sans"/>
              </a:rPr>
              <a:t>&gt;90%</a:t>
            </a:r>
            <a:r>
              <a:rPr sz="2800" spc="-620" dirty="0">
                <a:latin typeface="DejaVu Sans"/>
                <a:cs typeface="DejaVu Sans"/>
              </a:rPr>
              <a:t> </a:t>
            </a:r>
            <a:r>
              <a:rPr sz="2800" spc="-165" dirty="0">
                <a:latin typeface="DejaVu Sans"/>
                <a:cs typeface="DejaVu Sans"/>
              </a:rPr>
              <a:t>of  </a:t>
            </a:r>
            <a:r>
              <a:rPr sz="2800" spc="-254" dirty="0">
                <a:latin typeface="DejaVu Sans"/>
                <a:cs typeface="DejaVu Sans"/>
              </a:rPr>
              <a:t>children </a:t>
            </a:r>
            <a:r>
              <a:rPr sz="2800" spc="-315" dirty="0">
                <a:latin typeface="DejaVu Sans"/>
                <a:cs typeface="DejaVu Sans"/>
              </a:rPr>
              <a:t>and </a:t>
            </a:r>
            <a:r>
              <a:rPr sz="2800" spc="-370" dirty="0">
                <a:latin typeface="DejaVu Sans"/>
                <a:cs typeface="DejaVu Sans"/>
              </a:rPr>
              <a:t>80% </a:t>
            </a:r>
            <a:r>
              <a:rPr sz="2800" spc="-165" dirty="0">
                <a:latin typeface="DejaVu Sans"/>
                <a:cs typeface="DejaVu Sans"/>
              </a:rPr>
              <a:t>of </a:t>
            </a:r>
            <a:r>
              <a:rPr sz="2800" spc="-260" dirty="0">
                <a:latin typeface="DejaVu Sans"/>
                <a:cs typeface="DejaVu Sans"/>
              </a:rPr>
              <a:t>adults (slower</a:t>
            </a:r>
            <a:r>
              <a:rPr sz="2800" spc="-635" dirty="0">
                <a:latin typeface="DejaVu Sans"/>
                <a:cs typeface="DejaVu Sans"/>
              </a:rPr>
              <a:t> </a:t>
            </a:r>
            <a:r>
              <a:rPr sz="2800" spc="-280" dirty="0">
                <a:latin typeface="DejaVu Sans"/>
                <a:cs typeface="DejaVu Sans"/>
              </a:rPr>
              <a:t>response).</a:t>
            </a:r>
            <a:endParaRPr sz="2800">
              <a:latin typeface="DejaVu Sans"/>
              <a:cs typeface="DejaVu Sans"/>
            </a:endParaRPr>
          </a:p>
          <a:p>
            <a:pPr marL="330835" marR="5080">
              <a:lnSpc>
                <a:spcPct val="100000"/>
              </a:lnSpc>
            </a:pPr>
            <a:r>
              <a:rPr sz="2800" spc="-245" dirty="0">
                <a:latin typeface="DejaVu Sans"/>
                <a:cs typeface="DejaVu Sans"/>
              </a:rPr>
              <a:t>Indications </a:t>
            </a:r>
            <a:r>
              <a:rPr sz="2800" spc="-185" dirty="0">
                <a:latin typeface="DejaVu Sans"/>
                <a:cs typeface="DejaVu Sans"/>
              </a:rPr>
              <a:t>for </a:t>
            </a:r>
            <a:r>
              <a:rPr sz="2800" spc="-290" dirty="0">
                <a:latin typeface="DejaVu Sans"/>
                <a:cs typeface="DejaVu Sans"/>
              </a:rPr>
              <a:t>immunosuppression:  </a:t>
            </a:r>
            <a:r>
              <a:rPr sz="2800" spc="-280" dirty="0">
                <a:latin typeface="DejaVu Sans"/>
                <a:cs typeface="DejaVu Sans"/>
              </a:rPr>
              <a:t>(cyclophosphamide, </a:t>
            </a:r>
            <a:r>
              <a:rPr sz="2800" spc="-240" dirty="0">
                <a:latin typeface="DejaVu Sans"/>
                <a:cs typeface="DejaVu Sans"/>
              </a:rPr>
              <a:t>ciclosporin </a:t>
            </a:r>
            <a:r>
              <a:rPr sz="2800" spc="-295" dirty="0">
                <a:latin typeface="DejaVu Sans"/>
                <a:cs typeface="DejaVu Sans"/>
              </a:rPr>
              <a:t>(=cylosporin)):  </a:t>
            </a:r>
            <a:r>
              <a:rPr sz="2800" spc="-254" dirty="0">
                <a:latin typeface="DejaVu Sans"/>
                <a:cs typeface="DejaVu Sans"/>
              </a:rPr>
              <a:t>early/ </a:t>
            </a:r>
            <a:r>
              <a:rPr sz="2800" spc="-260" dirty="0">
                <a:latin typeface="DejaVu Sans"/>
                <a:cs typeface="DejaVu Sans"/>
              </a:rPr>
              <a:t>frequent </a:t>
            </a:r>
            <a:r>
              <a:rPr sz="2800" spc="-285" dirty="0">
                <a:latin typeface="DejaVu Sans"/>
                <a:cs typeface="DejaVu Sans"/>
              </a:rPr>
              <a:t>relapses; </a:t>
            </a:r>
            <a:r>
              <a:rPr sz="2800" spc="-240" dirty="0">
                <a:latin typeface="DejaVu Sans"/>
                <a:cs typeface="DejaVu Sans"/>
              </a:rPr>
              <a:t>steroid</a:t>
            </a:r>
            <a:r>
              <a:rPr sz="2800" spc="-535" dirty="0">
                <a:latin typeface="DejaVu Sans"/>
                <a:cs typeface="DejaVu Sans"/>
              </a:rPr>
              <a:t> </a:t>
            </a:r>
            <a:r>
              <a:rPr sz="2800" spc="-285" dirty="0">
                <a:latin typeface="DejaVu Sans"/>
                <a:cs typeface="DejaVu Sans"/>
              </a:rPr>
              <a:t>SEs/dependence.</a:t>
            </a:r>
            <a:endParaRPr sz="2800">
              <a:latin typeface="DejaVu Sans"/>
              <a:cs typeface="DejaVu Sans"/>
            </a:endParaRPr>
          </a:p>
          <a:p>
            <a:pPr marL="807085">
              <a:lnSpc>
                <a:spcPct val="100000"/>
              </a:lnSpc>
            </a:pPr>
            <a:r>
              <a:rPr sz="2800" b="1" spc="-390" dirty="0">
                <a:latin typeface="DejaVu Sans"/>
                <a:cs typeface="DejaVu Sans"/>
              </a:rPr>
              <a:t>Prognosis</a:t>
            </a:r>
            <a:r>
              <a:rPr sz="2800" spc="-390" dirty="0">
                <a:latin typeface="DejaVu Sans"/>
                <a:cs typeface="DejaVu Sans"/>
              </a:rPr>
              <a:t>: </a:t>
            </a:r>
            <a:r>
              <a:rPr sz="2800" spc="-475" dirty="0">
                <a:latin typeface="DejaVu Sans"/>
                <a:cs typeface="DejaVu Sans"/>
              </a:rPr>
              <a:t>1% </a:t>
            </a:r>
            <a:r>
              <a:rPr sz="2800" spc="-285" dirty="0">
                <a:latin typeface="DejaVu Sans"/>
                <a:cs typeface="DejaVu Sans"/>
              </a:rPr>
              <a:t>progress </a:t>
            </a:r>
            <a:r>
              <a:rPr sz="2800" spc="-180" dirty="0">
                <a:latin typeface="DejaVu Sans"/>
                <a:cs typeface="DejaVu Sans"/>
              </a:rPr>
              <a:t>to</a:t>
            </a:r>
            <a:r>
              <a:rPr sz="2800" spc="-590" dirty="0">
                <a:latin typeface="DejaVu Sans"/>
                <a:cs typeface="DejaVu Sans"/>
              </a:rPr>
              <a:t> </a:t>
            </a:r>
            <a:r>
              <a:rPr sz="2800" spc="-225" dirty="0">
                <a:latin typeface="DejaVu Sans"/>
                <a:cs typeface="DejaVu Sans"/>
              </a:rPr>
              <a:t>ESRF.</a:t>
            </a:r>
            <a:endParaRPr sz="2800">
              <a:latin typeface="DejaVu Sans"/>
              <a:cs typeface="DejaVu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9229" y="144779"/>
            <a:ext cx="8503920" cy="1262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490" y="1578609"/>
            <a:ext cx="7969884" cy="2950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450" dirty="0">
                <a:latin typeface="DejaVu Sans"/>
                <a:cs typeface="DejaVu Sans"/>
              </a:rPr>
              <a:t>Focal </a:t>
            </a:r>
            <a:r>
              <a:rPr sz="3200" b="1" spc="-490" dirty="0">
                <a:latin typeface="DejaVu Sans"/>
                <a:cs typeface="DejaVu Sans"/>
              </a:rPr>
              <a:t>segmental</a:t>
            </a:r>
            <a:r>
              <a:rPr sz="3200" b="1" spc="-480" dirty="0">
                <a:latin typeface="DejaVu Sans"/>
                <a:cs typeface="DejaVu Sans"/>
              </a:rPr>
              <a:t> </a:t>
            </a:r>
            <a:r>
              <a:rPr sz="3200" b="1" spc="-465" dirty="0">
                <a:latin typeface="DejaVu Sans"/>
                <a:cs typeface="DejaVu Sans"/>
              </a:rPr>
              <a:t>glomerulosclerosis</a:t>
            </a:r>
            <a:endParaRPr sz="3200">
              <a:latin typeface="DejaVu Sans"/>
              <a:cs typeface="DejaVu Sans"/>
            </a:endParaRPr>
          </a:p>
          <a:p>
            <a:pPr marL="807085">
              <a:lnSpc>
                <a:spcPct val="100000"/>
              </a:lnSpc>
            </a:pPr>
            <a:r>
              <a:rPr sz="3200" spc="-220" dirty="0">
                <a:latin typeface="DejaVu Sans"/>
                <a:cs typeface="DejaVu Sans"/>
              </a:rPr>
              <a:t>Poor </a:t>
            </a:r>
            <a:r>
              <a:rPr sz="3200" spc="-340" dirty="0">
                <a:latin typeface="DejaVu Sans"/>
                <a:cs typeface="DejaVu Sans"/>
              </a:rPr>
              <a:t>response </a:t>
            </a:r>
            <a:r>
              <a:rPr sz="3200" spc="-200" dirty="0">
                <a:latin typeface="DejaVu Sans"/>
                <a:cs typeface="DejaVu Sans"/>
              </a:rPr>
              <a:t>to </a:t>
            </a:r>
            <a:r>
              <a:rPr sz="3200" spc="-270" dirty="0">
                <a:latin typeface="DejaVu Sans"/>
                <a:cs typeface="DejaVu Sans"/>
              </a:rPr>
              <a:t>corticosteroids</a:t>
            </a:r>
            <a:r>
              <a:rPr sz="3200" spc="-800" dirty="0">
                <a:latin typeface="DejaVu Sans"/>
                <a:cs typeface="DejaVu Sans"/>
              </a:rPr>
              <a:t> </a:t>
            </a:r>
            <a:r>
              <a:rPr sz="3200" spc="-365" dirty="0">
                <a:latin typeface="DejaVu Sans"/>
                <a:cs typeface="DejaVu Sans"/>
              </a:rPr>
              <a:t>(10–30%).</a:t>
            </a:r>
            <a:endParaRPr sz="3200">
              <a:latin typeface="DejaVu Sans"/>
              <a:cs typeface="DejaVu Sans"/>
            </a:endParaRPr>
          </a:p>
          <a:p>
            <a:pPr marL="330835" marR="36830">
              <a:lnSpc>
                <a:spcPct val="100000"/>
              </a:lnSpc>
            </a:pPr>
            <a:r>
              <a:rPr sz="3200" spc="-325" dirty="0">
                <a:latin typeface="DejaVu Sans"/>
                <a:cs typeface="DejaVu Sans"/>
              </a:rPr>
              <a:t>Cyclophosphamide </a:t>
            </a:r>
            <a:r>
              <a:rPr sz="3200" spc="-254" dirty="0">
                <a:latin typeface="DejaVu Sans"/>
                <a:cs typeface="DejaVu Sans"/>
              </a:rPr>
              <a:t>or </a:t>
            </a:r>
            <a:r>
              <a:rPr sz="3200" spc="-275" dirty="0">
                <a:latin typeface="DejaVu Sans"/>
                <a:cs typeface="DejaVu Sans"/>
              </a:rPr>
              <a:t>ciclosporin  </a:t>
            </a:r>
            <a:r>
              <a:rPr sz="3200" spc="-345" dirty="0">
                <a:latin typeface="DejaVu Sans"/>
                <a:cs typeface="DejaVu Sans"/>
              </a:rPr>
              <a:t>(=cylosporin) </a:t>
            </a:r>
            <a:r>
              <a:rPr sz="3200" spc="-409" dirty="0">
                <a:latin typeface="DejaVu Sans"/>
                <a:cs typeface="DejaVu Sans"/>
              </a:rPr>
              <a:t>may </a:t>
            </a:r>
            <a:r>
              <a:rPr sz="3200" spc="-350" dirty="0">
                <a:latin typeface="DejaVu Sans"/>
                <a:cs typeface="DejaVu Sans"/>
              </a:rPr>
              <a:t>be </a:t>
            </a:r>
            <a:r>
              <a:rPr sz="3200" spc="-365" dirty="0">
                <a:latin typeface="DejaVu Sans"/>
                <a:cs typeface="DejaVu Sans"/>
              </a:rPr>
              <a:t>used </a:t>
            </a:r>
            <a:r>
              <a:rPr sz="3200" spc="-245" dirty="0">
                <a:latin typeface="DejaVu Sans"/>
                <a:cs typeface="DejaVu Sans"/>
              </a:rPr>
              <a:t>in</a:t>
            </a:r>
            <a:r>
              <a:rPr sz="3200" spc="-455" dirty="0">
                <a:latin typeface="DejaVu Sans"/>
                <a:cs typeface="DejaVu Sans"/>
              </a:rPr>
              <a:t> </a:t>
            </a:r>
            <a:r>
              <a:rPr sz="3200" spc="-270" dirty="0">
                <a:latin typeface="DejaVu Sans"/>
                <a:cs typeface="DejaVu Sans"/>
              </a:rPr>
              <a:t>steroid-resistant  </a:t>
            </a:r>
            <a:r>
              <a:rPr sz="3200" spc="-345" dirty="0">
                <a:latin typeface="DejaVu Sans"/>
                <a:cs typeface="DejaVu Sans"/>
              </a:rPr>
              <a:t>cases.</a:t>
            </a:r>
            <a:endParaRPr sz="3200">
              <a:latin typeface="DejaVu Sans"/>
              <a:cs typeface="DejaVu Sans"/>
            </a:endParaRPr>
          </a:p>
          <a:p>
            <a:pPr marL="807085">
              <a:lnSpc>
                <a:spcPts val="3829"/>
              </a:lnSpc>
            </a:pPr>
            <a:r>
              <a:rPr sz="3200" b="1" spc="-445" dirty="0">
                <a:latin typeface="DejaVu Sans"/>
                <a:cs typeface="DejaVu Sans"/>
              </a:rPr>
              <a:t>Prognosis</a:t>
            </a:r>
            <a:r>
              <a:rPr sz="3200" spc="-445" dirty="0">
                <a:latin typeface="DejaVu Sans"/>
                <a:cs typeface="DejaVu Sans"/>
              </a:rPr>
              <a:t>: </a:t>
            </a:r>
            <a:r>
              <a:rPr sz="3200" spc="-400" dirty="0">
                <a:latin typeface="DejaVu Sans"/>
                <a:cs typeface="DejaVu Sans"/>
              </a:rPr>
              <a:t>30–50% </a:t>
            </a:r>
            <a:r>
              <a:rPr sz="3200" spc="-320" dirty="0">
                <a:latin typeface="DejaVu Sans"/>
                <a:cs typeface="DejaVu Sans"/>
              </a:rPr>
              <a:t>progress </a:t>
            </a:r>
            <a:r>
              <a:rPr sz="3200" spc="-200" dirty="0">
                <a:latin typeface="DejaVu Sans"/>
                <a:cs typeface="DejaVu Sans"/>
              </a:rPr>
              <a:t>to</a:t>
            </a:r>
            <a:r>
              <a:rPr sz="3200" spc="-375" dirty="0">
                <a:latin typeface="DejaVu Sans"/>
                <a:cs typeface="DejaVu Sans"/>
              </a:rPr>
              <a:t> </a:t>
            </a:r>
            <a:r>
              <a:rPr sz="3200" spc="-254" dirty="0">
                <a:latin typeface="DejaVu Sans"/>
                <a:cs typeface="DejaVu Sans"/>
              </a:rPr>
              <a:t>ESRF.</a:t>
            </a:r>
            <a:endParaRPr sz="3200">
              <a:latin typeface="DejaVu Sans"/>
              <a:cs typeface="DejaVu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9229" y="144779"/>
            <a:ext cx="8503920" cy="1262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490" y="1559559"/>
            <a:ext cx="7132955" cy="15062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459" dirty="0">
                <a:latin typeface="DejaVu Sans"/>
                <a:cs typeface="DejaVu Sans"/>
              </a:rPr>
              <a:t>Mesangiocapillary </a:t>
            </a:r>
            <a:r>
              <a:rPr sz="3200" b="1" spc="-409" dirty="0">
                <a:latin typeface="DejaVu Sans"/>
                <a:cs typeface="DejaVu Sans"/>
              </a:rPr>
              <a:t>GN</a:t>
            </a:r>
            <a:endParaRPr sz="3200">
              <a:latin typeface="DejaVu Sans"/>
              <a:cs typeface="DejaVu Sans"/>
            </a:endParaRPr>
          </a:p>
          <a:p>
            <a:pPr marL="807085">
              <a:lnSpc>
                <a:spcPct val="100000"/>
              </a:lnSpc>
              <a:spcBef>
                <a:spcPts val="70"/>
              </a:spcBef>
            </a:pPr>
            <a:r>
              <a:rPr sz="3200" spc="-295" dirty="0">
                <a:latin typeface="DejaVu Sans"/>
                <a:cs typeface="DejaVu Sans"/>
              </a:rPr>
              <a:t>Treatment: </a:t>
            </a:r>
            <a:r>
              <a:rPr sz="3200" spc="-290" dirty="0">
                <a:latin typeface="DejaVu Sans"/>
                <a:cs typeface="DejaVu Sans"/>
              </a:rPr>
              <a:t>None </a:t>
            </a:r>
            <a:r>
              <a:rPr sz="3200" spc="-265" dirty="0">
                <a:latin typeface="DejaVu Sans"/>
                <a:cs typeface="DejaVu Sans"/>
              </a:rPr>
              <a:t>is </a:t>
            </a:r>
            <a:r>
              <a:rPr sz="3200" spc="-190" dirty="0">
                <a:latin typeface="DejaVu Sans"/>
                <a:cs typeface="DejaVu Sans"/>
              </a:rPr>
              <a:t>of</a:t>
            </a:r>
            <a:r>
              <a:rPr sz="3200" spc="-730" dirty="0">
                <a:latin typeface="DejaVu Sans"/>
                <a:cs typeface="DejaVu Sans"/>
              </a:rPr>
              <a:t> </a:t>
            </a:r>
            <a:r>
              <a:rPr sz="3200" spc="-335" dirty="0">
                <a:latin typeface="DejaVu Sans"/>
                <a:cs typeface="DejaVu Sans"/>
              </a:rPr>
              <a:t>proven </a:t>
            </a:r>
            <a:r>
              <a:rPr sz="3200" spc="-250" dirty="0">
                <a:latin typeface="DejaVu Sans"/>
                <a:cs typeface="DejaVu Sans"/>
              </a:rPr>
              <a:t>benefit.</a:t>
            </a:r>
            <a:endParaRPr sz="3200">
              <a:latin typeface="DejaVu Sans"/>
              <a:cs typeface="DejaVu Sans"/>
            </a:endParaRPr>
          </a:p>
          <a:p>
            <a:pPr marL="807085">
              <a:lnSpc>
                <a:spcPct val="100000"/>
              </a:lnSpc>
              <a:spcBef>
                <a:spcPts val="70"/>
              </a:spcBef>
            </a:pPr>
            <a:r>
              <a:rPr sz="3200" b="1" spc="-445" dirty="0">
                <a:latin typeface="DejaVu Sans"/>
                <a:cs typeface="DejaVu Sans"/>
              </a:rPr>
              <a:t>Prognosis</a:t>
            </a:r>
            <a:r>
              <a:rPr sz="3200" spc="-445" dirty="0">
                <a:latin typeface="DejaVu Sans"/>
                <a:cs typeface="DejaVu Sans"/>
              </a:rPr>
              <a:t>: </a:t>
            </a:r>
            <a:r>
              <a:rPr sz="3200" spc="-459" dirty="0">
                <a:latin typeface="DejaVu Sans"/>
                <a:cs typeface="DejaVu Sans"/>
              </a:rPr>
              <a:t>50% </a:t>
            </a:r>
            <a:r>
              <a:rPr sz="3200" spc="-325" dirty="0">
                <a:latin typeface="DejaVu Sans"/>
                <a:cs typeface="DejaVu Sans"/>
              </a:rPr>
              <a:t>develop</a:t>
            </a:r>
            <a:r>
              <a:rPr sz="3200" spc="-250" dirty="0">
                <a:latin typeface="DejaVu Sans"/>
                <a:cs typeface="DejaVu Sans"/>
              </a:rPr>
              <a:t> </a:t>
            </a:r>
            <a:r>
              <a:rPr sz="3200" spc="-254" dirty="0">
                <a:latin typeface="DejaVu Sans"/>
                <a:cs typeface="DejaVu Sans"/>
              </a:rPr>
              <a:t>ESRF.</a:t>
            </a:r>
            <a:endParaRPr sz="3200">
              <a:latin typeface="DejaVu Sans"/>
              <a:cs typeface="DejaVu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9229" y="144779"/>
            <a:ext cx="8503920" cy="1262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490" y="1559559"/>
            <a:ext cx="7200265" cy="2997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20" dirty="0">
                <a:latin typeface="DejaVu Sans"/>
                <a:cs typeface="DejaVu Sans"/>
              </a:rPr>
              <a:t>Membranous</a:t>
            </a:r>
            <a:r>
              <a:rPr sz="3200" b="1" spc="-459" dirty="0">
                <a:latin typeface="DejaVu Sans"/>
                <a:cs typeface="DejaVu Sans"/>
              </a:rPr>
              <a:t> </a:t>
            </a:r>
            <a:r>
              <a:rPr sz="3200" b="1" spc="-480" dirty="0">
                <a:latin typeface="DejaVu Sans"/>
                <a:cs typeface="DejaVu Sans"/>
              </a:rPr>
              <a:t>nephropathy</a:t>
            </a:r>
            <a:endParaRPr sz="3200">
              <a:latin typeface="DejaVu Sans"/>
              <a:cs typeface="DejaVu Sans"/>
            </a:endParaRPr>
          </a:p>
          <a:p>
            <a:pPr marL="330835" marR="5080" indent="476250">
              <a:lnSpc>
                <a:spcPct val="101800"/>
              </a:lnSpc>
            </a:pPr>
            <a:r>
              <a:rPr sz="3200" spc="-135" dirty="0">
                <a:latin typeface="DejaVu Sans"/>
                <a:cs typeface="DejaVu Sans"/>
              </a:rPr>
              <a:t>If</a:t>
            </a:r>
            <a:r>
              <a:rPr sz="3200" spc="-730" dirty="0">
                <a:latin typeface="DejaVu Sans"/>
                <a:cs typeface="DejaVu Sans"/>
              </a:rPr>
              <a:t> </a:t>
            </a:r>
            <a:r>
              <a:rPr sz="3200" spc="-305" dirty="0">
                <a:latin typeface="DejaVu Sans"/>
                <a:cs typeface="DejaVu Sans"/>
              </a:rPr>
              <a:t>renal </a:t>
            </a:r>
            <a:r>
              <a:rPr sz="3200" spc="-260" dirty="0">
                <a:latin typeface="DejaVu Sans"/>
                <a:cs typeface="DejaVu Sans"/>
              </a:rPr>
              <a:t>function </a:t>
            </a:r>
            <a:r>
              <a:rPr sz="3200" spc="-280" dirty="0">
                <a:latin typeface="DejaVu Sans"/>
                <a:cs typeface="DejaVu Sans"/>
              </a:rPr>
              <a:t>deteriorates, </a:t>
            </a:r>
            <a:r>
              <a:rPr sz="3200" spc="-305" dirty="0">
                <a:latin typeface="DejaVu Sans"/>
                <a:cs typeface="DejaVu Sans"/>
              </a:rPr>
              <a:t>consider  </a:t>
            </a:r>
            <a:r>
              <a:rPr sz="3200" spc="-270" dirty="0">
                <a:latin typeface="DejaVu Sans"/>
                <a:cs typeface="DejaVu Sans"/>
              </a:rPr>
              <a:t>corticosteroids </a:t>
            </a:r>
            <a:r>
              <a:rPr sz="3200" spc="-355" dirty="0">
                <a:latin typeface="DejaVu Sans"/>
                <a:cs typeface="DejaVu Sans"/>
              </a:rPr>
              <a:t>and</a:t>
            </a:r>
            <a:r>
              <a:rPr sz="3200" spc="-495" dirty="0">
                <a:latin typeface="DejaVu Sans"/>
                <a:cs typeface="DejaVu Sans"/>
              </a:rPr>
              <a:t> </a:t>
            </a:r>
            <a:r>
              <a:rPr sz="3200" spc="-290" dirty="0">
                <a:latin typeface="DejaVu Sans"/>
                <a:cs typeface="DejaVu Sans"/>
              </a:rPr>
              <a:t>chlorambucil.</a:t>
            </a:r>
            <a:endParaRPr sz="3200">
              <a:latin typeface="DejaVu Sans"/>
              <a:cs typeface="DejaVu Sans"/>
            </a:endParaRPr>
          </a:p>
          <a:p>
            <a:pPr marL="330835">
              <a:lnSpc>
                <a:spcPct val="100000"/>
              </a:lnSpc>
              <a:spcBef>
                <a:spcPts val="70"/>
              </a:spcBef>
            </a:pPr>
            <a:r>
              <a:rPr sz="3200" b="1" spc="-445" dirty="0">
                <a:latin typeface="DejaVu Sans"/>
                <a:cs typeface="DejaVu Sans"/>
              </a:rPr>
              <a:t>Prognosis</a:t>
            </a:r>
            <a:r>
              <a:rPr sz="3200" spc="-445" dirty="0">
                <a:latin typeface="DejaVu Sans"/>
                <a:cs typeface="DejaVu Sans"/>
              </a:rPr>
              <a:t>: </a:t>
            </a:r>
            <a:r>
              <a:rPr sz="3200" spc="-275" dirty="0">
                <a:latin typeface="DejaVu Sans"/>
                <a:cs typeface="DejaVu Sans"/>
              </a:rPr>
              <a:t>Untreated, </a:t>
            </a:r>
            <a:r>
              <a:rPr sz="3200" spc="-530" dirty="0">
                <a:latin typeface="DejaVu Sans"/>
                <a:cs typeface="DejaVu Sans"/>
              </a:rPr>
              <a:t>15%</a:t>
            </a:r>
            <a:r>
              <a:rPr sz="3200" spc="-430" dirty="0">
                <a:latin typeface="DejaVu Sans"/>
                <a:cs typeface="DejaVu Sans"/>
              </a:rPr>
              <a:t> </a:t>
            </a:r>
            <a:r>
              <a:rPr sz="3200" spc="-310" dirty="0">
                <a:latin typeface="DejaVu Sans"/>
                <a:cs typeface="DejaVu Sans"/>
              </a:rPr>
              <a:t>complete</a:t>
            </a:r>
            <a:endParaRPr sz="3200">
              <a:latin typeface="DejaVu Sans"/>
              <a:cs typeface="DejaVu Sans"/>
            </a:endParaRPr>
          </a:p>
          <a:p>
            <a:pPr marL="330835" marR="5715">
              <a:lnSpc>
                <a:spcPct val="101800"/>
              </a:lnSpc>
              <a:spcBef>
                <a:spcPts val="10"/>
              </a:spcBef>
            </a:pPr>
            <a:r>
              <a:rPr sz="3200" spc="-295" dirty="0">
                <a:latin typeface="DejaVu Sans"/>
                <a:cs typeface="DejaVu Sans"/>
              </a:rPr>
              <a:t>remission, </a:t>
            </a:r>
            <a:r>
              <a:rPr sz="3200" spc="-415" dirty="0">
                <a:latin typeface="DejaVu Sans"/>
                <a:cs typeface="DejaVu Sans"/>
              </a:rPr>
              <a:t>9% </a:t>
            </a:r>
            <a:r>
              <a:rPr sz="3200" spc="-275" dirty="0">
                <a:latin typeface="DejaVu Sans"/>
                <a:cs typeface="DejaVu Sans"/>
              </a:rPr>
              <a:t>ESRF </a:t>
            </a:r>
            <a:r>
              <a:rPr sz="3200" spc="-265" dirty="0">
                <a:latin typeface="DejaVu Sans"/>
                <a:cs typeface="DejaVu Sans"/>
              </a:rPr>
              <a:t>at </a:t>
            </a:r>
            <a:r>
              <a:rPr sz="3200" spc="-325" dirty="0">
                <a:latin typeface="DejaVu Sans"/>
                <a:cs typeface="DejaVu Sans"/>
              </a:rPr>
              <a:t>2–5yrs </a:t>
            </a:r>
            <a:r>
              <a:rPr sz="3200" spc="-350" dirty="0">
                <a:latin typeface="DejaVu Sans"/>
                <a:cs typeface="DejaVu Sans"/>
              </a:rPr>
              <a:t>and </a:t>
            </a:r>
            <a:r>
              <a:rPr sz="3200" spc="-484" dirty="0">
                <a:latin typeface="DejaVu Sans"/>
                <a:cs typeface="DejaVu Sans"/>
              </a:rPr>
              <a:t>41%</a:t>
            </a:r>
            <a:r>
              <a:rPr sz="3200" spc="-815" dirty="0">
                <a:latin typeface="DejaVu Sans"/>
                <a:cs typeface="DejaVu Sans"/>
              </a:rPr>
              <a:t> </a:t>
            </a:r>
            <a:r>
              <a:rPr sz="3200" spc="-270" dirty="0">
                <a:latin typeface="DejaVu Sans"/>
                <a:cs typeface="DejaVu Sans"/>
              </a:rPr>
              <a:t>at  </a:t>
            </a:r>
            <a:r>
              <a:rPr sz="3200" spc="-380" dirty="0">
                <a:latin typeface="DejaVu Sans"/>
                <a:cs typeface="DejaVu Sans"/>
              </a:rPr>
              <a:t>15yrs.</a:t>
            </a:r>
            <a:endParaRPr sz="3200">
              <a:latin typeface="DejaVu Sans"/>
              <a:cs typeface="DejaVu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9229" y="144779"/>
            <a:ext cx="8503920" cy="1262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8490" y="1559559"/>
            <a:ext cx="7314565" cy="2500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480" dirty="0">
                <a:latin typeface="DejaVu Sans"/>
                <a:cs typeface="DejaVu Sans"/>
              </a:rPr>
              <a:t>Mesangial </a:t>
            </a:r>
            <a:r>
              <a:rPr sz="3200" b="1" spc="-430" dirty="0">
                <a:latin typeface="DejaVu Sans"/>
                <a:cs typeface="DejaVu Sans"/>
              </a:rPr>
              <a:t>proliferative</a:t>
            </a:r>
            <a:r>
              <a:rPr sz="3200" b="1" spc="-420" dirty="0">
                <a:latin typeface="DejaVu Sans"/>
                <a:cs typeface="DejaVu Sans"/>
              </a:rPr>
              <a:t> </a:t>
            </a:r>
            <a:r>
              <a:rPr sz="3200" b="1" spc="-409" dirty="0">
                <a:latin typeface="DejaVu Sans"/>
                <a:cs typeface="DejaVu Sans"/>
              </a:rPr>
              <a:t>GN</a:t>
            </a:r>
            <a:endParaRPr sz="3200">
              <a:latin typeface="DejaVu Sans"/>
              <a:cs typeface="DejaVu Sans"/>
            </a:endParaRPr>
          </a:p>
          <a:p>
            <a:pPr marL="330835" marR="5080" indent="476250">
              <a:lnSpc>
                <a:spcPct val="101800"/>
              </a:lnSpc>
            </a:pPr>
            <a:r>
              <a:rPr sz="3200" spc="-229" dirty="0">
                <a:latin typeface="DejaVu Sans"/>
                <a:cs typeface="DejaVu Sans"/>
              </a:rPr>
              <a:t>Antibiotics, </a:t>
            </a:r>
            <a:r>
              <a:rPr sz="3200" spc="-270" dirty="0">
                <a:latin typeface="DejaVu Sans"/>
                <a:cs typeface="DejaVu Sans"/>
              </a:rPr>
              <a:t>diuretics, </a:t>
            </a:r>
            <a:r>
              <a:rPr sz="3200" spc="-355" dirty="0">
                <a:latin typeface="DejaVu Sans"/>
                <a:cs typeface="DejaVu Sans"/>
              </a:rPr>
              <a:t>and  </a:t>
            </a:r>
            <a:r>
              <a:rPr sz="3200" spc="-310" dirty="0">
                <a:latin typeface="DejaVu Sans"/>
                <a:cs typeface="DejaVu Sans"/>
              </a:rPr>
              <a:t>antihypertensives </a:t>
            </a:r>
            <a:r>
              <a:rPr sz="3200" spc="-385" dirty="0">
                <a:latin typeface="DejaVu Sans"/>
                <a:cs typeface="DejaVu Sans"/>
              </a:rPr>
              <a:t>as </a:t>
            </a:r>
            <a:r>
              <a:rPr sz="3200" spc="-340" dirty="0">
                <a:latin typeface="DejaVu Sans"/>
                <a:cs typeface="DejaVu Sans"/>
              </a:rPr>
              <a:t>necessary. </a:t>
            </a:r>
            <a:r>
              <a:rPr sz="3200" spc="-285" dirty="0">
                <a:latin typeface="DejaVu Sans"/>
                <a:cs typeface="DejaVu Sans"/>
              </a:rPr>
              <a:t>Dialysis</a:t>
            </a:r>
            <a:r>
              <a:rPr sz="3200" spc="-535" dirty="0">
                <a:latin typeface="DejaVu Sans"/>
                <a:cs typeface="DejaVu Sans"/>
              </a:rPr>
              <a:t> </a:t>
            </a:r>
            <a:r>
              <a:rPr sz="3200" spc="-265" dirty="0">
                <a:latin typeface="DejaVu Sans"/>
                <a:cs typeface="DejaVu Sans"/>
              </a:rPr>
              <a:t>is  </a:t>
            </a:r>
            <a:r>
              <a:rPr sz="3200" spc="-300" dirty="0">
                <a:latin typeface="DejaVu Sans"/>
                <a:cs typeface="DejaVu Sans"/>
              </a:rPr>
              <a:t>rarely</a:t>
            </a:r>
            <a:r>
              <a:rPr sz="3200" spc="-390" dirty="0">
                <a:latin typeface="DejaVu Sans"/>
                <a:cs typeface="DejaVu Sans"/>
              </a:rPr>
              <a:t> </a:t>
            </a:r>
            <a:r>
              <a:rPr sz="3200" spc="-295" dirty="0">
                <a:latin typeface="DejaVu Sans"/>
                <a:cs typeface="DejaVu Sans"/>
              </a:rPr>
              <a:t>required.</a:t>
            </a:r>
            <a:endParaRPr sz="3200">
              <a:latin typeface="DejaVu Sans"/>
              <a:cs typeface="DejaVu Sans"/>
            </a:endParaRPr>
          </a:p>
          <a:p>
            <a:pPr marL="807085">
              <a:lnSpc>
                <a:spcPct val="100000"/>
              </a:lnSpc>
              <a:spcBef>
                <a:spcPts val="80"/>
              </a:spcBef>
            </a:pPr>
            <a:r>
              <a:rPr sz="3200" b="1" spc="-445" dirty="0">
                <a:latin typeface="DejaVu Sans"/>
                <a:cs typeface="DejaVu Sans"/>
              </a:rPr>
              <a:t>Prognosis</a:t>
            </a:r>
            <a:r>
              <a:rPr sz="3200" spc="-445" dirty="0">
                <a:latin typeface="DejaVu Sans"/>
                <a:cs typeface="DejaVu Sans"/>
              </a:rPr>
              <a:t>:</a:t>
            </a:r>
            <a:r>
              <a:rPr sz="3200" spc="-380" dirty="0">
                <a:latin typeface="DejaVu Sans"/>
                <a:cs typeface="DejaVu Sans"/>
              </a:rPr>
              <a:t> </a:t>
            </a:r>
            <a:r>
              <a:rPr sz="3200" spc="-275" dirty="0">
                <a:latin typeface="DejaVu Sans"/>
                <a:cs typeface="DejaVu Sans"/>
              </a:rPr>
              <a:t>Good.</a:t>
            </a:r>
            <a:endParaRPr sz="3200">
              <a:latin typeface="DejaVu Sans"/>
              <a:cs typeface="DejaVu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9229" y="144779"/>
            <a:ext cx="8503920" cy="1262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5750" y="151129"/>
            <a:ext cx="8407400" cy="1262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05790" y="2280920"/>
            <a:ext cx="26301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3825" spc="1245" baseline="7625" dirty="0">
                <a:solidFill>
                  <a:srgbClr val="EFAC00"/>
                </a:solidFill>
              </a:rPr>
              <a:t></a:t>
            </a:r>
            <a:r>
              <a:rPr sz="3825" spc="-540" baseline="7625" dirty="0">
                <a:solidFill>
                  <a:srgbClr val="EFAC00"/>
                </a:solidFill>
              </a:rPr>
              <a:t> </a:t>
            </a:r>
            <a:r>
              <a:rPr sz="3200" spc="-455" dirty="0"/>
              <a:t>Management</a:t>
            </a:r>
            <a:endParaRPr sz="3200"/>
          </a:p>
        </p:txBody>
      </p:sp>
      <p:sp>
        <p:nvSpPr>
          <p:cNvPr id="4" name="object 4"/>
          <p:cNvSpPr txBox="1"/>
          <p:nvPr/>
        </p:nvSpPr>
        <p:spPr>
          <a:xfrm>
            <a:off x="1008380" y="2825750"/>
            <a:ext cx="7480300" cy="345440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85750" marR="1233170" indent="-273050">
              <a:lnSpc>
                <a:spcPts val="3070"/>
              </a:lnSpc>
              <a:spcBef>
                <a:spcPts val="440"/>
              </a:spcBef>
              <a:buClr>
                <a:srgbClr val="5FB4CC"/>
              </a:buClr>
              <a:buSzPct val="89285"/>
              <a:buChar char=""/>
              <a:tabLst>
                <a:tab pos="285750" algn="l"/>
              </a:tabLst>
            </a:pPr>
            <a:r>
              <a:rPr sz="2800" spc="-280" dirty="0">
                <a:latin typeface="DejaVu Sans"/>
                <a:cs typeface="DejaVu Sans"/>
              </a:rPr>
              <a:t>Aggressive </a:t>
            </a:r>
            <a:r>
              <a:rPr sz="2800" spc="-225" dirty="0">
                <a:latin typeface="DejaVu Sans"/>
                <a:cs typeface="DejaVu Sans"/>
              </a:rPr>
              <a:t>control </a:t>
            </a:r>
            <a:r>
              <a:rPr sz="2800" spc="-165" dirty="0">
                <a:latin typeface="DejaVu Sans"/>
                <a:cs typeface="DejaVu Sans"/>
              </a:rPr>
              <a:t>of </a:t>
            </a:r>
            <a:r>
              <a:rPr sz="2800" spc="-229" dirty="0">
                <a:latin typeface="DejaVu Sans"/>
                <a:cs typeface="DejaVu Sans"/>
              </a:rPr>
              <a:t>blood </a:t>
            </a:r>
            <a:r>
              <a:rPr sz="2800" spc="-300" dirty="0">
                <a:latin typeface="DejaVu Sans"/>
                <a:cs typeface="DejaVu Sans"/>
              </a:rPr>
              <a:t>pressure </a:t>
            </a:r>
            <a:r>
              <a:rPr sz="2800" spc="-560" dirty="0">
                <a:latin typeface="DejaVu Sans"/>
                <a:cs typeface="DejaVu Sans"/>
              </a:rPr>
              <a:t>and  </a:t>
            </a:r>
            <a:r>
              <a:rPr sz="2800" spc="-245" dirty="0">
                <a:latin typeface="DejaVu Sans"/>
                <a:cs typeface="DejaVu Sans"/>
              </a:rPr>
              <a:t>proteinuria</a:t>
            </a:r>
            <a:r>
              <a:rPr sz="2800" spc="-340" dirty="0">
                <a:latin typeface="DejaVu Sans"/>
                <a:cs typeface="DejaVu Sans"/>
              </a:rPr>
              <a:t> </a:t>
            </a:r>
            <a:r>
              <a:rPr sz="2800" spc="-215" dirty="0">
                <a:latin typeface="DejaVu Sans"/>
                <a:cs typeface="DejaVu Sans"/>
              </a:rPr>
              <a:t>with</a:t>
            </a:r>
            <a:r>
              <a:rPr sz="2800" spc="-455" dirty="0">
                <a:latin typeface="DejaVu Sans"/>
                <a:cs typeface="DejaVu Sans"/>
              </a:rPr>
              <a:t> </a:t>
            </a:r>
            <a:r>
              <a:rPr sz="2800" spc="-260" dirty="0">
                <a:latin typeface="DejaVu Sans"/>
                <a:cs typeface="DejaVu Sans"/>
              </a:rPr>
              <a:t>ACEI’s</a:t>
            </a:r>
            <a:r>
              <a:rPr sz="2800" spc="-335" dirty="0">
                <a:latin typeface="DejaVu Sans"/>
                <a:cs typeface="DejaVu Sans"/>
              </a:rPr>
              <a:t> </a:t>
            </a:r>
            <a:r>
              <a:rPr sz="2800" spc="-220" dirty="0">
                <a:latin typeface="DejaVu Sans"/>
                <a:cs typeface="DejaVu Sans"/>
              </a:rPr>
              <a:t>or</a:t>
            </a:r>
            <a:r>
              <a:rPr sz="2800" spc="-450" dirty="0">
                <a:latin typeface="DejaVu Sans"/>
                <a:cs typeface="DejaVu Sans"/>
              </a:rPr>
              <a:t> </a:t>
            </a:r>
            <a:r>
              <a:rPr sz="2800" spc="-295" dirty="0">
                <a:latin typeface="DejaVu Sans"/>
                <a:cs typeface="DejaVu Sans"/>
              </a:rPr>
              <a:t>AR2B’s</a:t>
            </a:r>
            <a:endParaRPr sz="2800">
              <a:latin typeface="DejaVu Sans"/>
              <a:cs typeface="DejaVu Sans"/>
            </a:endParaRPr>
          </a:p>
          <a:p>
            <a:pPr marL="285750" marR="5080" indent="-273050">
              <a:lnSpc>
                <a:spcPts val="3080"/>
              </a:lnSpc>
              <a:spcBef>
                <a:spcPts val="705"/>
              </a:spcBef>
              <a:buClr>
                <a:srgbClr val="5FB4CC"/>
              </a:buClr>
              <a:buSzPct val="89285"/>
              <a:buChar char=""/>
              <a:tabLst>
                <a:tab pos="285750" algn="l"/>
              </a:tabLst>
            </a:pPr>
            <a:r>
              <a:rPr sz="2800" spc="-240" dirty="0">
                <a:latin typeface="DejaVu Sans"/>
                <a:cs typeface="DejaVu Sans"/>
              </a:rPr>
              <a:t>Corticosteroids </a:t>
            </a:r>
            <a:r>
              <a:rPr sz="2800" spc="-395" dirty="0">
                <a:latin typeface="DejaVu Sans"/>
                <a:cs typeface="DejaVu Sans"/>
              </a:rPr>
              <a:t>+/- </a:t>
            </a:r>
            <a:r>
              <a:rPr sz="2800" spc="-254" dirty="0">
                <a:latin typeface="DejaVu Sans"/>
                <a:cs typeface="DejaVu Sans"/>
              </a:rPr>
              <a:t>azathiprine </a:t>
            </a:r>
            <a:r>
              <a:rPr sz="2800" spc="-35" dirty="0">
                <a:latin typeface="DejaVu Sans"/>
                <a:cs typeface="DejaVu Sans"/>
              </a:rPr>
              <a:t>– </a:t>
            </a:r>
            <a:r>
              <a:rPr sz="2800" spc="-285" dirty="0">
                <a:latin typeface="DejaVu Sans"/>
                <a:cs typeface="DejaVu Sans"/>
              </a:rPr>
              <a:t>varied </a:t>
            </a:r>
            <a:r>
              <a:rPr sz="2800" spc="-265" dirty="0">
                <a:latin typeface="DejaVu Sans"/>
                <a:cs typeface="DejaVu Sans"/>
              </a:rPr>
              <a:t>schools </a:t>
            </a:r>
            <a:r>
              <a:rPr sz="2800" spc="-525" dirty="0">
                <a:latin typeface="DejaVu Sans"/>
                <a:cs typeface="DejaVu Sans"/>
              </a:rPr>
              <a:t>of  </a:t>
            </a:r>
            <a:r>
              <a:rPr sz="2800" spc="-245" dirty="0">
                <a:latin typeface="DejaVu Sans"/>
                <a:cs typeface="DejaVu Sans"/>
              </a:rPr>
              <a:t>thought</a:t>
            </a:r>
            <a:endParaRPr sz="2800">
              <a:latin typeface="DejaVu Sans"/>
              <a:cs typeface="DejaVu Sans"/>
            </a:endParaRPr>
          </a:p>
          <a:p>
            <a:pPr marL="285750" marR="199390" indent="-273050" algn="just">
              <a:lnSpc>
                <a:spcPts val="3080"/>
              </a:lnSpc>
              <a:spcBef>
                <a:spcPts val="690"/>
              </a:spcBef>
              <a:buClr>
                <a:srgbClr val="5FB4CC"/>
              </a:buClr>
              <a:buSzPct val="89285"/>
              <a:buChar char=""/>
              <a:tabLst>
                <a:tab pos="285750" algn="l"/>
              </a:tabLst>
            </a:pPr>
            <a:r>
              <a:rPr sz="2800" spc="-290" dirty="0">
                <a:latin typeface="DejaVu Sans"/>
                <a:cs typeface="DejaVu Sans"/>
              </a:rPr>
              <a:t>However </a:t>
            </a:r>
            <a:r>
              <a:rPr sz="2800" spc="-120" dirty="0">
                <a:latin typeface="DejaVu Sans"/>
                <a:cs typeface="DejaVu Sans"/>
              </a:rPr>
              <a:t>if </a:t>
            </a:r>
            <a:r>
              <a:rPr sz="2800" spc="-250" dirty="0">
                <a:latin typeface="DejaVu Sans"/>
                <a:cs typeface="DejaVu Sans"/>
              </a:rPr>
              <a:t>rapidly </a:t>
            </a:r>
            <a:r>
              <a:rPr sz="2800" spc="-285" dirty="0">
                <a:latin typeface="DejaVu Sans"/>
                <a:cs typeface="DejaVu Sans"/>
              </a:rPr>
              <a:t>progressive </a:t>
            </a:r>
            <a:r>
              <a:rPr sz="2800" spc="-220" dirty="0">
                <a:latin typeface="DejaVu Sans"/>
                <a:cs typeface="DejaVu Sans"/>
              </a:rPr>
              <a:t>GN </a:t>
            </a:r>
            <a:r>
              <a:rPr sz="2800" spc="-215" dirty="0">
                <a:latin typeface="DejaVu Sans"/>
                <a:cs typeface="DejaVu Sans"/>
              </a:rPr>
              <a:t>with </a:t>
            </a:r>
            <a:r>
              <a:rPr sz="2800" spc="-380" dirty="0">
                <a:latin typeface="DejaVu Sans"/>
                <a:cs typeface="DejaVu Sans"/>
              </a:rPr>
              <a:t>crescent  </a:t>
            </a:r>
            <a:r>
              <a:rPr sz="2800" spc="-240" dirty="0">
                <a:latin typeface="DejaVu Sans"/>
                <a:cs typeface="DejaVu Sans"/>
              </a:rPr>
              <a:t>deposition </a:t>
            </a:r>
            <a:r>
              <a:rPr sz="2800" spc="-260" dirty="0">
                <a:latin typeface="DejaVu Sans"/>
                <a:cs typeface="DejaVu Sans"/>
              </a:rPr>
              <a:t>treatment </a:t>
            </a:r>
            <a:r>
              <a:rPr sz="2800" spc="-265" dirty="0">
                <a:latin typeface="DejaVu Sans"/>
                <a:cs typeface="DejaVu Sans"/>
              </a:rPr>
              <a:t>should </a:t>
            </a:r>
            <a:r>
              <a:rPr sz="2800" spc="-310" dirty="0">
                <a:latin typeface="DejaVu Sans"/>
                <a:cs typeface="DejaVu Sans"/>
              </a:rPr>
              <a:t>be </a:t>
            </a:r>
            <a:r>
              <a:rPr sz="2800" spc="-300" dirty="0">
                <a:latin typeface="DejaVu Sans"/>
                <a:cs typeface="DejaVu Sans"/>
              </a:rPr>
              <a:t>aggressive </a:t>
            </a:r>
            <a:r>
              <a:rPr sz="2800" spc="-215" dirty="0">
                <a:latin typeface="DejaVu Sans"/>
                <a:cs typeface="DejaVu Sans"/>
              </a:rPr>
              <a:t>with  </a:t>
            </a:r>
            <a:r>
              <a:rPr sz="2800" spc="-254" dirty="0">
                <a:latin typeface="DejaVu Sans"/>
                <a:cs typeface="DejaVu Sans"/>
              </a:rPr>
              <a:t>high </a:t>
            </a:r>
            <a:r>
              <a:rPr sz="2800" spc="-295" dirty="0">
                <a:latin typeface="DejaVu Sans"/>
                <a:cs typeface="DejaVu Sans"/>
              </a:rPr>
              <a:t>dose </a:t>
            </a:r>
            <a:r>
              <a:rPr sz="2800" spc="-250" dirty="0">
                <a:latin typeface="DejaVu Sans"/>
                <a:cs typeface="DejaVu Sans"/>
              </a:rPr>
              <a:t>steroids </a:t>
            </a:r>
            <a:r>
              <a:rPr sz="2800" spc="-310" dirty="0">
                <a:latin typeface="DejaVu Sans"/>
                <a:cs typeface="DejaVu Sans"/>
              </a:rPr>
              <a:t>and</a:t>
            </a:r>
            <a:r>
              <a:rPr sz="2800" spc="-535" dirty="0">
                <a:latin typeface="DejaVu Sans"/>
                <a:cs typeface="DejaVu Sans"/>
              </a:rPr>
              <a:t> </a:t>
            </a:r>
            <a:r>
              <a:rPr sz="2800" spc="-290" dirty="0">
                <a:latin typeface="DejaVu Sans"/>
                <a:cs typeface="DejaVu Sans"/>
              </a:rPr>
              <a:t>cyclophosphamide</a:t>
            </a:r>
            <a:endParaRPr sz="2800">
              <a:latin typeface="DejaVu Sans"/>
              <a:cs typeface="DejaVu Sans"/>
            </a:endParaRPr>
          </a:p>
          <a:p>
            <a:pPr marL="285750" indent="-273050" algn="just">
              <a:lnSpc>
                <a:spcPct val="100000"/>
              </a:lnSpc>
              <a:spcBef>
                <a:spcPts val="365"/>
              </a:spcBef>
              <a:buClr>
                <a:srgbClr val="5FB4CC"/>
              </a:buClr>
              <a:buSzPct val="89285"/>
              <a:buChar char=""/>
              <a:tabLst>
                <a:tab pos="285750" algn="l"/>
              </a:tabLst>
            </a:pPr>
            <a:r>
              <a:rPr sz="2800" spc="-254" dirty="0">
                <a:latin typeface="DejaVu Sans"/>
                <a:cs typeface="DejaVu Sans"/>
              </a:rPr>
              <a:t>Consult </a:t>
            </a:r>
            <a:r>
              <a:rPr sz="2800" spc="-250" dirty="0">
                <a:latin typeface="DejaVu Sans"/>
                <a:cs typeface="DejaVu Sans"/>
              </a:rPr>
              <a:t>the</a:t>
            </a:r>
            <a:r>
              <a:rPr sz="2800" spc="-415" dirty="0">
                <a:latin typeface="DejaVu Sans"/>
                <a:cs typeface="DejaVu Sans"/>
              </a:rPr>
              <a:t> </a:t>
            </a:r>
            <a:r>
              <a:rPr sz="2800" spc="-235" dirty="0">
                <a:latin typeface="DejaVu Sans"/>
                <a:cs typeface="DejaVu Sans"/>
              </a:rPr>
              <a:t>Nephrologist</a:t>
            </a:r>
            <a:endParaRPr sz="28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4015" marR="5080" indent="476250">
              <a:lnSpc>
                <a:spcPct val="100000"/>
              </a:lnSpc>
              <a:spcBef>
                <a:spcPts val="100"/>
              </a:spcBef>
            </a:pPr>
            <a:r>
              <a:rPr spc="-295" dirty="0"/>
              <a:t>Rapidly </a:t>
            </a:r>
            <a:r>
              <a:rPr spc="-320" dirty="0"/>
              <a:t>progressive </a:t>
            </a:r>
            <a:r>
              <a:rPr spc="-285" dirty="0"/>
              <a:t>glomerulonephritis  </a:t>
            </a:r>
            <a:r>
              <a:rPr spc="-260" dirty="0"/>
              <a:t>(RPGN) </a:t>
            </a:r>
            <a:r>
              <a:rPr spc="-265" dirty="0"/>
              <a:t>is </a:t>
            </a:r>
            <a:r>
              <a:rPr spc="-395" dirty="0"/>
              <a:t>a </a:t>
            </a:r>
            <a:r>
              <a:rPr spc="-340" dirty="0"/>
              <a:t>disease </a:t>
            </a:r>
            <a:r>
              <a:rPr spc="-190" dirty="0"/>
              <a:t>of </a:t>
            </a:r>
            <a:r>
              <a:rPr spc="-285" dirty="0"/>
              <a:t>the </a:t>
            </a:r>
            <a:r>
              <a:rPr spc="-310" dirty="0"/>
              <a:t>kidney </a:t>
            </a:r>
            <a:r>
              <a:rPr spc="-254" dirty="0"/>
              <a:t>that </a:t>
            </a:r>
            <a:r>
              <a:rPr spc="-295" dirty="0"/>
              <a:t>results  </a:t>
            </a:r>
            <a:r>
              <a:rPr spc="-250" dirty="0"/>
              <a:t>in </a:t>
            </a:r>
            <a:r>
              <a:rPr spc="-395" dirty="0"/>
              <a:t>a </a:t>
            </a:r>
            <a:r>
              <a:rPr spc="-290" dirty="0"/>
              <a:t>rapid </a:t>
            </a:r>
            <a:r>
              <a:rPr spc="-355" dirty="0"/>
              <a:t>decrease </a:t>
            </a:r>
            <a:r>
              <a:rPr spc="-250" dirty="0"/>
              <a:t>in</a:t>
            </a:r>
            <a:r>
              <a:rPr spc="-830" dirty="0"/>
              <a:t> </a:t>
            </a:r>
            <a:r>
              <a:rPr spc="-285" dirty="0"/>
              <a:t>the </a:t>
            </a:r>
            <a:r>
              <a:rPr spc="-300" dirty="0"/>
              <a:t>glomerular </a:t>
            </a:r>
            <a:r>
              <a:rPr spc="-215" dirty="0"/>
              <a:t>filtration  </a:t>
            </a:r>
            <a:r>
              <a:rPr spc="-290" dirty="0"/>
              <a:t>rate </a:t>
            </a:r>
            <a:r>
              <a:rPr spc="-190" dirty="0"/>
              <a:t>of </a:t>
            </a:r>
            <a:r>
              <a:rPr spc="-270" dirty="0"/>
              <a:t>at </a:t>
            </a:r>
            <a:r>
              <a:rPr spc="-290" dirty="0"/>
              <a:t>least </a:t>
            </a:r>
            <a:r>
              <a:rPr spc="-459" dirty="0"/>
              <a:t>50% </a:t>
            </a:r>
            <a:r>
              <a:rPr spc="-330" dirty="0"/>
              <a:t>over </a:t>
            </a:r>
            <a:r>
              <a:rPr spc="-395" dirty="0"/>
              <a:t>a </a:t>
            </a:r>
            <a:r>
              <a:rPr spc="-275" dirty="0"/>
              <a:t>short </a:t>
            </a:r>
            <a:r>
              <a:rPr spc="-270" dirty="0"/>
              <a:t>period, </a:t>
            </a:r>
            <a:r>
              <a:rPr spc="-275" dirty="0"/>
              <a:t>from  </a:t>
            </a:r>
            <a:r>
              <a:rPr spc="-395" dirty="0"/>
              <a:t>a </a:t>
            </a:r>
            <a:r>
              <a:rPr spc="-275" dirty="0"/>
              <a:t>few </a:t>
            </a:r>
            <a:r>
              <a:rPr spc="-365" dirty="0"/>
              <a:t>days </a:t>
            </a:r>
            <a:r>
              <a:rPr spc="-204" dirty="0"/>
              <a:t>to </a:t>
            </a:r>
            <a:r>
              <a:rPr spc="-590" dirty="0"/>
              <a:t>3</a:t>
            </a:r>
            <a:r>
              <a:rPr spc="-685" dirty="0"/>
              <a:t> </a:t>
            </a:r>
            <a:r>
              <a:rPr spc="-300" dirty="0"/>
              <a:t>months.</a:t>
            </a:r>
          </a:p>
        </p:txBody>
      </p:sp>
      <p:sp>
        <p:nvSpPr>
          <p:cNvPr id="3" name="object 3"/>
          <p:cNvSpPr/>
          <p:nvPr/>
        </p:nvSpPr>
        <p:spPr>
          <a:xfrm>
            <a:off x="219709" y="0"/>
            <a:ext cx="8473440" cy="14135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3090" y="1578609"/>
            <a:ext cx="4399915" cy="2951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18770">
              <a:lnSpc>
                <a:spcPct val="100000"/>
              </a:lnSpc>
              <a:spcBef>
                <a:spcPts val="100"/>
              </a:spcBef>
              <a:buClr>
                <a:srgbClr val="EFAC00"/>
              </a:buClr>
              <a:buSzPct val="79166"/>
              <a:buChar char=""/>
              <a:tabLst>
                <a:tab pos="356870" algn="l"/>
              </a:tabLst>
            </a:pPr>
            <a:r>
              <a:rPr sz="2400" spc="-195" dirty="0">
                <a:latin typeface="DejaVu Sans"/>
                <a:cs typeface="DejaVu Sans"/>
              </a:rPr>
              <a:t>Proteinuria </a:t>
            </a:r>
            <a:r>
              <a:rPr sz="2400" spc="-30" dirty="0">
                <a:latin typeface="DejaVu Sans"/>
                <a:cs typeface="DejaVu Sans"/>
              </a:rPr>
              <a:t>–</a:t>
            </a:r>
            <a:r>
              <a:rPr sz="2400" spc="-380" dirty="0">
                <a:latin typeface="DejaVu Sans"/>
                <a:cs typeface="DejaVu Sans"/>
              </a:rPr>
              <a:t> </a:t>
            </a:r>
            <a:r>
              <a:rPr sz="2400" spc="-245" dirty="0">
                <a:latin typeface="DejaVu Sans"/>
                <a:cs typeface="DejaVu Sans"/>
              </a:rPr>
              <a:t>asymptomatic</a:t>
            </a:r>
            <a:endParaRPr sz="2400">
              <a:latin typeface="DejaVu Sans"/>
              <a:cs typeface="DejaVu Sans"/>
            </a:endParaRPr>
          </a:p>
          <a:p>
            <a:pPr marL="356870" indent="-318770">
              <a:lnSpc>
                <a:spcPct val="100000"/>
              </a:lnSpc>
              <a:buClr>
                <a:srgbClr val="EFAC00"/>
              </a:buClr>
              <a:buSzPct val="79166"/>
              <a:buChar char=""/>
              <a:tabLst>
                <a:tab pos="356870" algn="l"/>
              </a:tabLst>
            </a:pPr>
            <a:r>
              <a:rPr sz="2400" spc="-245" dirty="0">
                <a:latin typeface="DejaVu Sans"/>
                <a:cs typeface="DejaVu Sans"/>
              </a:rPr>
              <a:t>Haematuria </a:t>
            </a:r>
            <a:r>
              <a:rPr sz="2400" spc="-30" dirty="0">
                <a:latin typeface="DejaVu Sans"/>
                <a:cs typeface="DejaVu Sans"/>
              </a:rPr>
              <a:t>–</a:t>
            </a:r>
            <a:r>
              <a:rPr sz="2400" spc="-330" dirty="0">
                <a:latin typeface="DejaVu Sans"/>
                <a:cs typeface="DejaVu Sans"/>
              </a:rPr>
              <a:t> </a:t>
            </a:r>
            <a:r>
              <a:rPr sz="2400" spc="-245" dirty="0">
                <a:latin typeface="DejaVu Sans"/>
                <a:cs typeface="DejaVu Sans"/>
              </a:rPr>
              <a:t>asymptomatic</a:t>
            </a:r>
            <a:endParaRPr sz="2400">
              <a:latin typeface="DejaVu Sans"/>
              <a:cs typeface="DejaVu Sans"/>
            </a:endParaRPr>
          </a:p>
          <a:p>
            <a:pPr marL="356870" indent="-318770">
              <a:lnSpc>
                <a:spcPct val="100000"/>
              </a:lnSpc>
              <a:buClr>
                <a:srgbClr val="EFAC00"/>
              </a:buClr>
              <a:buSzPct val="79166"/>
              <a:buChar char=""/>
              <a:tabLst>
                <a:tab pos="356870" algn="l"/>
              </a:tabLst>
            </a:pPr>
            <a:r>
              <a:rPr sz="2400" spc="-229" dirty="0">
                <a:latin typeface="DejaVu Sans"/>
                <a:cs typeface="DejaVu Sans"/>
              </a:rPr>
              <a:t>Hypertension</a:t>
            </a:r>
            <a:endParaRPr sz="2400">
              <a:latin typeface="DejaVu Sans"/>
              <a:cs typeface="DejaVu Sans"/>
            </a:endParaRPr>
          </a:p>
          <a:p>
            <a:pPr marL="356870" indent="-318770">
              <a:lnSpc>
                <a:spcPct val="100000"/>
              </a:lnSpc>
              <a:buClr>
                <a:srgbClr val="EFAC00"/>
              </a:buClr>
              <a:buSzPct val="79166"/>
              <a:buChar char=""/>
              <a:tabLst>
                <a:tab pos="356870" algn="l"/>
              </a:tabLst>
            </a:pPr>
            <a:r>
              <a:rPr sz="2400" spc="-200" dirty="0">
                <a:latin typeface="DejaVu Sans"/>
                <a:cs typeface="DejaVu Sans"/>
              </a:rPr>
              <a:t>Nephrotic</a:t>
            </a:r>
            <a:r>
              <a:rPr sz="2400" spc="-285" dirty="0">
                <a:latin typeface="DejaVu Sans"/>
                <a:cs typeface="DejaVu Sans"/>
              </a:rPr>
              <a:t> </a:t>
            </a:r>
            <a:r>
              <a:rPr sz="2400" spc="-260" dirty="0">
                <a:latin typeface="DejaVu Sans"/>
                <a:cs typeface="DejaVu Sans"/>
              </a:rPr>
              <a:t>syndrome</a:t>
            </a:r>
            <a:endParaRPr sz="2400">
              <a:latin typeface="DejaVu Sans"/>
              <a:cs typeface="DejaVu Sans"/>
            </a:endParaRPr>
          </a:p>
          <a:p>
            <a:pPr marL="356870" indent="-318770">
              <a:lnSpc>
                <a:spcPct val="100000"/>
              </a:lnSpc>
              <a:buClr>
                <a:srgbClr val="EFAC00"/>
              </a:buClr>
              <a:buSzPct val="79166"/>
              <a:buChar char=""/>
              <a:tabLst>
                <a:tab pos="356870" algn="l"/>
              </a:tabLst>
            </a:pPr>
            <a:r>
              <a:rPr sz="2400" spc="-195" dirty="0">
                <a:latin typeface="DejaVu Sans"/>
                <a:cs typeface="DejaVu Sans"/>
              </a:rPr>
              <a:t>Nephritic</a:t>
            </a:r>
            <a:r>
              <a:rPr sz="2400" spc="-295" dirty="0">
                <a:latin typeface="DejaVu Sans"/>
                <a:cs typeface="DejaVu Sans"/>
              </a:rPr>
              <a:t> </a:t>
            </a:r>
            <a:r>
              <a:rPr sz="2400" spc="-265" dirty="0">
                <a:latin typeface="DejaVu Sans"/>
                <a:cs typeface="DejaVu Sans"/>
              </a:rPr>
              <a:t>syndrome</a:t>
            </a:r>
            <a:endParaRPr sz="2400">
              <a:latin typeface="DejaVu Sans"/>
              <a:cs typeface="DejaVu Sans"/>
            </a:endParaRPr>
          </a:p>
          <a:p>
            <a:pPr marL="356870" indent="-318770">
              <a:lnSpc>
                <a:spcPct val="100000"/>
              </a:lnSpc>
              <a:buClr>
                <a:srgbClr val="EFAC00"/>
              </a:buClr>
              <a:buSzPct val="79166"/>
              <a:buChar char=""/>
              <a:tabLst>
                <a:tab pos="356870" algn="l"/>
              </a:tabLst>
            </a:pPr>
            <a:r>
              <a:rPr sz="2400" spc="-215" dirty="0">
                <a:latin typeface="DejaVu Sans"/>
                <a:cs typeface="DejaVu Sans"/>
              </a:rPr>
              <a:t>Acute </a:t>
            </a:r>
            <a:r>
              <a:rPr sz="2400" spc="-229" dirty="0">
                <a:latin typeface="DejaVu Sans"/>
                <a:cs typeface="DejaVu Sans"/>
              </a:rPr>
              <a:t>renal</a:t>
            </a:r>
            <a:r>
              <a:rPr sz="2400" spc="-360" dirty="0">
                <a:latin typeface="DejaVu Sans"/>
                <a:cs typeface="DejaVu Sans"/>
              </a:rPr>
              <a:t> </a:t>
            </a:r>
            <a:r>
              <a:rPr sz="2400" spc="-195" dirty="0">
                <a:latin typeface="DejaVu Sans"/>
                <a:cs typeface="DejaVu Sans"/>
              </a:rPr>
              <a:t>failure</a:t>
            </a:r>
            <a:endParaRPr sz="2400">
              <a:latin typeface="DejaVu Sans"/>
              <a:cs typeface="DejaVu Sans"/>
            </a:endParaRPr>
          </a:p>
          <a:p>
            <a:pPr marL="356870" indent="-318770">
              <a:lnSpc>
                <a:spcPct val="100000"/>
              </a:lnSpc>
              <a:buClr>
                <a:srgbClr val="EFAC00"/>
              </a:buClr>
              <a:buSzPct val="79166"/>
              <a:buChar char=""/>
              <a:tabLst>
                <a:tab pos="356870" algn="l"/>
              </a:tabLst>
            </a:pPr>
            <a:r>
              <a:rPr sz="2400" spc="-225" dirty="0">
                <a:latin typeface="DejaVu Sans"/>
                <a:cs typeface="DejaVu Sans"/>
              </a:rPr>
              <a:t>Rapidly </a:t>
            </a:r>
            <a:r>
              <a:rPr sz="2400" spc="-240" dirty="0">
                <a:latin typeface="DejaVu Sans"/>
                <a:cs typeface="DejaVu Sans"/>
              </a:rPr>
              <a:t>progressive </a:t>
            </a:r>
            <a:r>
              <a:rPr sz="2400" spc="-229" dirty="0">
                <a:latin typeface="DejaVu Sans"/>
                <a:cs typeface="DejaVu Sans"/>
              </a:rPr>
              <a:t>renal</a:t>
            </a:r>
            <a:r>
              <a:rPr sz="2400" spc="-425" dirty="0">
                <a:latin typeface="DejaVu Sans"/>
                <a:cs typeface="DejaVu Sans"/>
              </a:rPr>
              <a:t> </a:t>
            </a:r>
            <a:r>
              <a:rPr sz="2400" spc="-295" dirty="0">
                <a:latin typeface="DejaVu Sans"/>
                <a:cs typeface="DejaVu Sans"/>
              </a:rPr>
              <a:t>failure</a:t>
            </a:r>
            <a:endParaRPr sz="2400">
              <a:latin typeface="DejaVu Sans"/>
              <a:cs typeface="DejaVu Sans"/>
            </a:endParaRPr>
          </a:p>
          <a:p>
            <a:pPr marL="356870" indent="-318770">
              <a:lnSpc>
                <a:spcPct val="100000"/>
              </a:lnSpc>
              <a:buClr>
                <a:srgbClr val="EFAC00"/>
              </a:buClr>
              <a:buSzPct val="79166"/>
              <a:buChar char=""/>
              <a:tabLst>
                <a:tab pos="356870" algn="l"/>
              </a:tabLst>
            </a:pPr>
            <a:r>
              <a:rPr sz="2400" spc="-235" dirty="0">
                <a:latin typeface="DejaVu Sans"/>
                <a:cs typeface="DejaVu Sans"/>
              </a:rPr>
              <a:t>End </a:t>
            </a:r>
            <a:r>
              <a:rPr sz="2400" spc="-250" dirty="0">
                <a:latin typeface="DejaVu Sans"/>
                <a:cs typeface="DejaVu Sans"/>
              </a:rPr>
              <a:t>stage </a:t>
            </a:r>
            <a:r>
              <a:rPr sz="2400" spc="-229" dirty="0">
                <a:latin typeface="DejaVu Sans"/>
                <a:cs typeface="DejaVu Sans"/>
              </a:rPr>
              <a:t>renal</a:t>
            </a:r>
            <a:r>
              <a:rPr sz="2400" spc="-390" dirty="0">
                <a:latin typeface="DejaVu Sans"/>
                <a:cs typeface="DejaVu Sans"/>
              </a:rPr>
              <a:t> </a:t>
            </a:r>
            <a:r>
              <a:rPr sz="2400" spc="-195" dirty="0">
                <a:latin typeface="DejaVu Sans"/>
                <a:cs typeface="DejaVu Sans"/>
              </a:rPr>
              <a:t>failure</a:t>
            </a:r>
            <a:endParaRPr sz="2400">
              <a:latin typeface="DejaVu Sans"/>
              <a:cs typeface="DejaVu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9229" y="144779"/>
            <a:ext cx="8503920" cy="1262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08750" y="3141979"/>
            <a:ext cx="2635250" cy="3050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2000" y="1480819"/>
            <a:ext cx="8382000" cy="10160"/>
          </a:xfrm>
          <a:custGeom>
            <a:avLst/>
            <a:gdLst/>
            <a:ahLst/>
            <a:cxnLst/>
            <a:rect l="l" t="t" r="r" b="b"/>
            <a:pathLst>
              <a:path w="8382000" h="10159">
                <a:moveTo>
                  <a:pt x="0" y="10159"/>
                </a:moveTo>
                <a:lnTo>
                  <a:pt x="8382000" y="10159"/>
                </a:lnTo>
                <a:lnTo>
                  <a:pt x="8382000" y="0"/>
                </a:lnTo>
                <a:lnTo>
                  <a:pt x="0" y="0"/>
                </a:lnTo>
                <a:lnTo>
                  <a:pt x="0" y="10159"/>
                </a:lnTo>
                <a:close/>
              </a:path>
            </a:pathLst>
          </a:custGeom>
          <a:solidFill>
            <a:srgbClr val="000000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object 4"/>
            <p:cNvSpPr/>
            <p:nvPr/>
          </p:nvSpPr>
          <p:spPr>
            <a:xfrm>
              <a:off x="762000" y="0"/>
              <a:ext cx="8382000" cy="1433830"/>
            </a:xfrm>
            <a:custGeom>
              <a:avLst/>
              <a:gdLst/>
              <a:ahLst/>
              <a:cxnLst/>
              <a:rect l="l" t="t" r="r" b="b"/>
              <a:pathLst>
                <a:path w="8382000" h="1433830">
                  <a:moveTo>
                    <a:pt x="0" y="1433829"/>
                  </a:moveTo>
                  <a:lnTo>
                    <a:pt x="8382000" y="1433829"/>
                  </a:lnTo>
                  <a:lnTo>
                    <a:pt x="8382000" y="0"/>
                  </a:lnTo>
                  <a:lnTo>
                    <a:pt x="0" y="0"/>
                  </a:lnTo>
                  <a:lnTo>
                    <a:pt x="0" y="14338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62000" y="1143000"/>
              <a:ext cx="8382000" cy="4572000"/>
            </a:xfrm>
            <a:custGeom>
              <a:avLst/>
              <a:gdLst/>
              <a:ahLst/>
              <a:cxnLst/>
              <a:rect l="l" t="t" r="r" b="b"/>
              <a:pathLst>
                <a:path w="8382000" h="4572000">
                  <a:moveTo>
                    <a:pt x="0" y="4572000"/>
                  </a:moveTo>
                  <a:lnTo>
                    <a:pt x="8382000" y="4572000"/>
                  </a:lnTo>
                  <a:lnTo>
                    <a:pt x="8382000" y="0"/>
                  </a:lnTo>
                  <a:lnTo>
                    <a:pt x="0" y="0"/>
                  </a:lnTo>
                  <a:lnTo>
                    <a:pt x="0" y="4572000"/>
                  </a:lnTo>
                  <a:close/>
                </a:path>
              </a:pathLst>
            </a:custGeom>
            <a:solidFill>
              <a:srgbClr val="D3D3D5">
                <a:alpha val="1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3200400" cy="6858000"/>
            </a:xfrm>
            <a:custGeom>
              <a:avLst/>
              <a:gdLst/>
              <a:ahLst/>
              <a:cxnLst/>
              <a:rect l="l" t="t" r="r" b="b"/>
              <a:pathLst>
                <a:path w="3200400" h="6858000">
                  <a:moveTo>
                    <a:pt x="3200400" y="0"/>
                  </a:moveTo>
                  <a:lnTo>
                    <a:pt x="762000" y="0"/>
                  </a:lnTo>
                  <a:lnTo>
                    <a:pt x="457200" y="0"/>
                  </a:lnTo>
                  <a:lnTo>
                    <a:pt x="0" y="0"/>
                  </a:lnTo>
                  <a:lnTo>
                    <a:pt x="0" y="6858000"/>
                  </a:lnTo>
                  <a:lnTo>
                    <a:pt x="762000" y="6858000"/>
                  </a:lnTo>
                  <a:lnTo>
                    <a:pt x="762000" y="1167130"/>
                  </a:lnTo>
                  <a:lnTo>
                    <a:pt x="762000" y="1056640"/>
                  </a:lnTo>
                  <a:lnTo>
                    <a:pt x="768502" y="1002512"/>
                  </a:lnTo>
                  <a:lnTo>
                    <a:pt x="783590" y="947420"/>
                  </a:lnTo>
                  <a:lnTo>
                    <a:pt x="811047" y="892022"/>
                  </a:lnTo>
                  <a:lnTo>
                    <a:pt x="847090" y="843280"/>
                  </a:lnTo>
                  <a:lnTo>
                    <a:pt x="896137" y="803910"/>
                  </a:lnTo>
                  <a:lnTo>
                    <a:pt x="946150" y="775970"/>
                  </a:lnTo>
                  <a:lnTo>
                    <a:pt x="1018540" y="762000"/>
                  </a:lnTo>
                  <a:lnTo>
                    <a:pt x="1060450" y="764540"/>
                  </a:lnTo>
                  <a:lnTo>
                    <a:pt x="3200400" y="762000"/>
                  </a:lnTo>
                  <a:lnTo>
                    <a:pt x="3200400" y="0"/>
                  </a:lnTo>
                  <a:close/>
                </a:path>
              </a:pathLst>
            </a:custGeom>
            <a:solidFill>
              <a:srgbClr val="99CC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8600" y="1981199"/>
              <a:ext cx="7391400" cy="318770"/>
            </a:xfrm>
            <a:custGeom>
              <a:avLst/>
              <a:gdLst/>
              <a:ahLst/>
              <a:cxnLst/>
              <a:rect l="l" t="t" r="r" b="b"/>
              <a:pathLst>
                <a:path w="7391400" h="318769">
                  <a:moveTo>
                    <a:pt x="7391400" y="0"/>
                  </a:moveTo>
                  <a:lnTo>
                    <a:pt x="393700" y="0"/>
                  </a:lnTo>
                  <a:lnTo>
                    <a:pt x="381000" y="0"/>
                  </a:lnTo>
                  <a:lnTo>
                    <a:pt x="196850" y="0"/>
                  </a:lnTo>
                  <a:lnTo>
                    <a:pt x="144335" y="5676"/>
                  </a:lnTo>
                  <a:lnTo>
                    <a:pt x="97269" y="21691"/>
                  </a:lnTo>
                  <a:lnTo>
                    <a:pt x="57467" y="46520"/>
                  </a:lnTo>
                  <a:lnTo>
                    <a:pt x="26758" y="78651"/>
                  </a:lnTo>
                  <a:lnTo>
                    <a:pt x="6985" y="116573"/>
                  </a:lnTo>
                  <a:lnTo>
                    <a:pt x="0" y="158750"/>
                  </a:lnTo>
                  <a:lnTo>
                    <a:pt x="6985" y="201472"/>
                  </a:lnTo>
                  <a:lnTo>
                    <a:pt x="26758" y="239750"/>
                  </a:lnTo>
                  <a:lnTo>
                    <a:pt x="57467" y="272097"/>
                  </a:lnTo>
                  <a:lnTo>
                    <a:pt x="97269" y="297040"/>
                  </a:lnTo>
                  <a:lnTo>
                    <a:pt x="144335" y="313093"/>
                  </a:lnTo>
                  <a:lnTo>
                    <a:pt x="196850" y="318770"/>
                  </a:lnTo>
                  <a:lnTo>
                    <a:pt x="393700" y="318770"/>
                  </a:lnTo>
                  <a:lnTo>
                    <a:pt x="393700" y="317500"/>
                  </a:lnTo>
                  <a:lnTo>
                    <a:pt x="7391400" y="317500"/>
                  </a:lnTo>
                  <a:lnTo>
                    <a:pt x="7391400" y="0"/>
                  </a:lnTo>
                  <a:close/>
                </a:path>
              </a:pathLst>
            </a:custGeom>
            <a:solidFill>
              <a:srgbClr val="00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80339" y="6275070"/>
            <a:ext cx="393065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210" dirty="0">
                <a:solidFill>
                  <a:srgbClr val="FFFFFF"/>
                </a:solidFill>
                <a:latin typeface="DejaVu Sans"/>
                <a:cs typeface="DejaVu Sans"/>
              </a:rPr>
              <a:t>50</a:t>
            </a:r>
            <a:endParaRPr sz="2600">
              <a:latin typeface="DejaVu Sans"/>
              <a:cs typeface="DejaVu San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89229" y="151129"/>
            <a:ext cx="8503920" cy="1262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93090" y="2581909"/>
            <a:ext cx="77304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850" spc="952" baseline="7309" dirty="0">
                <a:solidFill>
                  <a:srgbClr val="EFAC00"/>
                </a:solidFill>
              </a:rPr>
              <a:t></a:t>
            </a:r>
            <a:r>
              <a:rPr sz="2850" spc="-240" baseline="7309" dirty="0">
                <a:solidFill>
                  <a:srgbClr val="EFAC00"/>
                </a:solidFill>
              </a:rPr>
              <a:t> </a:t>
            </a:r>
            <a:r>
              <a:rPr sz="2400" spc="-235" dirty="0"/>
              <a:t>Classic </a:t>
            </a:r>
            <a:r>
              <a:rPr sz="2400" spc="-30" dirty="0"/>
              <a:t>– </a:t>
            </a:r>
            <a:r>
              <a:rPr sz="2400" spc="-250" dirty="0"/>
              <a:t>haemoptysis </a:t>
            </a:r>
            <a:r>
              <a:rPr sz="2400" spc="-195" dirty="0"/>
              <a:t>after </a:t>
            </a:r>
            <a:r>
              <a:rPr sz="2400" spc="-250" dirty="0"/>
              <a:t>upper </a:t>
            </a:r>
            <a:r>
              <a:rPr sz="2400" spc="-220" dirty="0"/>
              <a:t>respiratory </a:t>
            </a:r>
            <a:r>
              <a:rPr sz="2400" spc="-190" dirty="0"/>
              <a:t>infection </a:t>
            </a:r>
            <a:r>
              <a:rPr sz="2400" spc="-484" dirty="0"/>
              <a:t>and</a:t>
            </a:r>
            <a:endParaRPr sz="2400"/>
          </a:p>
        </p:txBody>
      </p:sp>
      <p:sp>
        <p:nvSpPr>
          <p:cNvPr id="11" name="object 11"/>
          <p:cNvSpPr txBox="1"/>
          <p:nvPr/>
        </p:nvSpPr>
        <p:spPr>
          <a:xfrm>
            <a:off x="516890" y="2954020"/>
            <a:ext cx="7889875" cy="2622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2434">
              <a:lnSpc>
                <a:spcPct val="100000"/>
              </a:lnSpc>
              <a:spcBef>
                <a:spcPts val="100"/>
              </a:spcBef>
            </a:pPr>
            <a:r>
              <a:rPr sz="2400" spc="-290" dirty="0">
                <a:latin typeface="DejaVu Sans"/>
                <a:cs typeface="DejaVu Sans"/>
              </a:rPr>
              <a:t>have </a:t>
            </a:r>
            <a:r>
              <a:rPr sz="2400" spc="-210" dirty="0">
                <a:latin typeface="DejaVu Sans"/>
                <a:cs typeface="DejaVu Sans"/>
              </a:rPr>
              <a:t>nephritic </a:t>
            </a:r>
            <a:r>
              <a:rPr sz="2400" spc="-229" dirty="0">
                <a:latin typeface="DejaVu Sans"/>
                <a:cs typeface="DejaVu Sans"/>
              </a:rPr>
              <a:t>urinary</a:t>
            </a:r>
            <a:r>
              <a:rPr sz="2400" spc="-355" dirty="0">
                <a:latin typeface="DejaVu Sans"/>
                <a:cs typeface="DejaVu Sans"/>
              </a:rPr>
              <a:t> </a:t>
            </a:r>
            <a:r>
              <a:rPr sz="2400" spc="-245" dirty="0">
                <a:latin typeface="DejaVu Sans"/>
                <a:cs typeface="DejaVu Sans"/>
              </a:rPr>
              <a:t>sediment</a:t>
            </a:r>
            <a:endParaRPr sz="2400">
              <a:latin typeface="DejaVu Sans"/>
              <a:cs typeface="DejaVu Sans"/>
            </a:endParaRPr>
          </a:p>
          <a:p>
            <a:pPr marL="433070" indent="-318770">
              <a:lnSpc>
                <a:spcPct val="100000"/>
              </a:lnSpc>
              <a:spcBef>
                <a:spcPts val="50"/>
              </a:spcBef>
              <a:buClr>
                <a:srgbClr val="EFAC00"/>
              </a:buClr>
              <a:buSzPct val="79166"/>
              <a:buChar char=""/>
              <a:tabLst>
                <a:tab pos="433070" algn="l"/>
              </a:tabLst>
            </a:pPr>
            <a:r>
              <a:rPr sz="2400" spc="-195" dirty="0">
                <a:latin typeface="DejaVu Sans"/>
                <a:cs typeface="DejaVu Sans"/>
              </a:rPr>
              <a:t>History</a:t>
            </a:r>
            <a:r>
              <a:rPr sz="2400" spc="-295" dirty="0">
                <a:latin typeface="DejaVu Sans"/>
                <a:cs typeface="DejaVu Sans"/>
              </a:rPr>
              <a:t> </a:t>
            </a:r>
            <a:r>
              <a:rPr sz="2400" spc="-140" dirty="0">
                <a:latin typeface="DejaVu Sans"/>
                <a:cs typeface="DejaVu Sans"/>
              </a:rPr>
              <a:t>of</a:t>
            </a:r>
            <a:r>
              <a:rPr sz="2400" spc="-280" dirty="0">
                <a:latin typeface="DejaVu Sans"/>
                <a:cs typeface="DejaVu Sans"/>
              </a:rPr>
              <a:t> </a:t>
            </a:r>
            <a:r>
              <a:rPr sz="2400" spc="-240" dirty="0">
                <a:latin typeface="DejaVu Sans"/>
                <a:cs typeface="DejaVu Sans"/>
              </a:rPr>
              <a:t>smoking</a:t>
            </a:r>
            <a:r>
              <a:rPr sz="2400" spc="-295" dirty="0">
                <a:latin typeface="DejaVu Sans"/>
                <a:cs typeface="DejaVu Sans"/>
              </a:rPr>
              <a:t> </a:t>
            </a:r>
            <a:r>
              <a:rPr sz="2400" spc="-190" dirty="0">
                <a:latin typeface="DejaVu Sans"/>
                <a:cs typeface="DejaVu Sans"/>
              </a:rPr>
              <a:t>or</a:t>
            </a:r>
            <a:r>
              <a:rPr sz="2400" spc="-280" dirty="0">
                <a:latin typeface="DejaVu Sans"/>
                <a:cs typeface="DejaVu Sans"/>
              </a:rPr>
              <a:t> </a:t>
            </a:r>
            <a:r>
              <a:rPr sz="2400" spc="-235" dirty="0">
                <a:latin typeface="DejaVu Sans"/>
                <a:cs typeface="DejaVu Sans"/>
              </a:rPr>
              <a:t>hydrocarbon</a:t>
            </a:r>
            <a:r>
              <a:rPr sz="2400" spc="-290" dirty="0">
                <a:latin typeface="DejaVu Sans"/>
                <a:cs typeface="DejaVu Sans"/>
              </a:rPr>
              <a:t> </a:t>
            </a:r>
            <a:r>
              <a:rPr sz="2400" spc="-265" dirty="0">
                <a:latin typeface="DejaVu Sans"/>
                <a:cs typeface="DejaVu Sans"/>
              </a:rPr>
              <a:t>exposure</a:t>
            </a:r>
            <a:r>
              <a:rPr sz="2400" spc="-285" dirty="0">
                <a:latin typeface="DejaVu Sans"/>
                <a:cs typeface="DejaVu Sans"/>
              </a:rPr>
              <a:t> </a:t>
            </a:r>
            <a:r>
              <a:rPr sz="2400" spc="-204" dirty="0">
                <a:latin typeface="DejaVu Sans"/>
                <a:cs typeface="DejaVu Sans"/>
              </a:rPr>
              <a:t>is</a:t>
            </a:r>
            <a:r>
              <a:rPr sz="2400" spc="-285" dirty="0">
                <a:latin typeface="DejaVu Sans"/>
                <a:cs typeface="DejaVu Sans"/>
              </a:rPr>
              <a:t> </a:t>
            </a:r>
            <a:r>
              <a:rPr sz="2400" spc="-270" dirty="0">
                <a:latin typeface="DejaVu Sans"/>
                <a:cs typeface="DejaVu Sans"/>
              </a:rPr>
              <a:t>common</a:t>
            </a:r>
            <a:endParaRPr sz="2400">
              <a:latin typeface="DejaVu Sans"/>
              <a:cs typeface="DejaVu Sans"/>
            </a:endParaRPr>
          </a:p>
          <a:p>
            <a:pPr marL="433070" indent="-318770">
              <a:lnSpc>
                <a:spcPct val="100000"/>
              </a:lnSpc>
              <a:spcBef>
                <a:spcPts val="40"/>
              </a:spcBef>
              <a:buClr>
                <a:srgbClr val="EFAC00"/>
              </a:buClr>
              <a:buSzPct val="79166"/>
              <a:buChar char=""/>
              <a:tabLst>
                <a:tab pos="433070" algn="l"/>
              </a:tabLst>
            </a:pPr>
            <a:r>
              <a:rPr sz="2400" spc="-254" dirty="0">
                <a:latin typeface="DejaVu Sans"/>
                <a:cs typeface="DejaVu Sans"/>
              </a:rPr>
              <a:t>CXR </a:t>
            </a:r>
            <a:r>
              <a:rPr sz="2400" spc="-30" dirty="0">
                <a:latin typeface="DejaVu Sans"/>
                <a:cs typeface="DejaVu Sans"/>
              </a:rPr>
              <a:t>– </a:t>
            </a:r>
            <a:r>
              <a:rPr sz="2400" spc="-250" dirty="0">
                <a:latin typeface="DejaVu Sans"/>
                <a:cs typeface="DejaVu Sans"/>
              </a:rPr>
              <a:t>pulmonary</a:t>
            </a:r>
            <a:r>
              <a:rPr sz="2400" spc="-585" dirty="0">
                <a:latin typeface="DejaVu Sans"/>
                <a:cs typeface="DejaVu Sans"/>
              </a:rPr>
              <a:t> </a:t>
            </a:r>
            <a:r>
              <a:rPr sz="2400" spc="-260" dirty="0">
                <a:latin typeface="DejaVu Sans"/>
                <a:cs typeface="DejaVu Sans"/>
              </a:rPr>
              <a:t>haemorrhage</a:t>
            </a:r>
            <a:endParaRPr sz="2400">
              <a:latin typeface="DejaVu Sans"/>
              <a:cs typeface="DejaVu Sans"/>
            </a:endParaRPr>
          </a:p>
          <a:p>
            <a:pPr marL="432434" marR="988060" indent="-318770">
              <a:lnSpc>
                <a:spcPct val="101699"/>
              </a:lnSpc>
              <a:buClr>
                <a:srgbClr val="EFAC00"/>
              </a:buClr>
              <a:buSzPct val="79166"/>
              <a:buChar char=""/>
              <a:tabLst>
                <a:tab pos="433070" algn="l"/>
              </a:tabLst>
            </a:pPr>
            <a:r>
              <a:rPr sz="2400" spc="-175" dirty="0">
                <a:latin typeface="DejaVu Sans"/>
                <a:cs typeface="DejaVu Sans"/>
              </a:rPr>
              <a:t>Lab- </a:t>
            </a:r>
            <a:r>
              <a:rPr sz="2400" spc="-190" dirty="0">
                <a:latin typeface="DejaVu Sans"/>
                <a:cs typeface="DejaVu Sans"/>
              </a:rPr>
              <a:t>iron </a:t>
            </a:r>
            <a:r>
              <a:rPr sz="2400" spc="-220" dirty="0">
                <a:latin typeface="DejaVu Sans"/>
                <a:cs typeface="DejaVu Sans"/>
              </a:rPr>
              <a:t>deficiency </a:t>
            </a:r>
            <a:r>
              <a:rPr sz="2400" spc="-275" dirty="0">
                <a:latin typeface="DejaVu Sans"/>
                <a:cs typeface="DejaVu Sans"/>
              </a:rPr>
              <a:t>anaemia </a:t>
            </a:r>
            <a:r>
              <a:rPr sz="2400" spc="-270" dirty="0">
                <a:latin typeface="DejaVu Sans"/>
                <a:cs typeface="DejaVu Sans"/>
              </a:rPr>
              <a:t>and </a:t>
            </a:r>
            <a:r>
              <a:rPr sz="2400" spc="-229" dirty="0">
                <a:latin typeface="DejaVu Sans"/>
                <a:cs typeface="DejaVu Sans"/>
              </a:rPr>
              <a:t>renal </a:t>
            </a:r>
            <a:r>
              <a:rPr sz="2400" spc="-290" dirty="0">
                <a:latin typeface="DejaVu Sans"/>
                <a:cs typeface="DejaVu Sans"/>
              </a:rPr>
              <a:t>dysfunction,  </a:t>
            </a:r>
            <a:r>
              <a:rPr sz="2400" spc="-210" dirty="0">
                <a:latin typeface="DejaVu Sans"/>
                <a:cs typeface="DejaVu Sans"/>
              </a:rPr>
              <a:t>circulating </a:t>
            </a:r>
            <a:r>
              <a:rPr sz="2400" spc="-180" dirty="0">
                <a:latin typeface="DejaVu Sans"/>
                <a:cs typeface="DejaVu Sans"/>
              </a:rPr>
              <a:t>anti-GBM</a:t>
            </a:r>
            <a:r>
              <a:rPr sz="2400" spc="-375" dirty="0">
                <a:latin typeface="DejaVu Sans"/>
                <a:cs typeface="DejaVu Sans"/>
              </a:rPr>
              <a:t> </a:t>
            </a:r>
            <a:r>
              <a:rPr sz="2400" spc="-220" dirty="0">
                <a:latin typeface="DejaVu Sans"/>
                <a:cs typeface="DejaVu Sans"/>
              </a:rPr>
              <a:t>antibodies</a:t>
            </a:r>
            <a:endParaRPr sz="2400">
              <a:latin typeface="DejaVu Sans"/>
              <a:cs typeface="DejaVu Sans"/>
            </a:endParaRPr>
          </a:p>
          <a:p>
            <a:pPr marL="432434" marR="55880" indent="-318770">
              <a:lnSpc>
                <a:spcPct val="101699"/>
              </a:lnSpc>
              <a:buClr>
                <a:srgbClr val="EFAC00"/>
              </a:buClr>
              <a:buSzPct val="79166"/>
              <a:buChar char=""/>
              <a:tabLst>
                <a:tab pos="433070" algn="l"/>
              </a:tabLst>
            </a:pPr>
            <a:r>
              <a:rPr sz="2400" spc="-220" dirty="0">
                <a:latin typeface="DejaVu Sans"/>
                <a:cs typeface="DejaVu Sans"/>
              </a:rPr>
              <a:t>Kidney </a:t>
            </a:r>
            <a:r>
              <a:rPr sz="2400" spc="-229" dirty="0">
                <a:latin typeface="DejaVu Sans"/>
                <a:cs typeface="DejaVu Sans"/>
              </a:rPr>
              <a:t>biopsy </a:t>
            </a:r>
            <a:r>
              <a:rPr sz="2400" spc="-235" dirty="0">
                <a:latin typeface="DejaVu Sans"/>
                <a:cs typeface="DejaVu Sans"/>
              </a:rPr>
              <a:t>crescentic </a:t>
            </a:r>
            <a:r>
              <a:rPr sz="2400" spc="-195" dirty="0">
                <a:latin typeface="DejaVu Sans"/>
                <a:cs typeface="DejaVu Sans"/>
              </a:rPr>
              <a:t>GN </a:t>
            </a:r>
            <a:r>
              <a:rPr sz="2400" spc="-190" dirty="0">
                <a:latin typeface="DejaVu Sans"/>
                <a:cs typeface="DejaVu Sans"/>
              </a:rPr>
              <a:t>with </a:t>
            </a:r>
            <a:r>
              <a:rPr sz="2400" spc="-215" dirty="0">
                <a:latin typeface="DejaVu Sans"/>
                <a:cs typeface="DejaVu Sans"/>
              </a:rPr>
              <a:t>linear staining IgG </a:t>
            </a:r>
            <a:r>
              <a:rPr sz="2400" spc="-265" dirty="0">
                <a:latin typeface="DejaVu Sans"/>
                <a:cs typeface="DejaVu Sans"/>
              </a:rPr>
              <a:t>and </a:t>
            </a:r>
            <a:r>
              <a:rPr sz="2400" spc="-819" dirty="0">
                <a:latin typeface="DejaVu Sans"/>
                <a:cs typeface="DejaVu Sans"/>
              </a:rPr>
              <a:t>C3 </a:t>
            </a:r>
            <a:r>
              <a:rPr sz="2400" spc="-755" dirty="0">
                <a:latin typeface="DejaVu Sans"/>
                <a:cs typeface="DejaVu Sans"/>
              </a:rPr>
              <a:t> </a:t>
            </a:r>
            <a:r>
              <a:rPr sz="2400" spc="-225" dirty="0">
                <a:latin typeface="DejaVu Sans"/>
                <a:cs typeface="DejaVu Sans"/>
              </a:rPr>
              <a:t>along </a:t>
            </a:r>
            <a:r>
              <a:rPr sz="2400" spc="-220" dirty="0">
                <a:latin typeface="DejaVu Sans"/>
                <a:cs typeface="DejaVu Sans"/>
              </a:rPr>
              <a:t>the </a:t>
            </a:r>
            <a:r>
              <a:rPr sz="2400" spc="-229" dirty="0">
                <a:latin typeface="DejaVu Sans"/>
                <a:cs typeface="DejaVu Sans"/>
              </a:rPr>
              <a:t>glomerular </a:t>
            </a:r>
            <a:r>
              <a:rPr sz="2400" spc="-270" dirty="0">
                <a:latin typeface="DejaVu Sans"/>
                <a:cs typeface="DejaVu Sans"/>
              </a:rPr>
              <a:t>basement</a:t>
            </a:r>
            <a:r>
              <a:rPr sz="2400" spc="-470" dirty="0">
                <a:latin typeface="DejaVu Sans"/>
                <a:cs typeface="DejaVu Sans"/>
              </a:rPr>
              <a:t> </a:t>
            </a:r>
            <a:r>
              <a:rPr sz="2400" spc="-285" dirty="0">
                <a:latin typeface="DejaVu Sans"/>
                <a:cs typeface="DejaVu Sans"/>
              </a:rPr>
              <a:t>membrane</a:t>
            </a:r>
            <a:endParaRPr sz="2400">
              <a:latin typeface="DejaVu Sans"/>
              <a:cs typeface="DejaVu Sans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4690" y="1440179"/>
            <a:ext cx="7783830" cy="355981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330835" marR="5080" indent="-318770">
              <a:lnSpc>
                <a:spcPct val="80000"/>
              </a:lnSpc>
              <a:spcBef>
                <a:spcPts val="1060"/>
              </a:spcBef>
            </a:pPr>
            <a:r>
              <a:rPr sz="4000" spc="-315" dirty="0">
                <a:latin typeface="DejaVu Sans"/>
                <a:cs typeface="DejaVu Sans"/>
              </a:rPr>
              <a:t>More </a:t>
            </a:r>
            <a:r>
              <a:rPr sz="4000" spc="-385" dirty="0">
                <a:latin typeface="DejaVu Sans"/>
                <a:cs typeface="DejaVu Sans"/>
              </a:rPr>
              <a:t>than </a:t>
            </a:r>
            <a:r>
              <a:rPr sz="4000" spc="-530" dirty="0">
                <a:latin typeface="DejaVu Sans"/>
                <a:cs typeface="DejaVu Sans"/>
              </a:rPr>
              <a:t>80% </a:t>
            </a:r>
            <a:r>
              <a:rPr sz="4000" spc="-229" dirty="0">
                <a:latin typeface="DejaVu Sans"/>
                <a:cs typeface="DejaVu Sans"/>
              </a:rPr>
              <a:t>of </a:t>
            </a:r>
            <a:r>
              <a:rPr sz="4000" spc="-360" dirty="0">
                <a:latin typeface="DejaVu Sans"/>
                <a:cs typeface="DejaVu Sans"/>
              </a:rPr>
              <a:t>patients </a:t>
            </a:r>
            <a:r>
              <a:rPr sz="4000" spc="-305" dirty="0">
                <a:latin typeface="DejaVu Sans"/>
                <a:cs typeface="DejaVu Sans"/>
              </a:rPr>
              <a:t>with  </a:t>
            </a:r>
            <a:r>
              <a:rPr sz="4000" spc="-409" dirty="0">
                <a:latin typeface="DejaVu Sans"/>
                <a:cs typeface="DejaVu Sans"/>
              </a:rPr>
              <a:t>pauci-immune </a:t>
            </a:r>
            <a:r>
              <a:rPr sz="4000" spc="-300" dirty="0">
                <a:latin typeface="DejaVu Sans"/>
                <a:cs typeface="DejaVu Sans"/>
              </a:rPr>
              <a:t>RPGN </a:t>
            </a:r>
            <a:r>
              <a:rPr sz="4000" spc="-425" dirty="0">
                <a:latin typeface="DejaVu Sans"/>
                <a:cs typeface="DejaVu Sans"/>
              </a:rPr>
              <a:t>were  </a:t>
            </a:r>
            <a:r>
              <a:rPr sz="4000" spc="-415" dirty="0">
                <a:latin typeface="DejaVu Sans"/>
                <a:cs typeface="DejaVu Sans"/>
              </a:rPr>
              <a:t>subsequently </a:t>
            </a:r>
            <a:r>
              <a:rPr sz="4000" spc="-355" dirty="0">
                <a:latin typeface="DejaVu Sans"/>
                <a:cs typeface="DejaVu Sans"/>
              </a:rPr>
              <a:t>found </a:t>
            </a:r>
            <a:r>
              <a:rPr sz="4000" spc="-245" dirty="0">
                <a:latin typeface="DejaVu Sans"/>
                <a:cs typeface="DejaVu Sans"/>
              </a:rPr>
              <a:t>to </a:t>
            </a:r>
            <a:r>
              <a:rPr sz="4000" spc="-480" dirty="0">
                <a:latin typeface="DejaVu Sans"/>
                <a:cs typeface="DejaVu Sans"/>
              </a:rPr>
              <a:t>have  </a:t>
            </a:r>
            <a:r>
              <a:rPr sz="4000" spc="-345" dirty="0">
                <a:latin typeface="DejaVu Sans"/>
                <a:cs typeface="DejaVu Sans"/>
              </a:rPr>
              <a:t>circulating </a:t>
            </a:r>
            <a:r>
              <a:rPr sz="4000" spc="-335" dirty="0">
                <a:latin typeface="DejaVu Sans"/>
                <a:cs typeface="DejaVu Sans"/>
              </a:rPr>
              <a:t>antineutrophil  </a:t>
            </a:r>
            <a:r>
              <a:rPr sz="4000" spc="-385" dirty="0">
                <a:latin typeface="DejaVu Sans"/>
                <a:cs typeface="DejaVu Sans"/>
              </a:rPr>
              <a:t>cytoplasmic </a:t>
            </a:r>
            <a:r>
              <a:rPr sz="4000" spc="-360" dirty="0">
                <a:latin typeface="DejaVu Sans"/>
                <a:cs typeface="DejaVu Sans"/>
              </a:rPr>
              <a:t>antibodies </a:t>
            </a:r>
            <a:r>
              <a:rPr sz="4000" spc="-290" dirty="0">
                <a:latin typeface="DejaVu Sans"/>
                <a:cs typeface="DejaVu Sans"/>
              </a:rPr>
              <a:t>(ANCA),  </a:t>
            </a:r>
            <a:r>
              <a:rPr sz="4000" spc="-445" dirty="0">
                <a:latin typeface="DejaVu Sans"/>
                <a:cs typeface="DejaVu Sans"/>
              </a:rPr>
              <a:t>and </a:t>
            </a:r>
            <a:r>
              <a:rPr sz="4000" spc="-355" dirty="0">
                <a:latin typeface="DejaVu Sans"/>
                <a:cs typeface="DejaVu Sans"/>
              </a:rPr>
              <a:t>thus, </a:t>
            </a:r>
            <a:r>
              <a:rPr sz="4000" spc="-315" dirty="0">
                <a:latin typeface="DejaVu Sans"/>
                <a:cs typeface="DejaVu Sans"/>
              </a:rPr>
              <a:t>this </a:t>
            </a:r>
            <a:r>
              <a:rPr sz="4000" spc="-340" dirty="0">
                <a:latin typeface="DejaVu Sans"/>
                <a:cs typeface="DejaVu Sans"/>
              </a:rPr>
              <a:t>form </a:t>
            </a:r>
            <a:r>
              <a:rPr sz="4000" spc="-229" dirty="0">
                <a:latin typeface="DejaVu Sans"/>
                <a:cs typeface="DejaVu Sans"/>
              </a:rPr>
              <a:t>of </a:t>
            </a:r>
            <a:r>
              <a:rPr sz="4000" spc="-300" dirty="0">
                <a:latin typeface="DejaVu Sans"/>
                <a:cs typeface="DejaVu Sans"/>
              </a:rPr>
              <a:t>RPGN </a:t>
            </a:r>
            <a:r>
              <a:rPr sz="4000" spc="-335" dirty="0">
                <a:latin typeface="DejaVu Sans"/>
                <a:cs typeface="DejaVu Sans"/>
              </a:rPr>
              <a:t>is </a:t>
            </a:r>
            <a:r>
              <a:rPr sz="4000" spc="-390" dirty="0">
                <a:latin typeface="DejaVu Sans"/>
                <a:cs typeface="DejaVu Sans"/>
              </a:rPr>
              <a:t>now  </a:t>
            </a:r>
            <a:r>
              <a:rPr sz="4000" spc="-405" dirty="0">
                <a:latin typeface="DejaVu Sans"/>
                <a:cs typeface="DejaVu Sans"/>
              </a:rPr>
              <a:t>termed </a:t>
            </a:r>
            <a:r>
              <a:rPr sz="4000" spc="-345" dirty="0">
                <a:latin typeface="DejaVu Sans"/>
                <a:cs typeface="DejaVu Sans"/>
              </a:rPr>
              <a:t>ANCA-associated</a:t>
            </a:r>
            <a:r>
              <a:rPr sz="4000" spc="-570" dirty="0">
                <a:latin typeface="DejaVu Sans"/>
                <a:cs typeface="DejaVu Sans"/>
              </a:rPr>
              <a:t> </a:t>
            </a:r>
            <a:r>
              <a:rPr sz="4000" spc="-340" dirty="0">
                <a:latin typeface="DejaVu Sans"/>
                <a:cs typeface="DejaVu Sans"/>
              </a:rPr>
              <a:t>vasculitis</a:t>
            </a:r>
            <a:r>
              <a:rPr sz="2800" spc="-340" dirty="0">
                <a:latin typeface="DejaVu Sans"/>
                <a:cs typeface="DejaVu Sans"/>
              </a:rPr>
              <a:t>.</a:t>
            </a:r>
            <a:endParaRPr sz="2800">
              <a:latin typeface="DejaVu Sans"/>
              <a:cs typeface="DejaVu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9229" y="144779"/>
            <a:ext cx="8503920" cy="1262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3090" y="1559559"/>
            <a:ext cx="7735570" cy="274828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6235" marR="1242060" indent="-318770">
              <a:lnSpc>
                <a:spcPts val="3520"/>
              </a:lnSpc>
              <a:spcBef>
                <a:spcPts val="480"/>
              </a:spcBef>
            </a:pPr>
            <a:r>
              <a:rPr sz="3200" spc="-240" dirty="0">
                <a:latin typeface="DejaVu Sans"/>
                <a:cs typeface="DejaVu Sans"/>
              </a:rPr>
              <a:t>RPGN</a:t>
            </a:r>
            <a:r>
              <a:rPr sz="3200" spc="-385" dirty="0">
                <a:latin typeface="DejaVu Sans"/>
                <a:cs typeface="DejaVu Sans"/>
              </a:rPr>
              <a:t> </a:t>
            </a:r>
            <a:r>
              <a:rPr sz="3200" spc="-265" dirty="0">
                <a:latin typeface="DejaVu Sans"/>
                <a:cs typeface="DejaVu Sans"/>
              </a:rPr>
              <a:t>is</a:t>
            </a:r>
            <a:r>
              <a:rPr sz="3200" spc="-380" dirty="0">
                <a:latin typeface="DejaVu Sans"/>
                <a:cs typeface="DejaVu Sans"/>
              </a:rPr>
              <a:t> </a:t>
            </a:r>
            <a:r>
              <a:rPr sz="3200" spc="-280" dirty="0">
                <a:latin typeface="DejaVu Sans"/>
                <a:cs typeface="DejaVu Sans"/>
              </a:rPr>
              <a:t>classified</a:t>
            </a:r>
            <a:r>
              <a:rPr sz="3200" spc="-390" dirty="0">
                <a:latin typeface="DejaVu Sans"/>
                <a:cs typeface="DejaVu Sans"/>
              </a:rPr>
              <a:t> </a:t>
            </a:r>
            <a:r>
              <a:rPr sz="3200" spc="-270" dirty="0">
                <a:latin typeface="DejaVu Sans"/>
                <a:cs typeface="DejaVu Sans"/>
              </a:rPr>
              <a:t>pathologically</a:t>
            </a:r>
            <a:r>
              <a:rPr sz="3200" spc="-385" dirty="0">
                <a:latin typeface="DejaVu Sans"/>
                <a:cs typeface="DejaVu Sans"/>
              </a:rPr>
              <a:t> </a:t>
            </a:r>
            <a:r>
              <a:rPr sz="3200" spc="-225" dirty="0">
                <a:latin typeface="DejaVu Sans"/>
                <a:cs typeface="DejaVu Sans"/>
              </a:rPr>
              <a:t>into</a:t>
            </a:r>
            <a:r>
              <a:rPr sz="3200" spc="-385" dirty="0">
                <a:latin typeface="DejaVu Sans"/>
                <a:cs typeface="DejaVu Sans"/>
              </a:rPr>
              <a:t> </a:t>
            </a:r>
            <a:r>
              <a:rPr sz="3200" spc="-590" dirty="0">
                <a:latin typeface="DejaVu Sans"/>
                <a:cs typeface="DejaVu Sans"/>
              </a:rPr>
              <a:t>3  </a:t>
            </a:r>
            <a:r>
              <a:rPr sz="3200" spc="-300" dirty="0">
                <a:latin typeface="DejaVu Sans"/>
                <a:cs typeface="DejaVu Sans"/>
              </a:rPr>
              <a:t>categories:</a:t>
            </a:r>
            <a:endParaRPr sz="3200">
              <a:latin typeface="DejaVu Sans"/>
              <a:cs typeface="DejaVu Sans"/>
            </a:endParaRPr>
          </a:p>
          <a:p>
            <a:pPr marL="356235" marR="2332990" indent="-318770">
              <a:lnSpc>
                <a:spcPts val="3520"/>
              </a:lnSpc>
              <a:spcBef>
                <a:spcPts val="5"/>
              </a:spcBef>
              <a:buClr>
                <a:srgbClr val="EFAC00"/>
              </a:buClr>
              <a:buSzPct val="79687"/>
              <a:buChar char=""/>
              <a:tabLst>
                <a:tab pos="356870" algn="l"/>
              </a:tabLst>
            </a:pPr>
            <a:r>
              <a:rPr sz="3200" spc="-395" dirty="0">
                <a:latin typeface="DejaVu Sans"/>
                <a:cs typeface="DejaVu Sans"/>
              </a:rPr>
              <a:t>(1) </a:t>
            </a:r>
            <a:r>
              <a:rPr sz="3200" spc="-240" dirty="0">
                <a:latin typeface="DejaVu Sans"/>
                <a:cs typeface="DejaVu Sans"/>
              </a:rPr>
              <a:t>anti-GBM </a:t>
            </a:r>
            <a:r>
              <a:rPr sz="3200" spc="-290" dirty="0">
                <a:latin typeface="DejaVu Sans"/>
                <a:cs typeface="DejaVu Sans"/>
              </a:rPr>
              <a:t>antibody </a:t>
            </a:r>
            <a:r>
              <a:rPr sz="3200" spc="-530" dirty="0">
                <a:latin typeface="DejaVu Sans"/>
                <a:cs typeface="DejaVu Sans"/>
              </a:rPr>
              <a:t>disease  </a:t>
            </a:r>
            <a:r>
              <a:rPr sz="3200" spc="-310" dirty="0">
                <a:latin typeface="DejaVu Sans"/>
                <a:cs typeface="DejaVu Sans"/>
              </a:rPr>
              <a:t>(approximately </a:t>
            </a:r>
            <a:r>
              <a:rPr sz="3200" spc="-530" dirty="0">
                <a:latin typeface="DejaVu Sans"/>
                <a:cs typeface="DejaVu Sans"/>
              </a:rPr>
              <a:t>3% </a:t>
            </a:r>
            <a:r>
              <a:rPr sz="3200" spc="-185" dirty="0">
                <a:latin typeface="DejaVu Sans"/>
                <a:cs typeface="DejaVu Sans"/>
              </a:rPr>
              <a:t>of</a:t>
            </a:r>
            <a:r>
              <a:rPr sz="3200" spc="-345" dirty="0">
                <a:latin typeface="DejaVu Sans"/>
                <a:cs typeface="DejaVu Sans"/>
              </a:rPr>
              <a:t> </a:t>
            </a:r>
            <a:r>
              <a:rPr sz="3200" spc="-340" dirty="0">
                <a:latin typeface="DejaVu Sans"/>
                <a:cs typeface="DejaVu Sans"/>
              </a:rPr>
              <a:t>cases),</a:t>
            </a:r>
            <a:endParaRPr sz="3200">
              <a:latin typeface="DejaVu Sans"/>
              <a:cs typeface="DejaVu Sans"/>
            </a:endParaRPr>
          </a:p>
          <a:p>
            <a:pPr marL="356870" indent="-318770">
              <a:lnSpc>
                <a:spcPts val="3295"/>
              </a:lnSpc>
              <a:buClr>
                <a:srgbClr val="EFAC00"/>
              </a:buClr>
              <a:buSzPct val="79687"/>
              <a:buChar char=""/>
              <a:tabLst>
                <a:tab pos="356870" algn="l"/>
              </a:tabLst>
            </a:pPr>
            <a:r>
              <a:rPr sz="3200" spc="-335" dirty="0">
                <a:latin typeface="DejaVu Sans"/>
                <a:cs typeface="DejaVu Sans"/>
              </a:rPr>
              <a:t>(2) </a:t>
            </a:r>
            <a:r>
              <a:rPr sz="3200" spc="-370" dirty="0">
                <a:latin typeface="DejaVu Sans"/>
                <a:cs typeface="DejaVu Sans"/>
              </a:rPr>
              <a:t>immune </a:t>
            </a:r>
            <a:r>
              <a:rPr sz="3200" spc="-345" dirty="0">
                <a:latin typeface="DejaVu Sans"/>
                <a:cs typeface="DejaVu Sans"/>
              </a:rPr>
              <a:t>complex </a:t>
            </a:r>
            <a:r>
              <a:rPr sz="3200" spc="-340" dirty="0">
                <a:latin typeface="DejaVu Sans"/>
                <a:cs typeface="DejaVu Sans"/>
              </a:rPr>
              <a:t>disease </a:t>
            </a:r>
            <a:r>
              <a:rPr sz="3200" spc="-415" dirty="0">
                <a:latin typeface="DejaVu Sans"/>
                <a:cs typeface="DejaVu Sans"/>
              </a:rPr>
              <a:t>(45% </a:t>
            </a:r>
            <a:r>
              <a:rPr sz="3200" spc="-185" dirty="0">
                <a:latin typeface="DejaVu Sans"/>
                <a:cs typeface="DejaVu Sans"/>
              </a:rPr>
              <a:t>of</a:t>
            </a:r>
            <a:r>
              <a:rPr sz="3200" spc="-480" dirty="0">
                <a:latin typeface="DejaVu Sans"/>
                <a:cs typeface="DejaVu Sans"/>
              </a:rPr>
              <a:t> cases),</a:t>
            </a:r>
            <a:endParaRPr sz="3200">
              <a:latin typeface="DejaVu Sans"/>
              <a:cs typeface="DejaVu Sans"/>
            </a:endParaRPr>
          </a:p>
          <a:p>
            <a:pPr marL="356870" indent="-318770">
              <a:lnSpc>
                <a:spcPts val="3679"/>
              </a:lnSpc>
              <a:buClr>
                <a:srgbClr val="EFAC00"/>
              </a:buClr>
              <a:buSzPct val="79687"/>
              <a:buChar char=""/>
              <a:tabLst>
                <a:tab pos="356870" algn="l"/>
              </a:tabLst>
            </a:pPr>
            <a:r>
              <a:rPr sz="3200" spc="-395" dirty="0">
                <a:latin typeface="DejaVu Sans"/>
                <a:cs typeface="DejaVu Sans"/>
              </a:rPr>
              <a:t>(3) </a:t>
            </a:r>
            <a:r>
              <a:rPr sz="3200" spc="-325" dirty="0">
                <a:latin typeface="DejaVu Sans"/>
                <a:cs typeface="DejaVu Sans"/>
              </a:rPr>
              <a:t>pauci-immune </a:t>
            </a:r>
            <a:r>
              <a:rPr sz="3200" spc="-340" dirty="0">
                <a:latin typeface="DejaVu Sans"/>
                <a:cs typeface="DejaVu Sans"/>
              </a:rPr>
              <a:t>disease </a:t>
            </a:r>
            <a:r>
              <a:rPr sz="3200" spc="-420" dirty="0">
                <a:latin typeface="DejaVu Sans"/>
                <a:cs typeface="DejaVu Sans"/>
              </a:rPr>
              <a:t>(50% </a:t>
            </a:r>
            <a:r>
              <a:rPr sz="3200" spc="-185" dirty="0">
                <a:latin typeface="DejaVu Sans"/>
                <a:cs typeface="DejaVu Sans"/>
              </a:rPr>
              <a:t>of</a:t>
            </a:r>
            <a:r>
              <a:rPr sz="3200" spc="-450" dirty="0">
                <a:latin typeface="DejaVu Sans"/>
                <a:cs typeface="DejaVu Sans"/>
              </a:rPr>
              <a:t> </a:t>
            </a:r>
            <a:r>
              <a:rPr sz="3200" spc="-340" dirty="0">
                <a:latin typeface="DejaVu Sans"/>
                <a:cs typeface="DejaVu Sans"/>
              </a:rPr>
              <a:t>cases).</a:t>
            </a:r>
            <a:endParaRPr sz="3200">
              <a:latin typeface="DejaVu Sans"/>
              <a:cs typeface="DejaVu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9229" y="144779"/>
            <a:ext cx="8503920" cy="1262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3090" y="1559559"/>
            <a:ext cx="7888605" cy="2500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 indent="-318770">
              <a:lnSpc>
                <a:spcPct val="100000"/>
              </a:lnSpc>
              <a:spcBef>
                <a:spcPts val="100"/>
              </a:spcBef>
              <a:buClr>
                <a:srgbClr val="EFAC00"/>
              </a:buClr>
              <a:buSzPct val="79687"/>
              <a:buChar char=""/>
              <a:tabLst>
                <a:tab pos="356870" algn="l"/>
              </a:tabLst>
            </a:pPr>
            <a:r>
              <a:rPr sz="3200" spc="-340" dirty="0">
                <a:latin typeface="DejaVu Sans"/>
                <a:cs typeface="DejaVu Sans"/>
              </a:rPr>
              <a:t>Symptoms </a:t>
            </a:r>
            <a:r>
              <a:rPr sz="3200" spc="-355" dirty="0">
                <a:latin typeface="DejaVu Sans"/>
                <a:cs typeface="DejaVu Sans"/>
              </a:rPr>
              <a:t>and </a:t>
            </a:r>
            <a:r>
              <a:rPr sz="3200" spc="-320" dirty="0">
                <a:latin typeface="DejaVu Sans"/>
                <a:cs typeface="DejaVu Sans"/>
              </a:rPr>
              <a:t>signs </a:t>
            </a:r>
            <a:r>
              <a:rPr sz="3200" spc="-185" dirty="0">
                <a:latin typeface="DejaVu Sans"/>
                <a:cs typeface="DejaVu Sans"/>
              </a:rPr>
              <a:t>of </a:t>
            </a:r>
            <a:r>
              <a:rPr sz="3200" spc="-305" dirty="0">
                <a:latin typeface="DejaVu Sans"/>
                <a:cs typeface="DejaVu Sans"/>
              </a:rPr>
              <a:t>renal</a:t>
            </a:r>
            <a:r>
              <a:rPr sz="3200" spc="-715" dirty="0">
                <a:latin typeface="DejaVu Sans"/>
                <a:cs typeface="DejaVu Sans"/>
              </a:rPr>
              <a:t> </a:t>
            </a:r>
            <a:r>
              <a:rPr sz="3200" spc="-240" dirty="0">
                <a:latin typeface="DejaVu Sans"/>
                <a:cs typeface="DejaVu Sans"/>
              </a:rPr>
              <a:t>failure,</a:t>
            </a:r>
            <a:endParaRPr sz="3200">
              <a:latin typeface="DejaVu Sans"/>
              <a:cs typeface="DejaVu Sans"/>
            </a:endParaRPr>
          </a:p>
          <a:p>
            <a:pPr marL="356870" indent="-318770">
              <a:lnSpc>
                <a:spcPct val="100000"/>
              </a:lnSpc>
              <a:spcBef>
                <a:spcPts val="70"/>
              </a:spcBef>
              <a:buClr>
                <a:srgbClr val="EFAC00"/>
              </a:buClr>
              <a:buSzPct val="79687"/>
              <a:buChar char=""/>
              <a:tabLst>
                <a:tab pos="356870" algn="l"/>
              </a:tabLst>
            </a:pPr>
            <a:r>
              <a:rPr sz="3200" spc="-280" dirty="0">
                <a:latin typeface="DejaVu Sans"/>
                <a:cs typeface="DejaVu Sans"/>
              </a:rPr>
              <a:t>pain,</a:t>
            </a:r>
            <a:endParaRPr sz="3200">
              <a:latin typeface="DejaVu Sans"/>
              <a:cs typeface="DejaVu Sans"/>
            </a:endParaRPr>
          </a:p>
          <a:p>
            <a:pPr marL="356870" indent="-318770">
              <a:lnSpc>
                <a:spcPct val="100000"/>
              </a:lnSpc>
              <a:spcBef>
                <a:spcPts val="70"/>
              </a:spcBef>
              <a:buClr>
                <a:srgbClr val="EFAC00"/>
              </a:buClr>
              <a:buSzPct val="79687"/>
              <a:buChar char=""/>
              <a:tabLst>
                <a:tab pos="356870" algn="l"/>
              </a:tabLst>
            </a:pPr>
            <a:r>
              <a:rPr sz="3200" spc="-315" dirty="0">
                <a:latin typeface="DejaVu Sans"/>
                <a:cs typeface="DejaVu Sans"/>
              </a:rPr>
              <a:t>haematuria,</a:t>
            </a:r>
            <a:endParaRPr sz="3200">
              <a:latin typeface="DejaVu Sans"/>
              <a:cs typeface="DejaVu Sans"/>
            </a:endParaRPr>
          </a:p>
          <a:p>
            <a:pPr marL="356235" marR="30480" indent="-318770">
              <a:lnSpc>
                <a:spcPts val="3920"/>
              </a:lnSpc>
              <a:spcBef>
                <a:spcPts val="135"/>
              </a:spcBef>
              <a:buClr>
                <a:srgbClr val="EFAC00"/>
              </a:buClr>
              <a:buSzPct val="79687"/>
              <a:buChar char=""/>
              <a:tabLst>
                <a:tab pos="356870" algn="l"/>
              </a:tabLst>
            </a:pPr>
            <a:r>
              <a:rPr sz="3200" spc="-330" dirty="0">
                <a:latin typeface="DejaVu Sans"/>
                <a:cs typeface="DejaVu Sans"/>
              </a:rPr>
              <a:t>systemic </a:t>
            </a:r>
            <a:r>
              <a:rPr sz="3200" spc="-350" dirty="0">
                <a:latin typeface="DejaVu Sans"/>
                <a:cs typeface="DejaVu Sans"/>
              </a:rPr>
              <a:t>symptoms </a:t>
            </a:r>
            <a:r>
              <a:rPr sz="3200" spc="-290" dirty="0">
                <a:latin typeface="DejaVu Sans"/>
                <a:cs typeface="DejaVu Sans"/>
              </a:rPr>
              <a:t>(fever, </a:t>
            </a:r>
            <a:r>
              <a:rPr sz="3200" spc="-310" dirty="0">
                <a:latin typeface="DejaVu Sans"/>
                <a:cs typeface="DejaVu Sans"/>
              </a:rPr>
              <a:t>malaise, </a:t>
            </a:r>
            <a:r>
              <a:rPr sz="3200" spc="-470" dirty="0">
                <a:latin typeface="DejaVu Sans"/>
                <a:cs typeface="DejaVu Sans"/>
              </a:rPr>
              <a:t>myalgia,  </a:t>
            </a:r>
            <a:r>
              <a:rPr sz="3200" spc="-280" dirty="0">
                <a:latin typeface="DejaVu Sans"/>
                <a:cs typeface="DejaVu Sans"/>
              </a:rPr>
              <a:t>weight</a:t>
            </a:r>
            <a:r>
              <a:rPr sz="3200" spc="-390" dirty="0">
                <a:latin typeface="DejaVu Sans"/>
                <a:cs typeface="DejaVu Sans"/>
              </a:rPr>
              <a:t> </a:t>
            </a:r>
            <a:r>
              <a:rPr sz="3200" spc="-275" dirty="0">
                <a:latin typeface="DejaVu Sans"/>
                <a:cs typeface="DejaVu Sans"/>
              </a:rPr>
              <a:t>loss).</a:t>
            </a:r>
            <a:endParaRPr sz="3200">
              <a:latin typeface="DejaVu Sans"/>
              <a:cs typeface="DejaVu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9229" y="144779"/>
            <a:ext cx="8503920" cy="1262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6090" y="1767840"/>
            <a:ext cx="1866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509" dirty="0">
                <a:solidFill>
                  <a:srgbClr val="EFAC00"/>
                </a:solidFill>
                <a:latin typeface="DejaVu Sans"/>
                <a:cs typeface="DejaVu Sans"/>
              </a:rPr>
              <a:t></a:t>
            </a:r>
            <a:endParaRPr sz="1600">
              <a:latin typeface="DejaVu Sans"/>
              <a:cs typeface="DejaVu Sans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84859" y="1743709"/>
            <a:ext cx="7593965" cy="82804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>
              <a:lnSpc>
                <a:spcPts val="1960"/>
              </a:lnSpc>
              <a:spcBef>
                <a:spcPts val="530"/>
              </a:spcBef>
            </a:pPr>
            <a:r>
              <a:rPr sz="2000" spc="-185" dirty="0"/>
              <a:t>The </a:t>
            </a:r>
            <a:r>
              <a:rPr sz="2000" spc="-195" dirty="0"/>
              <a:t>most </a:t>
            </a:r>
            <a:r>
              <a:rPr sz="2000" spc="-175" dirty="0"/>
              <a:t>important </a:t>
            </a:r>
            <a:r>
              <a:rPr sz="2000" spc="-200" dirty="0"/>
              <a:t>requirement </a:t>
            </a:r>
            <a:r>
              <a:rPr sz="2000" spc="-155" dirty="0"/>
              <a:t>in </a:t>
            </a:r>
            <a:r>
              <a:rPr sz="2000" spc="-180" dirty="0"/>
              <a:t>the </a:t>
            </a:r>
            <a:r>
              <a:rPr sz="2000" spc="-190" dirty="0"/>
              <a:t>diagnosis </a:t>
            </a:r>
            <a:r>
              <a:rPr sz="2000" spc="-114" dirty="0"/>
              <a:t>of </a:t>
            </a:r>
            <a:r>
              <a:rPr sz="2000" spc="-170" dirty="0"/>
              <a:t>antineutrophil  </a:t>
            </a:r>
            <a:r>
              <a:rPr sz="2000" spc="-195" dirty="0"/>
              <a:t>cytoplasmic </a:t>
            </a:r>
            <a:r>
              <a:rPr sz="2000" spc="-180" dirty="0"/>
              <a:t>antibodies </a:t>
            </a:r>
            <a:r>
              <a:rPr sz="2000" spc="-155" dirty="0"/>
              <a:t>(ANCA) </a:t>
            </a:r>
            <a:r>
              <a:rPr sz="2000" spc="-170" dirty="0"/>
              <a:t>ANCA-associated </a:t>
            </a:r>
            <a:r>
              <a:rPr sz="2000" spc="-215" dirty="0"/>
              <a:t>disease </a:t>
            </a:r>
            <a:r>
              <a:rPr sz="2000" spc="-165" dirty="0"/>
              <a:t>is </a:t>
            </a:r>
            <a:r>
              <a:rPr sz="2000" spc="-250" dirty="0"/>
              <a:t>a </a:t>
            </a:r>
            <a:r>
              <a:rPr sz="2000" spc="-180" dirty="0"/>
              <a:t>high </a:t>
            </a:r>
            <a:r>
              <a:rPr sz="2000" spc="-210" dirty="0"/>
              <a:t>index  </a:t>
            </a:r>
            <a:r>
              <a:rPr sz="2000" spc="-114" dirty="0"/>
              <a:t>of</a:t>
            </a:r>
            <a:r>
              <a:rPr sz="2000" spc="-245" dirty="0"/>
              <a:t> </a:t>
            </a:r>
            <a:r>
              <a:rPr sz="2000" spc="-185" dirty="0"/>
              <a:t>suspicion.</a:t>
            </a:r>
            <a:r>
              <a:rPr sz="2000" spc="-245" dirty="0"/>
              <a:t> </a:t>
            </a:r>
            <a:r>
              <a:rPr sz="2000" spc="-190" dirty="0"/>
              <a:t>Rapid</a:t>
            </a:r>
            <a:r>
              <a:rPr sz="2000" spc="-245" dirty="0"/>
              <a:t> </a:t>
            </a:r>
            <a:r>
              <a:rPr sz="2000" spc="-190" dirty="0"/>
              <a:t>diagnosis</a:t>
            </a:r>
            <a:r>
              <a:rPr sz="2000" spc="-235" dirty="0"/>
              <a:t> </a:t>
            </a:r>
            <a:r>
              <a:rPr sz="2000" spc="-165" dirty="0"/>
              <a:t>is</a:t>
            </a:r>
            <a:r>
              <a:rPr sz="2000" spc="-235" dirty="0"/>
              <a:t> </a:t>
            </a:r>
            <a:r>
              <a:rPr sz="2000" spc="-190" dirty="0"/>
              <a:t>essential</a:t>
            </a:r>
            <a:r>
              <a:rPr sz="2000" spc="-245" dirty="0"/>
              <a:t> </a:t>
            </a:r>
            <a:r>
              <a:rPr sz="2000" spc="-130" dirty="0"/>
              <a:t>for</a:t>
            </a:r>
            <a:r>
              <a:rPr sz="2000" spc="-235" dirty="0"/>
              <a:t> </a:t>
            </a:r>
            <a:r>
              <a:rPr sz="2000" spc="-200" dirty="0"/>
              <a:t>organ</a:t>
            </a:r>
            <a:r>
              <a:rPr sz="2000" spc="-240" dirty="0"/>
              <a:t> </a:t>
            </a:r>
            <a:r>
              <a:rPr sz="2000" spc="-190" dirty="0"/>
              <a:t>preservation.</a:t>
            </a:r>
            <a:endParaRPr sz="2000"/>
          </a:p>
        </p:txBody>
      </p:sp>
      <p:sp>
        <p:nvSpPr>
          <p:cNvPr id="4" name="object 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75" dirty="0"/>
              <a:t>Laboratory </a:t>
            </a:r>
            <a:r>
              <a:rPr spc="-190" dirty="0"/>
              <a:t>studies include </a:t>
            </a:r>
            <a:r>
              <a:rPr spc="-180" dirty="0"/>
              <a:t>the</a:t>
            </a:r>
            <a:r>
              <a:rPr spc="-425" dirty="0"/>
              <a:t> </a:t>
            </a:r>
            <a:r>
              <a:rPr spc="-150" dirty="0"/>
              <a:t>following:</a:t>
            </a:r>
          </a:p>
          <a:p>
            <a:pPr marL="304800" marR="5080" indent="-273050">
              <a:lnSpc>
                <a:spcPts val="3520"/>
              </a:lnSpc>
              <a:spcBef>
                <a:spcPts val="780"/>
              </a:spcBef>
              <a:buClr>
                <a:srgbClr val="5FB4CC"/>
              </a:buClr>
              <a:buSzPct val="90277"/>
              <a:buChar char=""/>
              <a:tabLst>
                <a:tab pos="304800" algn="l"/>
              </a:tabLst>
            </a:pPr>
            <a:r>
              <a:rPr sz="3600" spc="-320" dirty="0"/>
              <a:t>Routine </a:t>
            </a:r>
            <a:r>
              <a:rPr sz="3600" spc="-345" dirty="0"/>
              <a:t>chemistry: </a:t>
            </a:r>
            <a:r>
              <a:rPr sz="3600" spc="-330" dirty="0"/>
              <a:t>The </a:t>
            </a:r>
            <a:r>
              <a:rPr sz="3600" spc="-350" dirty="0"/>
              <a:t>most </a:t>
            </a:r>
            <a:r>
              <a:rPr sz="3600" spc="-565" dirty="0"/>
              <a:t>common  </a:t>
            </a:r>
            <a:r>
              <a:rPr sz="3600" spc="-330" dirty="0"/>
              <a:t>abnormality </a:t>
            </a:r>
            <a:r>
              <a:rPr sz="3600" spc="-295" dirty="0"/>
              <a:t>is </a:t>
            </a:r>
            <a:r>
              <a:rPr sz="3600" spc="-415" dirty="0"/>
              <a:t>an </a:t>
            </a:r>
            <a:r>
              <a:rPr sz="3600" spc="-375" dirty="0"/>
              <a:t>increased </a:t>
            </a:r>
            <a:r>
              <a:rPr sz="3600" spc="-420" dirty="0"/>
              <a:t>serum  </a:t>
            </a:r>
            <a:r>
              <a:rPr sz="3600" spc="-330" dirty="0"/>
              <a:t>creatinine</a:t>
            </a:r>
            <a:r>
              <a:rPr sz="3600" spc="-434" dirty="0"/>
              <a:t> </a:t>
            </a:r>
            <a:r>
              <a:rPr sz="3600" spc="-310" dirty="0"/>
              <a:t>level.</a:t>
            </a:r>
            <a:endParaRPr sz="3600"/>
          </a:p>
          <a:p>
            <a:pPr marL="304800" indent="-273050">
              <a:lnSpc>
                <a:spcPct val="100000"/>
              </a:lnSpc>
              <a:spcBef>
                <a:spcPts val="130"/>
              </a:spcBef>
              <a:buClr>
                <a:srgbClr val="5FB4CC"/>
              </a:buClr>
              <a:buSzPct val="90277"/>
              <a:buChar char=""/>
              <a:tabLst>
                <a:tab pos="304800" algn="l"/>
              </a:tabLst>
            </a:pPr>
            <a:r>
              <a:rPr sz="3600" spc="-310" dirty="0"/>
              <a:t>Urinalysis </a:t>
            </a:r>
            <a:r>
              <a:rPr sz="3600" spc="-270" dirty="0"/>
              <a:t>with</a:t>
            </a:r>
            <a:r>
              <a:rPr sz="3600" spc="-560" dirty="0"/>
              <a:t> </a:t>
            </a:r>
            <a:r>
              <a:rPr sz="3600" spc="-350" dirty="0"/>
              <a:t>microscopy:</a:t>
            </a:r>
            <a:endParaRPr sz="3600"/>
          </a:p>
          <a:p>
            <a:pPr marL="304800" indent="-273050">
              <a:lnSpc>
                <a:spcPct val="100000"/>
              </a:lnSpc>
              <a:spcBef>
                <a:spcPts val="100"/>
              </a:spcBef>
              <a:buClr>
                <a:srgbClr val="5FB4CC"/>
              </a:buClr>
              <a:buSzPct val="90277"/>
              <a:buChar char=""/>
              <a:tabLst>
                <a:tab pos="304800" algn="l"/>
              </a:tabLst>
            </a:pPr>
            <a:r>
              <a:rPr sz="3600" spc="-315" dirty="0"/>
              <a:t>Antinuclear </a:t>
            </a:r>
            <a:r>
              <a:rPr sz="3600" spc="-325" dirty="0"/>
              <a:t>antibody </a:t>
            </a:r>
            <a:r>
              <a:rPr sz="3600" spc="-250" dirty="0"/>
              <a:t>(ANA)</a:t>
            </a:r>
            <a:r>
              <a:rPr sz="3600" spc="-660" dirty="0"/>
              <a:t> </a:t>
            </a:r>
            <a:r>
              <a:rPr sz="3600" spc="-250" dirty="0"/>
              <a:t>titer:</a:t>
            </a:r>
            <a:endParaRPr sz="3600"/>
          </a:p>
          <a:p>
            <a:pPr marL="304800" indent="-273050">
              <a:lnSpc>
                <a:spcPct val="100000"/>
              </a:lnSpc>
              <a:spcBef>
                <a:spcPts val="100"/>
              </a:spcBef>
              <a:buClr>
                <a:srgbClr val="5FB4CC"/>
              </a:buClr>
              <a:buSzPct val="90277"/>
              <a:buChar char=""/>
              <a:tabLst>
                <a:tab pos="304800" algn="l"/>
              </a:tabLst>
            </a:pPr>
            <a:r>
              <a:rPr sz="3600" spc="-235" dirty="0"/>
              <a:t>ANCA</a:t>
            </a:r>
            <a:r>
              <a:rPr sz="3600" spc="-434" dirty="0"/>
              <a:t> </a:t>
            </a:r>
            <a:r>
              <a:rPr sz="3600" spc="-195" dirty="0"/>
              <a:t>.</a:t>
            </a:r>
            <a:endParaRPr sz="3600"/>
          </a:p>
        </p:txBody>
      </p:sp>
      <p:sp>
        <p:nvSpPr>
          <p:cNvPr id="5" name="object 5"/>
          <p:cNvSpPr/>
          <p:nvPr/>
        </p:nvSpPr>
        <p:spPr>
          <a:xfrm>
            <a:off x="189229" y="144779"/>
            <a:ext cx="8503920" cy="1262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374015" marR="5080" indent="476250">
              <a:lnSpc>
                <a:spcPct val="101800"/>
              </a:lnSpc>
              <a:spcBef>
                <a:spcPts val="30"/>
              </a:spcBef>
            </a:pPr>
            <a:r>
              <a:rPr spc="-280" dirty="0"/>
              <a:t>High-dose </a:t>
            </a:r>
            <a:r>
              <a:rPr spc="-270" dirty="0"/>
              <a:t>corticosteroids;  </a:t>
            </a:r>
            <a:r>
              <a:rPr spc="-325" dirty="0"/>
              <a:t>cyclophosphamide </a:t>
            </a:r>
            <a:r>
              <a:rPr spc="-1045" dirty="0"/>
              <a:t>±</a:t>
            </a:r>
            <a:r>
              <a:rPr spc="-370" dirty="0"/>
              <a:t> </a:t>
            </a:r>
            <a:r>
              <a:rPr spc="-355" dirty="0"/>
              <a:t>plasma exchange/</a:t>
            </a:r>
            <a:r>
              <a:rPr spc="-465" dirty="0"/>
              <a:t> </a:t>
            </a:r>
            <a:r>
              <a:rPr spc="-305" dirty="0"/>
              <a:t>renal  </a:t>
            </a:r>
            <a:r>
              <a:rPr spc="-275" dirty="0"/>
              <a:t>transplantation. </a:t>
            </a:r>
            <a:r>
              <a:rPr spc="-270" dirty="0"/>
              <a:t>Prognosis: </a:t>
            </a:r>
            <a:r>
              <a:rPr spc="-220" dirty="0"/>
              <a:t>Poor </a:t>
            </a:r>
            <a:r>
              <a:rPr spc="-135" dirty="0"/>
              <a:t>if </a:t>
            </a:r>
            <a:r>
              <a:rPr spc="-215" dirty="0"/>
              <a:t>initial  </a:t>
            </a:r>
            <a:r>
              <a:rPr spc="-370" dirty="0"/>
              <a:t>serum </a:t>
            </a:r>
            <a:r>
              <a:rPr spc="-290" dirty="0"/>
              <a:t>creatinine</a:t>
            </a:r>
            <a:r>
              <a:rPr spc="-405" dirty="0"/>
              <a:t> </a:t>
            </a:r>
            <a:r>
              <a:rPr spc="-345" dirty="0"/>
              <a:t>&gt;600µmol/L.</a:t>
            </a:r>
          </a:p>
        </p:txBody>
      </p:sp>
      <p:sp>
        <p:nvSpPr>
          <p:cNvPr id="3" name="object 3"/>
          <p:cNvSpPr/>
          <p:nvPr/>
        </p:nvSpPr>
        <p:spPr>
          <a:xfrm>
            <a:off x="189229" y="144779"/>
            <a:ext cx="8503920" cy="1262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8490" y="3009900"/>
            <a:ext cx="6466840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b="1" i="1" spc="285" dirty="0">
                <a:latin typeface="Nimbus Mono L"/>
                <a:cs typeface="Nimbus Mono L"/>
              </a:rPr>
              <a:t>THANK</a:t>
            </a:r>
            <a:r>
              <a:rPr sz="9600" b="1" i="1" spc="-3890" dirty="0">
                <a:latin typeface="Nimbus Mono L"/>
                <a:cs typeface="Nimbus Mono L"/>
              </a:rPr>
              <a:t> </a:t>
            </a:r>
            <a:r>
              <a:rPr sz="9600" b="1" i="1" spc="409" dirty="0">
                <a:latin typeface="Nimbus Mono L"/>
                <a:cs typeface="Nimbus Mono L"/>
              </a:rPr>
              <a:t>YOU</a:t>
            </a:r>
            <a:endParaRPr sz="9600">
              <a:latin typeface="Nimbus Mono L"/>
              <a:cs typeface="Nimbus Mono 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31190" y="4366259"/>
            <a:ext cx="6455410" cy="0"/>
          </a:xfrm>
          <a:custGeom>
            <a:avLst/>
            <a:gdLst/>
            <a:ahLst/>
            <a:cxnLst/>
            <a:rect l="l" t="t" r="r" b="b"/>
            <a:pathLst>
              <a:path w="6455409">
                <a:moveTo>
                  <a:pt x="0" y="0"/>
                </a:moveTo>
                <a:lnTo>
                  <a:pt x="6455410" y="0"/>
                </a:lnTo>
              </a:path>
            </a:pathLst>
          </a:custGeom>
          <a:ln w="825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3090" y="1578609"/>
            <a:ext cx="7545070" cy="2951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235" marR="337185" indent="-318770">
              <a:lnSpc>
                <a:spcPct val="100000"/>
              </a:lnSpc>
              <a:spcBef>
                <a:spcPts val="100"/>
              </a:spcBef>
              <a:buClr>
                <a:srgbClr val="EFAC00"/>
              </a:buClr>
              <a:buSzPct val="79166"/>
              <a:buChar char=""/>
              <a:tabLst>
                <a:tab pos="356870" algn="l"/>
              </a:tabLst>
            </a:pPr>
            <a:r>
              <a:rPr sz="2400" spc="-245" dirty="0">
                <a:latin typeface="DejaVu Sans"/>
                <a:cs typeface="DejaVu Sans"/>
              </a:rPr>
              <a:t>Presence </a:t>
            </a:r>
            <a:r>
              <a:rPr sz="2400" spc="-140" dirty="0">
                <a:latin typeface="DejaVu Sans"/>
                <a:cs typeface="DejaVu Sans"/>
              </a:rPr>
              <a:t>of </a:t>
            </a:r>
            <a:r>
              <a:rPr sz="2400" spc="-229" dirty="0">
                <a:latin typeface="DejaVu Sans"/>
                <a:cs typeface="DejaVu Sans"/>
              </a:rPr>
              <a:t>glomerular </a:t>
            </a:r>
            <a:r>
              <a:rPr sz="2400" spc="-260" dirty="0">
                <a:latin typeface="DejaVu Sans"/>
                <a:cs typeface="DejaVu Sans"/>
              </a:rPr>
              <a:t>disease </a:t>
            </a:r>
            <a:r>
              <a:rPr sz="2400" spc="-290" dirty="0">
                <a:latin typeface="DejaVu Sans"/>
                <a:cs typeface="DejaVu Sans"/>
              </a:rPr>
              <a:t>as </a:t>
            </a:r>
            <a:r>
              <a:rPr sz="2400" spc="-245" dirty="0">
                <a:latin typeface="DejaVu Sans"/>
                <a:cs typeface="DejaVu Sans"/>
              </a:rPr>
              <a:t>opposed </a:t>
            </a:r>
            <a:r>
              <a:rPr sz="2400" spc="-155" dirty="0">
                <a:latin typeface="DejaVu Sans"/>
                <a:cs typeface="DejaVu Sans"/>
              </a:rPr>
              <a:t>to  </a:t>
            </a:r>
            <a:r>
              <a:rPr sz="2400" spc="-185" dirty="0">
                <a:latin typeface="DejaVu Sans"/>
                <a:cs typeface="DejaVu Sans"/>
              </a:rPr>
              <a:t>tubulointersititial or </a:t>
            </a:r>
            <a:r>
              <a:rPr sz="2400" spc="-260" dirty="0">
                <a:latin typeface="DejaVu Sans"/>
                <a:cs typeface="DejaVu Sans"/>
              </a:rPr>
              <a:t>vascular disease </a:t>
            </a:r>
            <a:r>
              <a:rPr sz="2400" spc="-204" dirty="0">
                <a:latin typeface="DejaVu Sans"/>
                <a:cs typeface="DejaVu Sans"/>
              </a:rPr>
              <a:t>is </a:t>
            </a:r>
            <a:r>
              <a:rPr sz="2400" spc="-254" dirty="0">
                <a:latin typeface="DejaVu Sans"/>
                <a:cs typeface="DejaVu Sans"/>
              </a:rPr>
              <a:t>suspected</a:t>
            </a:r>
            <a:r>
              <a:rPr sz="2400" spc="-570" dirty="0">
                <a:latin typeface="DejaVu Sans"/>
                <a:cs typeface="DejaVu Sans"/>
              </a:rPr>
              <a:t> </a:t>
            </a:r>
            <a:r>
              <a:rPr sz="2400" spc="-200" dirty="0">
                <a:latin typeface="DejaVu Sans"/>
                <a:cs typeface="DejaVu Sans"/>
              </a:rPr>
              <a:t>from  </a:t>
            </a:r>
            <a:r>
              <a:rPr sz="2400" spc="-204" dirty="0">
                <a:latin typeface="DejaVu Sans"/>
                <a:cs typeface="DejaVu Sans"/>
              </a:rPr>
              <a:t>history</a:t>
            </a:r>
            <a:endParaRPr sz="2400">
              <a:latin typeface="DejaVu Sans"/>
              <a:cs typeface="DejaVu Sans"/>
            </a:endParaRPr>
          </a:p>
          <a:p>
            <a:pPr marL="356870" indent="-318770">
              <a:lnSpc>
                <a:spcPct val="100000"/>
              </a:lnSpc>
              <a:buClr>
                <a:srgbClr val="EFAC00"/>
              </a:buClr>
              <a:buSzPct val="79166"/>
              <a:buChar char=""/>
              <a:tabLst>
                <a:tab pos="356870" algn="l"/>
              </a:tabLst>
            </a:pPr>
            <a:r>
              <a:rPr sz="2400" spc="-245" dirty="0">
                <a:latin typeface="DejaVu Sans"/>
                <a:cs typeface="DejaVu Sans"/>
              </a:rPr>
              <a:t>Haematuria </a:t>
            </a:r>
            <a:r>
              <a:rPr sz="2400" spc="-229" dirty="0">
                <a:latin typeface="DejaVu Sans"/>
                <a:cs typeface="DejaVu Sans"/>
              </a:rPr>
              <a:t>(especially </a:t>
            </a:r>
            <a:r>
              <a:rPr sz="2400" spc="-245" dirty="0">
                <a:latin typeface="DejaVu Sans"/>
                <a:cs typeface="DejaVu Sans"/>
              </a:rPr>
              <a:t>dysmorphic </a:t>
            </a:r>
            <a:r>
              <a:rPr sz="2400" spc="-235" dirty="0">
                <a:latin typeface="DejaVu Sans"/>
                <a:cs typeface="DejaVu Sans"/>
              </a:rPr>
              <a:t>red</a:t>
            </a:r>
            <a:r>
              <a:rPr sz="2400" spc="-430" dirty="0">
                <a:latin typeface="DejaVu Sans"/>
                <a:cs typeface="DejaVu Sans"/>
              </a:rPr>
              <a:t> </a:t>
            </a:r>
            <a:r>
              <a:rPr sz="2400" spc="-215" dirty="0">
                <a:latin typeface="DejaVu Sans"/>
                <a:cs typeface="DejaVu Sans"/>
              </a:rPr>
              <a:t>cells)</a:t>
            </a:r>
            <a:endParaRPr sz="2400">
              <a:latin typeface="DejaVu Sans"/>
              <a:cs typeface="DejaVu Sans"/>
            </a:endParaRPr>
          </a:p>
          <a:p>
            <a:pPr marL="356870" indent="-318770">
              <a:lnSpc>
                <a:spcPct val="100000"/>
              </a:lnSpc>
              <a:buClr>
                <a:srgbClr val="EFAC00"/>
              </a:buClr>
              <a:buSzPct val="79166"/>
              <a:buChar char=""/>
              <a:tabLst>
                <a:tab pos="356870" algn="l"/>
              </a:tabLst>
            </a:pPr>
            <a:r>
              <a:rPr sz="2400" spc="-260" dirty="0">
                <a:latin typeface="DejaVu Sans"/>
                <a:cs typeface="DejaVu Sans"/>
              </a:rPr>
              <a:t>Red </a:t>
            </a:r>
            <a:r>
              <a:rPr sz="2400" spc="-195" dirty="0">
                <a:latin typeface="DejaVu Sans"/>
                <a:cs typeface="DejaVu Sans"/>
              </a:rPr>
              <a:t>cell</a:t>
            </a:r>
            <a:r>
              <a:rPr sz="2400" spc="-325" dirty="0">
                <a:latin typeface="DejaVu Sans"/>
                <a:cs typeface="DejaVu Sans"/>
              </a:rPr>
              <a:t> </a:t>
            </a:r>
            <a:r>
              <a:rPr sz="2400" spc="-250" dirty="0">
                <a:latin typeface="DejaVu Sans"/>
                <a:cs typeface="DejaVu Sans"/>
              </a:rPr>
              <a:t>casts</a:t>
            </a:r>
            <a:endParaRPr sz="2400">
              <a:latin typeface="DejaVu Sans"/>
              <a:cs typeface="DejaVu Sans"/>
            </a:endParaRPr>
          </a:p>
          <a:p>
            <a:pPr marL="356235" marR="218440" indent="-318770">
              <a:lnSpc>
                <a:spcPct val="100000"/>
              </a:lnSpc>
              <a:buClr>
                <a:srgbClr val="EFAC00"/>
              </a:buClr>
              <a:buSzPct val="79166"/>
              <a:buChar char=""/>
              <a:tabLst>
                <a:tab pos="356870" algn="l"/>
              </a:tabLst>
            </a:pPr>
            <a:r>
              <a:rPr sz="2400" spc="-190" dirty="0">
                <a:latin typeface="DejaVu Sans"/>
                <a:cs typeface="DejaVu Sans"/>
              </a:rPr>
              <a:t>Lipiduria </a:t>
            </a:r>
            <a:r>
              <a:rPr sz="2400" spc="-229" dirty="0">
                <a:latin typeface="DejaVu Sans"/>
                <a:cs typeface="DejaVu Sans"/>
              </a:rPr>
              <a:t>(glomerular </a:t>
            </a:r>
            <a:r>
              <a:rPr sz="2400" spc="-225" dirty="0">
                <a:latin typeface="DejaVu Sans"/>
                <a:cs typeface="DejaVu Sans"/>
              </a:rPr>
              <a:t>permeability </a:t>
            </a:r>
            <a:r>
              <a:rPr sz="2400" spc="-260" dirty="0">
                <a:latin typeface="DejaVu Sans"/>
                <a:cs typeface="DejaVu Sans"/>
              </a:rPr>
              <a:t>must </a:t>
            </a:r>
            <a:r>
              <a:rPr sz="2400" spc="-270" dirty="0">
                <a:latin typeface="DejaVu Sans"/>
                <a:cs typeface="DejaVu Sans"/>
              </a:rPr>
              <a:t>be </a:t>
            </a:r>
            <a:r>
              <a:rPr sz="2400" spc="-250" dirty="0">
                <a:latin typeface="DejaVu Sans"/>
                <a:cs typeface="DejaVu Sans"/>
              </a:rPr>
              <a:t>increased </a:t>
            </a:r>
            <a:r>
              <a:rPr sz="2400" spc="-615" dirty="0">
                <a:latin typeface="DejaVu Sans"/>
                <a:cs typeface="DejaVu Sans"/>
              </a:rPr>
              <a:t>to  </a:t>
            </a:r>
            <a:r>
              <a:rPr sz="2400" spc="-200" dirty="0">
                <a:latin typeface="DejaVu Sans"/>
                <a:cs typeface="DejaVu Sans"/>
              </a:rPr>
              <a:t>allow </a:t>
            </a:r>
            <a:r>
              <a:rPr sz="2400" spc="-220" dirty="0">
                <a:latin typeface="DejaVu Sans"/>
                <a:cs typeface="DejaVu Sans"/>
              </a:rPr>
              <a:t>the </a:t>
            </a:r>
            <a:r>
              <a:rPr sz="2400" spc="-160" dirty="0">
                <a:latin typeface="DejaVu Sans"/>
                <a:cs typeface="DejaVu Sans"/>
              </a:rPr>
              <a:t>filtration </a:t>
            </a:r>
            <a:r>
              <a:rPr sz="2400" spc="-135" dirty="0">
                <a:latin typeface="DejaVu Sans"/>
                <a:cs typeface="DejaVu Sans"/>
              </a:rPr>
              <a:t>of</a:t>
            </a:r>
            <a:r>
              <a:rPr sz="2400" spc="-620" dirty="0">
                <a:latin typeface="DejaVu Sans"/>
                <a:cs typeface="DejaVu Sans"/>
              </a:rPr>
              <a:t> </a:t>
            </a:r>
            <a:r>
              <a:rPr sz="2400" spc="-229" dirty="0">
                <a:latin typeface="DejaVu Sans"/>
                <a:cs typeface="DejaVu Sans"/>
              </a:rPr>
              <a:t>large </a:t>
            </a:r>
            <a:r>
              <a:rPr sz="2400" spc="-200" dirty="0">
                <a:latin typeface="DejaVu Sans"/>
                <a:cs typeface="DejaVu Sans"/>
              </a:rPr>
              <a:t>lipoproteins)</a:t>
            </a:r>
            <a:endParaRPr sz="2400">
              <a:latin typeface="DejaVu Sans"/>
              <a:cs typeface="DejaVu Sans"/>
            </a:endParaRPr>
          </a:p>
          <a:p>
            <a:pPr marL="356870" indent="-318770">
              <a:lnSpc>
                <a:spcPct val="100000"/>
              </a:lnSpc>
              <a:buClr>
                <a:srgbClr val="EFAC00"/>
              </a:buClr>
              <a:buSzPct val="79166"/>
              <a:buChar char=""/>
              <a:tabLst>
                <a:tab pos="356870" algn="l"/>
              </a:tabLst>
            </a:pPr>
            <a:r>
              <a:rPr sz="2400" spc="-195" dirty="0">
                <a:latin typeface="DejaVu Sans"/>
                <a:cs typeface="DejaVu Sans"/>
              </a:rPr>
              <a:t>Proteinuria </a:t>
            </a:r>
            <a:r>
              <a:rPr sz="2400" spc="-290" dirty="0">
                <a:latin typeface="DejaVu Sans"/>
                <a:cs typeface="DejaVu Sans"/>
              </a:rPr>
              <a:t>(may </a:t>
            </a:r>
            <a:r>
              <a:rPr sz="2400" spc="-270" dirty="0">
                <a:latin typeface="DejaVu Sans"/>
                <a:cs typeface="DejaVu Sans"/>
              </a:rPr>
              <a:t>be </a:t>
            </a:r>
            <a:r>
              <a:rPr sz="2400" spc="-190" dirty="0">
                <a:latin typeface="DejaVu Sans"/>
                <a:cs typeface="DejaVu Sans"/>
              </a:rPr>
              <a:t>in </a:t>
            </a:r>
            <a:r>
              <a:rPr sz="2400" spc="-215" dirty="0">
                <a:latin typeface="DejaVu Sans"/>
                <a:cs typeface="DejaVu Sans"/>
              </a:rPr>
              <a:t>nephrotic </a:t>
            </a:r>
            <a:r>
              <a:rPr sz="2400" spc="-260" dirty="0">
                <a:latin typeface="DejaVu Sans"/>
                <a:cs typeface="DejaVu Sans"/>
              </a:rPr>
              <a:t>range </a:t>
            </a:r>
            <a:r>
              <a:rPr sz="2400" spc="-135" dirty="0">
                <a:latin typeface="DejaVu Sans"/>
                <a:cs typeface="DejaVu Sans"/>
              </a:rPr>
              <a:t>of</a:t>
            </a:r>
            <a:r>
              <a:rPr sz="2400" spc="-375" dirty="0">
                <a:latin typeface="DejaVu Sans"/>
                <a:cs typeface="DejaVu Sans"/>
              </a:rPr>
              <a:t> </a:t>
            </a:r>
            <a:r>
              <a:rPr sz="2400" spc="-434" dirty="0">
                <a:latin typeface="DejaVu Sans"/>
                <a:cs typeface="DejaVu Sans"/>
              </a:rPr>
              <a:t>&gt;3.5 </a:t>
            </a:r>
            <a:r>
              <a:rPr sz="2400" spc="-310" dirty="0">
                <a:latin typeface="DejaVu Sans"/>
                <a:cs typeface="DejaVu Sans"/>
              </a:rPr>
              <a:t>g/24hours)</a:t>
            </a:r>
            <a:endParaRPr sz="2400">
              <a:latin typeface="DejaVu Sans"/>
              <a:cs typeface="DejaVu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9229" y="144779"/>
            <a:ext cx="8503920" cy="1262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7880" y="1598930"/>
            <a:ext cx="3317240" cy="4526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90770" y="1598930"/>
            <a:ext cx="3553460" cy="4526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9229" y="144779"/>
            <a:ext cx="8503920" cy="12623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2670" y="642620"/>
            <a:ext cx="26117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60" dirty="0">
                <a:solidFill>
                  <a:srgbClr val="FF0000"/>
                </a:solidFill>
              </a:rPr>
              <a:t>Immune </a:t>
            </a:r>
            <a:r>
              <a:rPr sz="1800" spc="-145" dirty="0">
                <a:solidFill>
                  <a:srgbClr val="FF0000"/>
                </a:solidFill>
              </a:rPr>
              <a:t>complex</a:t>
            </a:r>
            <a:r>
              <a:rPr sz="1800" spc="-30" dirty="0">
                <a:solidFill>
                  <a:srgbClr val="FF0000"/>
                </a:solidFill>
              </a:rPr>
              <a:t> </a:t>
            </a:r>
            <a:r>
              <a:rPr sz="1800" spc="-100" dirty="0">
                <a:solidFill>
                  <a:srgbClr val="FF0000"/>
                </a:solidFill>
              </a:rPr>
              <a:t>disease</a:t>
            </a:r>
            <a:endParaRPr sz="1800"/>
          </a:p>
        </p:txBody>
      </p:sp>
      <p:sp>
        <p:nvSpPr>
          <p:cNvPr id="6" name="object 6"/>
          <p:cNvSpPr txBox="1">
            <a:spLocks noGrp="1"/>
          </p:cNvSpPr>
          <p:nvPr>
            <p:ph sz="half" idx="1"/>
          </p:nvPr>
        </p:nvSpPr>
        <p:spPr>
          <a:xfrm>
            <a:off x="457200" y="1600200"/>
            <a:ext cx="4038600" cy="5243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100"/>
              </a:spcBef>
              <a:buNone/>
            </a:pPr>
            <a:r>
              <a:rPr spc="-135" dirty="0"/>
              <a:t>Complement-</a:t>
            </a:r>
            <a:r>
              <a:rPr spc="-85" dirty="0"/>
              <a:t> </a:t>
            </a:r>
            <a:r>
              <a:rPr spc="-145" dirty="0"/>
              <a:t>dependent</a:t>
            </a: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750" dirty="0"/>
          </a:p>
          <a:p>
            <a:pPr marL="101600">
              <a:lnSpc>
                <a:spcPct val="100000"/>
              </a:lnSpc>
            </a:pPr>
            <a:r>
              <a:rPr spc="-50" dirty="0">
                <a:solidFill>
                  <a:srgbClr val="000000"/>
                </a:solidFill>
              </a:rPr>
              <a:t>C₅- </a:t>
            </a:r>
            <a:r>
              <a:rPr spc="-45" dirty="0">
                <a:solidFill>
                  <a:srgbClr val="000000"/>
                </a:solidFill>
              </a:rPr>
              <a:t>C₉</a:t>
            </a:r>
            <a:r>
              <a:rPr spc="395" dirty="0">
                <a:solidFill>
                  <a:srgbClr val="000000"/>
                </a:solidFill>
              </a:rPr>
              <a:t> </a:t>
            </a:r>
            <a:r>
              <a:rPr spc="-50" dirty="0">
                <a:solidFill>
                  <a:srgbClr val="000000"/>
                </a:solidFill>
              </a:rPr>
              <a:t>(MAC)</a:t>
            </a: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50" dirty="0"/>
          </a:p>
          <a:p>
            <a:pPr marL="99695">
              <a:lnSpc>
                <a:spcPct val="100000"/>
              </a:lnSpc>
              <a:spcBef>
                <a:spcPts val="5"/>
              </a:spcBef>
            </a:pPr>
            <a:r>
              <a:rPr sz="1800" spc="-50" dirty="0" smtClean="0">
                <a:solidFill>
                  <a:srgbClr val="000000"/>
                </a:solidFill>
              </a:rPr>
              <a:t>Epithelial </a:t>
            </a:r>
            <a:r>
              <a:rPr sz="1800" spc="-105" dirty="0">
                <a:solidFill>
                  <a:srgbClr val="000000"/>
                </a:solidFill>
              </a:rPr>
              <a:t>cell </a:t>
            </a:r>
            <a:r>
              <a:rPr sz="1800" spc="-150" dirty="0">
                <a:solidFill>
                  <a:srgbClr val="000000"/>
                </a:solidFill>
              </a:rPr>
              <a:t>detachment.</a:t>
            </a:r>
            <a:endParaRPr sz="1800" dirty="0"/>
          </a:p>
          <a:p>
            <a:pPr marL="99695" marR="506095">
              <a:lnSpc>
                <a:spcPct val="100000"/>
              </a:lnSpc>
              <a:spcBef>
                <a:spcPts val="2160"/>
              </a:spcBef>
            </a:pPr>
            <a:r>
              <a:rPr sz="2700" spc="-89" baseline="6172" dirty="0" smtClean="0">
                <a:solidFill>
                  <a:srgbClr val="000000"/>
                </a:solidFill>
              </a:rPr>
              <a:t> </a:t>
            </a:r>
            <a:r>
              <a:rPr sz="1800" spc="-225" dirty="0">
                <a:solidFill>
                  <a:srgbClr val="000000"/>
                </a:solidFill>
              </a:rPr>
              <a:t>(+) </a:t>
            </a:r>
            <a:r>
              <a:rPr sz="1800" spc="-130" dirty="0">
                <a:solidFill>
                  <a:srgbClr val="000000"/>
                </a:solidFill>
              </a:rPr>
              <a:t>epithelial </a:t>
            </a:r>
            <a:r>
              <a:rPr sz="1800" spc="-204" dirty="0">
                <a:solidFill>
                  <a:srgbClr val="000000"/>
                </a:solidFill>
              </a:rPr>
              <a:t>&amp; </a:t>
            </a:r>
            <a:r>
              <a:rPr sz="1800" spc="-235" dirty="0">
                <a:solidFill>
                  <a:srgbClr val="000000"/>
                </a:solidFill>
              </a:rPr>
              <a:t>mesangial  </a:t>
            </a:r>
            <a:r>
              <a:rPr sz="1800" spc="-95" dirty="0">
                <a:solidFill>
                  <a:srgbClr val="000000"/>
                </a:solidFill>
              </a:rPr>
              <a:t>cells </a:t>
            </a:r>
            <a:r>
              <a:rPr sz="1800" spc="-160" dirty="0">
                <a:solidFill>
                  <a:srgbClr val="000000"/>
                </a:solidFill>
              </a:rPr>
              <a:t>to </a:t>
            </a:r>
            <a:r>
              <a:rPr sz="1800" spc="-114" dirty="0">
                <a:solidFill>
                  <a:srgbClr val="000000"/>
                </a:solidFill>
              </a:rPr>
              <a:t>secrete </a:t>
            </a:r>
            <a:r>
              <a:rPr sz="1800" spc="-150" dirty="0">
                <a:solidFill>
                  <a:srgbClr val="000000"/>
                </a:solidFill>
              </a:rPr>
              <a:t>damaging  </a:t>
            </a:r>
            <a:r>
              <a:rPr sz="1800" spc="-130" dirty="0">
                <a:solidFill>
                  <a:srgbClr val="000000"/>
                </a:solidFill>
              </a:rPr>
              <a:t>chemical</a:t>
            </a:r>
            <a:r>
              <a:rPr sz="1800" spc="-80" dirty="0">
                <a:solidFill>
                  <a:srgbClr val="000000"/>
                </a:solidFill>
              </a:rPr>
              <a:t> </a:t>
            </a:r>
            <a:r>
              <a:rPr sz="1800" spc="-135" dirty="0">
                <a:solidFill>
                  <a:srgbClr val="000000"/>
                </a:solidFill>
              </a:rPr>
              <a:t>mediators</a:t>
            </a:r>
            <a:r>
              <a:rPr sz="1800" spc="-135" dirty="0" smtClean="0">
                <a:solidFill>
                  <a:srgbClr val="000000"/>
                </a:solidFill>
              </a:rPr>
              <a:t>.</a:t>
            </a:r>
            <a:endParaRPr lang="en-US" sz="1800" spc="-135" dirty="0">
              <a:solidFill>
                <a:srgbClr val="000000"/>
              </a:solidFill>
            </a:endParaRPr>
          </a:p>
          <a:p>
            <a:pPr marL="99695" marR="506095">
              <a:lnSpc>
                <a:spcPct val="100000"/>
              </a:lnSpc>
              <a:spcBef>
                <a:spcPts val="2160"/>
              </a:spcBef>
            </a:pPr>
            <a:r>
              <a:rPr lang="en-US" sz="2700" spc="-150" baseline="6172" dirty="0" smtClean="0">
                <a:latin typeface="DejaVu Sans"/>
                <a:cs typeface="DejaVu Sans"/>
              </a:rPr>
              <a:t> </a:t>
            </a:r>
            <a:r>
              <a:rPr lang="en-US" sz="1800" spc="-204" dirty="0" smtClean="0">
                <a:latin typeface="DejaVu Sans"/>
                <a:cs typeface="DejaVu Sans"/>
              </a:rPr>
              <a:t>Neutrophils:  </a:t>
            </a:r>
            <a:r>
              <a:rPr lang="en-US" sz="1800" spc="-95" dirty="0" smtClean="0">
                <a:latin typeface="DejaVu Sans"/>
                <a:cs typeface="DejaVu Sans"/>
              </a:rPr>
              <a:t>Protease</a:t>
            </a:r>
            <a:endParaRPr lang="en-US" sz="1800" dirty="0" smtClean="0">
              <a:latin typeface="DejaVu Sans"/>
              <a:cs typeface="DejaVu Sans"/>
            </a:endParaRPr>
          </a:p>
          <a:p>
            <a:pPr marL="38100" marR="30480">
              <a:lnSpc>
                <a:spcPct val="100000"/>
              </a:lnSpc>
            </a:pPr>
            <a:r>
              <a:rPr lang="en-US" sz="1800" spc="-75" dirty="0" smtClean="0">
                <a:latin typeface="DejaVu Sans"/>
                <a:cs typeface="DejaVu Sans"/>
              </a:rPr>
              <a:t>O₂ </a:t>
            </a:r>
            <a:r>
              <a:rPr lang="en-US" sz="1800" spc="-130" dirty="0" smtClean="0">
                <a:latin typeface="DejaVu Sans"/>
                <a:cs typeface="DejaVu Sans"/>
              </a:rPr>
              <a:t>free </a:t>
            </a:r>
            <a:r>
              <a:rPr lang="en-US" sz="1800" spc="-110" dirty="0" err="1" smtClean="0">
                <a:latin typeface="DejaVu Sans"/>
                <a:cs typeface="DejaVu Sans"/>
              </a:rPr>
              <a:t>readicals</a:t>
            </a:r>
            <a:r>
              <a:rPr lang="en-US" sz="1800" spc="-110" dirty="0" smtClean="0">
                <a:latin typeface="DejaVu Sans"/>
                <a:cs typeface="DejaVu Sans"/>
              </a:rPr>
              <a:t>  </a:t>
            </a:r>
            <a:r>
              <a:rPr lang="en-US" sz="1800" spc="-35" dirty="0" smtClean="0">
                <a:latin typeface="DejaVu Sans"/>
                <a:cs typeface="DejaVu Sans"/>
              </a:rPr>
              <a:t>AA</a:t>
            </a:r>
            <a:r>
              <a:rPr lang="en-US" sz="1800" spc="-100" dirty="0" smtClean="0">
                <a:latin typeface="DejaVu Sans"/>
                <a:cs typeface="DejaVu Sans"/>
              </a:rPr>
              <a:t> </a:t>
            </a:r>
            <a:r>
              <a:rPr lang="en-US" sz="1800" spc="-140" dirty="0" smtClean="0">
                <a:latin typeface="DejaVu Sans"/>
                <a:cs typeface="DejaVu Sans"/>
              </a:rPr>
              <a:t>metabolites</a:t>
            </a:r>
            <a:endParaRPr lang="en-US" sz="1800" dirty="0">
              <a:latin typeface="DejaVu Sans"/>
              <a:cs typeface="DejaVu Sans"/>
            </a:endParaRPr>
          </a:p>
          <a:p>
            <a:pPr marL="38100" marR="30480">
              <a:lnSpc>
                <a:spcPct val="100000"/>
              </a:lnSpc>
            </a:pPr>
            <a:r>
              <a:rPr sz="1800" spc="-60" dirty="0" err="1" smtClean="0">
                <a:solidFill>
                  <a:srgbClr val="000000"/>
                </a:solidFill>
              </a:rPr>
              <a:t>Upregulates</a:t>
            </a:r>
            <a:r>
              <a:rPr sz="1800" spc="-60" dirty="0" smtClean="0">
                <a:solidFill>
                  <a:srgbClr val="000000"/>
                </a:solidFill>
              </a:rPr>
              <a:t> </a:t>
            </a:r>
            <a:r>
              <a:rPr sz="1800" spc="20" dirty="0">
                <a:solidFill>
                  <a:srgbClr val="000000"/>
                </a:solidFill>
              </a:rPr>
              <a:t>TGF </a:t>
            </a:r>
            <a:r>
              <a:rPr sz="1800" spc="-125" dirty="0">
                <a:solidFill>
                  <a:srgbClr val="000000"/>
                </a:solidFill>
              </a:rPr>
              <a:t>receptors</a:t>
            </a:r>
            <a:r>
              <a:rPr sz="1800" spc="-235" dirty="0">
                <a:solidFill>
                  <a:srgbClr val="000000"/>
                </a:solidFill>
              </a:rPr>
              <a:t> </a:t>
            </a:r>
            <a:r>
              <a:rPr sz="1800" spc="-590" dirty="0">
                <a:solidFill>
                  <a:srgbClr val="000000"/>
                </a:solidFill>
              </a:rPr>
              <a:t>on </a:t>
            </a:r>
            <a:r>
              <a:rPr sz="1800" spc="-560" dirty="0">
                <a:solidFill>
                  <a:srgbClr val="000000"/>
                </a:solidFill>
              </a:rPr>
              <a:t> </a:t>
            </a:r>
            <a:r>
              <a:rPr sz="1800" spc="-130" dirty="0">
                <a:solidFill>
                  <a:srgbClr val="000000"/>
                </a:solidFill>
              </a:rPr>
              <a:t>epithelial </a:t>
            </a:r>
            <a:r>
              <a:rPr sz="1800" spc="-95" dirty="0">
                <a:solidFill>
                  <a:srgbClr val="000000"/>
                </a:solidFill>
              </a:rPr>
              <a:t>cells, </a:t>
            </a:r>
            <a:r>
              <a:rPr sz="1800" spc="-110" dirty="0">
                <a:solidFill>
                  <a:srgbClr val="000000"/>
                </a:solidFill>
              </a:rPr>
              <a:t>excessive  </a:t>
            </a:r>
            <a:r>
              <a:rPr sz="1800" spc="-114" dirty="0">
                <a:solidFill>
                  <a:srgbClr val="000000"/>
                </a:solidFill>
              </a:rPr>
              <a:t>synthesis </a:t>
            </a:r>
            <a:r>
              <a:rPr sz="1800" spc="-125" dirty="0">
                <a:solidFill>
                  <a:srgbClr val="000000"/>
                </a:solidFill>
              </a:rPr>
              <a:t>of </a:t>
            </a:r>
            <a:r>
              <a:rPr sz="1800" spc="-130" dirty="0">
                <a:solidFill>
                  <a:srgbClr val="000000"/>
                </a:solidFill>
              </a:rPr>
              <a:t>extracellular </a:t>
            </a:r>
            <a:r>
              <a:rPr sz="1800" spc="-165" dirty="0">
                <a:solidFill>
                  <a:srgbClr val="000000"/>
                </a:solidFill>
              </a:rPr>
              <a:t>matrix  </a:t>
            </a:r>
            <a:r>
              <a:rPr sz="1800" spc="-135" dirty="0">
                <a:solidFill>
                  <a:srgbClr val="000000"/>
                </a:solidFill>
              </a:rPr>
              <a:t>which</a:t>
            </a:r>
            <a:r>
              <a:rPr sz="1800" spc="-70" dirty="0">
                <a:solidFill>
                  <a:srgbClr val="000000"/>
                </a:solidFill>
              </a:rPr>
              <a:t> </a:t>
            </a:r>
            <a:r>
              <a:rPr sz="1800" spc="-105" dirty="0">
                <a:solidFill>
                  <a:srgbClr val="000000"/>
                </a:solidFill>
              </a:rPr>
              <a:t>leads</a:t>
            </a:r>
            <a:r>
              <a:rPr sz="1800" spc="-70" dirty="0">
                <a:solidFill>
                  <a:srgbClr val="000000"/>
                </a:solidFill>
              </a:rPr>
              <a:t> </a:t>
            </a:r>
            <a:r>
              <a:rPr sz="1800" spc="-155" dirty="0">
                <a:solidFill>
                  <a:srgbClr val="000000"/>
                </a:solidFill>
              </a:rPr>
              <a:t>to	</a:t>
            </a:r>
            <a:r>
              <a:rPr sz="1800" spc="-30" dirty="0">
                <a:solidFill>
                  <a:srgbClr val="000000"/>
                </a:solidFill>
              </a:rPr>
              <a:t>GBM  </a:t>
            </a:r>
            <a:r>
              <a:rPr sz="1800" spc="-140" dirty="0" smtClean="0">
                <a:solidFill>
                  <a:srgbClr val="000000"/>
                </a:solidFill>
              </a:rPr>
              <a:t>thickening</a:t>
            </a:r>
            <a:endParaRPr lang="en-US" sz="1800" spc="-140" dirty="0" smtClean="0">
              <a:solidFill>
                <a:srgbClr val="000000"/>
              </a:solidFill>
            </a:endParaRPr>
          </a:p>
          <a:p>
            <a:pPr marL="19685" marR="5080" indent="-7620">
              <a:lnSpc>
                <a:spcPct val="100000"/>
              </a:lnSpc>
              <a:spcBef>
                <a:spcPts val="100"/>
              </a:spcBef>
            </a:pPr>
            <a:r>
              <a:rPr lang="en-US" sz="1800" spc="-35" dirty="0" smtClean="0">
                <a:latin typeface="DejaVu Sans"/>
                <a:cs typeface="DejaVu Sans"/>
              </a:rPr>
              <a:t>GBM</a:t>
            </a:r>
            <a:r>
              <a:rPr lang="en-US" sz="1800" spc="-110" dirty="0" smtClean="0">
                <a:latin typeface="DejaVu Sans"/>
                <a:cs typeface="DejaVu Sans"/>
              </a:rPr>
              <a:t> </a:t>
            </a:r>
            <a:r>
              <a:rPr lang="en-US" sz="1800" spc="-140" dirty="0" smtClean="0">
                <a:latin typeface="DejaVu Sans"/>
                <a:cs typeface="DejaVu Sans"/>
              </a:rPr>
              <a:t>degradation  </a:t>
            </a:r>
            <a:r>
              <a:rPr lang="en-US" sz="1800" spc="-105" dirty="0" smtClean="0">
                <a:latin typeface="DejaVu Sans"/>
                <a:cs typeface="DejaVu Sans"/>
              </a:rPr>
              <a:t>cell</a:t>
            </a:r>
            <a:r>
              <a:rPr lang="en-US" sz="1800" spc="-150" dirty="0" smtClean="0">
                <a:latin typeface="DejaVu Sans"/>
                <a:cs typeface="DejaVu Sans"/>
              </a:rPr>
              <a:t> damage</a:t>
            </a:r>
            <a:endParaRPr lang="en-US" sz="1800" dirty="0" smtClean="0">
              <a:latin typeface="DejaVu Sans"/>
              <a:cs typeface="DejaVu Sans"/>
            </a:endParaRPr>
          </a:p>
          <a:p>
            <a:pPr marL="59690">
              <a:lnSpc>
                <a:spcPct val="100000"/>
              </a:lnSpc>
            </a:pPr>
            <a:r>
              <a:rPr lang="en-US" sz="1800" spc="-225" dirty="0" smtClean="0">
                <a:latin typeface="DejaVu Sans"/>
                <a:cs typeface="DejaVu Sans"/>
              </a:rPr>
              <a:t>↓</a:t>
            </a:r>
            <a:r>
              <a:rPr lang="en-US" sz="1800" spc="-75" dirty="0" smtClean="0">
                <a:latin typeface="DejaVu Sans"/>
                <a:cs typeface="DejaVu Sans"/>
              </a:rPr>
              <a:t> </a:t>
            </a:r>
            <a:r>
              <a:rPr lang="en-US" sz="1800" spc="30" dirty="0" smtClean="0">
                <a:latin typeface="DejaVu Sans"/>
                <a:cs typeface="DejaVu Sans"/>
              </a:rPr>
              <a:t>GFR</a:t>
            </a:r>
            <a:endParaRPr sz="1800" dirty="0"/>
          </a:p>
        </p:txBody>
      </p:sp>
      <p:sp>
        <p:nvSpPr>
          <p:cNvPr id="5" name="object 5"/>
          <p:cNvSpPr txBox="1"/>
          <p:nvPr/>
        </p:nvSpPr>
        <p:spPr>
          <a:xfrm>
            <a:off x="4495800" y="1219200"/>
            <a:ext cx="3599179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68275">
              <a:lnSpc>
                <a:spcPct val="100000"/>
              </a:lnSpc>
              <a:spcBef>
                <a:spcPts val="100"/>
              </a:spcBef>
            </a:pPr>
            <a:r>
              <a:rPr sz="1800" spc="-130" dirty="0">
                <a:solidFill>
                  <a:srgbClr val="FF0000"/>
                </a:solidFill>
                <a:latin typeface="DejaVu Sans"/>
                <a:cs typeface="DejaVu Sans"/>
              </a:rPr>
              <a:t>Complement-leukocyte- </a:t>
            </a:r>
            <a:r>
              <a:rPr sz="1800" spc="-150" dirty="0">
                <a:solidFill>
                  <a:srgbClr val="FF0000"/>
                </a:solidFill>
                <a:latin typeface="DejaVu Sans"/>
                <a:cs typeface="DejaVu Sans"/>
              </a:rPr>
              <a:t>mediated  </a:t>
            </a:r>
            <a:r>
              <a:rPr sz="1800" spc="-145" dirty="0">
                <a:solidFill>
                  <a:srgbClr val="FF0000"/>
                </a:solidFill>
                <a:latin typeface="DejaVu Sans"/>
                <a:cs typeface="DejaVu Sans"/>
              </a:rPr>
              <a:t>mechanism</a:t>
            </a:r>
            <a:endParaRPr sz="1800" dirty="0">
              <a:latin typeface="DejaVu Sans"/>
              <a:cs typeface="DejaVu Sans"/>
            </a:endParaRPr>
          </a:p>
          <a:p>
            <a:pPr marL="12700" marR="5080">
              <a:lnSpc>
                <a:spcPct val="100000"/>
              </a:lnSpc>
              <a:spcBef>
                <a:spcPts val="2160"/>
              </a:spcBef>
            </a:pPr>
            <a:r>
              <a:rPr sz="2700" spc="885" baseline="6172" dirty="0" smtClean="0">
                <a:latin typeface="DejaVu Sans"/>
                <a:cs typeface="DejaVu Sans"/>
              </a:rPr>
              <a:t> </a:t>
            </a:r>
            <a:r>
              <a:rPr sz="1800" spc="-130" dirty="0">
                <a:latin typeface="DejaVu Sans"/>
                <a:cs typeface="DejaVu Sans"/>
              </a:rPr>
              <a:t>Activation </a:t>
            </a:r>
            <a:r>
              <a:rPr sz="1800" spc="-120" dirty="0">
                <a:latin typeface="DejaVu Sans"/>
                <a:cs typeface="DejaVu Sans"/>
              </a:rPr>
              <a:t>of </a:t>
            </a:r>
            <a:r>
              <a:rPr sz="1800" spc="-155" dirty="0">
                <a:latin typeface="DejaVu Sans"/>
                <a:cs typeface="DejaVu Sans"/>
              </a:rPr>
              <a:t>the </a:t>
            </a:r>
            <a:r>
              <a:rPr sz="1800" spc="-160" dirty="0">
                <a:latin typeface="DejaVu Sans"/>
                <a:cs typeface="DejaVu Sans"/>
              </a:rPr>
              <a:t>complement  </a:t>
            </a:r>
            <a:r>
              <a:rPr sz="1800" spc="-155" dirty="0">
                <a:latin typeface="DejaVu Sans"/>
                <a:cs typeface="DejaVu Sans"/>
              </a:rPr>
              <a:t>pathway </a:t>
            </a:r>
            <a:r>
              <a:rPr sz="1800" spc="-140" dirty="0">
                <a:latin typeface="DejaVu Sans"/>
                <a:cs typeface="DejaVu Sans"/>
              </a:rPr>
              <a:t>Recruitment </a:t>
            </a:r>
            <a:r>
              <a:rPr sz="1800" spc="-120" dirty="0">
                <a:latin typeface="DejaVu Sans"/>
                <a:cs typeface="DejaVu Sans"/>
              </a:rPr>
              <a:t>of </a:t>
            </a:r>
            <a:r>
              <a:rPr sz="1800" spc="-135" dirty="0">
                <a:latin typeface="DejaVu Sans"/>
                <a:cs typeface="DejaVu Sans"/>
              </a:rPr>
              <a:t>neutrophils  and</a:t>
            </a:r>
            <a:r>
              <a:rPr sz="1800" spc="-80" dirty="0">
                <a:latin typeface="DejaVu Sans"/>
                <a:cs typeface="DejaVu Sans"/>
              </a:rPr>
              <a:t> </a:t>
            </a:r>
            <a:r>
              <a:rPr sz="1800" spc="-140" dirty="0">
                <a:latin typeface="DejaVu Sans"/>
                <a:cs typeface="DejaVu Sans"/>
              </a:rPr>
              <a:t>monocytes</a:t>
            </a:r>
            <a:endParaRPr sz="1800" dirty="0">
              <a:latin typeface="DejaVu Sans"/>
              <a:cs typeface="DejaVu San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42129" y="1525269"/>
            <a:ext cx="2540" cy="4267200"/>
          </a:xfrm>
          <a:custGeom>
            <a:avLst/>
            <a:gdLst/>
            <a:ahLst/>
            <a:cxnLst/>
            <a:rect l="l" t="t" r="r" b="b"/>
            <a:pathLst>
              <a:path w="2539" h="4267200">
                <a:moveTo>
                  <a:pt x="2540" y="0"/>
                </a:moveTo>
                <a:lnTo>
                  <a:pt x="0" y="4267200"/>
                </a:lnTo>
              </a:path>
            </a:pathLst>
          </a:custGeom>
          <a:ln w="6469">
            <a:solidFill>
              <a:srgbClr val="EFAB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5790" y="1578609"/>
            <a:ext cx="377825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3825" spc="1245" baseline="10893" dirty="0">
                <a:solidFill>
                  <a:srgbClr val="EFAC00"/>
                </a:solidFill>
              </a:rPr>
              <a:t></a:t>
            </a:r>
            <a:r>
              <a:rPr sz="3825" spc="-712" baseline="10893" dirty="0">
                <a:solidFill>
                  <a:srgbClr val="EFAC00"/>
                </a:solidFill>
              </a:rPr>
              <a:t> </a:t>
            </a:r>
            <a:r>
              <a:rPr sz="3200" spc="-350" dirty="0"/>
              <a:t>Named </a:t>
            </a:r>
            <a:r>
              <a:rPr sz="3200" spc="-310" dirty="0"/>
              <a:t>according </a:t>
            </a:r>
            <a:r>
              <a:rPr sz="3200" spc="-785" dirty="0"/>
              <a:t>to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605790" y="2067560"/>
            <a:ext cx="6418580" cy="357505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636270" indent="-273685">
              <a:lnSpc>
                <a:spcPct val="100000"/>
              </a:lnSpc>
              <a:spcBef>
                <a:spcPts val="790"/>
              </a:spcBef>
              <a:buClr>
                <a:srgbClr val="5FB4CC"/>
              </a:buClr>
              <a:buSzPct val="89285"/>
              <a:buChar char=""/>
              <a:tabLst>
                <a:tab pos="636270" algn="l"/>
              </a:tabLst>
            </a:pPr>
            <a:r>
              <a:rPr sz="2800" spc="-229" dirty="0">
                <a:latin typeface="DejaVu Sans"/>
                <a:cs typeface="DejaVu Sans"/>
              </a:rPr>
              <a:t>etiology</a:t>
            </a:r>
            <a:endParaRPr sz="2800">
              <a:latin typeface="DejaVu Sans"/>
              <a:cs typeface="DejaVu Sans"/>
            </a:endParaRPr>
          </a:p>
          <a:p>
            <a:pPr marL="636270" indent="-273685">
              <a:lnSpc>
                <a:spcPct val="100000"/>
              </a:lnSpc>
              <a:spcBef>
                <a:spcPts val="690"/>
              </a:spcBef>
              <a:buClr>
                <a:srgbClr val="5FB4CC"/>
              </a:buClr>
              <a:buSzPct val="89285"/>
              <a:buChar char=""/>
              <a:tabLst>
                <a:tab pos="636270" algn="l"/>
              </a:tabLst>
            </a:pPr>
            <a:r>
              <a:rPr sz="2800" spc="-270" dirty="0">
                <a:latin typeface="DejaVu Sans"/>
                <a:cs typeface="DejaVu Sans"/>
              </a:rPr>
              <a:t>microscopic</a:t>
            </a:r>
            <a:r>
              <a:rPr sz="2800" spc="-335" dirty="0">
                <a:latin typeface="DejaVu Sans"/>
                <a:cs typeface="DejaVu Sans"/>
              </a:rPr>
              <a:t> </a:t>
            </a:r>
            <a:r>
              <a:rPr sz="2800" spc="-240" dirty="0">
                <a:latin typeface="DejaVu Sans"/>
                <a:cs typeface="DejaVu Sans"/>
              </a:rPr>
              <a:t>findings</a:t>
            </a:r>
            <a:endParaRPr sz="2800">
              <a:latin typeface="DejaVu Sans"/>
              <a:cs typeface="DejaVu Sans"/>
            </a:endParaRPr>
          </a:p>
          <a:p>
            <a:pPr marL="636270" indent="-273685">
              <a:lnSpc>
                <a:spcPct val="100000"/>
              </a:lnSpc>
              <a:spcBef>
                <a:spcPts val="700"/>
              </a:spcBef>
              <a:buClr>
                <a:srgbClr val="5FB4CC"/>
              </a:buClr>
              <a:buSzPct val="89285"/>
              <a:buChar char=""/>
              <a:tabLst>
                <a:tab pos="636270" algn="l"/>
              </a:tabLst>
            </a:pPr>
            <a:r>
              <a:rPr sz="2800" spc="-229" dirty="0">
                <a:latin typeface="DejaVu Sans"/>
                <a:cs typeface="DejaVu Sans"/>
              </a:rPr>
              <a:t>clinical</a:t>
            </a:r>
            <a:r>
              <a:rPr sz="2800" spc="-335" dirty="0">
                <a:latin typeface="DejaVu Sans"/>
                <a:cs typeface="DejaVu Sans"/>
              </a:rPr>
              <a:t> </a:t>
            </a:r>
            <a:r>
              <a:rPr sz="2800" spc="-305" dirty="0">
                <a:latin typeface="DejaVu Sans"/>
                <a:cs typeface="DejaVu Sans"/>
              </a:rPr>
              <a:t>syndrome</a:t>
            </a:r>
            <a:endParaRPr sz="2800">
              <a:latin typeface="DejaVu Sans"/>
              <a:cs typeface="DejaVu Sans"/>
            </a:endParaRPr>
          </a:p>
          <a:p>
            <a:pPr marL="344170" indent="-318770">
              <a:lnSpc>
                <a:spcPct val="100000"/>
              </a:lnSpc>
              <a:buClr>
                <a:srgbClr val="EFAC00"/>
              </a:buClr>
              <a:buSzPct val="79687"/>
              <a:buChar char=""/>
              <a:tabLst>
                <a:tab pos="344170" algn="l"/>
              </a:tabLst>
            </a:pPr>
            <a:r>
              <a:rPr sz="3200" spc="-229" dirty="0">
                <a:latin typeface="DejaVu Sans"/>
                <a:cs typeface="DejaVu Sans"/>
              </a:rPr>
              <a:t>Most </a:t>
            </a:r>
            <a:r>
              <a:rPr sz="3200" spc="-360" dirty="0">
                <a:latin typeface="DejaVu Sans"/>
                <a:cs typeface="DejaVu Sans"/>
              </a:rPr>
              <a:t>common </a:t>
            </a:r>
            <a:r>
              <a:rPr sz="3200" spc="-260" dirty="0">
                <a:latin typeface="DejaVu Sans"/>
                <a:cs typeface="DejaVu Sans"/>
              </a:rPr>
              <a:t>clinical</a:t>
            </a:r>
            <a:r>
              <a:rPr sz="3200" spc="-555" dirty="0">
                <a:latin typeface="DejaVu Sans"/>
                <a:cs typeface="DejaVu Sans"/>
              </a:rPr>
              <a:t> </a:t>
            </a:r>
            <a:r>
              <a:rPr sz="3200" spc="-390" dirty="0">
                <a:latin typeface="DejaVu Sans"/>
                <a:cs typeface="DejaVu Sans"/>
              </a:rPr>
              <a:t>presentations</a:t>
            </a:r>
            <a:endParaRPr sz="3200">
              <a:latin typeface="DejaVu Sans"/>
              <a:cs typeface="DejaVu Sans"/>
            </a:endParaRPr>
          </a:p>
          <a:p>
            <a:pPr marL="636270" lvl="1" indent="-273685">
              <a:lnSpc>
                <a:spcPct val="100000"/>
              </a:lnSpc>
              <a:spcBef>
                <a:spcPts val="700"/>
              </a:spcBef>
              <a:buClr>
                <a:srgbClr val="5FB4CC"/>
              </a:buClr>
              <a:buSzPct val="89285"/>
              <a:buChar char=""/>
              <a:tabLst>
                <a:tab pos="636270" algn="l"/>
              </a:tabLst>
            </a:pPr>
            <a:r>
              <a:rPr sz="2800" spc="-295" dirty="0">
                <a:latin typeface="DejaVu Sans"/>
                <a:cs typeface="DejaVu Sans"/>
              </a:rPr>
              <a:t>acute </a:t>
            </a:r>
            <a:r>
              <a:rPr sz="2800" spc="-240" dirty="0">
                <a:latin typeface="DejaVu Sans"/>
                <a:cs typeface="DejaVu Sans"/>
              </a:rPr>
              <a:t>nephritic</a:t>
            </a:r>
            <a:r>
              <a:rPr sz="2800" spc="-375" dirty="0">
                <a:latin typeface="DejaVu Sans"/>
                <a:cs typeface="DejaVu Sans"/>
              </a:rPr>
              <a:t> </a:t>
            </a:r>
            <a:r>
              <a:rPr sz="2800" spc="-305" dirty="0">
                <a:latin typeface="DejaVu Sans"/>
                <a:cs typeface="DejaVu Sans"/>
              </a:rPr>
              <a:t>syndrome</a:t>
            </a:r>
            <a:endParaRPr sz="2800">
              <a:latin typeface="DejaVu Sans"/>
              <a:cs typeface="DejaVu Sans"/>
            </a:endParaRPr>
          </a:p>
          <a:p>
            <a:pPr marL="636270" lvl="1" indent="-273685">
              <a:lnSpc>
                <a:spcPct val="100000"/>
              </a:lnSpc>
              <a:spcBef>
                <a:spcPts val="690"/>
              </a:spcBef>
              <a:buClr>
                <a:srgbClr val="5FB4CC"/>
              </a:buClr>
              <a:buSzPct val="89285"/>
              <a:buChar char=""/>
              <a:tabLst>
                <a:tab pos="636270" algn="l"/>
              </a:tabLst>
            </a:pPr>
            <a:r>
              <a:rPr sz="2800" spc="-250" dirty="0">
                <a:latin typeface="DejaVu Sans"/>
                <a:cs typeface="DejaVu Sans"/>
              </a:rPr>
              <a:t>nephrotic</a:t>
            </a:r>
            <a:r>
              <a:rPr sz="2800" spc="-335" dirty="0">
                <a:latin typeface="DejaVu Sans"/>
                <a:cs typeface="DejaVu Sans"/>
              </a:rPr>
              <a:t> </a:t>
            </a:r>
            <a:r>
              <a:rPr sz="2800" spc="-305" dirty="0">
                <a:latin typeface="DejaVu Sans"/>
                <a:cs typeface="DejaVu Sans"/>
              </a:rPr>
              <a:t>syndrome</a:t>
            </a:r>
            <a:endParaRPr sz="2800">
              <a:latin typeface="DejaVu Sans"/>
              <a:cs typeface="DejaVu Sans"/>
            </a:endParaRPr>
          </a:p>
          <a:p>
            <a:pPr marL="344170" indent="-318770">
              <a:lnSpc>
                <a:spcPct val="100000"/>
              </a:lnSpc>
              <a:buClr>
                <a:srgbClr val="EFAC00"/>
              </a:buClr>
              <a:buSzPct val="79687"/>
              <a:buChar char=""/>
              <a:tabLst>
                <a:tab pos="344170" algn="l"/>
              </a:tabLst>
            </a:pPr>
            <a:r>
              <a:rPr sz="3200" spc="-229" dirty="0">
                <a:latin typeface="DejaVu Sans"/>
                <a:cs typeface="DejaVu Sans"/>
              </a:rPr>
              <a:t>Most </a:t>
            </a:r>
            <a:r>
              <a:rPr sz="3200" spc="-360" dirty="0">
                <a:latin typeface="DejaVu Sans"/>
                <a:cs typeface="DejaVu Sans"/>
              </a:rPr>
              <a:t>common </a:t>
            </a:r>
            <a:r>
              <a:rPr sz="3200" spc="-380" dirty="0">
                <a:latin typeface="DejaVu Sans"/>
                <a:cs typeface="DejaVu Sans"/>
              </a:rPr>
              <a:t>cause </a:t>
            </a:r>
            <a:r>
              <a:rPr sz="3200" spc="-265" dirty="0">
                <a:latin typeface="DejaVu Sans"/>
                <a:cs typeface="DejaVu Sans"/>
              </a:rPr>
              <a:t>is</a:t>
            </a:r>
            <a:r>
              <a:rPr sz="3200" spc="-580" dirty="0">
                <a:latin typeface="DejaVu Sans"/>
                <a:cs typeface="DejaVu Sans"/>
              </a:rPr>
              <a:t> </a:t>
            </a:r>
            <a:r>
              <a:rPr sz="3200" spc="-455" dirty="0">
                <a:latin typeface="DejaVu Sans"/>
                <a:cs typeface="DejaVu Sans"/>
              </a:rPr>
              <a:t>autoimmune</a:t>
            </a:r>
            <a:endParaRPr sz="3200">
              <a:latin typeface="DejaVu Sans"/>
              <a:cs typeface="DejaVu San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9229" y="144779"/>
            <a:ext cx="8503920" cy="1262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2196</Words>
  <Application>Microsoft Office PowerPoint</Application>
  <PresentationFormat>On-screen Show (4:3)</PresentationFormat>
  <Paragraphs>322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PowerPoint Presentation</vt:lpstr>
      <vt:lpstr>Glomerular disease includes  glomerulonephritis, i.e. inflammation of the  glomeruli and glomerulopathies when there  is no evidence of inflammation. Glomerulonephritis is a subset of  glomerulopathies</vt:lpstr>
      <vt:lpstr>PowerPoint Presentation</vt:lpstr>
      <vt:lpstr>Primary – confined to the kidney Secondary – due to a systemic  disease</vt:lpstr>
      <vt:lpstr>PowerPoint Presentation</vt:lpstr>
      <vt:lpstr>PowerPoint Presentation</vt:lpstr>
      <vt:lpstr>PowerPoint Presentation</vt:lpstr>
      <vt:lpstr>Immune complex disease</vt:lpstr>
      <vt:lpstr> Named according to</vt:lpstr>
      <vt:lpstr>Autoimmune injury initiated by beta-hemolytic  streptococcus aka acute proliferative glomerulonephritis</vt:lpstr>
      <vt:lpstr>Unknown causes or secondary to  poststreptococcal  glomerulonephritis  Autoimmune aka crescentric  glomerulonephritis</vt:lpstr>
      <vt:lpstr>PowerPoint Presentation</vt:lpstr>
      <vt:lpstr>PowerPoint Presentation</vt:lpstr>
      <vt:lpstr> Diabetes most common cause</vt:lpstr>
      <vt:lpstr>Predominant  haematuria</vt:lpstr>
      <vt:lpstr>PowerPoint Presentation</vt:lpstr>
      <vt:lpstr> Infectious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Base line measurements:</vt:lpstr>
      <vt:lpstr>Treat the underlying infections when acute GN is associated with chronic infections.</vt:lpstr>
      <vt:lpstr>Post streptococcal GN</vt:lpstr>
      <vt:lpstr>PowerPoint Presentation</vt:lpstr>
      <vt:lpstr>PowerPoint Presentation</vt:lpstr>
      <vt:lpstr>PowerPoint Presentation</vt:lpstr>
      <vt:lpstr>fusion of podocytes  on electron microscopy</vt:lpstr>
      <vt:lpstr>Segmental areas of  glomerular sclerosis,  hyalinization of  glomerular capillaries</vt:lpstr>
      <vt:lpstr>large glomeruli with mesangial  proliferation and ‘double’ BM. 2 histological  types: type I (subendothelial deposits) type II  (intramembranous deposits)</vt:lpstr>
      <vt:lpstr>thickened BM, IF +ve  for IgG &amp; C3 and  subepithelial deposits  on EM</vt:lpstr>
      <vt:lpstr>Hypercellularity, mesangial proliferation,  inflammatory cell infiltrate, positive IF for IgG  and C3 and subepithelial deposits on EM.</vt:lpstr>
      <vt:lpstr>PowerPoint Presentation</vt:lpstr>
      <vt:lpstr>PowerPoint Presentation</vt:lpstr>
      <vt:lpstr>PowerPoint Presentation</vt:lpstr>
      <vt:lpstr>PowerPoint Presentation</vt:lpstr>
      <vt:lpstr>Urinalysis Urinary protein excretion</vt:lpstr>
      <vt:lpstr> Renal ultrasonogram</vt:lpstr>
      <vt:lpstr> The target pressure for patients with proteinuria greater  than 1 g/d is less than 125/75 mm Hg; for patients with  proteinuria less than 1 g/d, the target pressure is less than  130/80 mm Hg.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 Management</vt:lpstr>
      <vt:lpstr>Rapidly progressive glomerulonephritis  (RPGN) is a disease of the kidney that results  in a rapid decrease in the glomerular filtration  rate of at least 50% over a short period, from  a few days to 3 months.</vt:lpstr>
      <vt:lpstr> Classic – haemoptysis after upper respiratory infection and</vt:lpstr>
      <vt:lpstr>PowerPoint Presentation</vt:lpstr>
      <vt:lpstr>PowerPoint Presentation</vt:lpstr>
      <vt:lpstr>PowerPoint Presentation</vt:lpstr>
      <vt:lpstr>The most important requirement in the diagnosis of antineutrophil  cytoplasmic antibodies (ANCA) ANCA-associated disease is a high index  of suspicion. Rapid diagnosis is essential for organ preservation.</vt:lpstr>
      <vt:lpstr>High-dose corticosteroids;  cyclophosphamide ± plasma exchange/ renal  transplantation. Prognosis: Poor if initial  serum creatinine &gt;600µmol/L.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comp</cp:lastModifiedBy>
  <cp:revision>4</cp:revision>
  <dcterms:created xsi:type="dcterms:W3CDTF">2020-05-08T17:43:56Z</dcterms:created>
  <dcterms:modified xsi:type="dcterms:W3CDTF">2020-05-09T17:47:08Z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2015-09-13T00:00:00Z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2020-05-08T00:00:00Z</vt:filetime>
  </property>
</Properties>
</file>