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7" r:id="rId2"/>
    <p:sldId id="256" r:id="rId3"/>
    <p:sldId id="257" r:id="rId4"/>
    <p:sldId id="258" r:id="rId5"/>
    <p:sldId id="259" r:id="rId6"/>
    <p:sldId id="260" r:id="rId7"/>
    <p:sldId id="262" r:id="rId8"/>
    <p:sldId id="261" r:id="rId9"/>
    <p:sldId id="263" r:id="rId10"/>
    <p:sldId id="264" r:id="rId11"/>
    <p:sldId id="265" r:id="rId12"/>
    <p:sldId id="266" r:id="rId13"/>
    <p:sldId id="267" r:id="rId14"/>
    <p:sldId id="268" r:id="rId15"/>
    <p:sldId id="269" r:id="rId16"/>
    <p:sldId id="271" r:id="rId17"/>
    <p:sldId id="270" r:id="rId18"/>
    <p:sldId id="273" r:id="rId19"/>
    <p:sldId id="272"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E116F22E-651B-4C62-9ECB-6D1F1A49DFFD}" type="datetimeFigureOut">
              <a:rPr lang="en-US" smtClean="0"/>
              <a:pPr/>
              <a:t>5/3/2020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77FAF0F-8DF6-4BB9-9394-508EFCF8C606}"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16F22E-651B-4C62-9ECB-6D1F1A49DFFD}"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7FAF0F-8DF6-4BB9-9394-508EFCF8C6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16F22E-651B-4C62-9ECB-6D1F1A49DFFD}"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7FAF0F-8DF6-4BB9-9394-508EFCF8C6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16F22E-651B-4C62-9ECB-6D1F1A49DFFD}"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7FAF0F-8DF6-4BB9-9394-508EFCF8C6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116F22E-651B-4C62-9ECB-6D1F1A49DFFD}"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877FAF0F-8DF6-4BB9-9394-508EFCF8C60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116F22E-651B-4C62-9ECB-6D1F1A49DFFD}"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7FAF0F-8DF6-4BB9-9394-508EFCF8C6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116F22E-651B-4C62-9ECB-6D1F1A49DFFD}"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7FAF0F-8DF6-4BB9-9394-508EFCF8C6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116F22E-651B-4C62-9ECB-6D1F1A49DFFD}"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7FAF0F-8DF6-4BB9-9394-508EFCF8C6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16F22E-651B-4C62-9ECB-6D1F1A49DFFD}"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7FAF0F-8DF6-4BB9-9394-508EFCF8C6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116F22E-651B-4C62-9ECB-6D1F1A49DFFD}"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7FAF0F-8DF6-4BB9-9394-508EFCF8C6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116F22E-651B-4C62-9ECB-6D1F1A49DFFD}"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7FAF0F-8DF6-4BB9-9394-508EFCF8C6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116F22E-651B-4C62-9ECB-6D1F1A49DFFD}" type="datetimeFigureOut">
              <a:rPr lang="en-US" smtClean="0"/>
              <a:pPr/>
              <a:t>5/3/2020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77FAF0F-8DF6-4BB9-9394-508EFCF8C60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667000"/>
            <a:ext cx="8915400" cy="4572000"/>
          </a:xfrm>
        </p:spPr>
        <p:txBody>
          <a:bodyPr>
            <a:normAutofit/>
          </a:bodyPr>
          <a:lstStyle/>
          <a:p>
            <a:pPr>
              <a:buNone/>
            </a:pPr>
            <a:r>
              <a:rPr lang="en-US" sz="5400" b="1" i="1" u="sng" dirty="0">
                <a:latin typeface="Times New Roman" pitchFamily="18" charset="0"/>
                <a:ea typeface="Tahoma" pitchFamily="34" charset="0"/>
                <a:cs typeface="Times New Roman" pitchFamily="18" charset="0"/>
              </a:rPr>
              <a:t>ARCH GARCH MODELS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447800"/>
            <a:ext cx="8839200" cy="4572000"/>
          </a:xfrm>
        </p:spPr>
        <p:txBody>
          <a:bodyPr/>
          <a:lstStyle/>
          <a:p>
            <a:pPr algn="just">
              <a:buNone/>
            </a:pPr>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We can also argue that the current conditional variance should also depend on the previous conditional variances as</a:t>
            </a:r>
          </a:p>
        </p:txBody>
      </p:sp>
      <p:sp>
        <p:nvSpPr>
          <p:cNvPr id="4" name="Title 1"/>
          <p:cNvSpPr txBox="1">
            <a:spLocks/>
          </p:cNvSpPr>
          <p:nvPr/>
        </p:nvSpPr>
        <p:spPr>
          <a:xfrm>
            <a:off x="1066800" y="664464"/>
            <a:ext cx="7772400" cy="914400"/>
          </a:xfrm>
          <a:prstGeom prst="rect">
            <a:avLst/>
          </a:prstGeom>
        </p:spPr>
        <p:txBody>
          <a:bodyPr vert="horz" anchor="t">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rPr>
              <a:t>GARCH(</a:t>
            </a:r>
            <a:r>
              <a:rPr kumimoji="0" lang="en-US" sz="4000" b="1" i="1"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rPr>
              <a:t>l</a:t>
            </a:r>
            <a:r>
              <a:rPr kumimoji="0" lang="en-US" sz="4000" b="1" i="0"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rPr>
              <a:t>) MODEL </a:t>
            </a:r>
            <a:r>
              <a:rPr kumimoji="0" lang="en-US" sz="4000" b="0" i="0"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rPr>
              <a:t>(Cont.)</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000" b="0" i="0" u="none" strike="noStrike" kern="1200" cap="none" spc="-100" normalizeH="0" baseline="0" noProof="0" dirty="0">
              <a:ln>
                <a:noFill/>
              </a:ln>
              <a:solidFill>
                <a:schemeClr val="tx2">
                  <a:satMod val="200000"/>
                </a:schemeClr>
              </a:solidFill>
              <a:effectLst/>
              <a:uLnTx/>
              <a:uFillTx/>
              <a:latin typeface="+mj-lt"/>
              <a:ea typeface="+mj-ea"/>
              <a:cs typeface="+mj-cs"/>
            </a:endParaRPr>
          </a:p>
        </p:txBody>
      </p:sp>
      <p:pic>
        <p:nvPicPr>
          <p:cNvPr id="5" name="Picture 2"/>
          <p:cNvPicPr>
            <a:picLocks noChangeAspect="1" noChangeArrowheads="1"/>
          </p:cNvPicPr>
          <p:nvPr/>
        </p:nvPicPr>
        <p:blipFill>
          <a:blip r:embed="rId2" cstate="print"/>
          <a:srcRect/>
          <a:stretch>
            <a:fillRect/>
          </a:stretch>
        </p:blipFill>
        <p:spPr bwMode="auto">
          <a:xfrm>
            <a:off x="468229" y="3676650"/>
            <a:ext cx="8370971" cy="59055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371600"/>
            <a:ext cx="8229600" cy="3046988"/>
          </a:xfrm>
          <a:prstGeom prst="rect">
            <a:avLst/>
          </a:prstGeom>
        </p:spPr>
        <p:txBody>
          <a:bodyPr wrap="square">
            <a:spAutoFit/>
          </a:bodyPr>
          <a:lstStyle/>
          <a:p>
            <a:pPr algn="just"/>
            <a:r>
              <a:rPr lang="en-US" sz="3200" dirty="0">
                <a:latin typeface="Times New Roman" pitchFamily="18" charset="0"/>
                <a:cs typeface="Times New Roman" pitchFamily="18" charset="0"/>
              </a:rPr>
              <a:t>In this notation, the error term e, is said to follow a generalized autoregressive conditional </a:t>
            </a:r>
            <a:r>
              <a:rPr lang="en-US" sz="3200" dirty="0" err="1">
                <a:latin typeface="Times New Roman" pitchFamily="18" charset="0"/>
                <a:cs typeface="Times New Roman" pitchFamily="18" charset="0"/>
              </a:rPr>
              <a:t>heteroskedastic</a:t>
            </a:r>
            <a:r>
              <a:rPr lang="en-US" sz="3200" dirty="0">
                <a:latin typeface="Times New Roman" pitchFamily="18" charset="0"/>
                <a:cs typeface="Times New Roman" pitchFamily="18" charset="0"/>
              </a:rPr>
              <a:t> process of orders k and </a:t>
            </a:r>
            <a:r>
              <a:rPr lang="en-US" sz="3200" i="1" dirty="0">
                <a:latin typeface="Times New Roman" pitchFamily="18" charset="0"/>
                <a:cs typeface="Times New Roman" pitchFamily="18" charset="0"/>
              </a:rPr>
              <a:t>l</a:t>
            </a:r>
            <a:r>
              <a:rPr lang="en-US" sz="3200" dirty="0">
                <a:latin typeface="Times New Roman" pitchFamily="18" charset="0"/>
                <a:cs typeface="Times New Roman" pitchFamily="18" charset="0"/>
              </a:rPr>
              <a:t>, GARCH(k, </a:t>
            </a:r>
            <a:r>
              <a:rPr lang="en-US" sz="3200" i="1" dirty="0">
                <a:latin typeface="Times New Roman" pitchFamily="18" charset="0"/>
                <a:cs typeface="Times New Roman" pitchFamily="18" charset="0"/>
              </a:rPr>
              <a:t>l</a:t>
            </a:r>
            <a:r>
              <a:rPr lang="en-US" sz="3200" dirty="0">
                <a:latin typeface="Times New Roman" pitchFamily="18" charset="0"/>
                <a:cs typeface="Times New Roman" pitchFamily="18" charset="0"/>
              </a:rPr>
              <a:t>),proposed by </a:t>
            </a:r>
            <a:r>
              <a:rPr lang="en-US" sz="3200" dirty="0" err="1">
                <a:latin typeface="Times New Roman" pitchFamily="18" charset="0"/>
                <a:cs typeface="Times New Roman" pitchFamily="18" charset="0"/>
              </a:rPr>
              <a:t>Bollerslev</a:t>
            </a:r>
            <a:r>
              <a:rPr lang="en-US" sz="3200" dirty="0">
                <a:latin typeface="Times New Roman" pitchFamily="18" charset="0"/>
                <a:cs typeface="Times New Roman" pitchFamily="18" charset="0"/>
              </a:rPr>
              <a:t> [1986]. In this equation the model for conditional variance resembles an ARMA model</a:t>
            </a:r>
          </a:p>
        </p:txBody>
      </p:sp>
      <p:sp>
        <p:nvSpPr>
          <p:cNvPr id="6" name="Title 1"/>
          <p:cNvSpPr txBox="1">
            <a:spLocks/>
          </p:cNvSpPr>
          <p:nvPr/>
        </p:nvSpPr>
        <p:spPr>
          <a:xfrm>
            <a:off x="1066800" y="664464"/>
            <a:ext cx="7772400" cy="914400"/>
          </a:xfrm>
          <a:prstGeom prst="rect">
            <a:avLst/>
          </a:prstGeom>
        </p:spPr>
        <p:txBody>
          <a:bodyPr vert="horz" anchor="t">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rPr>
              <a:t>GARCH(</a:t>
            </a:r>
            <a:r>
              <a:rPr kumimoji="0" lang="en-US" sz="4000" b="1" i="1"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rPr>
              <a:t>l</a:t>
            </a:r>
            <a:r>
              <a:rPr kumimoji="0" lang="en-US" sz="4000" b="1" i="0"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rPr>
              <a:t>) MODEL </a:t>
            </a:r>
            <a:r>
              <a:rPr kumimoji="0" lang="en-US" sz="4000" b="0" i="0"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rPr>
              <a:t>(Cont.)</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000" b="0" i="0" u="none" strike="noStrike" kern="1200" cap="none" spc="-100" normalizeH="0" baseline="0" noProof="0" dirty="0">
              <a:ln>
                <a:noFill/>
              </a:ln>
              <a:solidFill>
                <a:schemeClr val="tx2">
                  <a:satMod val="200000"/>
                </a:schemeClr>
              </a:solidFill>
              <a:effectLst/>
              <a:uLnTx/>
              <a:uFillTx/>
              <a:latin typeface="+mj-lt"/>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Further extensions of ARCH models also exist for various specifications of </a:t>
            </a:r>
            <a:r>
              <a:rPr lang="en-US" dirty="0" err="1">
                <a:latin typeface="Times New Roman" pitchFamily="18" charset="0"/>
                <a:cs typeface="Times New Roman" pitchFamily="18" charset="0"/>
              </a:rPr>
              <a:t>v</a:t>
            </a:r>
            <a:r>
              <a:rPr lang="en-US" baseline="-25000" dirty="0" err="1">
                <a:latin typeface="Times New Roman" pitchFamily="18" charset="0"/>
                <a:cs typeface="Times New Roman" pitchFamily="18" charset="0"/>
              </a:rPr>
              <a:t>t</a:t>
            </a:r>
            <a:r>
              <a:rPr lang="en-US" dirty="0">
                <a:latin typeface="Times New Roman" pitchFamily="18" charset="0"/>
                <a:cs typeface="Times New Roman" pitchFamily="18" charset="0"/>
              </a:rPr>
              <a:t> for example, Integrated GARCH (I-GARCH) by Engle and </a:t>
            </a:r>
            <a:r>
              <a:rPr lang="en-US" dirty="0" err="1">
                <a:latin typeface="Times New Roman" pitchFamily="18" charset="0"/>
                <a:cs typeface="Times New Roman" pitchFamily="18" charset="0"/>
              </a:rPr>
              <a:t>Bollerslev</a:t>
            </a:r>
            <a:r>
              <a:rPr lang="en-US" dirty="0">
                <a:latin typeface="Times New Roman" pitchFamily="18" charset="0"/>
                <a:cs typeface="Times New Roman" pitchFamily="18" charset="0"/>
              </a:rPr>
              <a:t> [1986], Exponential GARCH (E-GARCH) by Nelson [1991], Nonlinear GARCH by </a:t>
            </a:r>
            <a:r>
              <a:rPr lang="en-US" dirty="0" err="1">
                <a:latin typeface="Times New Roman" pitchFamily="18" charset="0"/>
                <a:cs typeface="Times New Roman" pitchFamily="18" charset="0"/>
              </a:rPr>
              <a:t>Glosten</a:t>
            </a:r>
            <a:r>
              <a:rPr lang="en-US" dirty="0">
                <a:latin typeface="Times New Roman" pitchFamily="18" charset="0"/>
                <a:cs typeface="Times New Roman" pitchFamily="18" charset="0"/>
              </a:rPr>
              <a:t> et al. [1993] etc.</a:t>
            </a:r>
          </a:p>
        </p:txBody>
      </p:sp>
      <p:sp>
        <p:nvSpPr>
          <p:cNvPr id="4" name="Title 1"/>
          <p:cNvSpPr txBox="1">
            <a:spLocks/>
          </p:cNvSpPr>
          <p:nvPr/>
        </p:nvSpPr>
        <p:spPr>
          <a:xfrm>
            <a:off x="1066800" y="664464"/>
            <a:ext cx="7772400" cy="914400"/>
          </a:xfrm>
          <a:prstGeom prst="rect">
            <a:avLst/>
          </a:prstGeom>
        </p:spPr>
        <p:txBody>
          <a:bodyPr vert="horz" anchor="t">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rPr>
              <a:t>GARCH(</a:t>
            </a:r>
            <a:r>
              <a:rPr kumimoji="0" lang="en-US" sz="4000" b="1" i="1"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rPr>
              <a:t>l</a:t>
            </a:r>
            <a:r>
              <a:rPr kumimoji="0" lang="en-US" sz="4000" b="1" i="0"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rPr>
              <a:t>) MODEL </a:t>
            </a:r>
            <a:r>
              <a:rPr kumimoji="0" lang="en-US" sz="4000" b="0" i="0"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rPr>
              <a:t>(Cont.)</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000" b="0" i="0" u="none" strike="noStrike" kern="1200" cap="none" spc="-100" normalizeH="0" baseline="0" noProof="0" dirty="0">
              <a:ln>
                <a:noFill/>
              </a:ln>
              <a:solidFill>
                <a:schemeClr val="tx2">
                  <a:satMod val="200000"/>
                </a:schemeClr>
              </a:solidFill>
              <a:effectLst/>
              <a:uLnTx/>
              <a:uFillTx/>
              <a:latin typeface="+mj-lt"/>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itchFamily="18" charset="0"/>
                <a:cs typeface="Times New Roman" pitchFamily="18" charset="0"/>
              </a:rPr>
              <a:t>EXAMPLE</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Consider the weekly closing values for the S&amp;P500 Index from 1995 to 1998 given in following table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7170" name="Picture 2"/>
          <p:cNvPicPr>
            <a:picLocks noChangeAspect="1" noChangeArrowheads="1"/>
          </p:cNvPicPr>
          <p:nvPr/>
        </p:nvPicPr>
        <p:blipFill>
          <a:blip r:embed="rId2" cstate="print"/>
          <a:srcRect/>
          <a:stretch>
            <a:fillRect/>
          </a:stretch>
        </p:blipFill>
        <p:spPr bwMode="auto">
          <a:xfrm>
            <a:off x="0" y="18007"/>
            <a:ext cx="9144000" cy="6821015"/>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ctr"/>
            <a:r>
              <a:rPr lang="en-US" dirty="0">
                <a:latin typeface="Times New Roman" pitchFamily="18" charset="0"/>
                <a:cs typeface="Times New Roman" pitchFamily="18" charset="0"/>
              </a:rPr>
              <a:t>EXAMPLE(cont.)</a:t>
            </a: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Following figure shows that the data exhibits </a:t>
            </a:r>
            <a:r>
              <a:rPr lang="en-US" dirty="0" err="1">
                <a:latin typeface="Times New Roman" pitchFamily="18" charset="0"/>
                <a:cs typeface="Times New Roman" pitchFamily="18" charset="0"/>
              </a:rPr>
              <a:t>nonstationarity</a:t>
            </a:r>
            <a:r>
              <a:rPr lang="en-US" dirty="0">
                <a:latin typeface="Times New Roman" pitchFamily="18" charset="0"/>
                <a:cs typeface="Times New Roman" pitchFamily="18" charset="0"/>
              </a:rPr>
              <a:t>. But before taking the first difference of the data, we decided to take the log transformation of the data first. As the log transformation is sometimes used for financial data when we are interested, for example, in the rate of change or percentage changes in the price of a stock.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8194" name="Picture 2"/>
          <p:cNvPicPr>
            <a:picLocks noChangeAspect="1" noChangeArrowheads="1"/>
          </p:cNvPicPr>
          <p:nvPr/>
        </p:nvPicPr>
        <p:blipFill>
          <a:blip r:embed="rId2" cstate="print"/>
          <a:srcRect/>
          <a:stretch>
            <a:fillRect/>
          </a:stretch>
        </p:blipFill>
        <p:spPr bwMode="auto">
          <a:xfrm>
            <a:off x="239150" y="0"/>
            <a:ext cx="8904850" cy="685800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ctr"/>
            <a:r>
              <a:rPr lang="en-US" dirty="0">
                <a:latin typeface="Times New Roman" pitchFamily="18" charset="0"/>
                <a:cs typeface="Times New Roman" pitchFamily="18" charset="0"/>
              </a:rPr>
              <a:t>EXAMPLE(cont.)</a:t>
            </a:r>
          </a:p>
        </p:txBody>
      </p:sp>
      <p:sp>
        <p:nvSpPr>
          <p:cNvPr id="3" name="Content Placeholder 2"/>
          <p:cNvSpPr>
            <a:spLocks noGrp="1"/>
          </p:cNvSpPr>
          <p:nvPr>
            <p:ph idx="1"/>
          </p:nvPr>
        </p:nvSpPr>
        <p:spPr/>
        <p:txBody>
          <a:bodyPr/>
          <a:lstStyle/>
          <a:p>
            <a:r>
              <a:rPr lang="en-US" dirty="0"/>
              <a:t>The time series plot of the first differences of the log of the S&amp;P500 shows that while the mean seems to be stable around 0, the changes in the variance are worrisome.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9218" name="Picture 2"/>
          <p:cNvPicPr>
            <a:picLocks noGrp="1" noChangeAspect="1" noChangeArrowheads="1"/>
          </p:cNvPicPr>
          <p:nvPr>
            <p:ph idx="1"/>
          </p:nvPr>
        </p:nvPicPr>
        <p:blipFill>
          <a:blip r:embed="rId2" cstate="print"/>
          <a:srcRect/>
          <a:stretch>
            <a:fillRect/>
          </a:stretch>
        </p:blipFill>
        <p:spPr bwMode="auto">
          <a:xfrm>
            <a:off x="5791" y="0"/>
            <a:ext cx="9138209" cy="68580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ctr"/>
            <a:r>
              <a:rPr lang="en-US" dirty="0">
                <a:latin typeface="Times New Roman" pitchFamily="18" charset="0"/>
                <a:cs typeface="Times New Roman" pitchFamily="18" charset="0"/>
              </a:rPr>
              <a:t>EXAMPLE(cont.)</a:t>
            </a: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The ACF and PACF plots of the first difference given in Figure suggest that, except for some borderline significant ACF values at seemingly arbitrary lags, there is no autocorrelation left in the data.</a:t>
            </a:r>
          </a:p>
          <a:p>
            <a:pPr algn="just">
              <a:buNone/>
            </a:pPr>
            <a:r>
              <a:rPr lang="en-US" dirty="0">
                <a:latin typeface="Times New Roman" pitchFamily="18" charset="0"/>
                <a:cs typeface="Times New Roman" pitchFamily="18" charset="0"/>
              </a:rPr>
              <a:t>   This suggests that the S&amp;P500 Index follows a random walk process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914400" y="685800"/>
            <a:ext cx="7772400" cy="4191000"/>
          </a:xfrm>
        </p:spPr>
        <p:txBody>
          <a:bodyPr>
            <a:normAutofit fontScale="62500" lnSpcReduction="20000"/>
          </a:bodyPr>
          <a:lstStyle/>
          <a:p>
            <a:pPr algn="ctr"/>
            <a:r>
              <a:rPr lang="en-US" sz="5100" b="1" dirty="0">
                <a:latin typeface="Times New Roman" pitchFamily="18" charset="0"/>
                <a:cs typeface="Times New Roman" pitchFamily="18" charset="0"/>
              </a:rPr>
              <a:t>Introduction</a:t>
            </a:r>
          </a:p>
          <a:p>
            <a:pPr algn="ctr"/>
            <a:endParaRPr lang="en-US" sz="5100" b="1" dirty="0">
              <a:latin typeface="Times New Roman" pitchFamily="18" charset="0"/>
              <a:cs typeface="Times New Roman" pitchFamily="18" charset="0"/>
            </a:endParaRPr>
          </a:p>
          <a:p>
            <a:pPr algn="just"/>
            <a:r>
              <a:rPr lang="en-US" sz="4000" dirty="0">
                <a:latin typeface="Times New Roman" pitchFamily="18" charset="0"/>
                <a:cs typeface="Times New Roman" pitchFamily="18" charset="0"/>
              </a:rPr>
              <a:t>In the standard regression and time series models we have covered so far, many diagnostic checks were based on the assumptions that we imposed on the errors: independent, identically distributed with zero mean, and constant variance. In many practical cases and particularly in finance the constant variance assumption is often violated resulting in high volatility (i.e., changing variance). A linear trend model, an exponential smoother, or even an ARIMA model would have failed to capture this phenomenon, as all assume constant variance of the errors</a:t>
            </a:r>
            <a:r>
              <a:rPr lang="en-US" dirty="0">
                <a:latin typeface="Times New Roman" pitchFamily="18" charset="0"/>
                <a:cs typeface="Times New Roman" pitchFamily="18" charset="0"/>
              </a:rPr>
              <a: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ctr"/>
            <a:r>
              <a:rPr lang="en-US" dirty="0">
                <a:latin typeface="Times New Roman" pitchFamily="18" charset="0"/>
                <a:cs typeface="Times New Roman" pitchFamily="18" charset="0"/>
              </a:rPr>
              <a:t>EXAMPLE(cont.)</a:t>
            </a: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As, the time series plot of the differences does not exhibit a constant variance behavior. </a:t>
            </a:r>
            <a:r>
              <a:rPr lang="en-US" dirty="0"/>
              <a:t>For that, we consider the ACF and PACF of the squared differences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35036" y="0"/>
            <a:ext cx="9108964" cy="68580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ctr"/>
            <a:r>
              <a:rPr lang="en-US" dirty="0">
                <a:latin typeface="Times New Roman" pitchFamily="18" charset="0"/>
                <a:cs typeface="Times New Roman" pitchFamily="18" charset="0"/>
              </a:rPr>
              <a:t>EXAMPLE(cont.)</a:t>
            </a:r>
          </a:p>
        </p:txBody>
      </p:sp>
      <p:sp>
        <p:nvSpPr>
          <p:cNvPr id="3" name="Content Placeholder 2"/>
          <p:cNvSpPr>
            <a:spLocks noGrp="1"/>
          </p:cNvSpPr>
          <p:nvPr>
            <p:ph idx="1"/>
          </p:nvPr>
        </p:nvSpPr>
        <p:spPr/>
        <p:txBody>
          <a:bodyPr/>
          <a:lstStyle/>
          <a:p>
            <a:pPr algn="just"/>
            <a:r>
              <a:rPr lang="en-US" dirty="0"/>
              <a:t>the ACF and PACF of the squared differences suggests that an AR(3) model can be used. Thus we fit the ARCH(3) model for the variance.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382000" cy="5592763"/>
          </a:xfrm>
        </p:spPr>
        <p:txBody>
          <a:bodyPr numCol="1">
            <a:normAutofit fontScale="92500"/>
          </a:bodyPr>
          <a:lstStyle/>
          <a:p>
            <a:pPr algn="ctr">
              <a:buNone/>
            </a:pPr>
            <a:r>
              <a:rPr lang="en-US" sz="3800" b="1" dirty="0">
                <a:latin typeface="Times New Roman" pitchFamily="18" charset="0"/>
                <a:cs typeface="Times New Roman" pitchFamily="18" charset="0"/>
              </a:rPr>
              <a:t>Introduction </a:t>
            </a:r>
            <a:r>
              <a:rPr lang="en-US" sz="3800" dirty="0">
                <a:latin typeface="Times New Roman" pitchFamily="18" charset="0"/>
                <a:cs typeface="Times New Roman" pitchFamily="18" charset="0"/>
              </a:rPr>
              <a:t>(cont.)</a:t>
            </a:r>
          </a:p>
          <a:p>
            <a:pPr algn="just">
              <a:buNone/>
            </a:pPr>
            <a:r>
              <a:rPr lang="en-US" dirty="0">
                <a:latin typeface="Times New Roman" pitchFamily="18" charset="0"/>
                <a:cs typeface="Times New Roman" pitchFamily="18" charset="0"/>
              </a:rPr>
              <a:t>    Volatility  of the assumption of constant variance will in turn result in the underestimation of the standard errors calculated using OLS and will lead to erroneous conclusions. There are different ways of dealing with this situation. For example, if the changes in the variance at certain time intervals are known, weighted regression can be employed. However, it is often the case that these changes are unknown to the analyst. Moreover, it is usually of great value to the analyst to know why, when, and how these changes in the variance occur. Hence, if possible, modeling these changes (i.e., the variance) can be quite beneficial.  </a:t>
            </a:r>
          </a:p>
          <a:p>
            <a:pPr algn="just"/>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cstate="print"/>
          <a:srcRect/>
          <a:stretch>
            <a:fillRect/>
          </a:stretch>
        </p:blipFill>
        <p:spPr bwMode="auto">
          <a:xfrm>
            <a:off x="770467" y="2057400"/>
            <a:ext cx="7687733" cy="457200"/>
          </a:xfrm>
          <a:prstGeom prst="rect">
            <a:avLst/>
          </a:prstGeom>
          <a:noFill/>
          <a:ln w="9525">
            <a:noFill/>
            <a:miter lim="800000"/>
            <a:headEnd/>
            <a:tailEnd/>
          </a:ln>
          <a:effectLst/>
        </p:spPr>
      </p:pic>
      <p:sp>
        <p:nvSpPr>
          <p:cNvPr id="6" name="Rectangle 5"/>
          <p:cNvSpPr/>
          <p:nvPr/>
        </p:nvSpPr>
        <p:spPr>
          <a:xfrm>
            <a:off x="685800" y="762000"/>
            <a:ext cx="8001000" cy="1138773"/>
          </a:xfrm>
          <a:prstGeom prst="rect">
            <a:avLst/>
          </a:prstGeom>
        </p:spPr>
        <p:txBody>
          <a:bodyPr wrap="square">
            <a:spAutoFit/>
          </a:bodyPr>
          <a:lstStyle/>
          <a:p>
            <a:pPr algn="ctr"/>
            <a:r>
              <a:rPr lang="en-US" sz="3600" b="1" dirty="0">
                <a:latin typeface="Times New Roman" pitchFamily="18" charset="0"/>
                <a:cs typeface="Times New Roman" pitchFamily="18" charset="0"/>
              </a:rPr>
              <a:t>AR(p) model</a:t>
            </a:r>
          </a:p>
          <a:p>
            <a:pPr algn="just"/>
            <a:r>
              <a:rPr lang="en-US" sz="3200" dirty="0">
                <a:latin typeface="Times New Roman" pitchFamily="18" charset="0"/>
                <a:cs typeface="Times New Roman" pitchFamily="18" charset="0"/>
              </a:rPr>
              <a:t>Consider, for example, the simple AR(p) model</a:t>
            </a:r>
          </a:p>
        </p:txBody>
      </p:sp>
      <p:sp>
        <p:nvSpPr>
          <p:cNvPr id="7" name="Rectangle 6"/>
          <p:cNvSpPr/>
          <p:nvPr/>
        </p:nvSpPr>
        <p:spPr>
          <a:xfrm>
            <a:off x="762000" y="2551837"/>
            <a:ext cx="7848600" cy="2062103"/>
          </a:xfrm>
          <a:prstGeom prst="rect">
            <a:avLst/>
          </a:prstGeom>
        </p:spPr>
        <p:txBody>
          <a:bodyPr wrap="square">
            <a:spAutoFit/>
          </a:bodyPr>
          <a:lstStyle/>
          <a:p>
            <a:pPr algn="just"/>
            <a:r>
              <a:rPr lang="en-US" sz="3200" dirty="0">
                <a:latin typeface="Times New Roman" pitchFamily="18" charset="0"/>
                <a:cs typeface="Times New Roman" pitchFamily="18" charset="0"/>
              </a:rPr>
              <a:t>where e1 is the uncorrelated, zero mean noise with changing variance. Please note that we used e1 to distinguish it from our general white noise error E 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295400"/>
            <a:ext cx="7772400" cy="4572000"/>
          </a:xfrm>
        </p:spPr>
        <p:txBody>
          <a:bodyPr>
            <a:normAutofit/>
          </a:bodyPr>
          <a:lstStyle/>
          <a:p>
            <a:pPr algn="ctr">
              <a:buNone/>
            </a:pPr>
            <a:r>
              <a:rPr lang="en-US" sz="3600" b="1" dirty="0">
                <a:latin typeface="Times New Roman" pitchFamily="18" charset="0"/>
                <a:cs typeface="Times New Roman" pitchFamily="18" charset="0"/>
              </a:rPr>
              <a:t>ARCH(</a:t>
            </a:r>
            <a:r>
              <a:rPr lang="en-US" sz="3600" b="1" i="1" dirty="0">
                <a:latin typeface="Times New Roman" pitchFamily="18" charset="0"/>
                <a:cs typeface="Times New Roman" pitchFamily="18" charset="0"/>
              </a:rPr>
              <a:t>l</a:t>
            </a:r>
            <a:r>
              <a:rPr lang="en-US" sz="3600" b="1" dirty="0">
                <a:latin typeface="Times New Roman" pitchFamily="18" charset="0"/>
                <a:cs typeface="Times New Roman" pitchFamily="18" charset="0"/>
              </a:rPr>
              <a:t>) MODEL</a:t>
            </a:r>
            <a:r>
              <a:rPr lang="en-US" sz="2800" dirty="0">
                <a:latin typeface="Times New Roman" pitchFamily="18" charset="0"/>
                <a:cs typeface="Times New Roman" pitchFamily="18" charset="0"/>
              </a:rPr>
              <a:t>  </a:t>
            </a:r>
          </a:p>
          <a:p>
            <a:pPr algn="just"/>
            <a:r>
              <a:rPr lang="en-US" sz="2800" dirty="0">
                <a:latin typeface="Times New Roman" pitchFamily="18" charset="0"/>
                <a:cs typeface="Times New Roman" pitchFamily="18" charset="0"/>
              </a:rPr>
              <a:t>Since we let the variance of e1 change in time, one approach is to </a:t>
            </a:r>
            <a:r>
              <a:rPr lang="en-US" sz="2800" dirty="0" err="1">
                <a:latin typeface="Times New Roman" pitchFamily="18" charset="0"/>
                <a:cs typeface="Times New Roman" pitchFamily="18" charset="0"/>
              </a:rPr>
              <a:t>modele</a:t>
            </a:r>
            <a:r>
              <a:rPr lang="en-US" sz="2800" dirty="0">
                <a:latin typeface="Times New Roman" pitchFamily="18" charset="0"/>
                <a:cs typeface="Times New Roman" pitchFamily="18" charset="0"/>
              </a:rPr>
              <a:t>~ as an AR(</a:t>
            </a:r>
            <a:r>
              <a:rPr lang="en-US" sz="2800" i="1" dirty="0">
                <a:latin typeface="Times New Roman" pitchFamily="18" charset="0"/>
                <a:cs typeface="Times New Roman" pitchFamily="18" charset="0"/>
              </a:rPr>
              <a:t>l</a:t>
            </a:r>
            <a:r>
              <a:rPr lang="en-US" sz="2800" dirty="0">
                <a:latin typeface="Times New Roman" pitchFamily="18" charset="0"/>
                <a:cs typeface="Times New Roman" pitchFamily="18" charset="0"/>
              </a:rPr>
              <a:t>) model as</a:t>
            </a:r>
          </a:p>
          <a:p>
            <a:pPr algn="just"/>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where a</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is a white noise sequence with zero mean and constant variance a,~. In this notation e1 is said to follow an autoregressive conditional </a:t>
            </a:r>
            <a:r>
              <a:rPr lang="en-US" dirty="0" err="1">
                <a:latin typeface="Times New Roman" pitchFamily="18" charset="0"/>
                <a:cs typeface="Times New Roman" pitchFamily="18" charset="0"/>
              </a:rPr>
              <a:t>heteroskedastic</a:t>
            </a:r>
            <a:r>
              <a:rPr lang="en-US" dirty="0">
                <a:latin typeface="Times New Roman" pitchFamily="18" charset="0"/>
                <a:cs typeface="Times New Roman" pitchFamily="18" charset="0"/>
              </a:rPr>
              <a:t> process of order </a:t>
            </a:r>
            <a:r>
              <a:rPr lang="en-US" i="1" dirty="0">
                <a:latin typeface="Times New Roman" pitchFamily="18" charset="0"/>
                <a:cs typeface="Times New Roman" pitchFamily="18" charset="0"/>
              </a:rPr>
              <a:t>l</a:t>
            </a:r>
            <a:r>
              <a:rPr lang="en-US" dirty="0">
                <a:latin typeface="Times New Roman" pitchFamily="18" charset="0"/>
                <a:cs typeface="Times New Roman" pitchFamily="18" charset="0"/>
              </a:rPr>
              <a:t>, ARCH(</a:t>
            </a:r>
            <a:r>
              <a:rPr lang="en-US" i="1" dirty="0">
                <a:latin typeface="Times New Roman" pitchFamily="18" charset="0"/>
                <a:cs typeface="Times New Roman" pitchFamily="18" charset="0"/>
              </a:rPr>
              <a:t>l</a:t>
            </a:r>
            <a:r>
              <a:rPr lang="en-US" dirty="0">
                <a:latin typeface="Times New Roman" pitchFamily="18" charset="0"/>
                <a:cs typeface="Times New Roman" pitchFamily="18" charset="0"/>
              </a:rPr>
              <a:t>).</a:t>
            </a:r>
          </a:p>
        </p:txBody>
      </p:sp>
      <p:pic>
        <p:nvPicPr>
          <p:cNvPr id="2050" name="Picture 2"/>
          <p:cNvPicPr>
            <a:picLocks noChangeAspect="1" noChangeArrowheads="1"/>
          </p:cNvPicPr>
          <p:nvPr/>
        </p:nvPicPr>
        <p:blipFill>
          <a:blip r:embed="rId2" cstate="print"/>
          <a:srcRect/>
          <a:stretch>
            <a:fillRect/>
          </a:stretch>
        </p:blipFill>
        <p:spPr bwMode="auto">
          <a:xfrm>
            <a:off x="1385887" y="2876550"/>
            <a:ext cx="6767513" cy="55245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sz="3200" b="1" dirty="0">
                <a:latin typeface="Times New Roman" pitchFamily="18" charset="0"/>
                <a:cs typeface="Times New Roman" pitchFamily="18" charset="0"/>
              </a:rPr>
              <a:t>ARCH(</a:t>
            </a:r>
            <a:r>
              <a:rPr lang="en-US" sz="3200" b="1" i="1" dirty="0">
                <a:latin typeface="Times New Roman" pitchFamily="18" charset="0"/>
                <a:cs typeface="Times New Roman" pitchFamily="18" charset="0"/>
              </a:rPr>
              <a:t>l</a:t>
            </a:r>
            <a:r>
              <a:rPr lang="en-US" sz="3200" b="1" dirty="0">
                <a:latin typeface="Times New Roman" pitchFamily="18" charset="0"/>
                <a:cs typeface="Times New Roman" pitchFamily="18" charset="0"/>
              </a:rPr>
              <a:t>) MODEL</a:t>
            </a:r>
            <a:endParaRPr lang="en-US" dirty="0"/>
          </a:p>
          <a:p>
            <a:pPr algn="just"/>
            <a:r>
              <a:rPr lang="en-US" dirty="0"/>
              <a:t>To check for a need for an ARCH model, once the ARIMA or regression model is fitted, not only the standard residual analysis and diagnostics checks have to be performed but also some serial dependence checks for error should be made.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itchFamily="18" charset="0"/>
                <a:cs typeface="Times New Roman" pitchFamily="18" charset="0"/>
              </a:rPr>
              <a:t>GARCH(</a:t>
            </a:r>
            <a:r>
              <a:rPr lang="en-US" b="1" i="1" dirty="0">
                <a:latin typeface="Times New Roman" pitchFamily="18" charset="0"/>
                <a:cs typeface="Times New Roman" pitchFamily="18" charset="0"/>
              </a:rPr>
              <a:t>l</a:t>
            </a:r>
            <a:r>
              <a:rPr lang="en-US" b="1" dirty="0">
                <a:latin typeface="Times New Roman" pitchFamily="18" charset="0"/>
                <a:cs typeface="Times New Roman" pitchFamily="18" charset="0"/>
              </a:rPr>
              <a:t>) MODEL</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To further generalize the ARCH model, we will consider the alternative representation originally proposed by Engle [ 1982]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pPr algn="ctr"/>
            <a:r>
              <a:rPr lang="en-US" b="1" dirty="0">
                <a:latin typeface="Times New Roman" pitchFamily="18" charset="0"/>
                <a:cs typeface="Times New Roman" pitchFamily="18" charset="0"/>
              </a:rPr>
              <a:t>GARCH(</a:t>
            </a:r>
            <a:r>
              <a:rPr lang="en-US" b="1" i="1" dirty="0">
                <a:latin typeface="Times New Roman" pitchFamily="18" charset="0"/>
                <a:cs typeface="Times New Roman" pitchFamily="18" charset="0"/>
              </a:rPr>
              <a:t>l</a:t>
            </a:r>
            <a:r>
              <a:rPr lang="en-US" b="1" dirty="0">
                <a:latin typeface="Times New Roman" pitchFamily="18" charset="0"/>
                <a:cs typeface="Times New Roman" pitchFamily="18" charset="0"/>
              </a:rPr>
              <a:t>) MODEL </a:t>
            </a:r>
            <a:r>
              <a:rPr lang="en-US" dirty="0">
                <a:latin typeface="Times New Roman" pitchFamily="18" charset="0"/>
                <a:cs typeface="Times New Roman" pitchFamily="18" charset="0"/>
              </a:rPr>
              <a:t>(Cont.)</a:t>
            </a:r>
            <a:r>
              <a:rPr lang="en-US" dirty="0"/>
              <a:t/>
            </a:r>
            <a:br>
              <a:rPr lang="en-US" dirty="0"/>
            </a:br>
            <a:endParaRPr lang="en-US" dirty="0"/>
          </a:p>
        </p:txBody>
      </p:sp>
      <p:sp>
        <p:nvSpPr>
          <p:cNvPr id="3" name="Content Placeholder 2"/>
          <p:cNvSpPr>
            <a:spLocks noGrp="1"/>
          </p:cNvSpPr>
          <p:nvPr>
            <p:ph idx="1"/>
          </p:nvPr>
        </p:nvSpPr>
        <p:spPr>
          <a:xfrm>
            <a:off x="609600" y="1676400"/>
            <a:ext cx="8382000" cy="4572000"/>
          </a:xfrm>
        </p:spPr>
        <p:txBody>
          <a:bodyPr/>
          <a:lstStyle/>
          <a:p>
            <a:pPr algn="just">
              <a:buNone/>
            </a:pPr>
            <a:r>
              <a:rPr lang="en-US" dirty="0"/>
              <a:t>Let's assume that the error can be represented as </a:t>
            </a:r>
          </a:p>
          <a:p>
            <a:pPr algn="just">
              <a:buNone/>
            </a:pPr>
            <a:endParaRPr lang="en-US" dirty="0"/>
          </a:p>
          <a:p>
            <a:pPr algn="just">
              <a:buNone/>
            </a:pPr>
            <a:endParaRPr lang="en-US" dirty="0"/>
          </a:p>
          <a:p>
            <a:pPr algn="just">
              <a:buNone/>
            </a:pPr>
            <a:r>
              <a:rPr lang="en-US" dirty="0"/>
              <a:t>    where w</a:t>
            </a:r>
            <a:r>
              <a:rPr lang="en-US" baseline="-25000" dirty="0"/>
              <a:t>t</a:t>
            </a:r>
            <a:r>
              <a:rPr lang="en-US" dirty="0"/>
              <a:t> is independent and identically distributed with mean 0 and variance I, and</a:t>
            </a:r>
          </a:p>
        </p:txBody>
      </p:sp>
      <p:pic>
        <p:nvPicPr>
          <p:cNvPr id="5" name="Picture 2"/>
          <p:cNvPicPr>
            <a:picLocks noChangeAspect="1" noChangeArrowheads="1"/>
          </p:cNvPicPr>
          <p:nvPr/>
        </p:nvPicPr>
        <p:blipFill>
          <a:blip r:embed="rId2" cstate="print"/>
          <a:srcRect/>
          <a:stretch>
            <a:fillRect/>
          </a:stretch>
        </p:blipFill>
        <p:spPr bwMode="auto">
          <a:xfrm>
            <a:off x="3581400" y="2438400"/>
            <a:ext cx="2295525" cy="618026"/>
          </a:xfrm>
          <a:prstGeom prst="rect">
            <a:avLst/>
          </a:prstGeom>
          <a:noFill/>
          <a:ln w="9525">
            <a:noFill/>
            <a:miter lim="800000"/>
            <a:headEnd/>
            <a:tailEnd/>
          </a:ln>
          <a:effectLst/>
        </p:spPr>
      </p:pic>
      <p:pic>
        <p:nvPicPr>
          <p:cNvPr id="7" name="Picture 2"/>
          <p:cNvPicPr>
            <a:picLocks noChangeAspect="1" noChangeArrowheads="1"/>
          </p:cNvPicPr>
          <p:nvPr/>
        </p:nvPicPr>
        <p:blipFill>
          <a:blip r:embed="rId3" cstate="print"/>
          <a:srcRect/>
          <a:stretch>
            <a:fillRect/>
          </a:stretch>
        </p:blipFill>
        <p:spPr bwMode="auto">
          <a:xfrm>
            <a:off x="2209800" y="4495800"/>
            <a:ext cx="5444836" cy="4572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cstate="print"/>
          <a:srcRect/>
          <a:stretch>
            <a:fillRect/>
          </a:stretch>
        </p:blipFill>
        <p:spPr bwMode="auto">
          <a:xfrm>
            <a:off x="1219200" y="2819400"/>
            <a:ext cx="6870604" cy="1557337"/>
          </a:xfrm>
          <a:prstGeom prst="rect">
            <a:avLst/>
          </a:prstGeom>
          <a:noFill/>
          <a:ln w="9525">
            <a:noFill/>
            <a:miter lim="800000"/>
            <a:headEnd/>
            <a:tailEnd/>
          </a:ln>
          <a:effectLst/>
        </p:spPr>
      </p:pic>
      <p:sp>
        <p:nvSpPr>
          <p:cNvPr id="7" name="Title 1"/>
          <p:cNvSpPr txBox="1">
            <a:spLocks/>
          </p:cNvSpPr>
          <p:nvPr/>
        </p:nvSpPr>
        <p:spPr>
          <a:xfrm>
            <a:off x="1066800" y="664464"/>
            <a:ext cx="7772400" cy="914400"/>
          </a:xfrm>
          <a:prstGeom prst="rect">
            <a:avLst/>
          </a:prstGeom>
        </p:spPr>
        <p:txBody>
          <a:bodyPr vert="horz" anchor="t">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rPr>
              <a:t>GARCH(</a:t>
            </a:r>
            <a:r>
              <a:rPr kumimoji="0" lang="en-US" sz="4000" b="1" i="1"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rPr>
              <a:t>l</a:t>
            </a:r>
            <a:r>
              <a:rPr kumimoji="0" lang="en-US" sz="4000" b="1" i="0"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rPr>
              <a:t>) MODEL </a:t>
            </a:r>
            <a:r>
              <a:rPr kumimoji="0" lang="en-US" sz="4000" b="0" i="0"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rPr>
              <a:t>(Cont.)</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000" b="0" i="0" u="none" strike="noStrike" kern="1200" cap="none" spc="-100" normalizeH="0" baseline="0" noProof="0" dirty="0">
              <a:ln>
                <a:noFill/>
              </a:ln>
              <a:solidFill>
                <a:schemeClr val="tx2">
                  <a:satMod val="200000"/>
                </a:schemeClr>
              </a:solidFill>
              <a:effectLst/>
              <a:uLnTx/>
              <a:uFillTx/>
              <a:latin typeface="Times New Roman" pitchFamily="18" charset="0"/>
              <a:ea typeface="+mj-ea"/>
              <a:cs typeface="Times New Roman" pitchFamily="18" charset="0"/>
            </a:endParaRPr>
          </a:p>
          <a:p>
            <a:pPr lvl="0" algn="ctr">
              <a:spcBef>
                <a:spcPct val="0"/>
              </a:spcBef>
            </a:pPr>
            <a:r>
              <a:rPr lang="en-US" sz="2800" spc="-100" dirty="0">
                <a:solidFill>
                  <a:schemeClr val="tx2">
                    <a:satMod val="200000"/>
                  </a:schemeClr>
                </a:solidFill>
                <a:latin typeface="+mj-lt"/>
                <a:ea typeface="+mj-ea"/>
                <a:cs typeface="+mj-cs"/>
              </a:rPr>
              <a:t>Hence the conditional variance of e</a:t>
            </a:r>
            <a:r>
              <a:rPr lang="en-US" sz="2800" spc="-100" baseline="-25000" dirty="0">
                <a:solidFill>
                  <a:schemeClr val="tx2">
                    <a:satMod val="200000"/>
                  </a:schemeClr>
                </a:solidFill>
                <a:latin typeface="+mj-lt"/>
                <a:ea typeface="+mj-ea"/>
                <a:cs typeface="+mj-cs"/>
              </a:rPr>
              <a:t>t</a:t>
            </a:r>
            <a:r>
              <a:rPr lang="en-US" sz="2800" spc="-100" dirty="0">
                <a:solidFill>
                  <a:schemeClr val="tx2">
                    <a:satMod val="200000"/>
                  </a:schemeClr>
                </a:solidFill>
                <a:latin typeface="+mj-lt"/>
                <a:ea typeface="+mj-ea"/>
                <a:cs typeface="+mj-cs"/>
              </a:rPr>
              <a:t> is </a:t>
            </a:r>
            <a:r>
              <a:rPr lang="en-US" sz="4000" spc="-100" dirty="0">
                <a:solidFill>
                  <a:schemeClr val="tx2">
                    <a:satMod val="200000"/>
                  </a:schemeClr>
                </a:solidFill>
                <a:latin typeface="+mj-lt"/>
                <a:ea typeface="+mj-ea"/>
                <a:cs typeface="+mj-cs"/>
              </a:rPr>
              <a:t/>
            </a:r>
            <a:br>
              <a:rPr lang="en-US" sz="4000" spc="-100" dirty="0">
                <a:solidFill>
                  <a:schemeClr val="tx2">
                    <a:satMod val="200000"/>
                  </a:schemeClr>
                </a:solidFill>
                <a:latin typeface="+mj-lt"/>
                <a:ea typeface="+mj-ea"/>
                <a:cs typeface="+mj-cs"/>
              </a:rPr>
            </a:br>
            <a:endParaRPr kumimoji="0" lang="en-US" sz="4000" b="0" i="0" u="none" strike="noStrike" kern="1200" cap="none" spc="-100" normalizeH="0" baseline="0" noProof="0" dirty="0">
              <a:ln>
                <a:noFill/>
              </a:ln>
              <a:solidFill>
                <a:schemeClr val="tx2">
                  <a:satMod val="200000"/>
                </a:schemeClr>
              </a:solidFill>
              <a:effectLst/>
              <a:uLnTx/>
              <a:uFillTx/>
              <a:latin typeface="+mj-lt"/>
              <a:ea typeface="+mj-ea"/>
              <a:cs typeface="+mj-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810</Words>
  <Application>Microsoft Office PowerPoint</Application>
  <PresentationFormat>On-screen Show (4:3)</PresentationFormat>
  <Paragraphs>46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Apex</vt:lpstr>
      <vt:lpstr>Slide 1</vt:lpstr>
      <vt:lpstr>Slide 2</vt:lpstr>
      <vt:lpstr>Slide 3</vt:lpstr>
      <vt:lpstr>Slide 4</vt:lpstr>
      <vt:lpstr>Slide 5</vt:lpstr>
      <vt:lpstr>Slide 6</vt:lpstr>
      <vt:lpstr>GARCH(l) MODEL </vt:lpstr>
      <vt:lpstr>GARCH(l) MODEL (Cont.) </vt:lpstr>
      <vt:lpstr>Slide 9</vt:lpstr>
      <vt:lpstr>Slide 10</vt:lpstr>
      <vt:lpstr>Slide 11</vt:lpstr>
      <vt:lpstr>Slide 12</vt:lpstr>
      <vt:lpstr>EXAMPLE</vt:lpstr>
      <vt:lpstr>Slide 14</vt:lpstr>
      <vt:lpstr>EXAMPLE(cont.)</vt:lpstr>
      <vt:lpstr>Slide 16</vt:lpstr>
      <vt:lpstr>EXAMPLE(cont.)</vt:lpstr>
      <vt:lpstr>Slide 18</vt:lpstr>
      <vt:lpstr>EXAMPLE(cont.)</vt:lpstr>
      <vt:lpstr>EXAMPLE(cont.)</vt:lpstr>
      <vt:lpstr>Slide 21</vt:lpstr>
      <vt:lpstr>EXAMPLE(cont.)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Sadia</cp:lastModifiedBy>
  <cp:revision>14</cp:revision>
  <dcterms:created xsi:type="dcterms:W3CDTF">2019-05-08T22:38:09Z</dcterms:created>
  <dcterms:modified xsi:type="dcterms:W3CDTF">2020-05-03T09:09:23Z</dcterms:modified>
</cp:coreProperties>
</file>