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57" r:id="rId3"/>
    <p:sldId id="259" r:id="rId4"/>
    <p:sldId id="266" r:id="rId5"/>
    <p:sldId id="265" r:id="rId6"/>
    <p:sldId id="261" r:id="rId7"/>
    <p:sldId id="262" r:id="rId8"/>
    <p:sldId id="263" r:id="rId9"/>
    <p:sldId id="264" r:id="rId10"/>
    <p:sldId id="267" r:id="rId11"/>
    <p:sldId id="268" r:id="rId12"/>
    <p:sldId id="269" r:id="rId13"/>
    <p:sldId id="270" r:id="rId14"/>
    <p:sldId id="271" r:id="rId15"/>
    <p:sldId id="272" r:id="rId16"/>
    <p:sldId id="273" r:id="rId17"/>
    <p:sldId id="306" r:id="rId18"/>
    <p:sldId id="274" r:id="rId19"/>
    <p:sldId id="275" r:id="rId20"/>
    <p:sldId id="276" r:id="rId21"/>
    <p:sldId id="277" r:id="rId22"/>
    <p:sldId id="278" r:id="rId23"/>
    <p:sldId id="279" r:id="rId24"/>
    <p:sldId id="282" r:id="rId25"/>
    <p:sldId id="280" r:id="rId26"/>
    <p:sldId id="307" r:id="rId27"/>
    <p:sldId id="281" r:id="rId28"/>
    <p:sldId id="283" r:id="rId29"/>
    <p:sldId id="284" r:id="rId30"/>
    <p:sldId id="304" r:id="rId31"/>
    <p:sldId id="305" r:id="rId32"/>
    <p:sldId id="285" r:id="rId33"/>
    <p:sldId id="286" r:id="rId34"/>
    <p:sldId id="287" r:id="rId35"/>
    <p:sldId id="288" r:id="rId36"/>
    <p:sldId id="308" r:id="rId37"/>
    <p:sldId id="309" r:id="rId38"/>
    <p:sldId id="289" r:id="rId39"/>
    <p:sldId id="310" r:id="rId40"/>
    <p:sldId id="290" r:id="rId41"/>
    <p:sldId id="291" r:id="rId42"/>
    <p:sldId id="292" r:id="rId43"/>
    <p:sldId id="294" r:id="rId44"/>
    <p:sldId id="295" r:id="rId45"/>
    <p:sldId id="296" r:id="rId46"/>
    <p:sldId id="311" r:id="rId47"/>
    <p:sldId id="312" r:id="rId48"/>
    <p:sldId id="297" r:id="rId49"/>
    <p:sldId id="298" r:id="rId50"/>
    <p:sldId id="299" r:id="rId51"/>
    <p:sldId id="300" r:id="rId52"/>
    <p:sldId id="301" r:id="rId53"/>
    <p:sldId id="302" r:id="rId54"/>
    <p:sldId id="303" r:id="rId55"/>
    <p:sldId id="313" r:id="rId56"/>
    <p:sldId id="258"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490965-B7F7-49C6-A14F-0D9BCE37FD6A}" type="datetimeFigureOut">
              <a:rPr lang="en-US" smtClean="0"/>
              <a:t>2/19/2020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FB53C0-5550-4696-A892-DE92A961565F}" type="slidenum">
              <a:rPr lang="en-US" smtClean="0"/>
              <a:t>‹#›</a:t>
            </a:fld>
            <a:endParaRPr lang="en-US"/>
          </a:p>
        </p:txBody>
      </p:sp>
    </p:spTree>
    <p:extLst>
      <p:ext uri="{BB962C8B-B14F-4D97-AF65-F5344CB8AC3E}">
        <p14:creationId xmlns:p14="http://schemas.microsoft.com/office/powerpoint/2010/main" val="222684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types</a:t>
            </a:r>
            <a:r>
              <a:rPr lang="en-US" baseline="0" dirty="0" smtClean="0"/>
              <a:t> of risk: uncertainty, complexity</a:t>
            </a:r>
            <a:endParaRPr lang="en-US" dirty="0"/>
          </a:p>
        </p:txBody>
      </p:sp>
      <p:sp>
        <p:nvSpPr>
          <p:cNvPr id="4" name="Slide Number Placeholder 3"/>
          <p:cNvSpPr>
            <a:spLocks noGrp="1"/>
          </p:cNvSpPr>
          <p:nvPr>
            <p:ph type="sldNum" sz="quarter" idx="10"/>
          </p:nvPr>
        </p:nvSpPr>
        <p:spPr/>
        <p:txBody>
          <a:bodyPr/>
          <a:lstStyle/>
          <a:p>
            <a:fld id="{C0FB53C0-5550-4696-A892-DE92A961565F}" type="slidenum">
              <a:rPr lang="en-US" smtClean="0"/>
              <a:t>15</a:t>
            </a:fld>
            <a:endParaRPr lang="en-US"/>
          </a:p>
        </p:txBody>
      </p:sp>
    </p:spTree>
    <p:extLst>
      <p:ext uri="{BB962C8B-B14F-4D97-AF65-F5344CB8AC3E}">
        <p14:creationId xmlns:p14="http://schemas.microsoft.com/office/powerpoint/2010/main" val="213815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2/19/2020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447800"/>
            <a:ext cx="7772400" cy="2819400"/>
          </a:xfrm>
        </p:spPr>
        <p:txBody>
          <a:bodyPr>
            <a:noAutofit/>
          </a:bodyPr>
          <a:lstStyle/>
          <a:p>
            <a:r>
              <a:rPr lang="en-US" sz="6000" b="1" i="1" u="sng" dirty="0" smtClean="0"/>
              <a:t>SELECTION OF AN APPROPRIATE PROJECT APPROACH</a:t>
            </a:r>
            <a:endParaRPr lang="en-US" sz="6000" b="1" i="1"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Choosing </a:t>
            </a:r>
            <a:br>
              <a:rPr lang="en-US" b="1" u="sng" dirty="0" smtClean="0"/>
            </a:br>
            <a:r>
              <a:rPr lang="en-US" b="1" u="sng" dirty="0" smtClean="0"/>
              <a:t>Methodologies and Technologies</a:t>
            </a:r>
            <a:endParaRPr lang="en-US" b="1" u="sng" dirty="0"/>
          </a:p>
        </p:txBody>
      </p:sp>
      <p:sp>
        <p:nvSpPr>
          <p:cNvPr id="3" name="Content Placeholder 2"/>
          <p:cNvSpPr>
            <a:spLocks noGrp="1"/>
          </p:cNvSpPr>
          <p:nvPr>
            <p:ph idx="1"/>
          </p:nvPr>
        </p:nvSpPr>
        <p:spPr/>
        <p:txBody>
          <a:bodyPr/>
          <a:lstStyle/>
          <a:p>
            <a:pPr algn="just"/>
            <a:r>
              <a:rPr lang="en-US" dirty="0" smtClean="0"/>
              <a:t>Identify project as either objective driven and product driven</a:t>
            </a:r>
          </a:p>
          <a:p>
            <a:pPr algn="just"/>
            <a:r>
              <a:rPr lang="en-US" dirty="0" smtClean="0"/>
              <a:t>Analyze other project characteristics</a:t>
            </a:r>
          </a:p>
          <a:p>
            <a:pPr algn="just"/>
            <a:r>
              <a:rPr lang="en-US" dirty="0" smtClean="0"/>
              <a:t>Identify high level project risks</a:t>
            </a:r>
          </a:p>
          <a:p>
            <a:pPr algn="just"/>
            <a:r>
              <a:rPr lang="en-US" dirty="0" smtClean="0"/>
              <a:t>Take into account user requirement concerning implementation</a:t>
            </a:r>
          </a:p>
        </p:txBody>
      </p:sp>
    </p:spTree>
    <p:extLst>
      <p:ext uri="{BB962C8B-B14F-4D97-AF65-F5344CB8AC3E}">
        <p14:creationId xmlns:p14="http://schemas.microsoft.com/office/powerpoint/2010/main" val="1320143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Objective </a:t>
            </a:r>
            <a:r>
              <a:rPr lang="en-US" b="1" u="sng" dirty="0"/>
              <a:t>driven or product driven.</a:t>
            </a:r>
          </a:p>
        </p:txBody>
      </p:sp>
      <p:sp>
        <p:nvSpPr>
          <p:cNvPr id="3" name="Content Placeholder 2"/>
          <p:cNvSpPr>
            <a:spLocks noGrp="1"/>
          </p:cNvSpPr>
          <p:nvPr>
            <p:ph idx="1"/>
          </p:nvPr>
        </p:nvSpPr>
        <p:spPr/>
        <p:txBody>
          <a:bodyPr/>
          <a:lstStyle/>
          <a:p>
            <a:pPr algn="just"/>
            <a:r>
              <a:rPr lang="en-US" dirty="0"/>
              <a:t>Product-driven </a:t>
            </a:r>
            <a:r>
              <a:rPr lang="en-US" dirty="0" smtClean="0"/>
              <a:t>project:</a:t>
            </a:r>
          </a:p>
          <a:p>
            <a:pPr lvl="1" algn="just"/>
            <a:r>
              <a:rPr lang="en-US" dirty="0" smtClean="0"/>
              <a:t>a </a:t>
            </a:r>
            <a:r>
              <a:rPr lang="en-US" dirty="0"/>
              <a:t>project will be to create a product. </a:t>
            </a:r>
          </a:p>
          <a:p>
            <a:pPr lvl="1" algn="just"/>
            <a:r>
              <a:rPr lang="en-US" dirty="0" smtClean="0"/>
              <a:t>The </a:t>
            </a:r>
            <a:r>
              <a:rPr lang="en-US" dirty="0"/>
              <a:t>details of the product is provided by the client. </a:t>
            </a:r>
            <a:endParaRPr lang="en-US" dirty="0" smtClean="0"/>
          </a:p>
          <a:p>
            <a:pPr algn="just"/>
            <a:r>
              <a:rPr lang="en-US" dirty="0" smtClean="0"/>
              <a:t>Objective-driven </a:t>
            </a:r>
            <a:r>
              <a:rPr lang="en-US" dirty="0"/>
              <a:t>project: </a:t>
            </a:r>
          </a:p>
          <a:p>
            <a:pPr lvl="1" algn="just"/>
            <a:r>
              <a:rPr lang="en-US" dirty="0" smtClean="0"/>
              <a:t>A </a:t>
            </a:r>
            <a:r>
              <a:rPr lang="en-US" dirty="0"/>
              <a:t>project is to meet an objective. </a:t>
            </a:r>
          </a:p>
          <a:p>
            <a:pPr lvl="1" algn="just"/>
            <a:r>
              <a:rPr lang="en-US" dirty="0" smtClean="0"/>
              <a:t>The </a:t>
            </a:r>
            <a:r>
              <a:rPr lang="en-US" dirty="0"/>
              <a:t>Client may have a problem and asks a specialist to recommend solutions. </a:t>
            </a:r>
          </a:p>
          <a:p>
            <a:pPr algn="just"/>
            <a:endParaRPr lang="en-US" dirty="0"/>
          </a:p>
        </p:txBody>
      </p:sp>
    </p:spTree>
    <p:extLst>
      <p:ext uri="{BB962C8B-B14F-4D97-AF65-F5344CB8AC3E}">
        <p14:creationId xmlns:p14="http://schemas.microsoft.com/office/powerpoint/2010/main" val="1824912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Analyze other project </a:t>
            </a:r>
            <a:r>
              <a:rPr lang="en-US" b="1" u="sng" dirty="0" smtClean="0"/>
              <a:t>characteristics</a:t>
            </a:r>
            <a:endParaRPr lang="en-US" b="1" u="sng" dirty="0"/>
          </a:p>
        </p:txBody>
      </p:sp>
      <p:sp>
        <p:nvSpPr>
          <p:cNvPr id="3" name="Content Placeholder 2"/>
          <p:cNvSpPr>
            <a:spLocks noGrp="1"/>
          </p:cNvSpPr>
          <p:nvPr>
            <p:ph idx="1"/>
          </p:nvPr>
        </p:nvSpPr>
        <p:spPr/>
        <p:txBody>
          <a:bodyPr>
            <a:normAutofit fontScale="92500"/>
          </a:bodyPr>
          <a:lstStyle/>
          <a:p>
            <a:pPr algn="just"/>
            <a:r>
              <a:rPr lang="en-US" dirty="0"/>
              <a:t>Will we implement a data-oriented or a process oriented system?</a:t>
            </a:r>
          </a:p>
          <a:p>
            <a:pPr algn="just"/>
            <a:r>
              <a:rPr lang="en-US" dirty="0" smtClean="0"/>
              <a:t>Will </a:t>
            </a:r>
            <a:r>
              <a:rPr lang="en-US" dirty="0"/>
              <a:t>the software to be produced be a general tool or </a:t>
            </a:r>
            <a:r>
              <a:rPr lang="en-US" dirty="0" smtClean="0"/>
              <a:t>application specific</a:t>
            </a:r>
            <a:r>
              <a:rPr lang="en-US" dirty="0"/>
              <a:t>?</a:t>
            </a:r>
          </a:p>
          <a:p>
            <a:pPr algn="just"/>
            <a:r>
              <a:rPr lang="en-US" dirty="0" smtClean="0"/>
              <a:t>Are </a:t>
            </a:r>
            <a:r>
              <a:rPr lang="en-US" dirty="0"/>
              <a:t>there specific tools available for implementing the particular </a:t>
            </a:r>
            <a:r>
              <a:rPr lang="en-US" dirty="0" smtClean="0"/>
              <a:t>type of </a:t>
            </a:r>
            <a:r>
              <a:rPr lang="en-US" dirty="0"/>
              <a:t>application?</a:t>
            </a:r>
          </a:p>
          <a:p>
            <a:pPr lvl="1" algn="just"/>
            <a:r>
              <a:rPr lang="en-US" dirty="0" smtClean="0"/>
              <a:t>Is </a:t>
            </a:r>
            <a:r>
              <a:rPr lang="en-US" dirty="0"/>
              <a:t>the system </a:t>
            </a:r>
            <a:r>
              <a:rPr lang="en-US" dirty="0" smtClean="0"/>
              <a:t>knowledge-based?</a:t>
            </a:r>
          </a:p>
          <a:p>
            <a:pPr lvl="1" algn="just"/>
            <a:r>
              <a:rPr lang="en-US" dirty="0" smtClean="0"/>
              <a:t>Will </a:t>
            </a:r>
            <a:r>
              <a:rPr lang="en-US" dirty="0"/>
              <a:t>the system to be produced makes heavy use of computer graphics?</a:t>
            </a:r>
          </a:p>
        </p:txBody>
      </p:sp>
    </p:spTree>
    <p:extLst>
      <p:ext uri="{BB962C8B-B14F-4D97-AF65-F5344CB8AC3E}">
        <p14:creationId xmlns:p14="http://schemas.microsoft.com/office/powerpoint/2010/main" val="3259933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Analyze other project characteristics</a:t>
            </a:r>
            <a:endParaRPr lang="en-US" u="sng" dirty="0"/>
          </a:p>
        </p:txBody>
      </p:sp>
      <p:sp>
        <p:nvSpPr>
          <p:cNvPr id="3" name="Content Placeholder 2"/>
          <p:cNvSpPr>
            <a:spLocks noGrp="1"/>
          </p:cNvSpPr>
          <p:nvPr>
            <p:ph idx="1"/>
          </p:nvPr>
        </p:nvSpPr>
        <p:spPr/>
        <p:txBody>
          <a:bodyPr/>
          <a:lstStyle/>
          <a:p>
            <a:pPr algn="just"/>
            <a:r>
              <a:rPr lang="en-US" dirty="0"/>
              <a:t>Is the system to be created safety critical?</a:t>
            </a:r>
          </a:p>
          <a:p>
            <a:pPr algn="just"/>
            <a:r>
              <a:rPr lang="en-US" dirty="0" smtClean="0"/>
              <a:t>Is </a:t>
            </a:r>
            <a:r>
              <a:rPr lang="en-US" dirty="0"/>
              <a:t>the system designed to carry out predefined services or to </a:t>
            </a:r>
            <a:r>
              <a:rPr lang="en-US" dirty="0" smtClean="0"/>
              <a:t>be engaging </a:t>
            </a:r>
            <a:r>
              <a:rPr lang="en-US" dirty="0"/>
              <a:t>and entertaining?</a:t>
            </a:r>
          </a:p>
          <a:p>
            <a:pPr algn="just"/>
            <a:r>
              <a:rPr lang="en-US" dirty="0" smtClean="0"/>
              <a:t>What </a:t>
            </a:r>
            <a:r>
              <a:rPr lang="en-US" dirty="0"/>
              <a:t>is the nature of the hardware/software environment </a:t>
            </a:r>
            <a:r>
              <a:rPr lang="en-US" dirty="0" smtClean="0"/>
              <a:t>in which </a:t>
            </a:r>
            <a:r>
              <a:rPr lang="en-US" dirty="0"/>
              <a:t>the system will operate?</a:t>
            </a:r>
          </a:p>
        </p:txBody>
      </p:sp>
    </p:spTree>
    <p:extLst>
      <p:ext uri="{BB962C8B-B14F-4D97-AF65-F5344CB8AC3E}">
        <p14:creationId xmlns:p14="http://schemas.microsoft.com/office/powerpoint/2010/main" val="2920342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Identify high-level project risks.</a:t>
            </a:r>
          </a:p>
        </p:txBody>
      </p:sp>
      <p:sp>
        <p:nvSpPr>
          <p:cNvPr id="3" name="Content Placeholder 2"/>
          <p:cNvSpPr>
            <a:spLocks noGrp="1"/>
          </p:cNvSpPr>
          <p:nvPr>
            <p:ph idx="1"/>
          </p:nvPr>
        </p:nvSpPr>
        <p:spPr/>
        <p:txBody>
          <a:bodyPr>
            <a:normAutofit/>
          </a:bodyPr>
          <a:lstStyle/>
          <a:p>
            <a:pPr algn="just"/>
            <a:r>
              <a:rPr lang="en-US" dirty="0"/>
              <a:t>The more uncertainty in the project the more the risk that </a:t>
            </a:r>
            <a:r>
              <a:rPr lang="en-US" dirty="0" smtClean="0"/>
              <a:t>the project </a:t>
            </a:r>
            <a:r>
              <a:rPr lang="en-US" dirty="0"/>
              <a:t>will be unsuccessful.</a:t>
            </a:r>
          </a:p>
          <a:p>
            <a:pPr algn="just"/>
            <a:r>
              <a:rPr lang="en-US" dirty="0" smtClean="0"/>
              <a:t>Recognizing </a:t>
            </a:r>
            <a:r>
              <a:rPr lang="en-US" dirty="0"/>
              <a:t>the area of uncertainty allows taking steps </a:t>
            </a:r>
            <a:r>
              <a:rPr lang="en-US" dirty="0" smtClean="0"/>
              <a:t>towards reducing </a:t>
            </a:r>
            <a:r>
              <a:rPr lang="en-US" dirty="0"/>
              <a:t>its uncertainty.</a:t>
            </a:r>
          </a:p>
          <a:p>
            <a:pPr algn="just"/>
            <a:r>
              <a:rPr lang="en-US" dirty="0" smtClean="0"/>
              <a:t>Uncertainty </a:t>
            </a:r>
            <a:r>
              <a:rPr lang="en-US" dirty="0"/>
              <a:t>can be associated with the products, processes, </a:t>
            </a:r>
            <a:r>
              <a:rPr lang="en-US" dirty="0" smtClean="0"/>
              <a:t>or resources </a:t>
            </a:r>
            <a:r>
              <a:rPr lang="en-US" dirty="0"/>
              <a:t>of a project.</a:t>
            </a:r>
          </a:p>
        </p:txBody>
      </p:sp>
    </p:spTree>
    <p:extLst>
      <p:ext uri="{BB962C8B-B14F-4D97-AF65-F5344CB8AC3E}">
        <p14:creationId xmlns:p14="http://schemas.microsoft.com/office/powerpoint/2010/main" val="1485597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Identify high-level project risks.</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US" b="1" dirty="0"/>
              <a:t>Product </a:t>
            </a:r>
            <a:r>
              <a:rPr lang="en-US" b="1" dirty="0" smtClean="0"/>
              <a:t>uncertainty:</a:t>
            </a:r>
          </a:p>
          <a:p>
            <a:pPr lvl="1" algn="just"/>
            <a:r>
              <a:rPr lang="en-US" dirty="0" smtClean="0"/>
              <a:t>How </a:t>
            </a:r>
            <a:r>
              <a:rPr lang="en-US" dirty="0"/>
              <a:t>well are the requirements </a:t>
            </a:r>
            <a:r>
              <a:rPr lang="en-US" dirty="0" smtClean="0"/>
              <a:t>understood.</a:t>
            </a:r>
          </a:p>
          <a:p>
            <a:pPr lvl="1" algn="just"/>
            <a:r>
              <a:rPr lang="en-US" dirty="0" smtClean="0"/>
              <a:t>The </a:t>
            </a:r>
            <a:r>
              <a:rPr lang="en-US" dirty="0"/>
              <a:t>users themselves could be uncertain about what the system is </a:t>
            </a:r>
            <a:r>
              <a:rPr lang="en-US" dirty="0" smtClean="0"/>
              <a:t>to do</a:t>
            </a:r>
            <a:r>
              <a:rPr lang="en-US" dirty="0"/>
              <a:t>.</a:t>
            </a:r>
          </a:p>
          <a:p>
            <a:pPr algn="just"/>
            <a:r>
              <a:rPr lang="en-US" b="1" dirty="0" smtClean="0"/>
              <a:t>Process uncertainty:</a:t>
            </a:r>
          </a:p>
          <a:p>
            <a:pPr lvl="1" algn="just"/>
            <a:r>
              <a:rPr lang="en-US" dirty="0" smtClean="0"/>
              <a:t>For </a:t>
            </a:r>
            <a:r>
              <a:rPr lang="en-US" dirty="0"/>
              <a:t>the project under consideration, the organization will use </a:t>
            </a:r>
            <a:r>
              <a:rPr lang="en-US" dirty="0" smtClean="0"/>
              <a:t>an approach </a:t>
            </a:r>
            <a:r>
              <a:rPr lang="en-US" dirty="0"/>
              <a:t>or an application building-tool that it never used before.</a:t>
            </a:r>
          </a:p>
          <a:p>
            <a:pPr algn="just"/>
            <a:r>
              <a:rPr lang="en-US" b="1" dirty="0" smtClean="0"/>
              <a:t>Resource uncertainty:</a:t>
            </a:r>
          </a:p>
          <a:p>
            <a:pPr lvl="1" algn="just"/>
            <a:r>
              <a:rPr lang="en-US" dirty="0" smtClean="0"/>
              <a:t>The </a:t>
            </a:r>
            <a:r>
              <a:rPr lang="en-US" dirty="0"/>
              <a:t>main area of resource uncertainty is the availability of the </a:t>
            </a:r>
            <a:r>
              <a:rPr lang="en-US" dirty="0" smtClean="0"/>
              <a:t>staff  with </a:t>
            </a:r>
            <a:r>
              <a:rPr lang="en-US" dirty="0"/>
              <a:t>the right ability and experience.</a:t>
            </a:r>
          </a:p>
        </p:txBody>
      </p:sp>
    </p:spTree>
    <p:extLst>
      <p:ext uri="{BB962C8B-B14F-4D97-AF65-F5344CB8AC3E}">
        <p14:creationId xmlns:p14="http://schemas.microsoft.com/office/powerpoint/2010/main" val="29297274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Take into Account User requirements Concerning Implementation</a:t>
            </a:r>
            <a:endParaRPr lang="en-US" b="1" u="sng" dirty="0"/>
          </a:p>
        </p:txBody>
      </p:sp>
      <p:sp>
        <p:nvSpPr>
          <p:cNvPr id="3" name="Content Placeholder 2"/>
          <p:cNvSpPr>
            <a:spLocks noGrp="1"/>
          </p:cNvSpPr>
          <p:nvPr>
            <p:ph idx="1"/>
          </p:nvPr>
        </p:nvSpPr>
        <p:spPr/>
        <p:txBody>
          <a:bodyPr/>
          <a:lstStyle/>
          <a:p>
            <a:pPr algn="just"/>
            <a:r>
              <a:rPr lang="en-US" dirty="0" smtClean="0"/>
              <a:t>Imposing uniform applications and technologies throughout whole organization saves time and money at the end of organization.</a:t>
            </a:r>
          </a:p>
          <a:p>
            <a:pPr algn="just"/>
            <a:r>
              <a:rPr lang="en-US" dirty="0" smtClean="0"/>
              <a:t>A client organization often lays down standards that have to be adopted by any </a:t>
            </a:r>
            <a:r>
              <a:rPr lang="en-US" smtClean="0"/>
              <a:t>contractor providing </a:t>
            </a:r>
            <a:r>
              <a:rPr lang="en-US" dirty="0" smtClean="0"/>
              <a:t>software for them.</a:t>
            </a:r>
            <a:endParaRPr lang="en-US" dirty="0"/>
          </a:p>
        </p:txBody>
      </p:sp>
    </p:spTree>
    <p:extLst>
      <p:ext uri="{BB962C8B-B14F-4D97-AF65-F5344CB8AC3E}">
        <p14:creationId xmlns:p14="http://schemas.microsoft.com/office/powerpoint/2010/main" val="37334276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Activities</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US" b="1" i="1" dirty="0" smtClean="0"/>
              <a:t>ACTIVITY 1:</a:t>
            </a:r>
            <a:r>
              <a:rPr lang="en-US" dirty="0" smtClean="0"/>
              <a:t> </a:t>
            </a:r>
            <a:r>
              <a:rPr lang="en-US" dirty="0" err="1" smtClean="0"/>
              <a:t>Brigette</a:t>
            </a:r>
            <a:r>
              <a:rPr lang="en-US" dirty="0" smtClean="0"/>
              <a:t> at </a:t>
            </a:r>
            <a:r>
              <a:rPr lang="en-US" dirty="0" err="1"/>
              <a:t>B</a:t>
            </a:r>
            <a:r>
              <a:rPr lang="en-US" dirty="0" err="1" smtClean="0"/>
              <a:t>rightmouth</a:t>
            </a:r>
            <a:r>
              <a:rPr lang="en-US" dirty="0" smtClean="0"/>
              <a:t> college has identified as a risk the possibility that no suitable payroll package would be available on the market. What other risks might be inherent in the </a:t>
            </a:r>
            <a:r>
              <a:rPr lang="en-US" dirty="0" err="1"/>
              <a:t>B</a:t>
            </a:r>
            <a:r>
              <a:rPr lang="en-US" dirty="0" err="1" smtClean="0"/>
              <a:t>rightmouth</a:t>
            </a:r>
            <a:r>
              <a:rPr lang="en-US" dirty="0" smtClean="0"/>
              <a:t> college payroll project?</a:t>
            </a:r>
          </a:p>
          <a:p>
            <a:pPr algn="just"/>
            <a:r>
              <a:rPr lang="en-US" b="1" i="1" dirty="0" smtClean="0"/>
              <a:t>ACTIVITY 2:</a:t>
            </a:r>
            <a:r>
              <a:rPr lang="en-US" dirty="0" smtClean="0"/>
              <a:t> Categorize each of the following systems.</a:t>
            </a:r>
          </a:p>
          <a:p>
            <a:pPr lvl="1" algn="just"/>
            <a:r>
              <a:rPr lang="en-US" dirty="0" smtClean="0"/>
              <a:t>A system which calculates the amount of a drug that should be administered to a patient who has a particular complaint.</a:t>
            </a:r>
          </a:p>
          <a:p>
            <a:pPr lvl="1" algn="just"/>
            <a:r>
              <a:rPr lang="en-US" dirty="0" smtClean="0"/>
              <a:t>A system to manage a student loans scheme.</a:t>
            </a:r>
          </a:p>
          <a:p>
            <a:pPr lvl="1" algn="just"/>
            <a:r>
              <a:rPr lang="en-US" dirty="0" smtClean="0"/>
              <a:t>A system to control trains in a tunnel.</a:t>
            </a:r>
            <a:endParaRPr lang="en-US" dirty="0"/>
          </a:p>
        </p:txBody>
      </p:sp>
    </p:spTree>
    <p:extLst>
      <p:ext uri="{BB962C8B-B14F-4D97-AF65-F5344CB8AC3E}">
        <p14:creationId xmlns:p14="http://schemas.microsoft.com/office/powerpoint/2010/main" val="2074719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Process Model</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A number of inter related activities have to be undertaken to create a final product. These activities can be organized in different ways and we call these process models.</a:t>
            </a:r>
          </a:p>
          <a:p>
            <a:pPr algn="just"/>
            <a:r>
              <a:rPr lang="en-US" dirty="0" smtClean="0"/>
              <a:t>A process model of a software product is a graphical or textual representation of its lifecycle. Additionally a process model may describe the details of various types of activities carried out during the different phases and the documents produced.</a:t>
            </a:r>
            <a:endParaRPr lang="en-US" dirty="0"/>
          </a:p>
        </p:txBody>
      </p:sp>
    </p:spTree>
    <p:extLst>
      <p:ext uri="{BB962C8B-B14F-4D97-AF65-F5344CB8AC3E}">
        <p14:creationId xmlns:p14="http://schemas.microsoft.com/office/powerpoint/2010/main" val="219408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Process Model</a:t>
            </a:r>
            <a:endParaRPr lang="en-US" u="sng" dirty="0"/>
          </a:p>
        </p:txBody>
      </p:sp>
      <p:sp>
        <p:nvSpPr>
          <p:cNvPr id="3" name="Content Placeholder 2"/>
          <p:cNvSpPr>
            <a:spLocks noGrp="1"/>
          </p:cNvSpPr>
          <p:nvPr>
            <p:ph idx="1"/>
          </p:nvPr>
        </p:nvSpPr>
        <p:spPr/>
        <p:txBody>
          <a:bodyPr/>
          <a:lstStyle/>
          <a:p>
            <a:pPr marL="0" indent="0" algn="ctr">
              <a:buNone/>
            </a:pPr>
            <a:r>
              <a:rPr lang="en-US" b="1" i="1" dirty="0"/>
              <a:t>Structure versus speed of </a:t>
            </a:r>
            <a:r>
              <a:rPr lang="en-US" b="1" i="1" dirty="0" smtClean="0"/>
              <a:t>delivery</a:t>
            </a:r>
          </a:p>
          <a:p>
            <a:pPr algn="just"/>
            <a:r>
              <a:rPr lang="en-US" dirty="0" smtClean="0"/>
              <a:t>Two competing pressures</a:t>
            </a:r>
          </a:p>
          <a:p>
            <a:pPr lvl="1" algn="just"/>
            <a:r>
              <a:rPr lang="en-US" dirty="0" smtClean="0"/>
              <a:t>One is to make sure that the final product has a robust structure which will be able to meet evolving needs.</a:t>
            </a:r>
          </a:p>
          <a:p>
            <a:pPr lvl="1" algn="just"/>
            <a:r>
              <a:rPr lang="en-US" dirty="0" smtClean="0"/>
              <a:t>Other is to get the job done as quickly and as cheaply as possible.</a:t>
            </a:r>
            <a:endParaRPr lang="en-US" dirty="0"/>
          </a:p>
        </p:txBody>
      </p:sp>
    </p:spTree>
    <p:extLst>
      <p:ext uri="{BB962C8B-B14F-4D97-AF65-F5344CB8AC3E}">
        <p14:creationId xmlns:p14="http://schemas.microsoft.com/office/powerpoint/2010/main" val="352015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t/>
            </a:r>
            <a:br>
              <a:rPr lang="en-US" u="sng" dirty="0" smtClean="0"/>
            </a:br>
            <a:r>
              <a:rPr lang="en-US" b="1" u="sng" dirty="0" smtClean="0"/>
              <a:t>Contents</a:t>
            </a:r>
            <a:br>
              <a:rPr lang="en-US" b="1" u="sng" dirty="0" smtClean="0"/>
            </a:br>
            <a:endParaRPr lang="en-US" b="1" u="sng" dirty="0"/>
          </a:p>
        </p:txBody>
      </p:sp>
      <p:sp>
        <p:nvSpPr>
          <p:cNvPr id="3" name="Content Placeholder 2"/>
          <p:cNvSpPr>
            <a:spLocks noGrp="1"/>
          </p:cNvSpPr>
          <p:nvPr>
            <p:ph idx="1"/>
          </p:nvPr>
        </p:nvSpPr>
        <p:spPr/>
        <p:txBody>
          <a:bodyPr>
            <a:normAutofit/>
          </a:bodyPr>
          <a:lstStyle/>
          <a:p>
            <a:pPr algn="just"/>
            <a:r>
              <a:rPr lang="en-US" dirty="0" smtClean="0"/>
              <a:t>Introduction</a:t>
            </a:r>
          </a:p>
          <a:p>
            <a:pPr algn="just"/>
            <a:r>
              <a:rPr lang="en-US" dirty="0" smtClean="0"/>
              <a:t>Build or Buy?</a:t>
            </a:r>
          </a:p>
          <a:p>
            <a:pPr algn="just"/>
            <a:r>
              <a:rPr lang="en-US" dirty="0"/>
              <a:t>M</a:t>
            </a:r>
            <a:r>
              <a:rPr lang="en-US" dirty="0" smtClean="0"/>
              <a:t>ethodologies and technologies of analyzing various project characteristics</a:t>
            </a:r>
          </a:p>
          <a:p>
            <a:pPr algn="just"/>
            <a:r>
              <a:rPr lang="en-US" dirty="0" smtClean="0"/>
              <a:t>Software Process Models</a:t>
            </a:r>
          </a:p>
          <a:p>
            <a:pPr algn="just"/>
            <a:r>
              <a:rPr lang="en-US" dirty="0" smtClean="0"/>
              <a:t>Selecting the most appropriate model.</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Process Model</a:t>
            </a:r>
            <a:endParaRPr lang="en-US" u="sng" dirty="0"/>
          </a:p>
        </p:txBody>
      </p:sp>
      <p:sp>
        <p:nvSpPr>
          <p:cNvPr id="3" name="Content Placeholder 2"/>
          <p:cNvSpPr>
            <a:spLocks noGrp="1"/>
          </p:cNvSpPr>
          <p:nvPr>
            <p:ph idx="1"/>
          </p:nvPr>
        </p:nvSpPr>
        <p:spPr/>
        <p:txBody>
          <a:bodyPr>
            <a:normAutofit/>
          </a:bodyPr>
          <a:lstStyle/>
          <a:p>
            <a:pPr algn="just"/>
            <a:r>
              <a:rPr lang="en-US" dirty="0" smtClean="0"/>
              <a:t>Structured Approach:</a:t>
            </a:r>
          </a:p>
          <a:p>
            <a:pPr lvl="1" algn="just"/>
            <a:r>
              <a:rPr lang="en-US" dirty="0" smtClean="0"/>
              <a:t>Also </a:t>
            </a:r>
            <a:r>
              <a:rPr lang="en-US" dirty="0"/>
              <a:t>called ‘heavyweight’ </a:t>
            </a:r>
            <a:r>
              <a:rPr lang="en-US" dirty="0" smtClean="0"/>
              <a:t>approaches</a:t>
            </a:r>
          </a:p>
          <a:p>
            <a:pPr lvl="1" algn="just"/>
            <a:r>
              <a:rPr lang="en-US" dirty="0" smtClean="0"/>
              <a:t>Step-by-step </a:t>
            </a:r>
            <a:r>
              <a:rPr lang="en-US" dirty="0"/>
              <a:t>methods where each step and intermediate product is </a:t>
            </a:r>
            <a:r>
              <a:rPr lang="en-US" dirty="0" smtClean="0"/>
              <a:t>carefully defined</a:t>
            </a:r>
            <a:endParaRPr lang="en-US" dirty="0"/>
          </a:p>
          <a:p>
            <a:pPr lvl="1" algn="just"/>
            <a:r>
              <a:rPr lang="en-US" dirty="0" smtClean="0"/>
              <a:t>Emphasis </a:t>
            </a:r>
            <a:r>
              <a:rPr lang="en-US" dirty="0"/>
              <a:t>on getting quality right first </a:t>
            </a:r>
            <a:r>
              <a:rPr lang="en-US" dirty="0" smtClean="0"/>
              <a:t>time</a:t>
            </a:r>
          </a:p>
          <a:p>
            <a:pPr lvl="1" algn="just"/>
            <a:r>
              <a:rPr lang="en-US" dirty="0" smtClean="0"/>
              <a:t>More time consuming and expensive</a:t>
            </a:r>
          </a:p>
          <a:p>
            <a:pPr lvl="1" algn="just"/>
            <a:r>
              <a:rPr lang="en-US" dirty="0" smtClean="0"/>
              <a:t>End result is expected to be a less error prone and more maintainable final system.</a:t>
            </a:r>
            <a:endParaRPr lang="en-US" dirty="0"/>
          </a:p>
        </p:txBody>
      </p:sp>
    </p:spTree>
    <p:extLst>
      <p:ext uri="{BB962C8B-B14F-4D97-AF65-F5344CB8AC3E}">
        <p14:creationId xmlns:p14="http://schemas.microsoft.com/office/powerpoint/2010/main" val="2596291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Process Model</a:t>
            </a:r>
            <a:endParaRPr lang="en-US" u="sng" dirty="0"/>
          </a:p>
        </p:txBody>
      </p:sp>
      <p:sp>
        <p:nvSpPr>
          <p:cNvPr id="3" name="Content Placeholder 2"/>
          <p:cNvSpPr>
            <a:spLocks noGrp="1"/>
          </p:cNvSpPr>
          <p:nvPr>
            <p:ph idx="1"/>
          </p:nvPr>
        </p:nvSpPr>
        <p:spPr/>
        <p:txBody>
          <a:bodyPr/>
          <a:lstStyle/>
          <a:p>
            <a:pPr algn="just"/>
            <a:r>
              <a:rPr lang="en-US" dirty="0" smtClean="0"/>
              <a:t>Speed of Delivery:</a:t>
            </a:r>
          </a:p>
          <a:p>
            <a:pPr lvl="1" algn="just"/>
            <a:r>
              <a:rPr lang="en-US" dirty="0" smtClean="0"/>
              <a:t>Also called lightweight approaches</a:t>
            </a:r>
          </a:p>
          <a:p>
            <a:pPr lvl="1" algn="just"/>
            <a:r>
              <a:rPr lang="en-US" dirty="0"/>
              <a:t>Emphasis </a:t>
            </a:r>
            <a:r>
              <a:rPr lang="en-US" dirty="0" smtClean="0"/>
              <a:t>is on </a:t>
            </a:r>
            <a:r>
              <a:rPr lang="en-US" dirty="0"/>
              <a:t>speed of delivery rather than documentation</a:t>
            </a:r>
          </a:p>
        </p:txBody>
      </p:sp>
    </p:spTree>
    <p:extLst>
      <p:ext uri="{BB962C8B-B14F-4D97-AF65-F5344CB8AC3E}">
        <p14:creationId xmlns:p14="http://schemas.microsoft.com/office/powerpoint/2010/main" val="489232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Process Model</a:t>
            </a:r>
            <a:endParaRPr lang="en-US" u="sng"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1990"/>
          <a:stretch/>
        </p:blipFill>
        <p:spPr>
          <a:xfrm>
            <a:off x="990600" y="1447800"/>
            <a:ext cx="7010400" cy="4876800"/>
          </a:xfrm>
        </p:spPr>
      </p:pic>
    </p:spTree>
    <p:extLst>
      <p:ext uri="{BB962C8B-B14F-4D97-AF65-F5344CB8AC3E}">
        <p14:creationId xmlns:p14="http://schemas.microsoft.com/office/powerpoint/2010/main" val="27676979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Process Model</a:t>
            </a:r>
            <a:endParaRPr lang="en-US" u="sng" dirty="0"/>
          </a:p>
        </p:txBody>
      </p:sp>
      <p:sp>
        <p:nvSpPr>
          <p:cNvPr id="3" name="Content Placeholder 2"/>
          <p:cNvSpPr>
            <a:spLocks noGrp="1"/>
          </p:cNvSpPr>
          <p:nvPr>
            <p:ph idx="1"/>
          </p:nvPr>
        </p:nvSpPr>
        <p:spPr/>
        <p:txBody>
          <a:bodyPr/>
          <a:lstStyle/>
          <a:p>
            <a:pPr algn="just"/>
            <a:r>
              <a:rPr lang="en-US" dirty="0" smtClean="0"/>
              <a:t>Some process models included in this chapter are:</a:t>
            </a:r>
          </a:p>
          <a:p>
            <a:pPr lvl="1" algn="just"/>
            <a:r>
              <a:rPr lang="en-US" dirty="0" smtClean="0"/>
              <a:t>The waterfall model</a:t>
            </a:r>
          </a:p>
          <a:p>
            <a:pPr lvl="1" algn="just"/>
            <a:r>
              <a:rPr lang="en-US" dirty="0" smtClean="0"/>
              <a:t>The spiral  model</a:t>
            </a:r>
          </a:p>
          <a:p>
            <a:pPr lvl="1" algn="just"/>
            <a:r>
              <a:rPr lang="en-US" dirty="0" smtClean="0"/>
              <a:t>Software prototype</a:t>
            </a:r>
          </a:p>
          <a:p>
            <a:pPr lvl="1" algn="just"/>
            <a:r>
              <a:rPr lang="en-US" dirty="0" smtClean="0"/>
              <a:t>Incremental delivery</a:t>
            </a:r>
          </a:p>
          <a:p>
            <a:pPr lvl="1" algn="just"/>
            <a:r>
              <a:rPr lang="en-US" dirty="0" smtClean="0"/>
              <a:t>Agile methods </a:t>
            </a:r>
          </a:p>
        </p:txBody>
      </p:sp>
    </p:spTree>
    <p:extLst>
      <p:ext uri="{BB962C8B-B14F-4D97-AF65-F5344CB8AC3E}">
        <p14:creationId xmlns:p14="http://schemas.microsoft.com/office/powerpoint/2010/main" val="937511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Waterfall Model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28687" y="1786731"/>
            <a:ext cx="7286625" cy="4152900"/>
          </a:xfrm>
        </p:spPr>
      </p:pic>
    </p:spTree>
    <p:extLst>
      <p:ext uri="{BB962C8B-B14F-4D97-AF65-F5344CB8AC3E}">
        <p14:creationId xmlns:p14="http://schemas.microsoft.com/office/powerpoint/2010/main" val="2781740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Waterfall Model</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It is the Classical </a:t>
            </a:r>
            <a:r>
              <a:rPr lang="en-US" dirty="0"/>
              <a:t>model of system </a:t>
            </a:r>
            <a:r>
              <a:rPr lang="en-US" dirty="0" smtClean="0"/>
              <a:t>development also known as one-shot </a:t>
            </a:r>
            <a:r>
              <a:rPr lang="en-US" dirty="0"/>
              <a:t>or once-through model</a:t>
            </a:r>
            <a:r>
              <a:rPr lang="en-US" dirty="0" smtClean="0"/>
              <a:t>.</a:t>
            </a:r>
          </a:p>
          <a:p>
            <a:pPr algn="just"/>
            <a:r>
              <a:rPr lang="en-US" dirty="0" smtClean="0"/>
              <a:t>There is a sequence of activities working from top to bottom.</a:t>
            </a:r>
            <a:endParaRPr lang="en-US" dirty="0"/>
          </a:p>
          <a:p>
            <a:pPr algn="just"/>
            <a:r>
              <a:rPr lang="en-US" dirty="0" smtClean="0"/>
              <a:t>It has Limited </a:t>
            </a:r>
            <a:r>
              <a:rPr lang="en-US" dirty="0"/>
              <a:t>scope of iteration. </a:t>
            </a:r>
            <a:endParaRPr lang="en-US" dirty="0" smtClean="0"/>
          </a:p>
          <a:p>
            <a:pPr algn="just"/>
            <a:r>
              <a:rPr lang="en-US" dirty="0" smtClean="0"/>
              <a:t>Is </a:t>
            </a:r>
            <a:r>
              <a:rPr lang="en-US" dirty="0"/>
              <a:t>this a strength or a limitation</a:t>
            </a:r>
            <a:r>
              <a:rPr lang="en-US" dirty="0" smtClean="0"/>
              <a:t>??</a:t>
            </a:r>
          </a:p>
          <a:p>
            <a:pPr lvl="1" algn="just"/>
            <a:r>
              <a:rPr lang="en-US" dirty="0" smtClean="0"/>
              <a:t>This </a:t>
            </a:r>
            <a:r>
              <a:rPr lang="en-US" dirty="0"/>
              <a:t>is a strength for the </a:t>
            </a:r>
            <a:r>
              <a:rPr lang="en-US" dirty="0" smtClean="0"/>
              <a:t>WF-model.</a:t>
            </a:r>
          </a:p>
          <a:p>
            <a:pPr lvl="1" algn="just"/>
            <a:r>
              <a:rPr lang="en-US" dirty="0" smtClean="0"/>
              <a:t>Because </a:t>
            </a:r>
            <a:r>
              <a:rPr lang="en-US" dirty="0"/>
              <a:t>it is suitable for some projects especially for large projects, we </a:t>
            </a:r>
            <a:r>
              <a:rPr lang="en-US" dirty="0" smtClean="0"/>
              <a:t>want to </a:t>
            </a:r>
            <a:r>
              <a:rPr lang="en-US" dirty="0"/>
              <a:t>avoid reworking tasks that are thought to be </a:t>
            </a:r>
            <a:r>
              <a:rPr lang="en-US" dirty="0" smtClean="0"/>
              <a:t>completed.</a:t>
            </a:r>
          </a:p>
          <a:p>
            <a:pPr lvl="1" algn="just"/>
            <a:r>
              <a:rPr lang="en-US" dirty="0" smtClean="0"/>
              <a:t>Reworking </a:t>
            </a:r>
            <a:r>
              <a:rPr lang="en-US" dirty="0"/>
              <a:t>tasks could result in late delivery</a:t>
            </a:r>
            <a:r>
              <a:rPr lang="en-US" dirty="0" smtClean="0"/>
              <a:t>.</a:t>
            </a:r>
            <a:endParaRPr lang="en-US" dirty="0"/>
          </a:p>
        </p:txBody>
      </p:sp>
    </p:spTree>
    <p:extLst>
      <p:ext uri="{BB962C8B-B14F-4D97-AF65-F5344CB8AC3E}">
        <p14:creationId xmlns:p14="http://schemas.microsoft.com/office/powerpoint/2010/main" val="1050990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Waterfall Model</a:t>
            </a:r>
          </a:p>
        </p:txBody>
      </p:sp>
      <p:sp>
        <p:nvSpPr>
          <p:cNvPr id="3" name="Content Placeholder 2"/>
          <p:cNvSpPr>
            <a:spLocks noGrp="1"/>
          </p:cNvSpPr>
          <p:nvPr>
            <p:ph idx="1"/>
          </p:nvPr>
        </p:nvSpPr>
        <p:spPr/>
        <p:txBody>
          <a:bodyPr>
            <a:normAutofit fontScale="92500" lnSpcReduction="10000"/>
          </a:bodyPr>
          <a:lstStyle/>
          <a:p>
            <a:pPr algn="just"/>
            <a:r>
              <a:rPr lang="en-US" dirty="0" smtClean="0"/>
              <a:t>The waterfall approach creates natural milestones at the end of each phase, where project progress can be reviewed.</a:t>
            </a:r>
          </a:p>
          <a:p>
            <a:pPr algn="just"/>
            <a:r>
              <a:rPr lang="en-US" dirty="0" smtClean="0"/>
              <a:t>When the requirements are well defined and the development methods are well understood. It allows project completion time to be forecast with some confidence, allowing effective control of the project.</a:t>
            </a:r>
            <a:endParaRPr lang="en-US" dirty="0"/>
          </a:p>
          <a:p>
            <a:pPr algn="just"/>
            <a:r>
              <a:rPr lang="en-US" dirty="0" smtClean="0"/>
              <a:t>However, when there is uncertainty, a more flexible and iterative approach is required.</a:t>
            </a:r>
            <a:endParaRPr lang="en-US" dirty="0"/>
          </a:p>
          <a:p>
            <a:endParaRPr lang="en-US" dirty="0"/>
          </a:p>
        </p:txBody>
      </p:sp>
    </p:spTree>
    <p:extLst>
      <p:ext uri="{BB962C8B-B14F-4D97-AF65-F5344CB8AC3E}">
        <p14:creationId xmlns:p14="http://schemas.microsoft.com/office/powerpoint/2010/main" val="440012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Waterfall Model</a:t>
            </a:r>
          </a:p>
        </p:txBody>
      </p:sp>
      <p:sp>
        <p:nvSpPr>
          <p:cNvPr id="3" name="Content Placeholder 2"/>
          <p:cNvSpPr>
            <a:spLocks noGrp="1"/>
          </p:cNvSpPr>
          <p:nvPr>
            <p:ph idx="1"/>
          </p:nvPr>
        </p:nvSpPr>
        <p:spPr/>
        <p:txBody>
          <a:bodyPr>
            <a:normAutofit lnSpcReduction="10000"/>
          </a:bodyPr>
          <a:lstStyle/>
          <a:p>
            <a:pPr algn="just"/>
            <a:r>
              <a:rPr lang="en-US" b="1" dirty="0" smtClean="0"/>
              <a:t>Strengths:</a:t>
            </a:r>
          </a:p>
          <a:p>
            <a:pPr lvl="1" algn="just"/>
            <a:r>
              <a:rPr lang="en-US" dirty="0" smtClean="0"/>
              <a:t>Easy </a:t>
            </a:r>
            <a:r>
              <a:rPr lang="en-US" dirty="0"/>
              <a:t>to manage due to the rigidity of the model, because each phase </a:t>
            </a:r>
            <a:r>
              <a:rPr lang="en-US" dirty="0" smtClean="0"/>
              <a:t>is specific</a:t>
            </a:r>
          </a:p>
          <a:p>
            <a:pPr lvl="1" algn="just"/>
            <a:r>
              <a:rPr lang="en-US" dirty="0" smtClean="0"/>
              <a:t>Reinforces </a:t>
            </a:r>
            <a:r>
              <a:rPr lang="en-US" dirty="0"/>
              <a:t>good habits: define-before-design, design-before-code</a:t>
            </a:r>
            <a:r>
              <a:rPr lang="en-US" dirty="0" smtClean="0"/>
              <a:t>.</a:t>
            </a:r>
          </a:p>
          <a:p>
            <a:pPr algn="just"/>
            <a:r>
              <a:rPr lang="en-US" b="1" dirty="0" smtClean="0"/>
              <a:t>Weakness:</a:t>
            </a:r>
          </a:p>
          <a:p>
            <a:pPr lvl="1" algn="just"/>
            <a:r>
              <a:rPr lang="en-US" dirty="0" smtClean="0"/>
              <a:t>Unrealistic </a:t>
            </a:r>
            <a:r>
              <a:rPr lang="en-US" dirty="0"/>
              <a:t>to expect accurate requirements so early in </a:t>
            </a:r>
            <a:r>
              <a:rPr lang="en-US" dirty="0" smtClean="0"/>
              <a:t>project.</a:t>
            </a:r>
          </a:p>
          <a:p>
            <a:pPr lvl="1" algn="just"/>
            <a:r>
              <a:rPr lang="en-US" dirty="0"/>
              <a:t>S</a:t>
            </a:r>
            <a:r>
              <a:rPr lang="en-US" dirty="0" smtClean="0"/>
              <a:t>oftware </a:t>
            </a:r>
            <a:r>
              <a:rPr lang="en-US" dirty="0"/>
              <a:t>is delivered late in project, delays discovery of serious errors</a:t>
            </a:r>
          </a:p>
        </p:txBody>
      </p:sp>
    </p:spTree>
    <p:extLst>
      <p:ext uri="{BB962C8B-B14F-4D97-AF65-F5344CB8AC3E}">
        <p14:creationId xmlns:p14="http://schemas.microsoft.com/office/powerpoint/2010/main" val="34365496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The Spiral Model</a:t>
            </a:r>
            <a:endParaRPr lang="en-US" b="1" u="sng"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76400" y="1295400"/>
            <a:ext cx="5943600" cy="5332661"/>
          </a:xfrm>
        </p:spPr>
      </p:pic>
    </p:spTree>
    <p:extLst>
      <p:ext uri="{BB962C8B-B14F-4D97-AF65-F5344CB8AC3E}">
        <p14:creationId xmlns:p14="http://schemas.microsoft.com/office/powerpoint/2010/main" val="1158997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Spiral Model</a:t>
            </a:r>
            <a:endParaRPr lang="en-US" u="sng" dirty="0"/>
          </a:p>
        </p:txBody>
      </p:sp>
      <p:sp>
        <p:nvSpPr>
          <p:cNvPr id="3" name="Content Placeholder 2"/>
          <p:cNvSpPr>
            <a:spLocks noGrp="1"/>
          </p:cNvSpPr>
          <p:nvPr>
            <p:ph idx="1"/>
          </p:nvPr>
        </p:nvSpPr>
        <p:spPr/>
        <p:txBody>
          <a:bodyPr>
            <a:normAutofit/>
          </a:bodyPr>
          <a:lstStyle/>
          <a:p>
            <a:pPr algn="just"/>
            <a:r>
              <a:rPr lang="en-US" dirty="0" smtClean="0"/>
              <a:t>Represented </a:t>
            </a:r>
            <a:r>
              <a:rPr lang="en-US" dirty="0"/>
              <a:t>as a loop or a spiral where the system </a:t>
            </a:r>
            <a:r>
              <a:rPr lang="en-US" dirty="0" smtClean="0"/>
              <a:t>is considered </a:t>
            </a:r>
            <a:r>
              <a:rPr lang="en-US" dirty="0"/>
              <a:t>in more detail</a:t>
            </a:r>
            <a:r>
              <a:rPr lang="en-US" dirty="0" smtClean="0"/>
              <a:t>.</a:t>
            </a:r>
          </a:p>
          <a:p>
            <a:pPr algn="just"/>
            <a:r>
              <a:rPr lang="en-US" dirty="0" smtClean="0"/>
              <a:t>The distinguishing characteristic features of the spiral model are:</a:t>
            </a:r>
          </a:p>
          <a:p>
            <a:pPr lvl="1" algn="just"/>
            <a:r>
              <a:rPr lang="en-US" dirty="0" smtClean="0"/>
              <a:t>Incremental style of development</a:t>
            </a:r>
          </a:p>
          <a:p>
            <a:pPr lvl="1" algn="just"/>
            <a:r>
              <a:rPr lang="en-US" dirty="0" smtClean="0"/>
              <a:t>Ability to handle various types of risks</a:t>
            </a:r>
          </a:p>
          <a:p>
            <a:pPr algn="just"/>
            <a:endParaRPr lang="en-US" dirty="0" smtClean="0"/>
          </a:p>
        </p:txBody>
      </p:sp>
    </p:spTree>
    <p:extLst>
      <p:ext uri="{BB962C8B-B14F-4D97-AF65-F5344CB8AC3E}">
        <p14:creationId xmlns:p14="http://schemas.microsoft.com/office/powerpoint/2010/main" val="47729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Introduction</a:t>
            </a:r>
            <a:endParaRPr lang="en-US" b="1" u="sng" dirty="0"/>
          </a:p>
        </p:txBody>
      </p:sp>
      <p:sp>
        <p:nvSpPr>
          <p:cNvPr id="3" name="Content Placeholder 2"/>
          <p:cNvSpPr>
            <a:spLocks noGrp="1"/>
          </p:cNvSpPr>
          <p:nvPr>
            <p:ph idx="1"/>
          </p:nvPr>
        </p:nvSpPr>
        <p:spPr/>
        <p:txBody>
          <a:bodyPr>
            <a:normAutofit/>
          </a:bodyPr>
          <a:lstStyle/>
          <a:p>
            <a:pPr algn="just"/>
            <a:r>
              <a:rPr lang="en-US" dirty="0"/>
              <a:t>This chapter is  concerned with how the characteristics of a project environment and the application to be delivered influence the shape of the plan of a project.</a:t>
            </a:r>
          </a:p>
          <a:p>
            <a:pPr algn="just"/>
            <a:r>
              <a:rPr lang="en-US" dirty="0"/>
              <a:t>Introduction to most common process models and selection of the most appropriate of them for a project is also a part of this chapter.</a:t>
            </a:r>
          </a:p>
        </p:txBody>
      </p:sp>
    </p:spTree>
    <p:extLst>
      <p:ext uri="{BB962C8B-B14F-4D97-AF65-F5344CB8AC3E}">
        <p14:creationId xmlns:p14="http://schemas.microsoft.com/office/powerpoint/2010/main" val="34542987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Spiral Model</a:t>
            </a:r>
            <a:endParaRPr lang="en-US" u="sng" dirty="0"/>
          </a:p>
        </p:txBody>
      </p:sp>
      <p:sp>
        <p:nvSpPr>
          <p:cNvPr id="3" name="Content Placeholder 2"/>
          <p:cNvSpPr>
            <a:spLocks noGrp="1"/>
          </p:cNvSpPr>
          <p:nvPr>
            <p:ph idx="1"/>
          </p:nvPr>
        </p:nvSpPr>
        <p:spPr/>
        <p:txBody>
          <a:bodyPr/>
          <a:lstStyle/>
          <a:p>
            <a:pPr algn="just"/>
            <a:r>
              <a:rPr lang="en-US" dirty="0" smtClean="0"/>
              <a:t>Each loop of the spiral is called a phase of this software process.</a:t>
            </a:r>
          </a:p>
          <a:p>
            <a:pPr algn="just"/>
            <a:r>
              <a:rPr lang="en-US" dirty="0" smtClean="0"/>
              <a:t>In each phase, one or more features of the product are implemented after resolving any associated risks through prototyping.</a:t>
            </a:r>
          </a:p>
          <a:p>
            <a:pPr algn="just"/>
            <a:r>
              <a:rPr lang="en-US" dirty="0" smtClean="0"/>
              <a:t>The exact number of loops of spiral are not fixed, and vary from project to project providing higher flexibility.</a:t>
            </a:r>
            <a:endParaRPr lang="en-US" dirty="0"/>
          </a:p>
        </p:txBody>
      </p:sp>
    </p:spTree>
    <p:extLst>
      <p:ext uri="{BB962C8B-B14F-4D97-AF65-F5344CB8AC3E}">
        <p14:creationId xmlns:p14="http://schemas.microsoft.com/office/powerpoint/2010/main" val="35545391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Spiral Model</a:t>
            </a:r>
            <a:endParaRPr lang="en-US" u="sng" dirty="0"/>
          </a:p>
        </p:txBody>
      </p:sp>
      <p:sp>
        <p:nvSpPr>
          <p:cNvPr id="3" name="Content Placeholder 2"/>
          <p:cNvSpPr>
            <a:spLocks noGrp="1"/>
          </p:cNvSpPr>
          <p:nvPr>
            <p:ph idx="1"/>
          </p:nvPr>
        </p:nvSpPr>
        <p:spPr/>
        <p:txBody>
          <a:bodyPr>
            <a:normAutofit fontScale="92500"/>
          </a:bodyPr>
          <a:lstStyle/>
          <a:p>
            <a:pPr algn="just"/>
            <a:r>
              <a:rPr lang="en-US" dirty="0" smtClean="0"/>
              <a:t>Each loop of the spiral is divided into four quadrants, indicating four stages in each phase</a:t>
            </a:r>
          </a:p>
          <a:p>
            <a:pPr lvl="1" algn="just"/>
            <a:r>
              <a:rPr lang="en-US" dirty="0" smtClean="0"/>
              <a:t>In first stage, one or more features of the project are analyzed.</a:t>
            </a:r>
          </a:p>
          <a:p>
            <a:pPr lvl="1" algn="just"/>
            <a:r>
              <a:rPr lang="en-US" dirty="0" smtClean="0"/>
              <a:t>In 2</a:t>
            </a:r>
            <a:r>
              <a:rPr lang="en-US" baseline="30000" dirty="0" smtClean="0"/>
              <a:t>nd</a:t>
            </a:r>
            <a:r>
              <a:rPr lang="en-US" dirty="0" smtClean="0"/>
              <a:t> stage, risks in implementing those features are identified and resolved through prototyping.</a:t>
            </a:r>
          </a:p>
          <a:p>
            <a:pPr lvl="1" algn="just"/>
            <a:r>
              <a:rPr lang="en-US" dirty="0" smtClean="0"/>
              <a:t>In 3</a:t>
            </a:r>
            <a:r>
              <a:rPr lang="en-US" baseline="30000" dirty="0" smtClean="0"/>
              <a:t>rd</a:t>
            </a:r>
            <a:r>
              <a:rPr lang="en-US" dirty="0" smtClean="0"/>
              <a:t> stage, the identified features are implemented.</a:t>
            </a:r>
          </a:p>
          <a:p>
            <a:pPr lvl="1" algn="just"/>
            <a:r>
              <a:rPr lang="en-US" dirty="0" smtClean="0"/>
              <a:t>In 4</a:t>
            </a:r>
            <a:r>
              <a:rPr lang="en-US" baseline="30000" dirty="0" smtClean="0"/>
              <a:t>th</a:t>
            </a:r>
            <a:r>
              <a:rPr lang="en-US" dirty="0" smtClean="0"/>
              <a:t> stage, the developed feature is reviewed and the features to be implemented in the next phase are identified.</a:t>
            </a:r>
          </a:p>
        </p:txBody>
      </p:sp>
    </p:spTree>
    <p:extLst>
      <p:ext uri="{BB962C8B-B14F-4D97-AF65-F5344CB8AC3E}">
        <p14:creationId xmlns:p14="http://schemas.microsoft.com/office/powerpoint/2010/main" val="654429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The Spiral Model</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b="1" dirty="0" smtClean="0"/>
              <a:t>Strengths:</a:t>
            </a:r>
          </a:p>
          <a:p>
            <a:pPr lvl="1" algn="just"/>
            <a:r>
              <a:rPr lang="en-US" dirty="0" smtClean="0"/>
              <a:t>High </a:t>
            </a:r>
            <a:r>
              <a:rPr lang="en-US" dirty="0"/>
              <a:t>amount of risk analysis hence, avoidance of Risk is </a:t>
            </a:r>
            <a:r>
              <a:rPr lang="en-US" dirty="0" smtClean="0"/>
              <a:t>enhanced.</a:t>
            </a:r>
          </a:p>
          <a:p>
            <a:pPr lvl="1" algn="just"/>
            <a:r>
              <a:rPr lang="en-US" dirty="0" smtClean="0"/>
              <a:t>Software </a:t>
            </a:r>
            <a:r>
              <a:rPr lang="en-US" dirty="0"/>
              <a:t>is produced early in the software life </a:t>
            </a:r>
            <a:r>
              <a:rPr lang="en-US" dirty="0" smtClean="0"/>
              <a:t>cycle.</a:t>
            </a:r>
          </a:p>
          <a:p>
            <a:pPr lvl="1" algn="just"/>
            <a:r>
              <a:rPr lang="en-US" dirty="0" smtClean="0"/>
              <a:t>The </a:t>
            </a:r>
            <a:r>
              <a:rPr lang="en-US" dirty="0"/>
              <a:t>model makes use of techniques like reuse, prototyping</a:t>
            </a:r>
            <a:r>
              <a:rPr lang="en-US" dirty="0" smtClean="0"/>
              <a:t>.</a:t>
            </a:r>
          </a:p>
          <a:p>
            <a:pPr algn="just"/>
            <a:r>
              <a:rPr lang="en-US" b="1" dirty="0" smtClean="0"/>
              <a:t>Weakness:</a:t>
            </a:r>
            <a:endParaRPr lang="en-US" b="1" dirty="0"/>
          </a:p>
          <a:p>
            <a:pPr lvl="1" algn="just"/>
            <a:r>
              <a:rPr lang="en-US" dirty="0" smtClean="0"/>
              <a:t>The </a:t>
            </a:r>
            <a:r>
              <a:rPr lang="en-US" dirty="0"/>
              <a:t>model is not suitable for small projects as cost of risk analysis may exceed the actual cost of the </a:t>
            </a:r>
            <a:r>
              <a:rPr lang="en-US" dirty="0" smtClean="0"/>
              <a:t>project.</a:t>
            </a:r>
          </a:p>
          <a:p>
            <a:pPr lvl="1" algn="just"/>
            <a:r>
              <a:rPr lang="en-US" dirty="0" smtClean="0"/>
              <a:t>Different </a:t>
            </a:r>
            <a:r>
              <a:rPr lang="en-US" dirty="0"/>
              <a:t>persons involved in the project may find it complex to use</a:t>
            </a:r>
          </a:p>
        </p:txBody>
      </p:sp>
    </p:spTree>
    <p:extLst>
      <p:ext uri="{BB962C8B-B14F-4D97-AF65-F5344CB8AC3E}">
        <p14:creationId xmlns:p14="http://schemas.microsoft.com/office/powerpoint/2010/main" val="18236628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Software Prototyping</a:t>
            </a:r>
            <a:endParaRPr lang="en-US" b="1" u="sng" dirty="0"/>
          </a:p>
        </p:txBody>
      </p:sp>
      <p:sp>
        <p:nvSpPr>
          <p:cNvPr id="3" name="Content Placeholder 2"/>
          <p:cNvSpPr>
            <a:spLocks noGrp="1"/>
          </p:cNvSpPr>
          <p:nvPr>
            <p:ph idx="1"/>
          </p:nvPr>
        </p:nvSpPr>
        <p:spPr/>
        <p:txBody>
          <a:bodyPr>
            <a:normAutofit fontScale="85000" lnSpcReduction="20000"/>
          </a:bodyPr>
          <a:lstStyle/>
          <a:p>
            <a:pPr algn="just"/>
            <a:r>
              <a:rPr lang="en-US" dirty="0"/>
              <a:t>Prototype is a working model of one or more aspects </a:t>
            </a:r>
            <a:r>
              <a:rPr lang="en-US" dirty="0" smtClean="0"/>
              <a:t>of the </a:t>
            </a:r>
            <a:r>
              <a:rPr lang="en-US" dirty="0"/>
              <a:t>projected system</a:t>
            </a:r>
            <a:r>
              <a:rPr lang="en-US" dirty="0" smtClean="0"/>
              <a:t>.</a:t>
            </a:r>
          </a:p>
          <a:p>
            <a:pPr algn="just"/>
            <a:r>
              <a:rPr lang="en-US" dirty="0"/>
              <a:t>The prototype is constructed and tested, quickly </a:t>
            </a:r>
            <a:r>
              <a:rPr lang="en-US" dirty="0" smtClean="0"/>
              <a:t>and inexpensively </a:t>
            </a:r>
            <a:r>
              <a:rPr lang="en-US" dirty="0"/>
              <a:t>to test assumptions</a:t>
            </a:r>
            <a:r>
              <a:rPr lang="en-US" dirty="0" smtClean="0"/>
              <a:t>.</a:t>
            </a:r>
            <a:endParaRPr lang="en-US" dirty="0"/>
          </a:p>
          <a:p>
            <a:pPr algn="just"/>
            <a:r>
              <a:rPr lang="en-US" dirty="0" smtClean="0"/>
              <a:t>Goals</a:t>
            </a:r>
            <a:endParaRPr lang="en-US" dirty="0"/>
          </a:p>
          <a:p>
            <a:pPr lvl="1" algn="just"/>
            <a:r>
              <a:rPr lang="en-US" dirty="0" smtClean="0"/>
              <a:t>Gain knowledge</a:t>
            </a:r>
          </a:p>
          <a:p>
            <a:pPr lvl="1" algn="just"/>
            <a:r>
              <a:rPr lang="en-US" dirty="0"/>
              <a:t>R</a:t>
            </a:r>
            <a:r>
              <a:rPr lang="en-US" dirty="0" smtClean="0"/>
              <a:t>educe </a:t>
            </a:r>
            <a:r>
              <a:rPr lang="en-US" dirty="0"/>
              <a:t>risk and </a:t>
            </a:r>
            <a:r>
              <a:rPr lang="en-US" dirty="0" smtClean="0"/>
              <a:t>uncertainty</a:t>
            </a:r>
          </a:p>
          <a:p>
            <a:pPr lvl="1" algn="just"/>
            <a:r>
              <a:rPr lang="en-US" dirty="0"/>
              <a:t>V</a:t>
            </a:r>
            <a:r>
              <a:rPr lang="en-US" dirty="0" smtClean="0"/>
              <a:t>erify </a:t>
            </a:r>
            <a:r>
              <a:rPr lang="en-US" dirty="0"/>
              <a:t>a design or implementation </a:t>
            </a:r>
            <a:r>
              <a:rPr lang="en-US" dirty="0" smtClean="0"/>
              <a:t>approach</a:t>
            </a:r>
          </a:p>
          <a:p>
            <a:pPr algn="just"/>
            <a:r>
              <a:rPr lang="en-US" dirty="0" smtClean="0"/>
              <a:t>Prototypes can be classified as</a:t>
            </a:r>
          </a:p>
          <a:p>
            <a:pPr lvl="1" algn="just"/>
            <a:r>
              <a:rPr lang="en-US" dirty="0" smtClean="0"/>
              <a:t>Throwaway</a:t>
            </a:r>
          </a:p>
          <a:p>
            <a:pPr lvl="1" algn="just"/>
            <a:r>
              <a:rPr lang="en-US" dirty="0" smtClean="0"/>
              <a:t>Evolutionary</a:t>
            </a:r>
            <a:endParaRPr lang="en-US" dirty="0"/>
          </a:p>
        </p:txBody>
      </p:sp>
    </p:spTree>
    <p:extLst>
      <p:ext uri="{BB962C8B-B14F-4D97-AF65-F5344CB8AC3E}">
        <p14:creationId xmlns:p14="http://schemas.microsoft.com/office/powerpoint/2010/main" val="2088679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Prototyping</a:t>
            </a:r>
            <a:endParaRPr lang="en-US" u="sng" dirty="0"/>
          </a:p>
        </p:txBody>
      </p:sp>
      <p:sp>
        <p:nvSpPr>
          <p:cNvPr id="3" name="Content Placeholder 2"/>
          <p:cNvSpPr>
            <a:spLocks noGrp="1"/>
          </p:cNvSpPr>
          <p:nvPr>
            <p:ph idx="1"/>
          </p:nvPr>
        </p:nvSpPr>
        <p:spPr/>
        <p:txBody>
          <a:bodyPr>
            <a:normAutofit/>
          </a:bodyPr>
          <a:lstStyle/>
          <a:p>
            <a:pPr algn="just"/>
            <a:r>
              <a:rPr lang="en-US" b="1" dirty="0" smtClean="0"/>
              <a:t>Strengths:</a:t>
            </a:r>
          </a:p>
          <a:p>
            <a:pPr lvl="1" algn="just"/>
            <a:r>
              <a:rPr lang="en-US" dirty="0"/>
              <a:t>Learning by </a:t>
            </a:r>
            <a:r>
              <a:rPr lang="en-US" dirty="0" smtClean="0"/>
              <a:t>doing.</a:t>
            </a:r>
          </a:p>
          <a:p>
            <a:pPr lvl="1" algn="just"/>
            <a:r>
              <a:rPr lang="en-US" dirty="0" smtClean="0"/>
              <a:t>Improved communication.</a:t>
            </a:r>
          </a:p>
          <a:p>
            <a:pPr lvl="1" algn="just"/>
            <a:r>
              <a:rPr lang="en-US" dirty="0" smtClean="0"/>
              <a:t>Improved </a:t>
            </a:r>
            <a:r>
              <a:rPr lang="en-US" dirty="0"/>
              <a:t>user </a:t>
            </a:r>
            <a:r>
              <a:rPr lang="en-US" dirty="0" smtClean="0"/>
              <a:t>involvement.</a:t>
            </a:r>
          </a:p>
          <a:p>
            <a:pPr lvl="1" algn="just"/>
            <a:r>
              <a:rPr lang="en-US" dirty="0" smtClean="0"/>
              <a:t>Clarification </a:t>
            </a:r>
            <a:r>
              <a:rPr lang="en-US" dirty="0"/>
              <a:t>of partially-known </a:t>
            </a:r>
            <a:r>
              <a:rPr lang="en-US" dirty="0" smtClean="0"/>
              <a:t>requirements.</a:t>
            </a:r>
          </a:p>
          <a:p>
            <a:pPr lvl="1" algn="just"/>
            <a:r>
              <a:rPr lang="en-US" dirty="0" smtClean="0"/>
              <a:t>Reduced </a:t>
            </a:r>
            <a:r>
              <a:rPr lang="en-US" dirty="0"/>
              <a:t>need for </a:t>
            </a:r>
            <a:r>
              <a:rPr lang="en-US" dirty="0" smtClean="0"/>
              <a:t>documentation.</a:t>
            </a:r>
          </a:p>
          <a:p>
            <a:pPr lvl="1" algn="just"/>
            <a:r>
              <a:rPr lang="en-US" dirty="0" smtClean="0"/>
              <a:t>Feature </a:t>
            </a:r>
            <a:r>
              <a:rPr lang="en-US" dirty="0"/>
              <a:t>constraint</a:t>
            </a:r>
            <a:r>
              <a:rPr lang="en-US" dirty="0" smtClean="0"/>
              <a:t>.</a:t>
            </a:r>
          </a:p>
        </p:txBody>
      </p:sp>
    </p:spTree>
    <p:extLst>
      <p:ext uri="{BB962C8B-B14F-4D97-AF65-F5344CB8AC3E}">
        <p14:creationId xmlns:p14="http://schemas.microsoft.com/office/powerpoint/2010/main" val="27479584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Prototyping</a:t>
            </a:r>
            <a:endParaRPr lang="en-US" u="sng" dirty="0"/>
          </a:p>
        </p:txBody>
      </p:sp>
      <p:sp>
        <p:nvSpPr>
          <p:cNvPr id="3" name="Content Placeholder 2"/>
          <p:cNvSpPr>
            <a:spLocks noGrp="1"/>
          </p:cNvSpPr>
          <p:nvPr>
            <p:ph idx="1"/>
          </p:nvPr>
        </p:nvSpPr>
        <p:spPr/>
        <p:txBody>
          <a:bodyPr>
            <a:normAutofit/>
          </a:bodyPr>
          <a:lstStyle/>
          <a:p>
            <a:pPr algn="just"/>
            <a:r>
              <a:rPr lang="en-US" b="1" dirty="0" smtClean="0"/>
              <a:t>Weakness:</a:t>
            </a:r>
          </a:p>
          <a:p>
            <a:pPr lvl="1" algn="just"/>
            <a:r>
              <a:rPr lang="en-US" dirty="0"/>
              <a:t>Users sometimes misunderstand the role of the </a:t>
            </a:r>
            <a:r>
              <a:rPr lang="en-US" dirty="0" smtClean="0"/>
              <a:t>prototype.</a:t>
            </a:r>
          </a:p>
          <a:p>
            <a:pPr lvl="1" algn="just"/>
            <a:r>
              <a:rPr lang="en-US" dirty="0" smtClean="0"/>
              <a:t>Lack </a:t>
            </a:r>
            <a:r>
              <a:rPr lang="en-US" dirty="0"/>
              <a:t>of project standards </a:t>
            </a:r>
            <a:r>
              <a:rPr lang="en-US" dirty="0" smtClean="0"/>
              <a:t>possible.</a:t>
            </a:r>
          </a:p>
          <a:p>
            <a:pPr lvl="1" algn="just"/>
            <a:r>
              <a:rPr lang="en-US" dirty="0" smtClean="0"/>
              <a:t>Additional expense.</a:t>
            </a:r>
          </a:p>
          <a:p>
            <a:pPr lvl="1" algn="just"/>
            <a:r>
              <a:rPr lang="en-US" dirty="0" smtClean="0"/>
              <a:t>Close </a:t>
            </a:r>
            <a:r>
              <a:rPr lang="en-US" dirty="0"/>
              <a:t>proximity of developers</a:t>
            </a:r>
            <a:r>
              <a:rPr lang="en-US" dirty="0" smtClean="0"/>
              <a:t>.</a:t>
            </a:r>
          </a:p>
        </p:txBody>
      </p:sp>
    </p:spTree>
    <p:extLst>
      <p:ext uri="{BB962C8B-B14F-4D97-AF65-F5344CB8AC3E}">
        <p14:creationId xmlns:p14="http://schemas.microsoft.com/office/powerpoint/2010/main" val="41150166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Prototyping</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It would be unusual for the whole application to be prototyped.</a:t>
            </a:r>
          </a:p>
          <a:p>
            <a:pPr algn="just"/>
            <a:r>
              <a:rPr lang="en-US" dirty="0" smtClean="0"/>
              <a:t>It usually simulates only some aspects of the target application.</a:t>
            </a:r>
          </a:p>
          <a:p>
            <a:pPr algn="just"/>
            <a:r>
              <a:rPr lang="en-US" dirty="0" smtClean="0"/>
              <a:t>For example there might be</a:t>
            </a:r>
          </a:p>
          <a:p>
            <a:pPr lvl="1" algn="just"/>
            <a:r>
              <a:rPr lang="en-US" dirty="0" smtClean="0"/>
              <a:t>Mockups</a:t>
            </a:r>
          </a:p>
          <a:p>
            <a:pPr lvl="1" algn="just"/>
            <a:r>
              <a:rPr lang="en-US" dirty="0" smtClean="0"/>
              <a:t>Simulated interaction</a:t>
            </a:r>
          </a:p>
          <a:p>
            <a:pPr lvl="1" algn="just"/>
            <a:r>
              <a:rPr lang="en-US" dirty="0" smtClean="0"/>
              <a:t>Partial working model</a:t>
            </a:r>
          </a:p>
          <a:p>
            <a:pPr lvl="2" algn="just"/>
            <a:r>
              <a:rPr lang="en-US" dirty="0" smtClean="0"/>
              <a:t>Vertical</a:t>
            </a:r>
          </a:p>
          <a:p>
            <a:pPr lvl="2" algn="just"/>
            <a:r>
              <a:rPr lang="en-US" dirty="0" smtClean="0"/>
              <a:t>Horizontal </a:t>
            </a:r>
            <a:endParaRPr lang="en-US" dirty="0"/>
          </a:p>
        </p:txBody>
      </p:sp>
    </p:spTree>
    <p:extLst>
      <p:ext uri="{BB962C8B-B14F-4D97-AF65-F5344CB8AC3E}">
        <p14:creationId xmlns:p14="http://schemas.microsoft.com/office/powerpoint/2010/main" val="1478870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Software Prototyping</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b="1" i="1" dirty="0" smtClean="0"/>
              <a:t>Activity 3</a:t>
            </a:r>
            <a:r>
              <a:rPr lang="en-US" b="1" i="1" smtClean="0"/>
              <a:t>:</a:t>
            </a:r>
            <a:r>
              <a:rPr lang="en-US" smtClean="0"/>
              <a:t> At </a:t>
            </a:r>
            <a:r>
              <a:rPr lang="en-US" dirty="0" smtClean="0"/>
              <a:t>what stage of a system development, would a prototype be useful as a means of reducing the following uncertainty?</a:t>
            </a:r>
          </a:p>
          <a:p>
            <a:pPr marL="0" indent="0" algn="just">
              <a:buNone/>
            </a:pPr>
            <a:r>
              <a:rPr lang="en-US" dirty="0" smtClean="0"/>
              <a:t>“There is a proposal that the senior managers of an insurance company have personal access to management information through an executive information system installed on their personal computers. Such a system would be costly to setup and there is some doubt about whether the mangers would easily use the system.”</a:t>
            </a:r>
          </a:p>
          <a:p>
            <a:pPr algn="just"/>
            <a:endParaRPr lang="en-US" dirty="0"/>
          </a:p>
        </p:txBody>
      </p:sp>
    </p:spTree>
    <p:extLst>
      <p:ext uri="{BB962C8B-B14F-4D97-AF65-F5344CB8AC3E}">
        <p14:creationId xmlns:p14="http://schemas.microsoft.com/office/powerpoint/2010/main" val="2642874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Incremental Model</a:t>
            </a:r>
            <a:endParaRPr lang="en-US" b="1" u="sng" dirty="0"/>
          </a:p>
        </p:txBody>
      </p:sp>
      <p:sp>
        <p:nvSpPr>
          <p:cNvPr id="3" name="Content Placeholder 2"/>
          <p:cNvSpPr>
            <a:spLocks noGrp="1"/>
          </p:cNvSpPr>
          <p:nvPr>
            <p:ph idx="1"/>
          </p:nvPr>
        </p:nvSpPr>
        <p:spPr/>
        <p:txBody>
          <a:bodyPr/>
          <a:lstStyle/>
          <a:p>
            <a:pPr algn="just"/>
            <a:r>
              <a:rPr lang="en-US" dirty="0" smtClean="0"/>
              <a:t>This approach breaks </a:t>
            </a:r>
            <a:r>
              <a:rPr lang="en-US" dirty="0"/>
              <a:t>the system into small </a:t>
            </a:r>
            <a:r>
              <a:rPr lang="en-US" dirty="0" smtClean="0"/>
              <a:t>components.</a:t>
            </a:r>
          </a:p>
          <a:p>
            <a:pPr algn="just"/>
            <a:r>
              <a:rPr lang="en-US" dirty="0" smtClean="0"/>
              <a:t>These components are then implemented </a:t>
            </a:r>
            <a:r>
              <a:rPr lang="en-US" dirty="0"/>
              <a:t>and </a:t>
            </a:r>
            <a:r>
              <a:rPr lang="en-US" dirty="0" smtClean="0"/>
              <a:t>delivered </a:t>
            </a:r>
            <a:r>
              <a:rPr lang="en-US" dirty="0"/>
              <a:t>in sequence.</a:t>
            </a:r>
          </a:p>
          <a:p>
            <a:pPr algn="just"/>
            <a:r>
              <a:rPr lang="en-US" dirty="0" smtClean="0"/>
              <a:t>Every </a:t>
            </a:r>
            <a:r>
              <a:rPr lang="en-US" dirty="0"/>
              <a:t>delivered component provides </a:t>
            </a:r>
            <a:r>
              <a:rPr lang="en-US" dirty="0" smtClean="0"/>
              <a:t>some more </a:t>
            </a:r>
            <a:r>
              <a:rPr lang="en-US" dirty="0"/>
              <a:t>functionality to </a:t>
            </a:r>
            <a:r>
              <a:rPr lang="en-US" dirty="0" smtClean="0"/>
              <a:t>the user</a:t>
            </a:r>
            <a:r>
              <a:rPr lang="en-US" dirty="0"/>
              <a:t> </a:t>
            </a:r>
            <a:r>
              <a:rPr lang="en-US" dirty="0" smtClean="0"/>
              <a:t>as compared to previous one.</a:t>
            </a:r>
            <a:endParaRPr lang="en-US" dirty="0"/>
          </a:p>
        </p:txBody>
      </p:sp>
    </p:spTree>
    <p:extLst>
      <p:ext uri="{BB962C8B-B14F-4D97-AF65-F5344CB8AC3E}">
        <p14:creationId xmlns:p14="http://schemas.microsoft.com/office/powerpoint/2010/main" val="16355585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Incremental Model</a:t>
            </a:r>
            <a:endParaRPr lang="en-US" u="sng" dirty="0"/>
          </a:p>
        </p:txBody>
      </p:sp>
      <p:sp>
        <p:nvSpPr>
          <p:cNvPr id="3" name="Content Placeholder 2"/>
          <p:cNvSpPr>
            <a:spLocks noGrp="1"/>
          </p:cNvSpPr>
          <p:nvPr>
            <p:ph idx="1"/>
          </p:nvPr>
        </p:nvSpPr>
        <p:spPr/>
        <p:txBody>
          <a:bodyPr>
            <a:normAutofit lnSpcReduction="10000"/>
          </a:bodyPr>
          <a:lstStyle/>
          <a:p>
            <a:pPr algn="just"/>
            <a:r>
              <a:rPr lang="en-US" dirty="0" smtClean="0"/>
              <a:t>The concept of time boxing is attached with an incremental approach.</a:t>
            </a:r>
          </a:p>
          <a:p>
            <a:pPr algn="just"/>
            <a:r>
              <a:rPr lang="en-US" dirty="0" smtClean="0"/>
              <a:t>Scope of deliverables for an increment is rigidly constrained by an agreed deadline.</a:t>
            </a:r>
          </a:p>
          <a:p>
            <a:pPr algn="just"/>
            <a:r>
              <a:rPr lang="en-US" dirty="0" smtClean="0"/>
              <a:t>This deadline has to be met, even at the expense dropping some of the planned functionality.</a:t>
            </a:r>
          </a:p>
          <a:p>
            <a:pPr algn="just"/>
            <a:r>
              <a:rPr lang="en-US" dirty="0" smtClean="0"/>
              <a:t>Omitted features can be transferred to later increments.</a:t>
            </a:r>
            <a:endParaRPr lang="en-US" dirty="0"/>
          </a:p>
        </p:txBody>
      </p:sp>
    </p:spTree>
    <p:extLst>
      <p:ext uri="{BB962C8B-B14F-4D97-AF65-F5344CB8AC3E}">
        <p14:creationId xmlns:p14="http://schemas.microsoft.com/office/powerpoint/2010/main" val="74094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Build or </a:t>
            </a:r>
            <a:r>
              <a:rPr lang="en-US" b="1" u="sng" dirty="0" smtClean="0"/>
              <a:t>Buy</a:t>
            </a:r>
            <a:r>
              <a:rPr lang="en-US" b="1" u="sng" dirty="0"/>
              <a:t>?</a:t>
            </a: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t="5832"/>
          <a:stretch/>
        </p:blipFill>
        <p:spPr>
          <a:xfrm>
            <a:off x="1066800" y="1752601"/>
            <a:ext cx="6858000" cy="3886200"/>
          </a:xfrm>
        </p:spPr>
      </p:pic>
    </p:spTree>
    <p:extLst>
      <p:ext uri="{BB962C8B-B14F-4D97-AF65-F5344CB8AC3E}">
        <p14:creationId xmlns:p14="http://schemas.microsoft.com/office/powerpoint/2010/main" val="2421759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Incremental Model</a:t>
            </a:r>
            <a:endParaRPr lang="en-US" u="sng" dirty="0"/>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r="42726"/>
          <a:stretch/>
        </p:blipFill>
        <p:spPr>
          <a:xfrm>
            <a:off x="1905000" y="1752600"/>
            <a:ext cx="5694301" cy="3962400"/>
          </a:xfrm>
        </p:spPr>
      </p:pic>
    </p:spTree>
    <p:extLst>
      <p:ext uri="{BB962C8B-B14F-4D97-AF65-F5344CB8AC3E}">
        <p14:creationId xmlns:p14="http://schemas.microsoft.com/office/powerpoint/2010/main" val="12174575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Incremental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dirty="0" smtClean="0"/>
              <a:t>Strengths:</a:t>
            </a:r>
          </a:p>
          <a:p>
            <a:pPr lvl="1" algn="just"/>
            <a:r>
              <a:rPr lang="en-US" dirty="0" smtClean="0"/>
              <a:t>The feedback from early increments improves the later stages.</a:t>
            </a:r>
          </a:p>
          <a:p>
            <a:pPr lvl="1" algn="just"/>
            <a:r>
              <a:rPr lang="en-US" dirty="0" smtClean="0"/>
              <a:t>Users get benefits earlier than with a conventional approach.</a:t>
            </a:r>
          </a:p>
          <a:p>
            <a:pPr lvl="1" algn="just"/>
            <a:r>
              <a:rPr lang="en-US" dirty="0" smtClean="0"/>
              <a:t>Early delivery of some useful components improves cash flows.</a:t>
            </a:r>
          </a:p>
          <a:p>
            <a:pPr lvl="1" algn="just"/>
            <a:r>
              <a:rPr lang="en-US" dirty="0" smtClean="0"/>
              <a:t>Smaller sub projects are easy to control and manage.</a:t>
            </a:r>
          </a:p>
          <a:p>
            <a:pPr lvl="1" algn="just"/>
            <a:r>
              <a:rPr lang="en-US" dirty="0" smtClean="0"/>
              <a:t>Less </a:t>
            </a:r>
            <a:r>
              <a:rPr lang="en-US" dirty="0" smtClean="0"/>
              <a:t>scope creep</a:t>
            </a:r>
            <a:endParaRPr lang="en-US" dirty="0" smtClean="0"/>
          </a:p>
          <a:p>
            <a:pPr lvl="1" algn="just"/>
            <a:endParaRPr lang="en-US" dirty="0"/>
          </a:p>
        </p:txBody>
      </p:sp>
    </p:spTree>
    <p:extLst>
      <p:ext uri="{BB962C8B-B14F-4D97-AF65-F5344CB8AC3E}">
        <p14:creationId xmlns:p14="http://schemas.microsoft.com/office/powerpoint/2010/main" val="2803364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Incremental Model</a:t>
            </a:r>
            <a:endParaRPr lang="en-US" u="sng" dirty="0"/>
          </a:p>
        </p:txBody>
      </p:sp>
      <p:sp>
        <p:nvSpPr>
          <p:cNvPr id="3" name="Content Placeholder 2"/>
          <p:cNvSpPr>
            <a:spLocks noGrp="1"/>
          </p:cNvSpPr>
          <p:nvPr>
            <p:ph idx="1"/>
          </p:nvPr>
        </p:nvSpPr>
        <p:spPr/>
        <p:txBody>
          <a:bodyPr/>
          <a:lstStyle/>
          <a:p>
            <a:pPr algn="just"/>
            <a:r>
              <a:rPr lang="en-US" b="1" dirty="0" smtClean="0"/>
              <a:t>Weakness:</a:t>
            </a:r>
          </a:p>
          <a:p>
            <a:pPr lvl="1" algn="just"/>
            <a:r>
              <a:rPr lang="en-US" dirty="0" smtClean="0"/>
              <a:t>Total cost </a:t>
            </a:r>
            <a:r>
              <a:rPr lang="en-US" dirty="0"/>
              <a:t>is </a:t>
            </a:r>
            <a:r>
              <a:rPr lang="en-US" dirty="0" smtClean="0"/>
              <a:t>higher.</a:t>
            </a:r>
          </a:p>
          <a:p>
            <a:pPr lvl="1" algn="just"/>
            <a:r>
              <a:rPr lang="en-US" dirty="0" smtClean="0"/>
              <a:t>Requires </a:t>
            </a:r>
            <a:r>
              <a:rPr lang="en-US" dirty="0"/>
              <a:t>heavy documentation.</a:t>
            </a:r>
            <a:endParaRPr lang="en-US" dirty="0" smtClean="0"/>
          </a:p>
          <a:p>
            <a:pPr lvl="1" algn="just"/>
            <a:r>
              <a:rPr lang="en-US" dirty="0" smtClean="0"/>
              <a:t>Software breakage</a:t>
            </a:r>
          </a:p>
          <a:p>
            <a:pPr lvl="1" algn="just"/>
            <a:r>
              <a:rPr lang="en-US" dirty="0" smtClean="0"/>
              <a:t>Software developers may be more productive  working on one large system than on a series of smaller ones.</a:t>
            </a:r>
          </a:p>
          <a:p>
            <a:pPr lvl="1" algn="just"/>
            <a:endParaRPr lang="en-US" dirty="0"/>
          </a:p>
        </p:txBody>
      </p:sp>
    </p:spTree>
    <p:extLst>
      <p:ext uri="{BB962C8B-B14F-4D97-AF65-F5344CB8AC3E}">
        <p14:creationId xmlns:p14="http://schemas.microsoft.com/office/powerpoint/2010/main" val="29127493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Agile Methods</a:t>
            </a:r>
            <a:endParaRPr lang="en-US" b="1" u="sng" dirty="0"/>
          </a:p>
        </p:txBody>
      </p:sp>
      <p:sp>
        <p:nvSpPr>
          <p:cNvPr id="3" name="Content Placeholder 2"/>
          <p:cNvSpPr>
            <a:spLocks noGrp="1"/>
          </p:cNvSpPr>
          <p:nvPr>
            <p:ph idx="1"/>
          </p:nvPr>
        </p:nvSpPr>
        <p:spPr/>
        <p:txBody>
          <a:bodyPr/>
          <a:lstStyle/>
          <a:p>
            <a:pPr algn="just"/>
            <a:r>
              <a:rPr lang="en-US" dirty="0" smtClean="0"/>
              <a:t>Why need Agile Methods?</a:t>
            </a:r>
          </a:p>
          <a:p>
            <a:pPr lvl="1" algn="just"/>
            <a:r>
              <a:rPr lang="en-US" dirty="0" smtClean="0"/>
              <a:t>Difficult to accommodate change requests in heavyweight processes.</a:t>
            </a:r>
          </a:p>
          <a:p>
            <a:pPr lvl="1" algn="just"/>
            <a:r>
              <a:rPr lang="en-US" dirty="0"/>
              <a:t>H</a:t>
            </a:r>
            <a:r>
              <a:rPr lang="en-US" dirty="0" smtClean="0"/>
              <a:t>eavyweight processes are documentation driven.</a:t>
            </a:r>
            <a:endParaRPr lang="en-US" dirty="0"/>
          </a:p>
          <a:p>
            <a:pPr lvl="1" algn="just"/>
            <a:r>
              <a:rPr lang="en-US" dirty="0" smtClean="0"/>
              <a:t>Heavyweight processes are too rigid.</a:t>
            </a:r>
          </a:p>
          <a:p>
            <a:pPr algn="just"/>
            <a:r>
              <a:rPr lang="en-US" dirty="0" smtClean="0"/>
              <a:t>Agile methods are designed to overcome the disadvantages of the heavy weight development approaches.</a:t>
            </a:r>
            <a:endParaRPr lang="en-US" dirty="0"/>
          </a:p>
          <a:p>
            <a:pPr lvl="1" algn="just"/>
            <a:endParaRPr lang="en-US" dirty="0"/>
          </a:p>
        </p:txBody>
      </p:sp>
    </p:spTree>
    <p:extLst>
      <p:ext uri="{BB962C8B-B14F-4D97-AF65-F5344CB8AC3E}">
        <p14:creationId xmlns:p14="http://schemas.microsoft.com/office/powerpoint/2010/main" val="15919648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Agile Methods</a:t>
            </a:r>
            <a:endParaRPr lang="en-US" u="sng" dirty="0"/>
          </a:p>
        </p:txBody>
      </p:sp>
      <p:sp>
        <p:nvSpPr>
          <p:cNvPr id="3" name="Content Placeholder 2"/>
          <p:cNvSpPr>
            <a:spLocks noGrp="1"/>
          </p:cNvSpPr>
          <p:nvPr>
            <p:ph idx="1"/>
          </p:nvPr>
        </p:nvSpPr>
        <p:spPr/>
        <p:txBody>
          <a:bodyPr>
            <a:normAutofit fontScale="92500" lnSpcReduction="20000"/>
          </a:bodyPr>
          <a:lstStyle/>
          <a:p>
            <a:pPr algn="just"/>
            <a:r>
              <a:rPr lang="en-US" dirty="0" smtClean="0"/>
              <a:t>The most glaring changes advocated by agile technique are iterative development and an enhanced interaction with customers.</a:t>
            </a:r>
          </a:p>
          <a:p>
            <a:r>
              <a:rPr lang="en-US" dirty="0"/>
              <a:t>A</a:t>
            </a:r>
            <a:r>
              <a:rPr lang="en-US" dirty="0" smtClean="0"/>
              <a:t>gile method is an umbrella term that refers to a group of development processes, including</a:t>
            </a:r>
            <a:endParaRPr lang="en-US" dirty="0"/>
          </a:p>
          <a:p>
            <a:pPr lvl="1"/>
            <a:r>
              <a:rPr lang="en-US" dirty="0"/>
              <a:t>Crystal technologies</a:t>
            </a:r>
          </a:p>
          <a:p>
            <a:pPr lvl="1"/>
            <a:r>
              <a:rPr lang="en-US" dirty="0" err="1"/>
              <a:t>Atern</a:t>
            </a:r>
            <a:endParaRPr lang="en-US" dirty="0"/>
          </a:p>
          <a:p>
            <a:pPr lvl="1"/>
            <a:r>
              <a:rPr lang="en-US" dirty="0"/>
              <a:t>Feature driven development</a:t>
            </a:r>
          </a:p>
          <a:p>
            <a:pPr lvl="1"/>
            <a:r>
              <a:rPr lang="en-US" dirty="0"/>
              <a:t>Scrum</a:t>
            </a:r>
          </a:p>
          <a:p>
            <a:pPr lvl="1"/>
            <a:r>
              <a:rPr lang="en-US" dirty="0"/>
              <a:t>Extreme programming</a:t>
            </a:r>
          </a:p>
          <a:p>
            <a:pPr lvl="1"/>
            <a:r>
              <a:rPr lang="en-US" dirty="0"/>
              <a:t>Lean </a:t>
            </a:r>
            <a:endParaRPr lang="en-US" dirty="0" smtClean="0"/>
          </a:p>
        </p:txBody>
      </p:sp>
    </p:spTree>
    <p:extLst>
      <p:ext uri="{BB962C8B-B14F-4D97-AF65-F5344CB8AC3E}">
        <p14:creationId xmlns:p14="http://schemas.microsoft.com/office/powerpoint/2010/main" val="395019679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Agile Methods</a:t>
            </a:r>
            <a:endParaRPr lang="en-US" u="sng" dirty="0"/>
          </a:p>
        </p:txBody>
      </p:sp>
      <p:sp>
        <p:nvSpPr>
          <p:cNvPr id="3" name="Content Placeholder 2"/>
          <p:cNvSpPr>
            <a:spLocks noGrp="1"/>
          </p:cNvSpPr>
          <p:nvPr>
            <p:ph idx="1"/>
          </p:nvPr>
        </p:nvSpPr>
        <p:spPr/>
        <p:txBody>
          <a:bodyPr/>
          <a:lstStyle/>
          <a:p>
            <a:pPr algn="just"/>
            <a:r>
              <a:rPr lang="en-US" dirty="0"/>
              <a:t>Central principles of agile </a:t>
            </a:r>
            <a:r>
              <a:rPr lang="en-US" dirty="0" smtClean="0"/>
              <a:t>methods are (Pg. 102, 103)</a:t>
            </a:r>
            <a:endParaRPr lang="en-US" dirty="0"/>
          </a:p>
          <a:p>
            <a:pPr lvl="1" algn="just"/>
            <a:r>
              <a:rPr lang="en-US" dirty="0"/>
              <a:t>Incremental delivery after each time box</a:t>
            </a:r>
          </a:p>
          <a:p>
            <a:pPr lvl="1" algn="just"/>
            <a:r>
              <a:rPr lang="en-US" dirty="0"/>
              <a:t>Face to face communication</a:t>
            </a:r>
          </a:p>
          <a:p>
            <a:pPr lvl="1" algn="just"/>
            <a:r>
              <a:rPr lang="en-US" dirty="0"/>
              <a:t>Customer interactions</a:t>
            </a:r>
          </a:p>
          <a:p>
            <a:pPr lvl="1" algn="just"/>
            <a:r>
              <a:rPr lang="en-US" dirty="0"/>
              <a:t>Minimal documentation</a:t>
            </a:r>
          </a:p>
          <a:p>
            <a:pPr lvl="1" algn="just"/>
            <a:r>
              <a:rPr lang="en-US" dirty="0"/>
              <a:t>Pair programming</a:t>
            </a:r>
          </a:p>
          <a:p>
            <a:pPr algn="just"/>
            <a:endParaRPr lang="en-US" dirty="0" smtClean="0"/>
          </a:p>
        </p:txBody>
      </p:sp>
    </p:spTree>
    <p:extLst>
      <p:ext uri="{BB962C8B-B14F-4D97-AF65-F5344CB8AC3E}">
        <p14:creationId xmlns:p14="http://schemas.microsoft.com/office/powerpoint/2010/main" val="1527061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Extreme Programming (XP)</a:t>
            </a:r>
            <a:endParaRPr lang="en-US" b="1" u="sng" dirty="0"/>
          </a:p>
        </p:txBody>
      </p:sp>
      <p:sp>
        <p:nvSpPr>
          <p:cNvPr id="3" name="Content Placeholder 2"/>
          <p:cNvSpPr>
            <a:spLocks noGrp="1"/>
          </p:cNvSpPr>
          <p:nvPr>
            <p:ph idx="1"/>
          </p:nvPr>
        </p:nvSpPr>
        <p:spPr/>
        <p:txBody>
          <a:bodyPr/>
          <a:lstStyle/>
          <a:p>
            <a:pPr algn="just"/>
            <a:r>
              <a:rPr lang="en-US" dirty="0" smtClean="0"/>
              <a:t>Four core values which are the foundation of XP are</a:t>
            </a:r>
          </a:p>
          <a:p>
            <a:pPr lvl="1" algn="just"/>
            <a:r>
              <a:rPr lang="en-US" dirty="0" smtClean="0"/>
              <a:t>Communication and feed back</a:t>
            </a:r>
          </a:p>
          <a:p>
            <a:pPr lvl="1" algn="just"/>
            <a:r>
              <a:rPr lang="en-US" dirty="0" smtClean="0"/>
              <a:t>Simplicity</a:t>
            </a:r>
          </a:p>
          <a:p>
            <a:pPr lvl="1" algn="just"/>
            <a:r>
              <a:rPr lang="en-US" dirty="0" smtClean="0"/>
              <a:t>Responsibility</a:t>
            </a:r>
          </a:p>
          <a:p>
            <a:pPr lvl="1" algn="just"/>
            <a:r>
              <a:rPr lang="en-US" dirty="0" smtClean="0"/>
              <a:t>Courage </a:t>
            </a:r>
            <a:endParaRPr lang="en-US" dirty="0"/>
          </a:p>
        </p:txBody>
      </p:sp>
    </p:spTree>
    <p:extLst>
      <p:ext uri="{BB962C8B-B14F-4D97-AF65-F5344CB8AC3E}">
        <p14:creationId xmlns:p14="http://schemas.microsoft.com/office/powerpoint/2010/main" val="4145679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Extreme Programming (XP)</a:t>
            </a:r>
          </a:p>
        </p:txBody>
      </p:sp>
      <p:sp>
        <p:nvSpPr>
          <p:cNvPr id="3" name="Content Placeholder 2"/>
          <p:cNvSpPr>
            <a:spLocks noGrp="1"/>
          </p:cNvSpPr>
          <p:nvPr>
            <p:ph idx="1"/>
          </p:nvPr>
        </p:nvSpPr>
        <p:spPr/>
        <p:txBody>
          <a:bodyPr>
            <a:normAutofit fontScale="92500"/>
          </a:bodyPr>
          <a:lstStyle/>
          <a:p>
            <a:r>
              <a:rPr lang="en-US" dirty="0" smtClean="0"/>
              <a:t>Some core practices of extreme programming are</a:t>
            </a:r>
          </a:p>
          <a:p>
            <a:pPr lvl="1"/>
            <a:r>
              <a:rPr lang="en-US" dirty="0" smtClean="0"/>
              <a:t>The planning exercise</a:t>
            </a:r>
          </a:p>
          <a:p>
            <a:pPr lvl="1"/>
            <a:r>
              <a:rPr lang="en-US" dirty="0" smtClean="0"/>
              <a:t>Small releases</a:t>
            </a:r>
          </a:p>
          <a:p>
            <a:pPr lvl="1"/>
            <a:r>
              <a:rPr lang="en-US" dirty="0" smtClean="0"/>
              <a:t>Testing</a:t>
            </a:r>
          </a:p>
          <a:p>
            <a:pPr lvl="1"/>
            <a:r>
              <a:rPr lang="en-US" dirty="0" smtClean="0"/>
              <a:t>Refactoring</a:t>
            </a:r>
          </a:p>
          <a:p>
            <a:pPr lvl="1"/>
            <a:r>
              <a:rPr lang="en-US" dirty="0" smtClean="0"/>
              <a:t>Pair programming</a:t>
            </a:r>
          </a:p>
          <a:p>
            <a:pPr lvl="1"/>
            <a:r>
              <a:rPr lang="en-US" dirty="0" smtClean="0"/>
              <a:t>Collective ownership</a:t>
            </a:r>
          </a:p>
          <a:p>
            <a:pPr lvl="1"/>
            <a:r>
              <a:rPr lang="en-US" dirty="0" smtClean="0"/>
              <a:t>Forty-hour weeks</a:t>
            </a:r>
          </a:p>
          <a:p>
            <a:pPr lvl="1"/>
            <a:r>
              <a:rPr lang="en-US" dirty="0" smtClean="0"/>
              <a:t>On-site customers</a:t>
            </a:r>
            <a:endParaRPr lang="en-US" dirty="0"/>
          </a:p>
        </p:txBody>
      </p:sp>
    </p:spTree>
    <p:extLst>
      <p:ext uri="{BB962C8B-B14F-4D97-AF65-F5344CB8AC3E}">
        <p14:creationId xmlns:p14="http://schemas.microsoft.com/office/powerpoint/2010/main" val="10600320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Scrum</a:t>
            </a:r>
            <a:endParaRPr lang="en-US" b="1" u="sng" dirty="0"/>
          </a:p>
        </p:txBody>
      </p:sp>
      <p:sp>
        <p:nvSpPr>
          <p:cNvPr id="3" name="Content Placeholder 2"/>
          <p:cNvSpPr>
            <a:spLocks noGrp="1"/>
          </p:cNvSpPr>
          <p:nvPr>
            <p:ph idx="1"/>
          </p:nvPr>
        </p:nvSpPr>
        <p:spPr/>
        <p:txBody>
          <a:bodyPr>
            <a:normAutofit lnSpcReduction="10000"/>
          </a:bodyPr>
          <a:lstStyle/>
          <a:p>
            <a:pPr algn="just"/>
            <a:r>
              <a:rPr lang="en-US" dirty="0" smtClean="0"/>
              <a:t>A project is divided into small work parts that can incrementally be developed and delivered over time boxes that are called sprints.</a:t>
            </a:r>
          </a:p>
          <a:p>
            <a:pPr algn="just"/>
            <a:r>
              <a:rPr lang="en-US" dirty="0" smtClean="0"/>
              <a:t>Each sprint is typically 2 to 4 weeks long.</a:t>
            </a:r>
          </a:p>
          <a:p>
            <a:pPr algn="just"/>
            <a:r>
              <a:rPr lang="en-US" dirty="0" smtClean="0"/>
              <a:t>During a sprint an incremental functionality is completed.</a:t>
            </a:r>
          </a:p>
          <a:p>
            <a:pPr algn="just"/>
            <a:r>
              <a:rPr lang="en-US" dirty="0" smtClean="0"/>
              <a:t>At the end of each sprint, the stakeholders and the team </a:t>
            </a:r>
            <a:r>
              <a:rPr lang="en-US" smtClean="0"/>
              <a:t>members </a:t>
            </a:r>
            <a:r>
              <a:rPr lang="en-US" smtClean="0"/>
              <a:t>meet </a:t>
            </a:r>
            <a:r>
              <a:rPr lang="en-US" dirty="0" smtClean="0"/>
              <a:t>to assess the increment.</a:t>
            </a:r>
          </a:p>
          <a:p>
            <a:pPr algn="just"/>
            <a:endParaRPr lang="en-US" dirty="0"/>
          </a:p>
        </p:txBody>
      </p:sp>
    </p:spTree>
    <p:extLst>
      <p:ext uri="{BB962C8B-B14F-4D97-AF65-F5344CB8AC3E}">
        <p14:creationId xmlns:p14="http://schemas.microsoft.com/office/powerpoint/2010/main" val="2497956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Scrum</a:t>
            </a:r>
            <a:endParaRPr lang="en-US" u="sng" dirty="0"/>
          </a:p>
        </p:txBody>
      </p:sp>
      <p:sp>
        <p:nvSpPr>
          <p:cNvPr id="3" name="Content Placeholder 2"/>
          <p:cNvSpPr>
            <a:spLocks noGrp="1"/>
          </p:cNvSpPr>
          <p:nvPr>
            <p:ph idx="1"/>
          </p:nvPr>
        </p:nvSpPr>
        <p:spPr/>
        <p:txBody>
          <a:bodyPr/>
          <a:lstStyle/>
          <a:p>
            <a:pPr algn="just"/>
            <a:r>
              <a:rPr lang="en-US" dirty="0" smtClean="0"/>
              <a:t>The software gets developed over a series of sprints.</a:t>
            </a:r>
          </a:p>
          <a:p>
            <a:pPr algn="just"/>
            <a:r>
              <a:rPr lang="en-US" dirty="0" smtClean="0"/>
              <a:t>In each sprint, manageable increments to the software are deployed at the client side and the client feedback is obtained after each sprint.</a:t>
            </a:r>
            <a:endParaRPr lang="en-US" dirty="0"/>
          </a:p>
        </p:txBody>
      </p:sp>
    </p:spTree>
    <p:extLst>
      <p:ext uri="{BB962C8B-B14F-4D97-AF65-F5344CB8AC3E}">
        <p14:creationId xmlns:p14="http://schemas.microsoft.com/office/powerpoint/2010/main" val="3832529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Build or </a:t>
            </a:r>
            <a:r>
              <a:rPr lang="en-US" b="1" u="sng" dirty="0" smtClean="0"/>
              <a:t>Buy</a:t>
            </a:r>
            <a:r>
              <a:rPr lang="en-US" b="1" u="sng" dirty="0"/>
              <a:t>?</a:t>
            </a:r>
            <a:endParaRPr lang="en-US" u="sng" dirty="0"/>
          </a:p>
        </p:txBody>
      </p:sp>
      <p:sp>
        <p:nvSpPr>
          <p:cNvPr id="3" name="Content Placeholder 2"/>
          <p:cNvSpPr>
            <a:spLocks noGrp="1"/>
          </p:cNvSpPr>
          <p:nvPr>
            <p:ph idx="1"/>
          </p:nvPr>
        </p:nvSpPr>
        <p:spPr/>
        <p:txBody>
          <a:bodyPr>
            <a:normAutofit fontScale="85000" lnSpcReduction="10000"/>
          </a:bodyPr>
          <a:lstStyle/>
          <a:p>
            <a:pPr algn="just"/>
            <a:r>
              <a:rPr lang="en-US" b="1" i="1" dirty="0"/>
              <a:t>In-house:</a:t>
            </a:r>
            <a:r>
              <a:rPr lang="en-US" dirty="0"/>
              <a:t> means that the developers and the users of the software are in the same organization.</a:t>
            </a:r>
          </a:p>
          <a:p>
            <a:pPr lvl="1" algn="just"/>
            <a:r>
              <a:rPr lang="en-US" dirty="0"/>
              <a:t>often the methods to be used dictated by organizational standards</a:t>
            </a:r>
          </a:p>
          <a:p>
            <a:pPr algn="just"/>
            <a:r>
              <a:rPr lang="en-US" b="1" i="1" dirty="0"/>
              <a:t>Outsourced:</a:t>
            </a:r>
            <a:r>
              <a:rPr lang="en-US" dirty="0"/>
              <a:t> means that the developers and the users of the software are in the different organization.</a:t>
            </a:r>
          </a:p>
          <a:p>
            <a:pPr lvl="1" algn="just"/>
            <a:r>
              <a:rPr lang="en-US" dirty="0"/>
              <a:t>need for tailoring as different customers have different needs</a:t>
            </a:r>
          </a:p>
          <a:p>
            <a:pPr algn="just"/>
            <a:r>
              <a:rPr lang="en-US" b="1" i="1" dirty="0"/>
              <a:t>Off-the-shelf:</a:t>
            </a:r>
            <a:r>
              <a:rPr lang="en-US" dirty="0"/>
              <a:t> means a ready-made software product that is purchased.</a:t>
            </a:r>
          </a:p>
          <a:p>
            <a:endParaRPr lang="en-US" dirty="0"/>
          </a:p>
        </p:txBody>
      </p:sp>
    </p:spTree>
    <p:extLst>
      <p:ext uri="{BB962C8B-B14F-4D97-AF65-F5344CB8AC3E}">
        <p14:creationId xmlns:p14="http://schemas.microsoft.com/office/powerpoint/2010/main" val="37067218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Scrum</a:t>
            </a:r>
            <a:endParaRPr lang="en-US" u="sng" dirty="0"/>
          </a:p>
        </p:txBody>
      </p:sp>
      <p:sp>
        <p:nvSpPr>
          <p:cNvPr id="3" name="Content Placeholder 2"/>
          <p:cNvSpPr>
            <a:spLocks noGrp="1"/>
          </p:cNvSpPr>
          <p:nvPr>
            <p:ph idx="1"/>
          </p:nvPr>
        </p:nvSpPr>
        <p:spPr/>
        <p:txBody>
          <a:bodyPr>
            <a:normAutofit fontScale="92500" lnSpcReduction="10000"/>
          </a:bodyPr>
          <a:lstStyle/>
          <a:p>
            <a:pPr algn="just"/>
            <a:r>
              <a:rPr lang="en-US" dirty="0" smtClean="0"/>
              <a:t>In the scrum model, the team members assume three basic roles: (Pg. 107,108)</a:t>
            </a:r>
          </a:p>
          <a:p>
            <a:pPr lvl="1" algn="just"/>
            <a:r>
              <a:rPr lang="en-US" dirty="0" smtClean="0"/>
              <a:t>Product owner</a:t>
            </a:r>
          </a:p>
          <a:p>
            <a:pPr lvl="1" algn="just"/>
            <a:r>
              <a:rPr lang="en-US" dirty="0" smtClean="0"/>
              <a:t>Scrum master</a:t>
            </a:r>
          </a:p>
          <a:p>
            <a:pPr lvl="1" algn="just"/>
            <a:r>
              <a:rPr lang="en-US" dirty="0" smtClean="0"/>
              <a:t>Team member</a:t>
            </a:r>
          </a:p>
          <a:p>
            <a:pPr algn="just"/>
            <a:r>
              <a:rPr lang="en-US" dirty="0" smtClean="0"/>
              <a:t>Three main Artifacts form an important part of scrum methodology</a:t>
            </a:r>
          </a:p>
          <a:p>
            <a:pPr lvl="1" algn="just"/>
            <a:r>
              <a:rPr lang="en-US" dirty="0" smtClean="0"/>
              <a:t>Product backlog</a:t>
            </a:r>
          </a:p>
          <a:p>
            <a:pPr lvl="1" algn="just"/>
            <a:r>
              <a:rPr lang="en-US" dirty="0" smtClean="0"/>
              <a:t>Sprint backlog</a:t>
            </a:r>
          </a:p>
          <a:p>
            <a:pPr lvl="1" algn="just"/>
            <a:r>
              <a:rPr lang="en-US" dirty="0" smtClean="0"/>
              <a:t>Sprint </a:t>
            </a:r>
            <a:r>
              <a:rPr lang="en-US" dirty="0" err="1" smtClean="0"/>
              <a:t>burndown</a:t>
            </a:r>
            <a:r>
              <a:rPr lang="en-US" dirty="0" smtClean="0"/>
              <a:t> chart</a:t>
            </a:r>
            <a:endParaRPr lang="en-US" dirty="0"/>
          </a:p>
        </p:txBody>
      </p:sp>
    </p:spTree>
    <p:extLst>
      <p:ext uri="{BB962C8B-B14F-4D97-AF65-F5344CB8AC3E}">
        <p14:creationId xmlns:p14="http://schemas.microsoft.com/office/powerpoint/2010/main" val="11087899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Scrum</a:t>
            </a:r>
            <a:endParaRPr lang="en-US" u="sng" dirty="0"/>
          </a:p>
        </p:txBody>
      </p:sp>
      <p:sp>
        <p:nvSpPr>
          <p:cNvPr id="3" name="Content Placeholder 2"/>
          <p:cNvSpPr>
            <a:spLocks noGrp="1"/>
          </p:cNvSpPr>
          <p:nvPr>
            <p:ph idx="1"/>
          </p:nvPr>
        </p:nvSpPr>
        <p:spPr/>
        <p:txBody>
          <a:bodyPr/>
          <a:lstStyle/>
          <a:p>
            <a:pPr algn="just"/>
            <a:r>
              <a:rPr lang="en-US" dirty="0" smtClean="0"/>
              <a:t>Scrum ceremonies is a term used to denote the meetings that are mandatorily held during the duration of a project.</a:t>
            </a:r>
          </a:p>
          <a:p>
            <a:pPr lvl="1" algn="just"/>
            <a:r>
              <a:rPr lang="en-US" dirty="0" smtClean="0"/>
              <a:t>Sprint planning</a:t>
            </a:r>
          </a:p>
          <a:p>
            <a:pPr lvl="1" algn="just"/>
            <a:r>
              <a:rPr lang="en-US" dirty="0" smtClean="0"/>
              <a:t>Daily scrum</a:t>
            </a:r>
          </a:p>
          <a:p>
            <a:pPr lvl="1" algn="just"/>
            <a:r>
              <a:rPr lang="en-US" dirty="0" smtClean="0"/>
              <a:t>Sprint review meeting</a:t>
            </a:r>
            <a:endParaRPr lang="en-US" dirty="0"/>
          </a:p>
        </p:txBody>
      </p:sp>
    </p:spTree>
    <p:extLst>
      <p:ext uri="{BB962C8B-B14F-4D97-AF65-F5344CB8AC3E}">
        <p14:creationId xmlns:p14="http://schemas.microsoft.com/office/powerpoint/2010/main" val="12907420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Selecting the most </a:t>
            </a:r>
            <a:br>
              <a:rPr lang="en-US" b="1" u="sng" dirty="0" smtClean="0"/>
            </a:br>
            <a:r>
              <a:rPr lang="en-US" b="1" u="sng" dirty="0" smtClean="0"/>
              <a:t>Appropriate process model</a:t>
            </a:r>
            <a:endParaRPr lang="en-US" b="1" u="sng" dirty="0"/>
          </a:p>
        </p:txBody>
      </p:sp>
      <p:sp>
        <p:nvSpPr>
          <p:cNvPr id="3" name="Content Placeholder 2"/>
          <p:cNvSpPr>
            <a:spLocks noGrp="1"/>
          </p:cNvSpPr>
          <p:nvPr>
            <p:ph idx="1"/>
          </p:nvPr>
        </p:nvSpPr>
        <p:spPr/>
        <p:txBody>
          <a:bodyPr/>
          <a:lstStyle/>
          <a:p>
            <a:pPr algn="just"/>
            <a:r>
              <a:rPr lang="en-US" dirty="0" smtClean="0"/>
              <a:t>Whenever uncertainty is high, an evolutionary approach needs to be favored e.g. when user requirements are not clear.</a:t>
            </a:r>
          </a:p>
          <a:p>
            <a:pPr algn="just"/>
            <a:r>
              <a:rPr lang="en-US" dirty="0" smtClean="0"/>
              <a:t>When requirements are relatively certain, but there are many complexities, then an incremental approach is favored.</a:t>
            </a:r>
          </a:p>
          <a:p>
            <a:pPr algn="just"/>
            <a:r>
              <a:rPr lang="en-US" dirty="0" smtClean="0"/>
              <a:t>Evolutionary and incremental approaches are favored in the case of tight deadlines. </a:t>
            </a:r>
            <a:endParaRPr lang="en-US" dirty="0"/>
          </a:p>
        </p:txBody>
      </p:sp>
    </p:spTree>
    <p:extLst>
      <p:ext uri="{BB962C8B-B14F-4D97-AF65-F5344CB8AC3E}">
        <p14:creationId xmlns:p14="http://schemas.microsoft.com/office/powerpoint/2010/main" val="13206736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Selecting the most </a:t>
            </a:r>
            <a:r>
              <a:rPr lang="en-US" b="1" u="sng" dirty="0" smtClean="0"/>
              <a:t/>
            </a:r>
            <a:br>
              <a:rPr lang="en-US" b="1" u="sng" dirty="0" smtClean="0"/>
            </a:br>
            <a:r>
              <a:rPr lang="en-US" b="1" u="sng" dirty="0" smtClean="0"/>
              <a:t>Appropriate </a:t>
            </a:r>
            <a:r>
              <a:rPr lang="en-US" b="1" u="sng" dirty="0"/>
              <a:t>process model</a:t>
            </a:r>
            <a:endParaRPr lang="en-US" u="sng" dirty="0"/>
          </a:p>
        </p:txBody>
      </p:sp>
      <p:sp>
        <p:nvSpPr>
          <p:cNvPr id="3" name="Content Placeholder 2"/>
          <p:cNvSpPr>
            <a:spLocks noGrp="1"/>
          </p:cNvSpPr>
          <p:nvPr>
            <p:ph idx="1"/>
          </p:nvPr>
        </p:nvSpPr>
        <p:spPr/>
        <p:txBody>
          <a:bodyPr/>
          <a:lstStyle/>
          <a:p>
            <a:pPr algn="just"/>
            <a:r>
              <a:rPr lang="en-US" dirty="0" smtClean="0"/>
              <a:t>For development of simple and well-understood applications, waterfall should be preferred.</a:t>
            </a:r>
          </a:p>
          <a:p>
            <a:pPr algn="just"/>
            <a:r>
              <a:rPr lang="en-US" dirty="0" smtClean="0"/>
              <a:t>If the development team is entirely novice, then even the development of simple applications require an incremental and prototyping approach.</a:t>
            </a:r>
            <a:endParaRPr lang="en-US" dirty="0"/>
          </a:p>
        </p:txBody>
      </p:sp>
    </p:spTree>
    <p:extLst>
      <p:ext uri="{BB962C8B-B14F-4D97-AF65-F5344CB8AC3E}">
        <p14:creationId xmlns:p14="http://schemas.microsoft.com/office/powerpoint/2010/main" val="8361785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Selecting the most </a:t>
            </a:r>
            <a:r>
              <a:rPr lang="en-US" b="1" u="sng" dirty="0" smtClean="0"/>
              <a:t/>
            </a:r>
            <a:br>
              <a:rPr lang="en-US" b="1" u="sng" dirty="0" smtClean="0"/>
            </a:br>
            <a:r>
              <a:rPr lang="en-US" b="1" u="sng" dirty="0" smtClean="0"/>
              <a:t>Appropriate </a:t>
            </a:r>
            <a:r>
              <a:rPr lang="en-US" b="1" u="sng" dirty="0"/>
              <a:t>process model</a:t>
            </a:r>
            <a:endParaRPr lang="en-US" u="sng" dirty="0"/>
          </a:p>
        </p:txBody>
      </p:sp>
      <p:sp>
        <p:nvSpPr>
          <p:cNvPr id="3" name="Content Placeholder 2"/>
          <p:cNvSpPr>
            <a:spLocks noGrp="1"/>
          </p:cNvSpPr>
          <p:nvPr>
            <p:ph idx="1"/>
          </p:nvPr>
        </p:nvSpPr>
        <p:spPr/>
        <p:txBody>
          <a:bodyPr/>
          <a:lstStyle/>
          <a:p>
            <a:pPr algn="just"/>
            <a:r>
              <a:rPr lang="en-US" dirty="0" smtClean="0"/>
              <a:t>The spiral model would be appropriate, if the project is large and it is not possible to anticipate the project risks at the start of the project.</a:t>
            </a:r>
          </a:p>
          <a:p>
            <a:pPr algn="just"/>
            <a:r>
              <a:rPr lang="en-US" dirty="0" smtClean="0"/>
              <a:t>If the customer is unsure about some features of the software to be developed, then an evolutionary or agile model would be the best choice.</a:t>
            </a:r>
            <a:endParaRPr lang="en-US" dirty="0"/>
          </a:p>
        </p:txBody>
      </p:sp>
    </p:spTree>
    <p:extLst>
      <p:ext uri="{BB962C8B-B14F-4D97-AF65-F5344CB8AC3E}">
        <p14:creationId xmlns:p14="http://schemas.microsoft.com/office/powerpoint/2010/main" val="29704581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Selecting the most </a:t>
            </a:r>
            <a:r>
              <a:rPr lang="en-US" b="1" u="sng" dirty="0" smtClean="0"/>
              <a:t/>
            </a:r>
            <a:br>
              <a:rPr lang="en-US" b="1" u="sng" dirty="0" smtClean="0"/>
            </a:br>
            <a:r>
              <a:rPr lang="en-US" b="1" u="sng" dirty="0" smtClean="0"/>
              <a:t>Appropriate </a:t>
            </a:r>
            <a:r>
              <a:rPr lang="en-US" b="1" u="sng" dirty="0"/>
              <a:t>process model</a:t>
            </a:r>
            <a:endParaRPr lang="en-US" u="sng" dirty="0"/>
          </a:p>
        </p:txBody>
      </p:sp>
      <p:sp>
        <p:nvSpPr>
          <p:cNvPr id="3" name="Content Placeholder 2"/>
          <p:cNvSpPr>
            <a:spLocks noGrp="1"/>
          </p:cNvSpPr>
          <p:nvPr>
            <p:ph idx="1"/>
          </p:nvPr>
        </p:nvSpPr>
        <p:spPr/>
        <p:txBody>
          <a:bodyPr>
            <a:normAutofit lnSpcReduction="10000"/>
          </a:bodyPr>
          <a:lstStyle/>
          <a:p>
            <a:pPr algn="just"/>
            <a:r>
              <a:rPr lang="en-US" b="1" i="1" dirty="0" smtClean="0"/>
              <a:t>Activity 4: </a:t>
            </a:r>
            <a:r>
              <a:rPr lang="en-US" dirty="0" smtClean="0"/>
              <a:t>A travel agency needs software for automating its book-keeping activities. The set of activities to be automated are rather simple and are at present being carried out manually. The travel agency has indicated that it is unsure about the type of user interface which would be suitable for its employees and its customers. Would it be proper for a development team to use the spiral model for developing this software?</a:t>
            </a:r>
            <a:endParaRPr lang="en-US" b="1" i="1" dirty="0"/>
          </a:p>
        </p:txBody>
      </p:sp>
    </p:spTree>
    <p:extLst>
      <p:ext uri="{BB962C8B-B14F-4D97-AF65-F5344CB8AC3E}">
        <p14:creationId xmlns:p14="http://schemas.microsoft.com/office/powerpoint/2010/main" val="17200081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a:t>
            </a:r>
            <a:endParaRPr lang="en-US" b="1" u="sng" dirty="0"/>
          </a:p>
        </p:txBody>
      </p:sp>
      <p:sp>
        <p:nvSpPr>
          <p:cNvPr id="3" name="Content Placeholder 2"/>
          <p:cNvSpPr>
            <a:spLocks noGrp="1"/>
          </p:cNvSpPr>
          <p:nvPr>
            <p:ph idx="1"/>
          </p:nvPr>
        </p:nvSpPr>
        <p:spPr/>
        <p:txBody>
          <a:bodyPr>
            <a:normAutofit fontScale="92500" lnSpcReduction="20000"/>
          </a:bodyPr>
          <a:lstStyle/>
          <a:p>
            <a:pPr algn="just"/>
            <a:r>
              <a:rPr lang="en-US" b="1" dirty="0" smtClean="0"/>
              <a:t>[Chapter#4]</a:t>
            </a:r>
            <a:r>
              <a:rPr lang="en-US" dirty="0" smtClean="0"/>
              <a:t> Software Project Management by Bob Hughes and Mike Cotterell, McGraw-Hill Education; 6th Edition (2009). ISBN-10: 0077122798.</a:t>
            </a:r>
          </a:p>
          <a:p>
            <a:pPr algn="just"/>
            <a:r>
              <a:rPr lang="en-US" dirty="0" smtClean="0"/>
              <a:t>“Heavyweight </a:t>
            </a:r>
            <a:r>
              <a:rPr lang="en-US" dirty="0"/>
              <a:t>vs. Lightweight Methodologies: Key Strategies for </a:t>
            </a:r>
            <a:r>
              <a:rPr lang="en-US" dirty="0" smtClean="0"/>
              <a:t>Development”, International Journal of Advance Research in Science and Engineering, Volume 7, April 2018.</a:t>
            </a:r>
          </a:p>
          <a:p>
            <a:pPr algn="just"/>
            <a:r>
              <a:rPr lang="en-US" dirty="0"/>
              <a:t>https://www.coursehero.com/file/p74j8c/3-Objectives-versus-products-Product-driven-project-a-project-will-be-to-create/</a:t>
            </a:r>
            <a:endParaRPr lang="en-US" dirty="0" smtClean="0"/>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Build or Buy?</a:t>
            </a:r>
            <a:endParaRPr lang="en-US" b="1" u="sng" dirty="0"/>
          </a:p>
        </p:txBody>
      </p:sp>
      <p:sp>
        <p:nvSpPr>
          <p:cNvPr id="3" name="Content Placeholder 2"/>
          <p:cNvSpPr>
            <a:spLocks noGrp="1"/>
          </p:cNvSpPr>
          <p:nvPr>
            <p:ph idx="1"/>
          </p:nvPr>
        </p:nvSpPr>
        <p:spPr/>
        <p:txBody>
          <a:bodyPr>
            <a:normAutofit/>
          </a:bodyPr>
          <a:lstStyle/>
          <a:p>
            <a:pPr algn="just"/>
            <a:r>
              <a:rPr lang="en-US" b="1" i="1" dirty="0" smtClean="0"/>
              <a:t>Why Out Sourcing?</a:t>
            </a:r>
          </a:p>
          <a:p>
            <a:pPr lvl="1" algn="just"/>
            <a:r>
              <a:rPr lang="en-US" dirty="0"/>
              <a:t>Time is needed to develop the </a:t>
            </a:r>
            <a:r>
              <a:rPr lang="en-US" dirty="0" smtClean="0"/>
              <a:t>software.</a:t>
            </a:r>
          </a:p>
          <a:p>
            <a:pPr lvl="1" algn="just"/>
            <a:r>
              <a:rPr lang="en-US" dirty="0" smtClean="0"/>
              <a:t>Would </a:t>
            </a:r>
            <a:r>
              <a:rPr lang="en-US" dirty="0"/>
              <a:t>often require the recruitment of new technical staff to do the </a:t>
            </a:r>
            <a:r>
              <a:rPr lang="en-US" dirty="0" smtClean="0"/>
              <a:t>job.</a:t>
            </a:r>
          </a:p>
          <a:p>
            <a:pPr lvl="1" algn="just"/>
            <a:r>
              <a:rPr lang="en-US" dirty="0" smtClean="0"/>
              <a:t>Usually</a:t>
            </a:r>
            <a:r>
              <a:rPr lang="en-US" dirty="0"/>
              <a:t>, the new staff won’t be needed after the project is </a:t>
            </a:r>
            <a:r>
              <a:rPr lang="en-US" dirty="0" smtClean="0"/>
              <a:t>completed.</a:t>
            </a:r>
          </a:p>
          <a:p>
            <a:pPr lvl="1" algn="just"/>
            <a:r>
              <a:rPr lang="en-US" dirty="0" smtClean="0"/>
              <a:t>Sometimes </a:t>
            </a:r>
            <a:r>
              <a:rPr lang="en-US" dirty="0"/>
              <a:t>due to the novelty of the project there may be lack </a:t>
            </a:r>
            <a:r>
              <a:rPr lang="en-US" dirty="0" smtClean="0"/>
              <a:t>of executives </a:t>
            </a:r>
            <a:r>
              <a:rPr lang="en-US" dirty="0"/>
              <a:t>to lead the </a:t>
            </a:r>
            <a:r>
              <a:rPr lang="en-US" dirty="0" smtClean="0"/>
              <a:t>effort.</a:t>
            </a:r>
            <a:endParaRPr lang="en-US" dirty="0"/>
          </a:p>
        </p:txBody>
      </p:sp>
    </p:spTree>
    <p:extLst>
      <p:ext uri="{BB962C8B-B14F-4D97-AF65-F5344CB8AC3E}">
        <p14:creationId xmlns:p14="http://schemas.microsoft.com/office/powerpoint/2010/main" val="1175750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Build or Buy?</a:t>
            </a:r>
            <a:endParaRPr lang="en-US" u="sng" dirty="0"/>
          </a:p>
        </p:txBody>
      </p:sp>
      <p:sp>
        <p:nvSpPr>
          <p:cNvPr id="3" name="Content Placeholder 2"/>
          <p:cNvSpPr>
            <a:spLocks noGrp="1"/>
          </p:cNvSpPr>
          <p:nvPr>
            <p:ph idx="1"/>
          </p:nvPr>
        </p:nvSpPr>
        <p:spPr/>
        <p:txBody>
          <a:bodyPr/>
          <a:lstStyle/>
          <a:p>
            <a:pPr algn="just"/>
            <a:r>
              <a:rPr lang="en-US" b="1" i="1" dirty="0" smtClean="0"/>
              <a:t>Why Buying?</a:t>
            </a:r>
          </a:p>
          <a:p>
            <a:pPr lvl="1" algn="just"/>
            <a:r>
              <a:rPr lang="en-US" dirty="0" smtClean="0"/>
              <a:t>Whether in house or out sourced, software development is still involved.</a:t>
            </a:r>
          </a:p>
          <a:p>
            <a:pPr lvl="1" algn="just"/>
            <a:r>
              <a:rPr lang="en-US" dirty="0" smtClean="0"/>
              <a:t>The contracting company will not have completely developed software readily available to the client.</a:t>
            </a:r>
          </a:p>
          <a:p>
            <a:pPr lvl="1" algn="just"/>
            <a:r>
              <a:rPr lang="en-US" dirty="0" smtClean="0"/>
              <a:t>Considerable management effort is needed by the client to establish and manage the contract.</a:t>
            </a:r>
            <a:endParaRPr lang="en-US" dirty="0"/>
          </a:p>
        </p:txBody>
      </p:sp>
    </p:spTree>
    <p:extLst>
      <p:ext uri="{BB962C8B-B14F-4D97-AF65-F5344CB8AC3E}">
        <p14:creationId xmlns:p14="http://schemas.microsoft.com/office/powerpoint/2010/main" val="811363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Build or Buy?</a:t>
            </a:r>
            <a:endParaRPr lang="en-US" u="sng" dirty="0"/>
          </a:p>
        </p:txBody>
      </p:sp>
      <p:sp>
        <p:nvSpPr>
          <p:cNvPr id="3" name="Content Placeholder 2"/>
          <p:cNvSpPr>
            <a:spLocks noGrp="1"/>
          </p:cNvSpPr>
          <p:nvPr>
            <p:ph idx="1"/>
          </p:nvPr>
        </p:nvSpPr>
        <p:spPr/>
        <p:txBody>
          <a:bodyPr>
            <a:normAutofit/>
          </a:bodyPr>
          <a:lstStyle/>
          <a:p>
            <a:pPr algn="just"/>
            <a:r>
              <a:rPr lang="en-US" b="1" i="1" dirty="0"/>
              <a:t>Advantages of off-the-shelf (</a:t>
            </a:r>
            <a:r>
              <a:rPr lang="en-US" b="1" i="1" dirty="0" smtClean="0"/>
              <a:t>OTS) software</a:t>
            </a:r>
            <a:endParaRPr lang="en-US" b="1" i="1" dirty="0"/>
          </a:p>
          <a:p>
            <a:pPr lvl="1" algn="just"/>
            <a:r>
              <a:rPr lang="en-US" dirty="0" smtClean="0"/>
              <a:t>Cheaper </a:t>
            </a:r>
            <a:r>
              <a:rPr lang="en-US" dirty="0"/>
              <a:t>as supplier can spread development costs over a </a:t>
            </a:r>
            <a:r>
              <a:rPr lang="en-US" dirty="0" smtClean="0"/>
              <a:t>large number </a:t>
            </a:r>
            <a:r>
              <a:rPr lang="en-US" dirty="0"/>
              <a:t>of </a:t>
            </a:r>
            <a:r>
              <a:rPr lang="en-US" dirty="0" smtClean="0"/>
              <a:t>customers.</a:t>
            </a:r>
            <a:endParaRPr lang="en-US" dirty="0"/>
          </a:p>
          <a:p>
            <a:pPr lvl="1" algn="just"/>
            <a:r>
              <a:rPr lang="en-US" dirty="0" smtClean="0"/>
              <a:t>Software </a:t>
            </a:r>
            <a:r>
              <a:rPr lang="en-US" dirty="0"/>
              <a:t>already exists</a:t>
            </a:r>
          </a:p>
          <a:p>
            <a:pPr lvl="2" algn="just"/>
            <a:r>
              <a:rPr lang="en-US" dirty="0" smtClean="0"/>
              <a:t>Can </a:t>
            </a:r>
            <a:r>
              <a:rPr lang="en-US" dirty="0"/>
              <a:t>be </a:t>
            </a:r>
            <a:r>
              <a:rPr lang="en-US" dirty="0" smtClean="0"/>
              <a:t>trialed </a:t>
            </a:r>
            <a:r>
              <a:rPr lang="en-US" dirty="0"/>
              <a:t>by potential </a:t>
            </a:r>
            <a:r>
              <a:rPr lang="en-US" dirty="0" smtClean="0"/>
              <a:t>customer.</a:t>
            </a:r>
            <a:endParaRPr lang="en-US" dirty="0"/>
          </a:p>
          <a:p>
            <a:pPr lvl="2" algn="just"/>
            <a:r>
              <a:rPr lang="en-US" dirty="0" smtClean="0"/>
              <a:t>No </a:t>
            </a:r>
            <a:r>
              <a:rPr lang="en-US" dirty="0"/>
              <a:t>delay while software being </a:t>
            </a:r>
            <a:r>
              <a:rPr lang="en-US" dirty="0" smtClean="0"/>
              <a:t>developed.</a:t>
            </a:r>
            <a:endParaRPr lang="en-US" dirty="0"/>
          </a:p>
          <a:p>
            <a:pPr lvl="1" algn="just"/>
            <a:r>
              <a:rPr lang="en-US" dirty="0" smtClean="0"/>
              <a:t>Where </a:t>
            </a:r>
            <a:r>
              <a:rPr lang="en-US" dirty="0"/>
              <a:t>there have been existing users, bugs are likely to have </a:t>
            </a:r>
            <a:r>
              <a:rPr lang="en-US" dirty="0" smtClean="0"/>
              <a:t>been found </a:t>
            </a:r>
            <a:r>
              <a:rPr lang="en-US" dirty="0"/>
              <a:t>and </a:t>
            </a:r>
            <a:r>
              <a:rPr lang="en-US" dirty="0" smtClean="0"/>
              <a:t>eradicated.</a:t>
            </a:r>
            <a:endParaRPr lang="en-US" dirty="0"/>
          </a:p>
        </p:txBody>
      </p:sp>
    </p:spTree>
    <p:extLst>
      <p:ext uri="{BB962C8B-B14F-4D97-AF65-F5344CB8AC3E}">
        <p14:creationId xmlns:p14="http://schemas.microsoft.com/office/powerpoint/2010/main" val="33806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Build or Buy?</a:t>
            </a:r>
            <a:endParaRPr lang="en-US" u="sng" dirty="0"/>
          </a:p>
        </p:txBody>
      </p:sp>
      <p:sp>
        <p:nvSpPr>
          <p:cNvPr id="3" name="Content Placeholder 2"/>
          <p:cNvSpPr>
            <a:spLocks noGrp="1"/>
          </p:cNvSpPr>
          <p:nvPr>
            <p:ph idx="1"/>
          </p:nvPr>
        </p:nvSpPr>
        <p:spPr/>
        <p:txBody>
          <a:bodyPr>
            <a:normAutofit/>
          </a:bodyPr>
          <a:lstStyle/>
          <a:p>
            <a:pPr algn="just"/>
            <a:r>
              <a:rPr lang="en-US" b="1" i="1" dirty="0"/>
              <a:t>Disadvantages of off-the-shelf software</a:t>
            </a:r>
          </a:p>
          <a:p>
            <a:pPr lvl="1" algn="just"/>
            <a:r>
              <a:rPr lang="en-US" dirty="0" smtClean="0"/>
              <a:t>Customer </a:t>
            </a:r>
            <a:r>
              <a:rPr lang="en-US" dirty="0"/>
              <a:t>will have same application as everyone </a:t>
            </a:r>
            <a:r>
              <a:rPr lang="en-US" dirty="0" smtClean="0"/>
              <a:t>else so there is no competitive advantage.</a:t>
            </a:r>
          </a:p>
          <a:p>
            <a:pPr lvl="1" algn="just"/>
            <a:r>
              <a:rPr lang="en-US" dirty="0" smtClean="0"/>
              <a:t>Customer </a:t>
            </a:r>
            <a:r>
              <a:rPr lang="en-US" dirty="0"/>
              <a:t>may need to change the way they work in order to fit </a:t>
            </a:r>
            <a:r>
              <a:rPr lang="en-US" dirty="0" smtClean="0"/>
              <a:t>in with </a:t>
            </a:r>
            <a:r>
              <a:rPr lang="en-US" dirty="0"/>
              <a:t>OTS </a:t>
            </a:r>
            <a:r>
              <a:rPr lang="en-US" dirty="0" smtClean="0"/>
              <a:t>application.</a:t>
            </a:r>
            <a:endParaRPr lang="en-US" dirty="0"/>
          </a:p>
          <a:p>
            <a:pPr lvl="1" algn="just"/>
            <a:r>
              <a:rPr lang="en-US" dirty="0" smtClean="0"/>
              <a:t>Customer </a:t>
            </a:r>
            <a:r>
              <a:rPr lang="en-US" dirty="0"/>
              <a:t>does not own the code and cannot change </a:t>
            </a:r>
            <a:r>
              <a:rPr lang="en-US" dirty="0" smtClean="0"/>
              <a:t>it.</a:t>
            </a:r>
            <a:endParaRPr lang="en-US" dirty="0"/>
          </a:p>
          <a:p>
            <a:pPr lvl="1" algn="just"/>
            <a:r>
              <a:rPr lang="en-US" dirty="0" smtClean="0"/>
              <a:t>Danger </a:t>
            </a:r>
            <a:r>
              <a:rPr lang="en-US" dirty="0"/>
              <a:t>of over-reliance on a single </a:t>
            </a:r>
            <a:r>
              <a:rPr lang="en-US" dirty="0" smtClean="0"/>
              <a:t>supplier.</a:t>
            </a:r>
            <a:endParaRPr lang="en-US" dirty="0"/>
          </a:p>
        </p:txBody>
      </p:sp>
    </p:spTree>
    <p:extLst>
      <p:ext uri="{BB962C8B-B14F-4D97-AF65-F5344CB8AC3E}">
        <p14:creationId xmlns:p14="http://schemas.microsoft.com/office/powerpoint/2010/main" val="2394340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1700</TotalTime>
  <Words>2566</Words>
  <Application>Microsoft Office PowerPoint</Application>
  <PresentationFormat>On-screen Show (4:3)</PresentationFormat>
  <Paragraphs>292</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SELECTION OF AN APPROPRIATE PROJECT APPROACH</vt:lpstr>
      <vt:lpstr> Contents </vt:lpstr>
      <vt:lpstr>Introduction</vt:lpstr>
      <vt:lpstr>Build or Buy?</vt:lpstr>
      <vt:lpstr>Build or Buy?</vt:lpstr>
      <vt:lpstr>Build or Buy?</vt:lpstr>
      <vt:lpstr>Build or Buy?</vt:lpstr>
      <vt:lpstr>Build or Buy?</vt:lpstr>
      <vt:lpstr>Build or Buy?</vt:lpstr>
      <vt:lpstr>Choosing  Methodologies and Technologies</vt:lpstr>
      <vt:lpstr>Objective driven or product driven.</vt:lpstr>
      <vt:lpstr>Analyze other project characteristics</vt:lpstr>
      <vt:lpstr>Analyze other project characteristics</vt:lpstr>
      <vt:lpstr>Identify high-level project risks.</vt:lpstr>
      <vt:lpstr>Identify high-level project risks.</vt:lpstr>
      <vt:lpstr>Take into Account User requirements Concerning Implementation</vt:lpstr>
      <vt:lpstr>Activities</vt:lpstr>
      <vt:lpstr>Software Process Model</vt:lpstr>
      <vt:lpstr>Software Process Model</vt:lpstr>
      <vt:lpstr>Software Process Model</vt:lpstr>
      <vt:lpstr>Software Process Model</vt:lpstr>
      <vt:lpstr>Software Process Model</vt:lpstr>
      <vt:lpstr>Software Process Model</vt:lpstr>
      <vt:lpstr>The Waterfall Model</vt:lpstr>
      <vt:lpstr>The Waterfall Model</vt:lpstr>
      <vt:lpstr>The Waterfall Model</vt:lpstr>
      <vt:lpstr>The Waterfall Model</vt:lpstr>
      <vt:lpstr>The Spiral Model</vt:lpstr>
      <vt:lpstr>The Spiral Model</vt:lpstr>
      <vt:lpstr>The Spiral Model</vt:lpstr>
      <vt:lpstr>The Spiral Model</vt:lpstr>
      <vt:lpstr>The Spiral Model</vt:lpstr>
      <vt:lpstr>Software Prototyping</vt:lpstr>
      <vt:lpstr>Software Prototyping</vt:lpstr>
      <vt:lpstr>Software Prototyping</vt:lpstr>
      <vt:lpstr>Software Prototyping</vt:lpstr>
      <vt:lpstr>Software Prototyping</vt:lpstr>
      <vt:lpstr>Incremental Model</vt:lpstr>
      <vt:lpstr>Incremental Model</vt:lpstr>
      <vt:lpstr>Incremental Model</vt:lpstr>
      <vt:lpstr>Incremental Model</vt:lpstr>
      <vt:lpstr>Incremental Model</vt:lpstr>
      <vt:lpstr>Agile Methods</vt:lpstr>
      <vt:lpstr>Agile Methods</vt:lpstr>
      <vt:lpstr>Agile Methods</vt:lpstr>
      <vt:lpstr>Extreme Programming (XP)</vt:lpstr>
      <vt:lpstr>Extreme Programming (XP)</vt:lpstr>
      <vt:lpstr>Scrum</vt:lpstr>
      <vt:lpstr>Scrum</vt:lpstr>
      <vt:lpstr>Scrum</vt:lpstr>
      <vt:lpstr>Scrum</vt:lpstr>
      <vt:lpstr>Selecting the most  Appropriate process model</vt:lpstr>
      <vt:lpstr>Selecting the most  Appropriate process model</vt:lpstr>
      <vt:lpstr>Selecting the most  Appropriate process model</vt:lpstr>
      <vt:lpstr>Selecting the most  Appropriate process model</vt:lpstr>
      <vt:lpstr>Reading</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SOFTWARE PROJECT MANAGEMENT</dc:title>
  <dc:creator>ibrahim</dc:creator>
  <cp:lastModifiedBy>ok</cp:lastModifiedBy>
  <cp:revision>194</cp:revision>
  <dcterms:created xsi:type="dcterms:W3CDTF">2006-08-16T00:00:00Z</dcterms:created>
  <dcterms:modified xsi:type="dcterms:W3CDTF">2020-02-19T08:21:46Z</dcterms:modified>
</cp:coreProperties>
</file>