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109C9E92-5902-407A-86C4-6F262524B4BA}" type="datetimeFigureOut">
              <a:rPr lang="en-US" smtClean="0"/>
              <a:t>11/21/2020</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E6D85217-E065-466B-A661-14AA5BDF90E6}"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4048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9C9E92-5902-407A-86C4-6F262524B4BA}" type="datetimeFigureOut">
              <a:rPr lang="en-US" smtClean="0"/>
              <a:t>11/21/2020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D85217-E065-466B-A661-14AA5BDF90E6}" type="slidenum">
              <a:rPr lang="en-US" smtClean="0"/>
              <a:t>‹#›</a:t>
            </a:fld>
            <a:endParaRPr lang="en-US"/>
          </a:p>
        </p:txBody>
      </p:sp>
    </p:spTree>
    <p:extLst>
      <p:ext uri="{BB962C8B-B14F-4D97-AF65-F5344CB8AC3E}">
        <p14:creationId xmlns:p14="http://schemas.microsoft.com/office/powerpoint/2010/main" val="1605809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9C9E92-5902-407A-86C4-6F262524B4BA}" type="datetimeFigureOut">
              <a:rPr lang="en-US" smtClean="0"/>
              <a:t>11/21/2020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D85217-E065-466B-A661-14AA5BDF90E6}" type="slidenum">
              <a:rPr lang="en-US" smtClean="0"/>
              <a:t>‹#›</a:t>
            </a:fld>
            <a:endParaRPr lang="en-US"/>
          </a:p>
        </p:txBody>
      </p:sp>
    </p:spTree>
    <p:extLst>
      <p:ext uri="{BB962C8B-B14F-4D97-AF65-F5344CB8AC3E}">
        <p14:creationId xmlns:p14="http://schemas.microsoft.com/office/powerpoint/2010/main" val="2039695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9C9E92-5902-407A-86C4-6F262524B4BA}" type="datetimeFigureOut">
              <a:rPr lang="en-US" smtClean="0"/>
              <a:t>11/21/2020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D85217-E065-466B-A661-14AA5BDF90E6}" type="slidenum">
              <a:rPr lang="en-US" smtClean="0"/>
              <a:t>‹#›</a:t>
            </a:fld>
            <a:endParaRPr lang="en-US"/>
          </a:p>
        </p:txBody>
      </p:sp>
    </p:spTree>
    <p:extLst>
      <p:ext uri="{BB962C8B-B14F-4D97-AF65-F5344CB8AC3E}">
        <p14:creationId xmlns:p14="http://schemas.microsoft.com/office/powerpoint/2010/main" val="2844813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109C9E92-5902-407A-86C4-6F262524B4BA}" type="datetimeFigureOut">
              <a:rPr lang="en-US" smtClean="0"/>
              <a:t>11/21/2020</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E6D85217-E065-466B-A661-14AA5BDF90E6}"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4205564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9C9E92-5902-407A-86C4-6F262524B4BA}" type="datetimeFigureOut">
              <a:rPr lang="en-US" smtClean="0"/>
              <a:t>11/21/2020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D85217-E065-466B-A661-14AA5BDF90E6}" type="slidenum">
              <a:rPr lang="en-US" smtClean="0"/>
              <a:t>‹#›</a:t>
            </a:fld>
            <a:endParaRPr lang="en-US"/>
          </a:p>
        </p:txBody>
      </p:sp>
    </p:spTree>
    <p:extLst>
      <p:ext uri="{BB962C8B-B14F-4D97-AF65-F5344CB8AC3E}">
        <p14:creationId xmlns:p14="http://schemas.microsoft.com/office/powerpoint/2010/main" val="252881448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9C9E92-5902-407A-86C4-6F262524B4BA}" type="datetimeFigureOut">
              <a:rPr lang="en-US" smtClean="0"/>
              <a:t>11/21/2020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D85217-E065-466B-A661-14AA5BDF90E6}" type="slidenum">
              <a:rPr lang="en-US" smtClean="0"/>
              <a:t>‹#›</a:t>
            </a:fld>
            <a:endParaRPr lang="en-US"/>
          </a:p>
        </p:txBody>
      </p:sp>
    </p:spTree>
    <p:extLst>
      <p:ext uri="{BB962C8B-B14F-4D97-AF65-F5344CB8AC3E}">
        <p14:creationId xmlns:p14="http://schemas.microsoft.com/office/powerpoint/2010/main" val="316926585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9C9E92-5902-407A-86C4-6F262524B4BA}" type="datetimeFigureOut">
              <a:rPr lang="en-US" smtClean="0"/>
              <a:t>11/21/2020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D85217-E065-466B-A661-14AA5BDF90E6}" type="slidenum">
              <a:rPr lang="en-US" smtClean="0"/>
              <a:t>‹#›</a:t>
            </a:fld>
            <a:endParaRPr lang="en-US"/>
          </a:p>
        </p:txBody>
      </p:sp>
    </p:spTree>
    <p:extLst>
      <p:ext uri="{BB962C8B-B14F-4D97-AF65-F5344CB8AC3E}">
        <p14:creationId xmlns:p14="http://schemas.microsoft.com/office/powerpoint/2010/main" val="2875221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9C9E92-5902-407A-86C4-6F262524B4BA}" type="datetimeFigureOut">
              <a:rPr lang="en-US" smtClean="0"/>
              <a:t>11/21/2020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D85217-E065-466B-A661-14AA5BDF90E6}" type="slidenum">
              <a:rPr lang="en-US" smtClean="0"/>
              <a:t>‹#›</a:t>
            </a:fld>
            <a:endParaRPr lang="en-US"/>
          </a:p>
        </p:txBody>
      </p:sp>
    </p:spTree>
    <p:extLst>
      <p:ext uri="{BB962C8B-B14F-4D97-AF65-F5344CB8AC3E}">
        <p14:creationId xmlns:p14="http://schemas.microsoft.com/office/powerpoint/2010/main" val="1695130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109C9E92-5902-407A-86C4-6F262524B4BA}" type="datetimeFigureOut">
              <a:rPr lang="en-US" smtClean="0"/>
              <a:t>11/21/2020</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E6D85217-E065-466B-A661-14AA5BDF90E6}"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02253596"/>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109C9E92-5902-407A-86C4-6F262524B4BA}" type="datetimeFigureOut">
              <a:rPr lang="en-US" smtClean="0"/>
              <a:t>11/21/2020</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E6D85217-E065-466B-A661-14AA5BDF90E6}" type="slidenum">
              <a:rPr lang="en-US" smtClean="0"/>
              <a:t>‹#›</a:t>
            </a:fld>
            <a:endParaRPr lang="en-US"/>
          </a:p>
        </p:txBody>
      </p:sp>
    </p:spTree>
    <p:extLst>
      <p:ext uri="{BB962C8B-B14F-4D97-AF65-F5344CB8AC3E}">
        <p14:creationId xmlns:p14="http://schemas.microsoft.com/office/powerpoint/2010/main" val="3310806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109C9E92-5902-407A-86C4-6F262524B4BA}" type="datetimeFigureOut">
              <a:rPr lang="en-US" smtClean="0"/>
              <a:t>11/21/2020</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E6D85217-E065-466B-A661-14AA5BDF90E6}"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924216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image" Target="../media/image3.jp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p:txBody>
          <a:bodyPr>
            <a:normAutofit/>
          </a:bodyPr>
          <a:lstStyle/>
          <a:p>
            <a:r>
              <a:rPr lang="en-US" sz="1800" dirty="0">
                <a:latin typeface="Times New Roman" panose="02020603050405020304" pitchFamily="18" charset="0"/>
                <a:cs typeface="Times New Roman" panose="02020603050405020304" pitchFamily="18" charset="0"/>
              </a:rPr>
              <a:t>Plant cells serve for an infecting virus as biochemical and molecular environment.</a:t>
            </a:r>
          </a:p>
          <a:p>
            <a:r>
              <a:rPr lang="en-US" sz="1800" dirty="0">
                <a:latin typeface="Times New Roman" panose="02020603050405020304" pitchFamily="18" charset="0"/>
                <a:cs typeface="Times New Roman" panose="02020603050405020304" pitchFamily="18" charset="0"/>
              </a:rPr>
              <a:t>Achieved by the use of the host cells protein synthesizing system for the production of non-structural protein.</a:t>
            </a:r>
          </a:p>
          <a:p>
            <a:r>
              <a:rPr lang="en-US" sz="1800" dirty="0">
                <a:latin typeface="Times New Roman" panose="02020603050405020304" pitchFamily="18" charset="0"/>
                <a:cs typeface="Times New Roman" panose="02020603050405020304" pitchFamily="18" charset="0"/>
              </a:rPr>
              <a:t>The latter serves, together with viral nucleic acid molecule for the formation of new infective viral particles.</a:t>
            </a:r>
          </a:p>
          <a:p>
            <a:r>
              <a:rPr lang="en-US" sz="1800" dirty="0">
                <a:latin typeface="Times New Roman" panose="02020603050405020304" pitchFamily="18" charset="0"/>
                <a:cs typeface="Times New Roman" panose="02020603050405020304" pitchFamily="18" charset="0"/>
              </a:rPr>
              <a:t>These processes are in many virus-host systems are not fully compatible with the host cells physiological balance and, therefore incite various symptoms of cellular degeneration in the extreme cellular death. </a:t>
            </a:r>
          </a:p>
        </p:txBody>
      </p:sp>
    </p:spTree>
    <p:extLst>
      <p:ext uri="{BB962C8B-B14F-4D97-AF65-F5344CB8AC3E}">
        <p14:creationId xmlns:p14="http://schemas.microsoft.com/office/powerpoint/2010/main" val="2565771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err="1">
                <a:latin typeface="Times New Roman" panose="02020603050405020304" pitchFamily="18" charset="0"/>
                <a:cs typeface="Times New Roman" panose="02020603050405020304" pitchFamily="18" charset="0"/>
              </a:rPr>
              <a:t>photsynthesis</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1800" dirty="0">
                <a:latin typeface="Times New Roman" panose="02020603050405020304" pitchFamily="18" charset="0"/>
                <a:cs typeface="Times New Roman" panose="02020603050405020304" pitchFamily="18" charset="0"/>
              </a:rPr>
              <a:t>In a tobacco mutant in which some islands of leaf tissue had no chlorophyll, TMV replication occurred in white leaf areas in the intact plant.</a:t>
            </a:r>
          </a:p>
          <a:p>
            <a:r>
              <a:rPr lang="en-US" sz="1800" dirty="0">
                <a:latin typeface="Times New Roman" panose="02020603050405020304" pitchFamily="18" charset="0"/>
                <a:cs typeface="Times New Roman" panose="02020603050405020304" pitchFamily="18" charset="0"/>
              </a:rPr>
              <a:t>However, replication did not occur if the white tissue was detached and floated on water immediately after inoculation (R, E. F. Matthews, unpublished)</a:t>
            </a:r>
          </a:p>
          <a:p>
            <a:r>
              <a:rPr lang="en-US" sz="1800" dirty="0">
                <a:latin typeface="Times New Roman" panose="02020603050405020304" pitchFamily="18" charset="0"/>
                <a:cs typeface="Times New Roman" panose="02020603050405020304" pitchFamily="18" charset="0"/>
              </a:rPr>
              <a:t>Detached white tissue supplied with glucose supported TMV replication, indicating that the process of photosynthesis itself is not for replication of this virus.</a:t>
            </a:r>
          </a:p>
          <a:p>
            <a:r>
              <a:rPr lang="en-US" sz="1800" dirty="0">
                <a:latin typeface="Times New Roman" panose="02020603050405020304" pitchFamily="18" charset="0"/>
                <a:cs typeface="Times New Roman" panose="02020603050405020304" pitchFamily="18" charset="0"/>
              </a:rPr>
              <a:t>Nevertheless, virus infection usually affects the process of photosynthesis. Reduction carbon fixation is the most commonly reported effects in leaves showing mosaic or yellows disease. This reduction usually becomes detectable some days after infection.</a:t>
            </a:r>
          </a:p>
          <a:p>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4022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Conti…</a:t>
            </a:r>
          </a:p>
        </p:txBody>
      </p:sp>
      <p:sp>
        <p:nvSpPr>
          <p:cNvPr id="3" name="Content Placeholder 2"/>
          <p:cNvSpPr>
            <a:spLocks noGrp="1"/>
          </p:cNvSpPr>
          <p:nvPr>
            <p:ph idx="1"/>
          </p:nvPr>
        </p:nvSpPr>
        <p:spPr/>
        <p:txBody>
          <a:bodyPr>
            <a:normAutofit/>
          </a:bodyPr>
          <a:lstStyle/>
          <a:p>
            <a:r>
              <a:rPr lang="en-US" sz="1800" dirty="0">
                <a:latin typeface="Times New Roman" panose="02020603050405020304" pitchFamily="18" charset="0"/>
                <a:cs typeface="Times New Roman" panose="02020603050405020304" pitchFamily="18" charset="0"/>
              </a:rPr>
              <a:t>Photosynthesis activity can be reduced by changes in chloroplast structure, by reduced content of photosynthetic pigments or ribulose bisphosphate carboxylase, or by reduction in a specific protein associated with the particles of photosystem II. (Naidu et al.. 1986)</a:t>
            </a:r>
          </a:p>
        </p:txBody>
      </p:sp>
    </p:spTree>
    <p:extLst>
      <p:ext uri="{BB962C8B-B14F-4D97-AF65-F5344CB8AC3E}">
        <p14:creationId xmlns:p14="http://schemas.microsoft.com/office/powerpoint/2010/main" val="3795417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Transpiration. </a:t>
            </a:r>
          </a:p>
        </p:txBody>
      </p:sp>
      <p:sp>
        <p:nvSpPr>
          <p:cNvPr id="3" name="Content Placeholder 2"/>
          <p:cNvSpPr>
            <a:spLocks noGrp="1"/>
          </p:cNvSpPr>
          <p:nvPr>
            <p:ph idx="1"/>
          </p:nvPr>
        </p:nvSpPr>
        <p:spPr/>
        <p:txBody>
          <a:bodyPr>
            <a:normAutofit/>
          </a:bodyPr>
          <a:lstStyle/>
          <a:p>
            <a:r>
              <a:rPr lang="en-US" sz="1800" dirty="0">
                <a:latin typeface="Times New Roman" panose="02020603050405020304" pitchFamily="18" charset="0"/>
                <a:cs typeface="Times New Roman" panose="02020603050405020304" pitchFamily="18" charset="0"/>
              </a:rPr>
              <a:t>In chronically virus-infected leaves and transpiration rate and water content have been found to be generally lower than in corresponding healthy tissues.</a:t>
            </a:r>
          </a:p>
          <a:p>
            <a:endParaRPr lang="en-US" sz="18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3074" y="3261815"/>
            <a:ext cx="5827594" cy="2826973"/>
          </a:xfrm>
          <a:prstGeom prst="rect">
            <a:avLst/>
          </a:prstGeom>
        </p:spPr>
      </p:pic>
    </p:spTree>
    <p:extLst>
      <p:ext uri="{BB962C8B-B14F-4D97-AF65-F5344CB8AC3E}">
        <p14:creationId xmlns:p14="http://schemas.microsoft.com/office/powerpoint/2010/main" val="1620662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hormones</a:t>
            </a:r>
          </a:p>
        </p:txBody>
      </p:sp>
      <p:sp>
        <p:nvSpPr>
          <p:cNvPr id="3" name="Content Placeholder 2"/>
          <p:cNvSpPr>
            <a:spLocks noGrp="1"/>
          </p:cNvSpPr>
          <p:nvPr>
            <p:ph idx="1"/>
          </p:nvPr>
        </p:nvSpPr>
        <p:spPr/>
        <p:txBody>
          <a:bodyPr>
            <a:normAutofit/>
          </a:bodyPr>
          <a:lstStyle/>
          <a:p>
            <a:r>
              <a:rPr lang="en-US" sz="1800" dirty="0">
                <a:latin typeface="Times New Roman" panose="02020603050405020304" pitchFamily="18" charset="0"/>
                <a:cs typeface="Times New Roman" panose="02020603050405020304" pitchFamily="18" charset="0"/>
              </a:rPr>
              <a:t>Virus infection tend to decrease auxin and gibberellin concentration and increase that of abscisic acid. Stimulation of ethylene production is associated with necrotic or chlorotic local response.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76215" y="3343701"/>
            <a:ext cx="2729551" cy="2429301"/>
          </a:xfrm>
          <a:prstGeom prst="rect">
            <a:avLst/>
          </a:prstGeom>
        </p:spPr>
      </p:pic>
    </p:spTree>
    <p:extLst>
      <p:ext uri="{BB962C8B-B14F-4D97-AF65-F5344CB8AC3E}">
        <p14:creationId xmlns:p14="http://schemas.microsoft.com/office/powerpoint/2010/main" val="2063112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Low molecular weight compounds</a:t>
            </a:r>
          </a:p>
        </p:txBody>
      </p:sp>
      <p:sp>
        <p:nvSpPr>
          <p:cNvPr id="3" name="Content Placeholder 2"/>
          <p:cNvSpPr>
            <a:spLocks noGrp="1"/>
          </p:cNvSpPr>
          <p:nvPr>
            <p:ph idx="1"/>
          </p:nvPr>
        </p:nvSpPr>
        <p:spPr/>
        <p:txBody>
          <a:bodyPr>
            <a:normAutofit/>
          </a:bodyPr>
          <a:lstStyle/>
          <a:p>
            <a:r>
              <a:rPr lang="en-US" sz="1800" dirty="0">
                <a:latin typeface="Times New Roman" panose="02020603050405020304" pitchFamily="18" charset="0"/>
                <a:cs typeface="Times New Roman" panose="02020603050405020304" pitchFamily="18" charset="0"/>
              </a:rPr>
              <a:t>There are numerous reports on the effects of virus infection on concentration of low-molecular-weight compounds in various parts of virus-infected plants. Some of these effects can be briefly as following.</a:t>
            </a:r>
          </a:p>
          <a:p>
            <a:pPr marL="342900" indent="-342900">
              <a:buAutoNum type="alphaLcParenR"/>
            </a:pPr>
            <a:r>
              <a:rPr lang="en-US" b="1" dirty="0">
                <a:latin typeface="Times New Roman" panose="02020603050405020304" pitchFamily="18" charset="0"/>
                <a:cs typeface="Times New Roman" panose="02020603050405020304" pitchFamily="18" charset="0"/>
              </a:rPr>
              <a:t>Amino Acids and Related Compounds</a:t>
            </a:r>
          </a:p>
          <a:p>
            <a:r>
              <a:rPr lang="en-US" sz="1800" dirty="0">
                <a:latin typeface="Times New Roman" panose="02020603050405020304" pitchFamily="18" charset="0"/>
                <a:cs typeface="Times New Roman" panose="02020603050405020304" pitchFamily="18" charset="0"/>
              </a:rPr>
              <a:t>The most consistent change observed has been an increase in one or both of the amides, glutamine and asparagine. The </a:t>
            </a:r>
            <a:r>
              <a:rPr lang="en-US" sz="1800" dirty="0" err="1">
                <a:latin typeface="Times New Roman" panose="02020603050405020304" pitchFamily="18" charset="0"/>
                <a:cs typeface="Times New Roman" panose="02020603050405020304" pitchFamily="18" charset="0"/>
              </a:rPr>
              <a:t>imino</a:t>
            </a:r>
            <a:r>
              <a:rPr lang="en-US" sz="1800" dirty="0">
                <a:latin typeface="Times New Roman" panose="02020603050405020304" pitchFamily="18" charset="0"/>
                <a:cs typeface="Times New Roman" panose="02020603050405020304" pitchFamily="18" charset="0"/>
              </a:rPr>
              <a:t> acid </a:t>
            </a:r>
            <a:r>
              <a:rPr lang="en-US" sz="1800" dirty="0" err="1">
                <a:latin typeface="Times New Roman" panose="02020603050405020304" pitchFamily="18" charset="0"/>
                <a:cs typeface="Times New Roman" panose="02020603050405020304" pitchFamily="18" charset="0"/>
              </a:rPr>
              <a:t>pipecolic</a:t>
            </a:r>
            <a:r>
              <a:rPr lang="en-US" sz="1800" dirty="0">
                <a:latin typeface="Times New Roman" panose="02020603050405020304" pitchFamily="18" charset="0"/>
                <a:cs typeface="Times New Roman" panose="02020603050405020304" pitchFamily="18" charset="0"/>
              </a:rPr>
              <a:t> acid has been reported to occur in relatively high concentration in several virus-infected tissue. (e.g. </a:t>
            </a:r>
            <a:r>
              <a:rPr lang="en-US" sz="1800" dirty="0" err="1">
                <a:latin typeface="Times New Roman" panose="02020603050405020304" pitchFamily="18" charset="0"/>
                <a:cs typeface="Times New Roman" panose="02020603050405020304" pitchFamily="18" charset="0"/>
              </a:rPr>
              <a:t>Welkie</a:t>
            </a:r>
            <a:r>
              <a:rPr lang="en-US" sz="1800" dirty="0">
                <a:latin typeface="Times New Roman" panose="02020603050405020304" pitchFamily="18" charset="0"/>
                <a:cs typeface="Times New Roman" panose="02020603050405020304" pitchFamily="18" charset="0"/>
              </a:rPr>
              <a:t> et al 1967)</a:t>
            </a:r>
          </a:p>
        </p:txBody>
      </p:sp>
    </p:spTree>
    <p:extLst>
      <p:ext uri="{BB962C8B-B14F-4D97-AF65-F5344CB8AC3E}">
        <p14:creationId xmlns:p14="http://schemas.microsoft.com/office/powerpoint/2010/main" val="2184855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Conti..</a:t>
            </a:r>
          </a:p>
        </p:txBody>
      </p:sp>
      <p:sp>
        <p:nvSpPr>
          <p:cNvPr id="3" name="Content Placeholder 2"/>
          <p:cNvSpPr>
            <a:spLocks noGrp="1"/>
          </p:cNvSpPr>
          <p:nvPr>
            <p:ph idx="1"/>
          </p:nvPr>
        </p:nvSpPr>
        <p:spPr/>
        <p:txBody>
          <a:bodyPr>
            <a:normAutofit/>
          </a:bodyPr>
          <a:lstStyle/>
          <a:p>
            <a:r>
              <a:rPr lang="en-US" sz="1800" dirty="0">
                <a:latin typeface="Times New Roman" panose="02020603050405020304" pitchFamily="18" charset="0"/>
                <a:cs typeface="Times New Roman" panose="02020603050405020304" pitchFamily="18" charset="0"/>
              </a:rPr>
              <a:t>In Chinese cabbage leaves infected with TYMV, sampled 12-20 days after inoculation, a rise in virus phosphorus was accompanied by a corresponding fall in </a:t>
            </a:r>
            <a:r>
              <a:rPr lang="en-US" sz="1800" dirty="0" err="1">
                <a:latin typeface="Times New Roman" panose="02020603050405020304" pitchFamily="18" charset="0"/>
                <a:cs typeface="Times New Roman" panose="02020603050405020304" pitchFamily="18" charset="0"/>
              </a:rPr>
              <a:t>nonvirus</a:t>
            </a:r>
            <a:r>
              <a:rPr lang="en-US" sz="1800" dirty="0">
                <a:latin typeface="Times New Roman" panose="02020603050405020304" pitchFamily="18" charset="0"/>
                <a:cs typeface="Times New Roman" panose="02020603050405020304" pitchFamily="18" charset="0"/>
              </a:rPr>
              <a:t>-insoluble phosphorus suggesting that this virus uses phosphorus at the expanse of some insoluble source of phosphate in leaf. (Ma </a:t>
            </a:r>
            <a:r>
              <a:rPr lang="en-US" sz="1800" dirty="0" err="1">
                <a:latin typeface="Times New Roman" panose="02020603050405020304" pitchFamily="18" charset="0"/>
                <a:cs typeface="Times New Roman" panose="02020603050405020304" pitchFamily="18" charset="0"/>
              </a:rPr>
              <a:t>thews</a:t>
            </a:r>
            <a:r>
              <a:rPr lang="en-US" sz="1800" dirty="0">
                <a:latin typeface="Times New Roman" panose="02020603050405020304" pitchFamily="18" charset="0"/>
                <a:cs typeface="Times New Roman" panose="02020603050405020304" pitchFamily="18" charset="0"/>
              </a:rPr>
              <a:t> et al 1963)</a:t>
            </a:r>
          </a:p>
          <a:p>
            <a:pPr marL="0" indent="0">
              <a:buNone/>
            </a:pPr>
            <a:r>
              <a:rPr lang="en-US" b="1" dirty="0">
                <a:latin typeface="Times New Roman" panose="02020603050405020304" pitchFamily="18" charset="0"/>
                <a:cs typeface="Times New Roman" panose="02020603050405020304" pitchFamily="18" charset="0"/>
              </a:rPr>
              <a:t>c) Leaf Pigments</a:t>
            </a:r>
          </a:p>
          <a:p>
            <a:r>
              <a:rPr lang="en-US" sz="1800" dirty="0">
                <a:latin typeface="Times New Roman" panose="02020603050405020304" pitchFamily="18" charset="0"/>
                <a:cs typeface="Times New Roman" panose="02020603050405020304" pitchFamily="18" charset="0"/>
              </a:rPr>
              <a:t>Virus infection frequently involves yellow mosaic mottling or a generalized yellowing of the leaves. Such changes are obviously due to reduction in leaf pigments.</a:t>
            </a:r>
          </a:p>
          <a:p>
            <a:r>
              <a:rPr lang="en-US" sz="1800" dirty="0">
                <a:latin typeface="Times New Roman" panose="02020603050405020304" pitchFamily="18" charset="0"/>
                <a:cs typeface="Times New Roman" panose="02020603050405020304" pitchFamily="18" charset="0"/>
              </a:rPr>
              <a:t>Many workers have measured the effects of virus infection on the amount of pigments in leaves. Frequently it appears to involve a loss of the chlorophyll, giving the Yellowish coloration due to carotene and xanthophyll, but latter pigment are also decreased in some disease.</a:t>
            </a:r>
          </a:p>
        </p:txBody>
      </p:sp>
    </p:spTree>
    <p:extLst>
      <p:ext uri="{BB962C8B-B14F-4D97-AF65-F5344CB8AC3E}">
        <p14:creationId xmlns:p14="http://schemas.microsoft.com/office/powerpoint/2010/main" val="7085951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Conti…</a:t>
            </a:r>
          </a:p>
        </p:txBody>
      </p:sp>
      <p:sp>
        <p:nvSpPr>
          <p:cNvPr id="3" name="Content Placeholder 2"/>
          <p:cNvSpPr>
            <a:spLocks noGrp="1"/>
          </p:cNvSpPr>
          <p:nvPr>
            <p:ph idx="1"/>
          </p:nvPr>
        </p:nvSpPr>
        <p:spPr/>
        <p:txBody>
          <a:bodyPr>
            <a:normAutofit/>
          </a:bodyPr>
          <a:lstStyle/>
          <a:p>
            <a:r>
              <a:rPr lang="en-US" sz="1800" dirty="0">
                <a:latin typeface="Times New Roman" panose="02020603050405020304" pitchFamily="18" charset="0"/>
                <a:cs typeface="Times New Roman" panose="02020603050405020304" pitchFamily="18" charset="0"/>
              </a:rPr>
              <a:t>The reduction in amount of leaf pigments can be due to either to an inhibition of chloroplast development or due to the destruction of pigments in mature chloroplasts.</a:t>
            </a:r>
          </a:p>
          <a:p>
            <a:pPr marL="0" indent="0">
              <a:buNone/>
            </a:pPr>
            <a:r>
              <a:rPr lang="en-US" sz="1800" b="1" dirty="0">
                <a:latin typeface="Times New Roman" panose="02020603050405020304" pitchFamily="18" charset="0"/>
                <a:cs typeface="Times New Roman" panose="02020603050405020304" pitchFamily="18" charset="0"/>
              </a:rPr>
              <a:t>d) Flower Pigments</a:t>
            </a:r>
          </a:p>
          <a:p>
            <a:r>
              <a:rPr lang="en-US" sz="1800" dirty="0">
                <a:latin typeface="Times New Roman" panose="02020603050405020304" pitchFamily="18" charset="0"/>
                <a:cs typeface="Times New Roman" panose="02020603050405020304" pitchFamily="18" charset="0"/>
              </a:rPr>
              <a:t>Virus infection usually appears to affect only the vacuolar anthocyanin pigments. The pigments residing in </a:t>
            </a:r>
            <a:r>
              <a:rPr lang="en-US" sz="1800" dirty="0" err="1">
                <a:latin typeface="Times New Roman" panose="02020603050405020304" pitchFamily="18" charset="0"/>
                <a:cs typeface="Times New Roman" panose="02020603050405020304" pitchFamily="18" charset="0"/>
              </a:rPr>
              <a:t>chromoplasts</a:t>
            </a:r>
            <a:r>
              <a:rPr lang="en-US" sz="1800" dirty="0">
                <a:latin typeface="Times New Roman" panose="02020603050405020304" pitchFamily="18" charset="0"/>
                <a:cs typeface="Times New Roman" panose="02020603050405020304" pitchFamily="18" charset="0"/>
              </a:rPr>
              <a:t> may not be affected. For example the brown wallflower (</a:t>
            </a:r>
            <a:r>
              <a:rPr lang="en-US" sz="1800" dirty="0" err="1">
                <a:latin typeface="Times New Roman" panose="02020603050405020304" pitchFamily="18" charset="0"/>
                <a:cs typeface="Times New Roman" panose="02020603050405020304" pitchFamily="18" charset="0"/>
              </a:rPr>
              <a:t>Cheiranthus</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cheirii</a:t>
            </a:r>
            <a:r>
              <a:rPr lang="en-US" sz="1800" dirty="0">
                <a:latin typeface="Times New Roman" panose="02020603050405020304" pitchFamily="18" charset="0"/>
                <a:cs typeface="Times New Roman" panose="02020603050405020304" pitchFamily="18" charset="0"/>
              </a:rPr>
              <a:t>) which contains an anthocyanin, </a:t>
            </a:r>
            <a:r>
              <a:rPr lang="en-US" sz="1800" dirty="0" err="1">
                <a:latin typeface="Times New Roman" panose="02020603050405020304" pitchFamily="18" charset="0"/>
                <a:cs typeface="Times New Roman" panose="02020603050405020304" pitchFamily="18" charset="0"/>
              </a:rPr>
              <a:t>cyanin</a:t>
            </a:r>
            <a:r>
              <a:rPr lang="en-US" sz="1800" dirty="0">
                <a:latin typeface="Times New Roman" panose="02020603050405020304" pitchFamily="18" charset="0"/>
                <a:cs typeface="Times New Roman" panose="02020603050405020304" pitchFamily="18" charset="0"/>
              </a:rPr>
              <a:t> and a yellow plastid pigment breaks to a yellow color </a:t>
            </a:r>
            <a:r>
              <a:rPr lang="en-US" sz="1800" dirty="0" err="1">
                <a:latin typeface="Times New Roman" panose="02020603050405020304" pitchFamily="18" charset="0"/>
                <a:cs typeface="Times New Roman" panose="02020603050405020304" pitchFamily="18" charset="0"/>
              </a:rPr>
              <a:t>ehen</a:t>
            </a:r>
            <a:r>
              <a:rPr lang="en-US" sz="1800" dirty="0">
                <a:latin typeface="Times New Roman" panose="02020603050405020304" pitchFamily="18" charset="0"/>
                <a:cs typeface="Times New Roman" panose="02020603050405020304" pitchFamily="18" charset="0"/>
              </a:rPr>
              <a:t> infected by turnip mosaic </a:t>
            </a:r>
            <a:r>
              <a:rPr lang="en-US" sz="1800" dirty="0" err="1">
                <a:latin typeface="Times New Roman" panose="02020603050405020304" pitchFamily="18" charset="0"/>
                <a:cs typeface="Times New Roman" panose="02020603050405020304" pitchFamily="18" charset="0"/>
              </a:rPr>
              <a:t>Potyvirus</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TuMV</a:t>
            </a:r>
            <a:r>
              <a:rPr lang="en-US" sz="1800" dirty="0">
                <a:latin typeface="Times New Roman" panose="02020603050405020304" pitchFamily="18" charset="0"/>
                <a:cs typeface="Times New Roman" panose="02020603050405020304" pitchFamily="18" charset="0"/>
              </a:rPr>
              <a:t>).</a:t>
            </a:r>
          </a:p>
          <a:p>
            <a:r>
              <a:rPr lang="en-US" sz="1800" dirty="0">
                <a:latin typeface="Times New Roman" panose="02020603050405020304" pitchFamily="18" charset="0"/>
                <a:cs typeface="Times New Roman" panose="02020603050405020304" pitchFamily="18" charset="0"/>
              </a:rPr>
              <a:t>A preliminary chromatographic examination of broken and normal parts of </a:t>
            </a:r>
            <a:r>
              <a:rPr lang="en-US" sz="1800" dirty="0" err="1">
                <a:latin typeface="Times New Roman" panose="02020603050405020304" pitchFamily="18" charset="0"/>
                <a:cs typeface="Times New Roman" panose="02020603050405020304" pitchFamily="18" charset="0"/>
              </a:rPr>
              <a:t>petaks</a:t>
            </a:r>
            <a:r>
              <a:rPr lang="en-US" sz="1800" dirty="0">
                <a:latin typeface="Times New Roman" panose="02020603050405020304" pitchFamily="18" charset="0"/>
                <a:cs typeface="Times New Roman" panose="02020603050405020304" pitchFamily="18" charset="0"/>
              </a:rPr>
              <a:t> infected with several viruses showed that the absence of color was due to absence of particular pigment rather than to other factors such as changes in </a:t>
            </a:r>
            <a:r>
              <a:rPr lang="en-US" sz="1800" dirty="0" err="1">
                <a:latin typeface="Times New Roman" panose="02020603050405020304" pitchFamily="18" charset="0"/>
                <a:cs typeface="Times New Roman" panose="02020603050405020304" pitchFamily="18" charset="0"/>
              </a:rPr>
              <a:t>ph</a:t>
            </a:r>
            <a:r>
              <a:rPr lang="en-US" sz="1800" dirty="0">
                <a:latin typeface="Times New Roman" panose="02020603050405020304" pitchFamily="18" charset="0"/>
                <a:cs typeface="Times New Roman" panose="02020603050405020304" pitchFamily="18" charset="0"/>
              </a:rPr>
              <a:t> with in the </a:t>
            </a:r>
            <a:r>
              <a:rPr lang="en-US" sz="1800" dirty="0" err="1">
                <a:latin typeface="Times New Roman" panose="02020603050405020304" pitchFamily="18" charset="0"/>
                <a:cs typeface="Times New Roman" panose="02020603050405020304" pitchFamily="18" charset="0"/>
              </a:rPr>
              <a:t>vacule</a:t>
            </a:r>
            <a:r>
              <a:rPr lang="en-US" sz="1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41858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81392" y="1560619"/>
            <a:ext cx="5676652" cy="3789303"/>
          </a:xfrm>
        </p:spPr>
      </p:pic>
    </p:spTree>
    <p:extLst>
      <p:ext uri="{BB962C8B-B14F-4D97-AF65-F5344CB8AC3E}">
        <p14:creationId xmlns:p14="http://schemas.microsoft.com/office/powerpoint/2010/main" val="269195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Metabolism.</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Nucleic acids and </a:t>
            </a:r>
            <a:r>
              <a:rPr lang="en-US" sz="4000" dirty="0" err="1">
                <a:latin typeface="Times New Roman" panose="02020603050405020304" pitchFamily="18" charset="0"/>
                <a:cs typeface="Times New Roman" panose="02020603050405020304" pitchFamily="18" charset="0"/>
              </a:rPr>
              <a:t>protiens</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b="1" dirty="0">
                <a:latin typeface="Times New Roman" panose="02020603050405020304" pitchFamily="18" charset="0"/>
                <a:cs typeface="Times New Roman" panose="02020603050405020304" pitchFamily="18" charset="0"/>
              </a:rPr>
              <a:t>i)    DNA</a:t>
            </a:r>
          </a:p>
          <a:p>
            <a:r>
              <a:rPr lang="en-US" sz="1800" dirty="0">
                <a:latin typeface="Times New Roman" panose="02020603050405020304" pitchFamily="18" charset="0"/>
                <a:cs typeface="Times New Roman" panose="02020603050405020304" pitchFamily="18" charset="0"/>
              </a:rPr>
              <a:t>Virus infection may well have some effect on host-cell DNA synthesis, but such effects are likely to be fairly small and difficult to establish because</a:t>
            </a:r>
          </a:p>
          <a:p>
            <a:r>
              <a:rPr lang="en-US" sz="1800" dirty="0">
                <a:latin typeface="Times New Roman" panose="02020603050405020304" pitchFamily="18" charset="0"/>
                <a:cs typeface="Times New Roman" panose="02020603050405020304" pitchFamily="18" charset="0"/>
              </a:rPr>
              <a:t>DNA content per cell may increase for some time in a normal expanding leaf;</a:t>
            </a:r>
          </a:p>
          <a:p>
            <a:r>
              <a:rPr lang="en-US" sz="1800" dirty="0">
                <a:latin typeface="Times New Roman" panose="02020603050405020304" pitchFamily="18" charset="0"/>
                <a:cs typeface="Times New Roman" panose="02020603050405020304" pitchFamily="18" charset="0"/>
              </a:rPr>
              <a:t>Minor DNA fractions, which might be affected by virus infection, may be difficult to isolate and identify.</a:t>
            </a:r>
          </a:p>
          <a:p>
            <a:r>
              <a:rPr lang="en-US" sz="1800" dirty="0">
                <a:latin typeface="Times New Roman" panose="02020603050405020304" pitchFamily="18" charset="0"/>
                <a:cs typeface="Times New Roman" panose="02020603050405020304" pitchFamily="18" charset="0"/>
              </a:rPr>
              <a:t>Any effect might be very transitory and therefore difficult to detect in asynchronous infections.</a:t>
            </a:r>
          </a:p>
          <a:p>
            <a:endParaRPr lang="en-US" sz="1800"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3470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Conti…..</a:t>
            </a:r>
          </a:p>
        </p:txBody>
      </p:sp>
      <p:sp>
        <p:nvSpPr>
          <p:cNvPr id="3" name="Content Placeholder 2"/>
          <p:cNvSpPr>
            <a:spLocks noGrp="1"/>
          </p:cNvSpPr>
          <p:nvPr>
            <p:ph idx="1"/>
          </p:nvPr>
        </p:nvSpPr>
        <p:spPr/>
        <p:txBody>
          <a:bodyPr/>
          <a:lstStyle/>
          <a:p>
            <a:pPr marL="0" indent="0">
              <a:buNone/>
            </a:pPr>
            <a:r>
              <a:rPr lang="en-US" b="1" dirty="0"/>
              <a:t>ii) Ribosomes and ribosomal RNA</a:t>
            </a:r>
          </a:p>
          <a:p>
            <a:r>
              <a:rPr lang="en-US" sz="1800" dirty="0">
                <a:latin typeface="Times New Roman" panose="02020603050405020304" pitchFamily="18" charset="0"/>
                <a:cs typeface="Times New Roman" panose="02020603050405020304" pitchFamily="18" charset="0"/>
              </a:rPr>
              <a:t>Effects of virus infection on ribosomal RNA synthesis and the concentration of ribosomes may differ with the virus, strain of virus, time after infection and the host and tissue concerned. In addition, 70 S and 80 S ribosomes may be affected differently</a:t>
            </a:r>
          </a:p>
          <a:p>
            <a:r>
              <a:rPr lang="en-US" sz="1800" dirty="0">
                <a:latin typeface="Times New Roman" panose="02020603050405020304" pitchFamily="18" charset="0"/>
                <a:cs typeface="Times New Roman" panose="02020603050405020304" pitchFamily="18" charset="0"/>
              </a:rPr>
              <a:t>In TMV-infected leaves viral RNA may come to represent about 75% of the total nucleic acids without having any marked effects on the main host RNA fractions except to cause a reduction in 16 S and 23 S chloroplast ribosomal RNAs. (Fraser 1987b)</a:t>
            </a:r>
          </a:p>
        </p:txBody>
      </p:sp>
    </p:spTree>
    <p:extLst>
      <p:ext uri="{BB962C8B-B14F-4D97-AF65-F5344CB8AC3E}">
        <p14:creationId xmlns:p14="http://schemas.microsoft.com/office/powerpoint/2010/main" val="16923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Conti….</a:t>
            </a:r>
          </a:p>
        </p:txBody>
      </p:sp>
      <p:sp>
        <p:nvSpPr>
          <p:cNvPr id="3" name="Content Placeholder 2"/>
          <p:cNvSpPr>
            <a:spLocks noGrp="1"/>
          </p:cNvSpPr>
          <p:nvPr>
            <p:ph idx="1"/>
          </p:nvPr>
        </p:nvSpPr>
        <p:spPr/>
        <p:txBody>
          <a:bodyPr/>
          <a:lstStyle/>
          <a:p>
            <a:pPr marL="0" indent="0">
              <a:buNone/>
            </a:pPr>
            <a:r>
              <a:rPr lang="en-US" b="1" dirty="0">
                <a:latin typeface="Times New Roman" panose="02020603050405020304" pitchFamily="18" charset="0"/>
                <a:cs typeface="Times New Roman" panose="02020603050405020304" pitchFamily="18" charset="0"/>
              </a:rPr>
              <a:t>iii) </a:t>
            </a:r>
            <a:r>
              <a:rPr lang="en-US" b="1" dirty="0" err="1">
                <a:latin typeface="Times New Roman" panose="02020603050405020304" pitchFamily="18" charset="0"/>
                <a:cs typeface="Times New Roman" panose="02020603050405020304" pitchFamily="18" charset="0"/>
              </a:rPr>
              <a:t>Protiens</a:t>
            </a:r>
            <a:endParaRPr lang="en-US" b="1"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The coat protein of a virus such TMV can come to represent about the total protein in the diseased leaf. This can occur without marked effects on the overall content of host </a:t>
            </a:r>
            <a:r>
              <a:rPr lang="en-US" sz="1800" dirty="0" err="1">
                <a:latin typeface="Times New Roman" panose="02020603050405020304" pitchFamily="18" charset="0"/>
                <a:cs typeface="Times New Roman" panose="02020603050405020304" pitchFamily="18" charset="0"/>
              </a:rPr>
              <a:t>protiens</a:t>
            </a:r>
            <a:r>
              <a:rPr lang="en-US" sz="1800" dirty="0">
                <a:latin typeface="Times New Roman" panose="02020603050405020304" pitchFamily="18" charset="0"/>
                <a:cs typeface="Times New Roman" panose="02020603050405020304" pitchFamily="18" charset="0"/>
              </a:rPr>
              <a:t>.</a:t>
            </a:r>
          </a:p>
          <a:p>
            <a:r>
              <a:rPr lang="en-US" sz="1800" dirty="0">
                <a:latin typeface="Times New Roman" panose="02020603050405020304" pitchFamily="18" charset="0"/>
                <a:cs typeface="Times New Roman" panose="02020603050405020304" pitchFamily="18" charset="0"/>
              </a:rPr>
              <a:t>Many other viruses multiply to a much more limited extent. Effects on host protein synthesis are not necessarily correlated with amounts of virus produced.</a:t>
            </a:r>
          </a:p>
          <a:p>
            <a:r>
              <a:rPr lang="en-US" sz="1800" dirty="0">
                <a:latin typeface="Times New Roman" panose="02020603050405020304" pitchFamily="18" charset="0"/>
                <a:cs typeface="Times New Roman" panose="02020603050405020304" pitchFamily="18" charset="0"/>
              </a:rPr>
              <a:t>A reduction in the amount of the most abundant host protein-ribulose bisphosphate carboxylase-oxygenase is one of the commonest effects of viruses that cause mosaic and yellowing diseases (</a:t>
            </a:r>
            <a:r>
              <a:rPr lang="en-US" sz="1800" dirty="0" err="1">
                <a:latin typeface="Times New Roman" panose="02020603050405020304" pitchFamily="18" charset="0"/>
                <a:cs typeface="Times New Roman" panose="02020603050405020304" pitchFamily="18" charset="0"/>
              </a:rPr>
              <a:t>e.g</a:t>
            </a:r>
            <a:r>
              <a:rPr lang="en-US" sz="1800" dirty="0">
                <a:latin typeface="Times New Roman" panose="02020603050405020304" pitchFamily="18" charset="0"/>
                <a:cs typeface="Times New Roman" panose="02020603050405020304" pitchFamily="18" charset="0"/>
              </a:rPr>
              <a:t> TYMV. Reid and Matthews, 1966; wheat streak </a:t>
            </a:r>
            <a:r>
              <a:rPr lang="en-US" sz="1800" dirty="0" err="1">
                <a:latin typeface="Times New Roman" panose="02020603050405020304" pitchFamily="18" charset="0"/>
                <a:cs typeface="Times New Roman" panose="02020603050405020304" pitchFamily="18" charset="0"/>
              </a:rPr>
              <a:t>moasic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Potyvirus</a:t>
            </a:r>
            <a:r>
              <a:rPr lang="en-US" sz="1800" dirty="0">
                <a:latin typeface="Times New Roman" panose="02020603050405020304" pitchFamily="18" charset="0"/>
                <a:cs typeface="Times New Roman" panose="02020603050405020304" pitchFamily="18" charset="0"/>
              </a:rPr>
              <a:t>, White and </a:t>
            </a:r>
            <a:r>
              <a:rPr lang="en-US" sz="1800" dirty="0" err="1">
                <a:latin typeface="Times New Roman" panose="02020603050405020304" pitchFamily="18" charset="0"/>
                <a:cs typeface="Times New Roman" panose="02020603050405020304" pitchFamily="18" charset="0"/>
              </a:rPr>
              <a:t>Brakke</a:t>
            </a:r>
            <a:r>
              <a:rPr lang="en-US" sz="1800" dirty="0">
                <a:latin typeface="Times New Roman" panose="02020603050405020304" pitchFamily="18" charset="0"/>
                <a:cs typeface="Times New Roman" panose="02020603050405020304" pitchFamily="18" charset="0"/>
              </a:rPr>
              <a:t> 1983)</a:t>
            </a:r>
          </a:p>
        </p:txBody>
      </p:sp>
    </p:spTree>
    <p:extLst>
      <p:ext uri="{BB962C8B-B14F-4D97-AF65-F5344CB8AC3E}">
        <p14:creationId xmlns:p14="http://schemas.microsoft.com/office/powerpoint/2010/main" val="2820739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Conti…</a:t>
            </a:r>
          </a:p>
        </p:txBody>
      </p:sp>
      <p:sp>
        <p:nvSpPr>
          <p:cNvPr id="3" name="Content Placeholder 2"/>
          <p:cNvSpPr>
            <a:spLocks noGrp="1"/>
          </p:cNvSpPr>
          <p:nvPr>
            <p:ph idx="1"/>
          </p:nvPr>
        </p:nvSpPr>
        <p:spPr/>
        <p:txBody>
          <a:bodyPr>
            <a:normAutofit/>
          </a:bodyPr>
          <a:lstStyle/>
          <a:p>
            <a:r>
              <a:rPr lang="en-US" sz="1800" dirty="0">
                <a:latin typeface="Times New Roman" panose="02020603050405020304" pitchFamily="18" charset="0"/>
                <a:cs typeface="Times New Roman" panose="02020603050405020304" pitchFamily="18" charset="0"/>
              </a:rPr>
              <a:t>Fraser (1987b) estimated that TMV infection reduced host protein synthesis by up to 75% during the period of virus replication.</a:t>
            </a:r>
          </a:p>
          <a:p>
            <a:r>
              <a:rPr lang="en-US" sz="1800" dirty="0">
                <a:latin typeface="Times New Roman" panose="02020603050405020304" pitchFamily="18" charset="0"/>
                <a:cs typeface="Times New Roman" panose="02020603050405020304" pitchFamily="18" charset="0"/>
              </a:rPr>
              <a:t>Infection did not alter the concentration of host </a:t>
            </a:r>
            <a:r>
              <a:rPr lang="en-US" sz="1800" dirty="0" err="1">
                <a:latin typeface="Times New Roman" panose="02020603050405020304" pitchFamily="18" charset="0"/>
                <a:cs typeface="Times New Roman" panose="02020603050405020304" pitchFamily="18" charset="0"/>
              </a:rPr>
              <a:t>polyadenylated</a:t>
            </a:r>
            <a:r>
              <a:rPr lang="en-US" sz="1800" dirty="0">
                <a:latin typeface="Times New Roman" panose="02020603050405020304" pitchFamily="18" charset="0"/>
                <a:cs typeface="Times New Roman" panose="02020603050405020304" pitchFamily="18" charset="0"/>
              </a:rPr>
              <a:t> RNA, nor its size distribution. This suggested that infection may alter host protein synthesis at the translation stage rather than interfering with transcription.</a:t>
            </a:r>
          </a:p>
          <a:p>
            <a:r>
              <a:rPr lang="en-US" sz="1800" dirty="0">
                <a:latin typeface="Times New Roman" panose="02020603050405020304" pitchFamily="18" charset="0"/>
                <a:cs typeface="Times New Roman" panose="02020603050405020304" pitchFamily="18" charset="0"/>
              </a:rPr>
              <a:t>Many viruses infecting vertebrate inhibits host-cell translation by a variety of mechanisms bringing about conditions that favor translation of viral mRNAs (</a:t>
            </a:r>
            <a:r>
              <a:rPr lang="en-US" sz="1800" dirty="0" err="1">
                <a:latin typeface="Times New Roman" panose="02020603050405020304" pitchFamily="18" charset="0"/>
                <a:cs typeface="Times New Roman" panose="02020603050405020304" pitchFamily="18" charset="0"/>
              </a:rPr>
              <a:t>Schheider</a:t>
            </a:r>
            <a:r>
              <a:rPr lang="en-US" sz="1800" dirty="0">
                <a:latin typeface="Times New Roman" panose="02020603050405020304" pitchFamily="18" charset="0"/>
                <a:cs typeface="Times New Roman" panose="02020603050405020304" pitchFamily="18" charset="0"/>
              </a:rPr>
              <a:t> and </a:t>
            </a:r>
            <a:r>
              <a:rPr lang="en-US" sz="1800" dirty="0" err="1">
                <a:latin typeface="Times New Roman" panose="02020603050405020304" pitchFamily="18" charset="0"/>
                <a:cs typeface="Times New Roman" panose="02020603050405020304" pitchFamily="18" charset="0"/>
              </a:rPr>
              <a:t>Shenk</a:t>
            </a:r>
            <a:r>
              <a:rPr lang="en-US" sz="1800" dirty="0">
                <a:latin typeface="Times New Roman" panose="02020603050405020304" pitchFamily="18" charset="0"/>
                <a:cs typeface="Times New Roman" panose="02020603050405020304" pitchFamily="18" charset="0"/>
              </a:rPr>
              <a:t>, 1987)</a:t>
            </a:r>
          </a:p>
        </p:txBody>
      </p:sp>
    </p:spTree>
    <p:extLst>
      <p:ext uri="{BB962C8B-B14F-4D97-AF65-F5344CB8AC3E}">
        <p14:creationId xmlns:p14="http://schemas.microsoft.com/office/powerpoint/2010/main" val="3549224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lipids</a:t>
            </a:r>
          </a:p>
        </p:txBody>
      </p:sp>
      <p:sp>
        <p:nvSpPr>
          <p:cNvPr id="3" name="Content Placeholder 2"/>
          <p:cNvSpPr>
            <a:spLocks noGrp="1"/>
          </p:cNvSpPr>
          <p:nvPr>
            <p:ph idx="1"/>
          </p:nvPr>
        </p:nvSpPr>
        <p:spPr/>
        <p:txBody>
          <a:bodyPr>
            <a:normAutofit/>
          </a:bodyPr>
          <a:lstStyle/>
          <a:p>
            <a:r>
              <a:rPr lang="en-US" sz="1800" dirty="0">
                <a:latin typeface="Times New Roman" panose="02020603050405020304" pitchFamily="18" charset="0"/>
                <a:cs typeface="Times New Roman" panose="02020603050405020304" pitchFamily="18" charset="0"/>
              </a:rPr>
              <a:t>The sites of virus synthesis within the cell almost always contain membrane structures.</a:t>
            </a:r>
          </a:p>
          <a:p>
            <a:r>
              <a:rPr lang="en-US" sz="1800" dirty="0">
                <a:latin typeface="Times New Roman" panose="02020603050405020304" pitchFamily="18" charset="0"/>
                <a:cs typeface="Times New Roman" panose="02020603050405020304" pitchFamily="18" charset="0"/>
              </a:rPr>
              <a:t>TYMV infection alters the ultrastructure of chloroplast membranes, and </a:t>
            </a:r>
            <a:r>
              <a:rPr lang="en-US" sz="1800" dirty="0" err="1">
                <a:latin typeface="Times New Roman" panose="02020603050405020304" pitchFamily="18" charset="0"/>
                <a:cs typeface="Times New Roman" panose="02020603050405020304" pitchFamily="18" charset="0"/>
              </a:rPr>
              <a:t>rhabdovirus</a:t>
            </a:r>
            <a:r>
              <a:rPr lang="en-US" sz="1800" dirty="0">
                <a:latin typeface="Times New Roman" panose="02020603050405020304" pitchFamily="18" charset="0"/>
                <a:cs typeface="Times New Roman" panose="02020603050405020304" pitchFamily="18" charset="0"/>
              </a:rPr>
              <a:t> particles obtain their outer membrane by budding through some host-cell membrane.</a:t>
            </a:r>
          </a:p>
          <a:p>
            <a:r>
              <a:rPr lang="en-US" sz="1800" dirty="0">
                <a:latin typeface="Times New Roman" panose="02020603050405020304" pitchFamily="18" charset="0"/>
                <a:cs typeface="Times New Roman" panose="02020603050405020304" pitchFamily="18" charset="0"/>
              </a:rPr>
              <a:t>There have been a few studies on the effects of virus infection on lipid metabolism (</a:t>
            </a:r>
            <a:r>
              <a:rPr lang="en-US" sz="1800" dirty="0" err="1">
                <a:latin typeface="Times New Roman" panose="02020603050405020304" pitchFamily="18" charset="0"/>
                <a:cs typeface="Times New Roman" panose="02020603050405020304" pitchFamily="18" charset="0"/>
              </a:rPr>
              <a:t>e.g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Trevathan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a:t>
            </a:r>
            <a:r>
              <a:rPr lang="en-US" sz="1800" dirty="0">
                <a:latin typeface="Times New Roman" panose="02020603050405020304" pitchFamily="18" charset="0"/>
                <a:cs typeface="Times New Roman" panose="02020603050405020304" pitchFamily="18" charset="0"/>
              </a:rPr>
              <a:t> al., 1982) but none of these has illuminated the mechanism by which viruses change and use plant membrane systems.</a:t>
            </a:r>
          </a:p>
        </p:txBody>
      </p:sp>
    </p:spTree>
    <p:extLst>
      <p:ext uri="{BB962C8B-B14F-4D97-AF65-F5344CB8AC3E}">
        <p14:creationId xmlns:p14="http://schemas.microsoft.com/office/powerpoint/2010/main" val="3800295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carbohydrates</a:t>
            </a:r>
          </a:p>
        </p:txBody>
      </p:sp>
      <p:sp>
        <p:nvSpPr>
          <p:cNvPr id="3" name="Content Placeholder 2"/>
          <p:cNvSpPr>
            <a:spLocks noGrp="1"/>
          </p:cNvSpPr>
          <p:nvPr>
            <p:ph idx="1"/>
          </p:nvPr>
        </p:nvSpPr>
        <p:spPr/>
        <p:txBody>
          <a:bodyPr>
            <a:normAutofit/>
          </a:bodyPr>
          <a:lstStyle/>
          <a:p>
            <a:r>
              <a:rPr lang="en-US" sz="1800" dirty="0">
                <a:latin typeface="Times New Roman" panose="02020603050405020304" pitchFamily="18" charset="0"/>
                <a:cs typeface="Times New Roman" panose="02020603050405020304" pitchFamily="18" charset="0"/>
              </a:rPr>
              <a:t>Some viruses appear to have little effect on carbohydrate in the leaves, while others may alter both their rate of synthesis and rate of translocation.</a:t>
            </a:r>
          </a:p>
          <a:p>
            <a:r>
              <a:rPr lang="en-US" sz="1800" dirty="0">
                <a:latin typeface="Times New Roman" panose="02020603050405020304" pitchFamily="18" charset="0"/>
                <a:cs typeface="Times New Roman" panose="02020603050405020304" pitchFamily="18" charset="0"/>
              </a:rPr>
              <a:t>Following may be fairly common effects.</a:t>
            </a:r>
          </a:p>
          <a:p>
            <a:r>
              <a:rPr lang="en-US" sz="1800" b="1" dirty="0" err="1">
                <a:latin typeface="Times New Roman" panose="02020603050405020304" pitchFamily="18" charset="0"/>
                <a:cs typeface="Times New Roman" panose="02020603050405020304" pitchFamily="18" charset="0"/>
              </a:rPr>
              <a:t>i</a:t>
            </a:r>
            <a:r>
              <a:rPr lang="en-US"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 rise in glucose, fructose, and sucrose in virus- infected leaves.</a:t>
            </a:r>
          </a:p>
          <a:p>
            <a:r>
              <a:rPr lang="en-US" sz="1800" b="1" dirty="0">
                <a:latin typeface="Times New Roman" panose="02020603050405020304" pitchFamily="18" charset="0"/>
                <a:cs typeface="Times New Roman" panose="02020603050405020304" pitchFamily="18" charset="0"/>
              </a:rPr>
              <a:t>ii) </a:t>
            </a:r>
            <a:r>
              <a:rPr lang="en-US" sz="1800" dirty="0">
                <a:latin typeface="Times New Roman" panose="02020603050405020304" pitchFamily="18" charset="0"/>
                <a:cs typeface="Times New Roman" panose="02020603050405020304" pitchFamily="18" charset="0"/>
              </a:rPr>
              <a:t>a rise in these sugars caused by mild strains of a given virus compared with severe train; and </a:t>
            </a:r>
          </a:p>
          <a:p>
            <a:r>
              <a:rPr lang="en-US" sz="1800" b="1" dirty="0">
                <a:latin typeface="Times New Roman" panose="02020603050405020304" pitchFamily="18" charset="0"/>
                <a:cs typeface="Times New Roman" panose="02020603050405020304" pitchFamily="18" charset="0"/>
              </a:rPr>
              <a:t>iii) </a:t>
            </a:r>
            <a:r>
              <a:rPr lang="en-US" sz="1800" dirty="0">
                <a:latin typeface="Times New Roman" panose="02020603050405020304" pitchFamily="18" charset="0"/>
                <a:cs typeface="Times New Roman" panose="02020603050405020304" pitchFamily="18" charset="0"/>
              </a:rPr>
              <a:t>effect of infection on mesophyll cells, may reduce translocation of carbohydrate out of the leaves.</a:t>
            </a:r>
          </a:p>
        </p:txBody>
      </p:sp>
    </p:spTree>
    <p:extLst>
      <p:ext uri="{BB962C8B-B14F-4D97-AF65-F5344CB8AC3E}">
        <p14:creationId xmlns:p14="http://schemas.microsoft.com/office/powerpoint/2010/main" val="2956494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Cell wall compounds</a:t>
            </a:r>
          </a:p>
        </p:txBody>
      </p:sp>
      <p:sp>
        <p:nvSpPr>
          <p:cNvPr id="3" name="Content Placeholder 2"/>
          <p:cNvSpPr>
            <a:spLocks noGrp="1"/>
          </p:cNvSpPr>
          <p:nvPr>
            <p:ph idx="1"/>
          </p:nvPr>
        </p:nvSpPr>
        <p:spPr/>
        <p:txBody>
          <a:bodyPr>
            <a:normAutofit/>
          </a:bodyPr>
          <a:lstStyle/>
          <a:p>
            <a:r>
              <a:rPr lang="en-US" sz="1800" dirty="0">
                <a:latin typeface="Times New Roman" panose="02020603050405020304" pitchFamily="18" charset="0"/>
                <a:cs typeface="Times New Roman" panose="02020603050405020304" pitchFamily="18" charset="0"/>
              </a:rPr>
              <a:t>Although cytological studies have demonstrated ultrastructural changes in the cell walls in many virus infections.</a:t>
            </a:r>
          </a:p>
          <a:p>
            <a:r>
              <a:rPr lang="en-US" sz="1800" dirty="0">
                <a:latin typeface="Times New Roman" panose="02020603050405020304" pitchFamily="18" charset="0"/>
                <a:cs typeface="Times New Roman" panose="02020603050405020304" pitchFamily="18" charset="0"/>
              </a:rPr>
              <a:t>85% of detectable peroxidase activity and 22% of the acid phosphatase are located in the cell wall of healthy tobacco leaves (Yung and Northcote, 1975)</a:t>
            </a:r>
          </a:p>
          <a:p>
            <a:r>
              <a:rPr lang="en-US" sz="1800" dirty="0" err="1">
                <a:latin typeface="Times New Roman" panose="02020603050405020304" pitchFamily="18" charset="0"/>
                <a:cs typeface="Times New Roman" panose="02020603050405020304" pitchFamily="18" charset="0"/>
              </a:rPr>
              <a:t>Elavated</a:t>
            </a:r>
            <a:r>
              <a:rPr lang="en-US" sz="1800" dirty="0">
                <a:latin typeface="Times New Roman" panose="02020603050405020304" pitchFamily="18" charset="0"/>
                <a:cs typeface="Times New Roman" panose="02020603050405020304" pitchFamily="18" charset="0"/>
              </a:rPr>
              <a:t> peroxidase activity has been reported as a response of tobacco and many other hosts to virus infection (Matthews, 1981)</a:t>
            </a:r>
          </a:p>
        </p:txBody>
      </p:sp>
    </p:spTree>
    <p:extLst>
      <p:ext uri="{BB962C8B-B14F-4D97-AF65-F5344CB8AC3E}">
        <p14:creationId xmlns:p14="http://schemas.microsoft.com/office/powerpoint/2010/main" val="3545281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Respiration</a:t>
            </a:r>
          </a:p>
        </p:txBody>
      </p:sp>
      <p:sp>
        <p:nvSpPr>
          <p:cNvPr id="3" name="Content Placeholder 2"/>
          <p:cNvSpPr>
            <a:spLocks noGrp="1"/>
          </p:cNvSpPr>
          <p:nvPr>
            <p:ph idx="1"/>
          </p:nvPr>
        </p:nvSpPr>
        <p:spPr/>
        <p:txBody>
          <a:bodyPr>
            <a:normAutofit/>
          </a:bodyPr>
          <a:lstStyle/>
          <a:p>
            <a:r>
              <a:rPr lang="en-US" sz="1800" dirty="0">
                <a:latin typeface="Times New Roman" panose="02020603050405020304" pitchFamily="18" charset="0"/>
                <a:cs typeface="Times New Roman" panose="02020603050405020304" pitchFamily="18" charset="0"/>
              </a:rPr>
              <a:t>For many host- virus combinations where necrosis does not occur, there is a rise in respiration rate, which may begin before symptoms appear and continue for a time as disease develops. In chronically infected plants, respiration is often lower than normal.</a:t>
            </a:r>
          </a:p>
          <a:p>
            <a:r>
              <a:rPr lang="en-US" sz="1800" dirty="0">
                <a:latin typeface="Times New Roman" panose="02020603050405020304" pitchFamily="18" charset="0"/>
                <a:cs typeface="Times New Roman" panose="02020603050405020304" pitchFamily="18" charset="0"/>
              </a:rPr>
              <a:t>In host-virus combinations where necrotic local lesions develop, there is an increase in respiration as necrosis develop. This increase is accounted for, at least in part by activation of the hexose monophosphate shunt pathway (Matthews 1981; </a:t>
            </a:r>
            <a:r>
              <a:rPr lang="en-US" sz="1800" dirty="0" err="1">
                <a:latin typeface="Times New Roman" panose="02020603050405020304" pitchFamily="18" charset="0"/>
                <a:cs typeface="Times New Roman" panose="02020603050405020304" pitchFamily="18" charset="0"/>
              </a:rPr>
              <a:t>Fraster</a:t>
            </a:r>
            <a:r>
              <a:rPr lang="en-US" sz="1800" dirty="0">
                <a:latin typeface="Times New Roman" panose="02020603050405020304" pitchFamily="18" charset="0"/>
                <a:cs typeface="Times New Roman" panose="02020603050405020304" pitchFamily="18" charset="0"/>
              </a:rPr>
              <a:t> 1987b)</a:t>
            </a:r>
          </a:p>
        </p:txBody>
      </p:sp>
    </p:spTree>
    <p:extLst>
      <p:ext uri="{BB962C8B-B14F-4D97-AF65-F5344CB8AC3E}">
        <p14:creationId xmlns:p14="http://schemas.microsoft.com/office/powerpoint/2010/main" val="148143416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1050</TotalTime>
  <Words>1380</Words>
  <Application>Microsoft Office PowerPoint</Application>
  <PresentationFormat>Widescreen</PresentationFormat>
  <Paragraphs>66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Badge</vt:lpstr>
      <vt:lpstr>introduction</vt:lpstr>
      <vt:lpstr>Metabolism. Nucleic acids and protiens</vt:lpstr>
      <vt:lpstr>Conti…..</vt:lpstr>
      <vt:lpstr>Conti….</vt:lpstr>
      <vt:lpstr>Conti…</vt:lpstr>
      <vt:lpstr>lipids</vt:lpstr>
      <vt:lpstr>carbohydrates</vt:lpstr>
      <vt:lpstr>Cell wall compounds</vt:lpstr>
      <vt:lpstr>Respiration</vt:lpstr>
      <vt:lpstr>photsynthesis</vt:lpstr>
      <vt:lpstr>Conti…</vt:lpstr>
      <vt:lpstr>Transpiration. </vt:lpstr>
      <vt:lpstr>hormones</vt:lpstr>
      <vt:lpstr>Low molecular weight compounds</vt:lpstr>
      <vt:lpstr>Conti..</vt:lpstr>
      <vt:lpstr>Conti…</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Aansa Riaz</dc:creator>
  <cp:lastModifiedBy>ranahammad7242@gmail.com</cp:lastModifiedBy>
  <cp:revision>42</cp:revision>
  <dcterms:created xsi:type="dcterms:W3CDTF">2020-11-14T10:03:15Z</dcterms:created>
  <dcterms:modified xsi:type="dcterms:W3CDTF">2020-11-21T09:45:29Z</dcterms:modified>
</cp:coreProperties>
</file>