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2" autoAdjust="0"/>
    <p:restoredTop sz="97373" autoAdjust="0"/>
  </p:normalViewPr>
  <p:slideViewPr>
    <p:cSldViewPr snapToGrid="0" snapToObjects="1">
      <p:cViewPr varScale="1">
        <p:scale>
          <a:sx n="110" d="100"/>
          <a:sy n="110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33EBC3-B27B-2E48-B7CC-2F07A74F65D0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D7140B-E736-194F-9A84-CE47240E6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tb.ku.edu/en/table-of-contents/leadership/group-facilitation/group-discussions/main" TargetMode="External"/><Relationship Id="rId4" Type="http://schemas.openxmlformats.org/officeDocument/2006/relationships/hyperlink" Target="http://www.smallgroups.com/articles/2008/tips-for-facilitating-group-discussion.html?paging=off" TargetMode="External"/><Relationship Id="rId5" Type="http://schemas.openxmlformats.org/officeDocument/2006/relationships/hyperlink" Target="https://www.lds.org/ensign/2016/02/conducting-a-well-tuned-group-discussion?lang=e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kihow.com/Conduct-a-Group-Discussion%23/Image:Conduct-a-Group-Discussion-Step-1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kihow.com/Conduct-a-Group-Discuss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334381"/>
            <a:ext cx="3628570" cy="295123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CONDUCTING A DISCUSSION</a:t>
            </a:r>
            <a:r>
              <a:rPr lang="en-US" sz="4800" b="1" dirty="0" smtClean="0">
                <a:latin typeface="Times New Roman"/>
                <a:cs typeface="Times New Roman"/>
              </a:rPr>
              <a:t/>
            </a:r>
            <a:br>
              <a:rPr lang="en-US" sz="4800" b="1" dirty="0" smtClean="0">
                <a:latin typeface="Times New Roman"/>
                <a:cs typeface="Times New Roman"/>
              </a:rPr>
            </a:br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2" y="96762"/>
            <a:ext cx="4473642" cy="298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" y="3217333"/>
            <a:ext cx="4473642" cy="29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90" y="677334"/>
            <a:ext cx="8091715" cy="5805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  <a:latin typeface="Times New Roman"/>
                <a:cs typeface="Times New Roman"/>
              </a:rPr>
              <a:t>Move the discussion forward as needed</a:t>
            </a:r>
            <a:r>
              <a:rPr lang="en-GB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dirty="0">
                <a:latin typeface="Times New Roman"/>
                <a:cs typeface="Times New Roman"/>
              </a:rPr>
              <a:t>Usually, you will have some kind of agenda for a group discussion. You want participants to reach some kind of conclusion, agreement, or insight. As the discussion continues, work to move it towards a conclusion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GB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Keep asking questions throughout the discussion.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dirty="0">
                <a:latin typeface="Times New Roman"/>
                <a:cs typeface="Times New Roman"/>
              </a:rPr>
              <a:t>example, "While we all disagree on what the </a:t>
            </a:r>
            <a:r>
              <a:rPr lang="en-US" sz="2400" dirty="0" smtClean="0">
                <a:latin typeface="Times New Roman"/>
                <a:cs typeface="Times New Roman"/>
              </a:rPr>
              <a:t>policy means</a:t>
            </a:r>
            <a:r>
              <a:rPr lang="en-US" sz="2400" dirty="0">
                <a:latin typeface="Times New Roman"/>
                <a:cs typeface="Times New Roman"/>
              </a:rPr>
              <a:t>, how much does that </a:t>
            </a:r>
            <a:r>
              <a:rPr lang="en-US" sz="2400" dirty="0" smtClean="0">
                <a:latin typeface="Times New Roman"/>
                <a:cs typeface="Times New Roman"/>
              </a:rPr>
              <a:t>matter?</a:t>
            </a:r>
            <a:r>
              <a:rPr lang="en-US" sz="2400" dirty="0">
                <a:latin typeface="Times New Roman"/>
                <a:cs typeface="Times New Roman"/>
              </a:rPr>
              <a:t>"</a:t>
            </a:r>
            <a:endParaRPr lang="en-GB" sz="24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Push participants for clarification.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Getting </a:t>
            </a:r>
            <a:r>
              <a:rPr lang="en-US" dirty="0">
                <a:latin typeface="Times New Roman"/>
                <a:cs typeface="Times New Roman"/>
              </a:rPr>
              <a:t>more insight out of an opinion can help introduce new ideas, leading to new insight for the discussion. For example, "I understand you feel </a:t>
            </a:r>
            <a:r>
              <a:rPr lang="en-US" dirty="0" smtClean="0">
                <a:latin typeface="Times New Roman"/>
                <a:cs typeface="Times New Roman"/>
              </a:rPr>
              <a:t>effective policy would </a:t>
            </a:r>
            <a:r>
              <a:rPr lang="en-US" dirty="0">
                <a:latin typeface="Times New Roman"/>
                <a:cs typeface="Times New Roman"/>
              </a:rPr>
              <a:t>decrease </a:t>
            </a:r>
            <a:r>
              <a:rPr lang="en-US" dirty="0" smtClean="0">
                <a:latin typeface="Times New Roman"/>
                <a:cs typeface="Times New Roman"/>
              </a:rPr>
              <a:t>farming problems, </a:t>
            </a:r>
            <a:r>
              <a:rPr lang="en-US" dirty="0">
                <a:latin typeface="Times New Roman"/>
                <a:cs typeface="Times New Roman"/>
              </a:rPr>
              <a:t>but can you tell me more about what makes you feel that way?"</a:t>
            </a:r>
            <a:r>
              <a:rPr lang="en-GB" dirty="0" smtClean="0">
                <a:effectLst/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5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2" y="713620"/>
            <a:ext cx="8007048" cy="5696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</a:rPr>
              <a:t>Wrap up the discussion</a:t>
            </a:r>
            <a:r>
              <a:rPr lang="en-GB" sz="2800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dirty="0">
                <a:latin typeface="Times New Roman"/>
                <a:cs typeface="Times New Roman"/>
              </a:rPr>
              <a:t>You should review the discussion briefly when it reaches its end. What has everyone learned? Have you reached any conclusions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GB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Make sure everyone understands the key points made.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You </a:t>
            </a:r>
            <a:r>
              <a:rPr lang="en-US" sz="2400" dirty="0">
                <a:latin typeface="Times New Roman"/>
                <a:cs typeface="Times New Roman"/>
              </a:rPr>
              <a:t>can say something like, "I'm hearing half of you feel that </a:t>
            </a:r>
            <a:r>
              <a:rPr lang="en-US" sz="2400" dirty="0" smtClean="0">
                <a:latin typeface="Times New Roman"/>
                <a:cs typeface="Times New Roman"/>
              </a:rPr>
              <a:t>policy is important for agriculture development, </a:t>
            </a:r>
            <a:r>
              <a:rPr lang="en-US" sz="2400" dirty="0">
                <a:latin typeface="Times New Roman"/>
                <a:cs typeface="Times New Roman"/>
              </a:rPr>
              <a:t>while half of you feel there should be </a:t>
            </a:r>
            <a:r>
              <a:rPr lang="en-US" sz="2400" dirty="0" smtClean="0">
                <a:latin typeface="Times New Roman"/>
                <a:cs typeface="Times New Roman"/>
              </a:rPr>
              <a:t>subsidized inputs.”</a:t>
            </a:r>
            <a:endParaRPr lang="en-GB" sz="2400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Ask </a:t>
            </a:r>
            <a:r>
              <a:rPr lang="en-US" dirty="0">
                <a:latin typeface="Times New Roman"/>
                <a:cs typeface="Times New Roman"/>
              </a:rPr>
              <a:t>open ended questions that will lead the group to reflect on what everyone learned.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dirty="0">
                <a:latin typeface="Times New Roman"/>
                <a:cs typeface="Times New Roman"/>
              </a:rPr>
              <a:t>example, "Have your opinions on </a:t>
            </a:r>
            <a:r>
              <a:rPr lang="en-US" dirty="0" smtClean="0">
                <a:latin typeface="Times New Roman"/>
                <a:cs typeface="Times New Roman"/>
              </a:rPr>
              <a:t>policy or subsidy changed? </a:t>
            </a:r>
            <a:r>
              <a:rPr lang="en-US" dirty="0">
                <a:latin typeface="Times New Roman"/>
                <a:cs typeface="Times New Roman"/>
              </a:rPr>
              <a:t>Leaving this </a:t>
            </a:r>
            <a:r>
              <a:rPr lang="en-US" dirty="0" smtClean="0">
                <a:latin typeface="Times New Roman"/>
                <a:cs typeface="Times New Roman"/>
              </a:rPr>
              <a:t>session, </a:t>
            </a:r>
            <a:r>
              <a:rPr lang="en-US" dirty="0">
                <a:latin typeface="Times New Roman"/>
                <a:cs typeface="Times New Roman"/>
              </a:rPr>
              <a:t>how do you think you'll discuss the issue in the future?"</a:t>
            </a:r>
            <a:r>
              <a:rPr lang="en-GB" dirty="0" smtClean="0">
                <a:effectLst/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79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33" y="544287"/>
            <a:ext cx="7024744" cy="59266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4:- Handling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90" y="1403048"/>
            <a:ext cx="8127999" cy="4946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3366FF"/>
                </a:solidFill>
                <a:latin typeface="Times New Roman"/>
                <a:cs typeface="Times New Roman"/>
              </a:rPr>
              <a:t>Avoid letting one person or group </a:t>
            </a:r>
            <a:r>
              <a:rPr lang="en-US" sz="36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dominate</a:t>
            </a:r>
          </a:p>
          <a:p>
            <a:pPr marL="0" indent="0">
              <a:buNone/>
            </a:pPr>
            <a:endParaRPr lang="en-US" sz="2100" b="1" dirty="0" smtClean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en-GB" sz="2800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Oftentimes, you get a mixed group. Some people are shy and withdrawn, while others are not. </a:t>
            </a:r>
            <a:r>
              <a:rPr lang="en-US" sz="2800" dirty="0" smtClean="0">
                <a:latin typeface="Times New Roman"/>
                <a:cs typeface="Times New Roman"/>
              </a:rPr>
              <a:t>Some members </a:t>
            </a:r>
            <a:r>
              <a:rPr lang="en-US" sz="2800" dirty="0">
                <a:latin typeface="Times New Roman"/>
                <a:cs typeface="Times New Roman"/>
              </a:rPr>
              <a:t>can </a:t>
            </a:r>
            <a:r>
              <a:rPr lang="en-US" sz="2800" dirty="0" smtClean="0">
                <a:latin typeface="Times New Roman"/>
                <a:cs typeface="Times New Roman"/>
              </a:rPr>
              <a:t>dominate </a:t>
            </a:r>
            <a:r>
              <a:rPr lang="en-US" sz="2800" dirty="0">
                <a:latin typeface="Times New Roman"/>
                <a:cs typeface="Times New Roman"/>
              </a:rPr>
              <a:t>a discussion, and you want to make sure everyone gets a chance to share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GB" sz="28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cs typeface="Times New Roman"/>
              </a:rPr>
              <a:t>If one group has been bringing up the same point for awhile, try to cut it off in a respectful manner. For example, "I think those issues are important, but I want to make sure we give time to other factors surrounding this debate."</a:t>
            </a:r>
            <a:endParaRPr lang="en-GB" sz="28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cs typeface="Times New Roman"/>
              </a:rPr>
              <a:t>Try to bring the discussion back to the shy people. For example, </a:t>
            </a:r>
            <a:r>
              <a:rPr lang="en-US" sz="2800" dirty="0" smtClean="0">
                <a:latin typeface="Times New Roman"/>
                <a:cs typeface="Times New Roman"/>
              </a:rPr>
              <a:t>“Mr./</a:t>
            </a:r>
            <a:r>
              <a:rPr lang="en-US" sz="2800" dirty="0" err="1" smtClean="0">
                <a:latin typeface="Times New Roman"/>
                <a:cs typeface="Times New Roman"/>
              </a:rPr>
              <a:t>Ms</a:t>
            </a:r>
            <a:r>
              <a:rPr lang="is-IS" sz="2800" dirty="0" smtClean="0">
                <a:latin typeface="Times New Roman"/>
                <a:cs typeface="Times New Roman"/>
              </a:rPr>
              <a:t>…..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made up an interesting point earlier. Maybe we could revisit that</a:t>
            </a:r>
            <a:r>
              <a:rPr lang="en-US" sz="2800" dirty="0" smtClean="0">
                <a:latin typeface="Times New Roman"/>
                <a:cs typeface="Times New Roman"/>
              </a:rPr>
              <a:t>.”</a:t>
            </a:r>
            <a:endParaRPr lang="en-GB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55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38" y="701524"/>
            <a:ext cx="7837714" cy="5648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Deal </a:t>
            </a: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</a:rPr>
              <a:t>with a participant who talks too much</a:t>
            </a:r>
            <a:r>
              <a:rPr lang="en-GB" sz="2800" b="1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dirty="0">
                <a:latin typeface="Times New Roman"/>
                <a:cs typeface="Times New Roman"/>
              </a:rPr>
              <a:t>Sometimes, it is a single person who is very assertive and tends to dominate the conversation. 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Even </a:t>
            </a:r>
            <a:r>
              <a:rPr lang="en-US" dirty="0">
                <a:latin typeface="Times New Roman"/>
                <a:cs typeface="Times New Roman"/>
              </a:rPr>
              <a:t>if this person is making good points, it's important you not let a single person dominate.</a:t>
            </a:r>
            <a:endParaRPr lang="en-GB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Try asking the talkative person to act as an observer for a few minutes. For example, "John, you seem to have strong opinions. Why don't you just observe for a few minutes. Take notes on the discussion. You can share these later, and we can see how the discussion shaped your opinions."</a:t>
            </a:r>
            <a:endParaRPr lang="en-GB" sz="2400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You can also try to use the dominant person's input to </a:t>
            </a:r>
            <a:r>
              <a:rPr lang="en-US" sz="2400" dirty="0" smtClean="0">
                <a:latin typeface="Times New Roman"/>
                <a:cs typeface="Times New Roman"/>
              </a:rPr>
              <a:t>conduct </a:t>
            </a:r>
            <a:r>
              <a:rPr lang="en-US" sz="2400" dirty="0">
                <a:latin typeface="Times New Roman"/>
                <a:cs typeface="Times New Roman"/>
              </a:rPr>
              <a:t>the conversation in a new direction. </a:t>
            </a:r>
            <a:endParaRPr lang="en-GB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052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9" y="374952"/>
            <a:ext cx="8188476" cy="61564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3366FF"/>
                </a:solidFill>
                <a:latin typeface="Times New Roman"/>
                <a:cs typeface="Times New Roman"/>
              </a:rPr>
              <a:t>Smooth over conflict</a:t>
            </a:r>
            <a:r>
              <a:rPr lang="en-GB" sz="2800" dirty="0" smtClean="0">
                <a:effectLst/>
                <a:latin typeface="Times New Roman"/>
                <a:cs typeface="Times New Roman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600" dirty="0">
                <a:latin typeface="Times New Roman"/>
                <a:cs typeface="Times New Roman"/>
              </a:rPr>
              <a:t>If you're dealing with a sensitive subject especially, people may get angry. If a conversation starts to become confrontational or tense, find ways to break up the tension.</a:t>
            </a:r>
            <a:endParaRPr lang="en-GB" sz="26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>
                <a:latin typeface="Times New Roman"/>
                <a:cs typeface="Times New Roman"/>
              </a:rPr>
              <a:t>Ask people arguing to back up their opinions using outside authority. This will cause the discussion to become more objective and less personal.</a:t>
            </a:r>
            <a:endParaRPr lang="en-GB" sz="26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>
                <a:latin typeface="Times New Roman"/>
                <a:cs typeface="Times New Roman"/>
              </a:rPr>
              <a:t>Ask people to be aware of differences in values.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Say </a:t>
            </a:r>
            <a:r>
              <a:rPr lang="en-US" sz="2600" dirty="0">
                <a:latin typeface="Times New Roman"/>
                <a:cs typeface="Times New Roman"/>
              </a:rPr>
              <a:t>something like, "I feel like the two of you share different values. Can we talk about that?"</a:t>
            </a:r>
            <a:endParaRPr lang="en-GB" sz="26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>
                <a:latin typeface="Times New Roman"/>
                <a:cs typeface="Times New Roman"/>
              </a:rPr>
              <a:t>You can also list both sides of the argument on the board. Encourage participants to continue to debate the point, but in a respectful manner.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Say </a:t>
            </a:r>
            <a:r>
              <a:rPr lang="en-US" sz="2600" dirty="0">
                <a:latin typeface="Times New Roman"/>
                <a:cs typeface="Times New Roman"/>
              </a:rPr>
              <a:t>something like, "I think we should talk about this, as we all feel strongly, but let's take turns examining each other's points respectfully</a:t>
            </a:r>
            <a:r>
              <a:rPr lang="en-US" sz="2600" dirty="0" smtClean="0">
                <a:latin typeface="Times New Roman"/>
                <a:cs typeface="Times New Roman"/>
              </a:rPr>
              <a:t>.”</a:t>
            </a:r>
            <a:endParaRPr lang="en-GB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409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35" y="811748"/>
            <a:ext cx="7386889" cy="5320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</a:rPr>
              <a:t>Help shy participants share their opinions</a:t>
            </a:r>
            <a:r>
              <a:rPr lang="en-GB" sz="2800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dirty="0">
                <a:latin typeface="Times New Roman"/>
                <a:cs typeface="Times New Roman"/>
              </a:rPr>
              <a:t>Sometimes, the smartest participants are the most shy. You want to make sure those who feel uncomfortable sharing do so. 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It's </a:t>
            </a:r>
            <a:r>
              <a:rPr lang="en-US" dirty="0">
                <a:latin typeface="Times New Roman"/>
                <a:cs typeface="Times New Roman"/>
              </a:rPr>
              <a:t>important to hear everyone's thoughts.</a:t>
            </a:r>
            <a:endParaRPr lang="en-GB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You can ask the shy participant directly. For example, </a:t>
            </a:r>
            <a:r>
              <a:rPr lang="en-US" sz="2400" dirty="0" smtClean="0">
                <a:latin typeface="Times New Roman"/>
                <a:cs typeface="Times New Roman"/>
              </a:rPr>
              <a:t>”</a:t>
            </a:r>
            <a:r>
              <a:rPr lang="en-US" sz="2400" dirty="0" err="1" smtClean="0">
                <a:latin typeface="Times New Roman"/>
                <a:cs typeface="Times New Roman"/>
              </a:rPr>
              <a:t>Mr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dirty="0" err="1" smtClean="0">
                <a:latin typeface="Times New Roman"/>
                <a:cs typeface="Times New Roman"/>
              </a:rPr>
              <a:t>s</a:t>
            </a:r>
            <a:r>
              <a:rPr lang="is-IS" sz="2400" dirty="0" smtClean="0">
                <a:latin typeface="Times New Roman"/>
                <a:cs typeface="Times New Roman"/>
              </a:rPr>
              <a:t>…...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why don't you tell us how you feel?"</a:t>
            </a:r>
            <a:endParaRPr lang="en-GB" sz="24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You can also have everyone write down their answers to a question and then share. A nervous participant may feel more comfortable sharing if they have their idea written down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GB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72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73" y="1004573"/>
            <a:ext cx="6927271" cy="6117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 more detail: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36" y="2586182"/>
            <a:ext cx="8001000" cy="324644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imes New Roman"/>
                <a:cs typeface="Times New Roman"/>
                <a:hlinkClick r:id="rId2"/>
              </a:rPr>
              <a:t>https://www.wikihow.com/Conduct-a-Group-Discussion#/Image:Conduct-a-Group-Discussion-Step-13.</a:t>
            </a:r>
            <a:r>
              <a:rPr lang="en-US" sz="1400" dirty="0" smtClean="0">
                <a:latin typeface="Times New Roman"/>
                <a:cs typeface="Times New Roman"/>
                <a:hlinkClick r:id="rId2"/>
              </a:rPr>
              <a:t>jpg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3"/>
              </a:rPr>
              <a:t>://ctb.ku.edu/en/table-of-contents/leadership/group-facilitation/group-discussions/main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3"/>
              </a:rPr>
              <a:t>://ctb.ku.edu/en/table-of-contents/leadership/group-facilitation/group-discussions/main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4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4"/>
              </a:rPr>
              <a:t>://www.smallgroups.com/articles/2008/tips-for-facilitating-group-discussion.html?paging=off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3"/>
              </a:rPr>
              <a:t>://ctb.ku.edu/en/table-of-contents/leadership/group-facilitation/group-discussions/main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4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4"/>
              </a:rPr>
              <a:t>://www.smallgroups.com/articles/2008/tips-for-facilitating-group-discussion.html?paging=off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5"/>
              </a:rPr>
              <a:t>https</a:t>
            </a:r>
            <a:r>
              <a:rPr lang="en-GB" sz="1400" dirty="0">
                <a:latin typeface="Times New Roman"/>
                <a:cs typeface="Times New Roman"/>
                <a:hlinkClick r:id="rId5"/>
              </a:rPr>
              <a:t>://www.lds.org/ensign/2016/02/conducting-a-well-tuned-group-discussion?lang=eng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3"/>
              </a:rPr>
              <a:t>://ctb.ku.edu/en/table-of-contents/leadership/group-facilitation/group-discussions/main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3"/>
              </a:rPr>
              <a:t>://ctb.ku.edu/en/table-of-contents/leadership/group-facilitation/group-discussions/main</a:t>
            </a:r>
            <a:endParaRPr lang="en-GB" sz="1400" dirty="0">
              <a:latin typeface="Times New Roman"/>
              <a:cs typeface="Times New Roman"/>
            </a:endParaRPr>
          </a:p>
          <a:p>
            <a:pPr lvl="0" fontAlgn="base"/>
            <a:r>
              <a:rPr lang="en-GB" sz="14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GB" sz="1400" dirty="0">
                <a:latin typeface="Times New Roman"/>
                <a:cs typeface="Times New Roman"/>
                <a:hlinkClick r:id="rId3"/>
              </a:rPr>
              <a:t>://ctb.ku.edu/en/table-of-contents/leadership/group-facilitation/group-discussions/main</a:t>
            </a:r>
            <a:endParaRPr lang="en-GB" sz="1400" dirty="0">
              <a:latin typeface="Times New Roman"/>
              <a:cs typeface="Times New Roman"/>
            </a:endParaRP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59317"/>
            <a:ext cx="7024744" cy="85288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AF278"/>
                </a:solidFill>
                <a:hlinkClick r:id="rId2"/>
              </a:rPr>
              <a:t>How to Conduct a Discussion</a:t>
            </a:r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8" y="1212201"/>
            <a:ext cx="8094133" cy="54166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You </a:t>
            </a:r>
            <a:r>
              <a:rPr lang="en-US" sz="2800" dirty="0">
                <a:latin typeface="Times New Roman"/>
                <a:cs typeface="Times New Roman"/>
              </a:rPr>
              <a:t>may have to lead a discussion as part of </a:t>
            </a:r>
            <a:r>
              <a:rPr lang="en-US" sz="2800" dirty="0" smtClean="0">
                <a:latin typeface="Times New Roman"/>
                <a:cs typeface="Times New Roman"/>
              </a:rPr>
              <a:t>student assignment </a:t>
            </a:r>
            <a:r>
              <a:rPr lang="en-US" sz="2800" dirty="0">
                <a:latin typeface="Times New Roman"/>
                <a:cs typeface="Times New Roman"/>
              </a:rPr>
              <a:t>or you may be responsible for leading a discussion in a work setting.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An </a:t>
            </a:r>
            <a:r>
              <a:rPr lang="en-US" sz="2800" dirty="0">
                <a:latin typeface="Times New Roman"/>
                <a:cs typeface="Times New Roman"/>
              </a:rPr>
              <a:t>effective </a:t>
            </a:r>
            <a:r>
              <a:rPr lang="en-US" sz="2800" dirty="0" smtClean="0">
                <a:latin typeface="Times New Roman"/>
                <a:cs typeface="Times New Roman"/>
              </a:rPr>
              <a:t>discussion </a:t>
            </a:r>
            <a:r>
              <a:rPr lang="en-US" sz="2800" dirty="0">
                <a:latin typeface="Times New Roman"/>
                <a:cs typeface="Times New Roman"/>
              </a:rPr>
              <a:t>will involve all participants, so make sure to draw out everyone's opinion by encouraging </a:t>
            </a:r>
            <a:r>
              <a:rPr lang="en-US" sz="2800" dirty="0" smtClean="0">
                <a:latin typeface="Times New Roman"/>
                <a:cs typeface="Times New Roman"/>
              </a:rPr>
              <a:t>participants </a:t>
            </a:r>
            <a:r>
              <a:rPr lang="en-US" sz="2800" dirty="0">
                <a:latin typeface="Times New Roman"/>
                <a:cs typeface="Times New Roman"/>
              </a:rPr>
              <a:t>to share.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Welcome </a:t>
            </a:r>
            <a:r>
              <a:rPr lang="en-US" sz="2800" dirty="0">
                <a:latin typeface="Times New Roman"/>
                <a:cs typeface="Times New Roman"/>
              </a:rPr>
              <a:t>new topics as they come up but be sure to direct the discussion toward some kind of conclusion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With a little </a:t>
            </a:r>
            <a:r>
              <a:rPr lang="en-US" sz="2800" dirty="0" smtClean="0">
                <a:latin typeface="Times New Roman"/>
                <a:cs typeface="Times New Roman"/>
              </a:rPr>
              <a:t>know how </a:t>
            </a:r>
            <a:r>
              <a:rPr lang="en-US" sz="2800" dirty="0">
                <a:latin typeface="Times New Roman"/>
                <a:cs typeface="Times New Roman"/>
              </a:rPr>
              <a:t>and by being perceptive and proactive you can lead a great group discussion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GB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287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880"/>
            <a:ext cx="8229600" cy="70907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1:-Beginning </a:t>
            </a:r>
            <a:r>
              <a:rPr lang="en-US" sz="3600" b="1" dirty="0">
                <a:latin typeface="Times New Roman"/>
                <a:cs typeface="Times New Roman"/>
              </a:rPr>
              <a:t>the </a:t>
            </a:r>
            <a:r>
              <a:rPr lang="en-US" sz="3600" b="1" dirty="0" smtClean="0">
                <a:latin typeface="Times New Roman"/>
                <a:cs typeface="Times New Roman"/>
              </a:rPr>
              <a:t>Discussion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959"/>
            <a:ext cx="8229600" cy="5368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</a:rPr>
              <a:t>Allow everyone to introduce themselves</a:t>
            </a:r>
            <a:r>
              <a:rPr lang="en-GB" sz="2800" b="1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latin typeface="Times New Roman"/>
                <a:cs typeface="Times New Roman"/>
              </a:rPr>
              <a:t>To start </a:t>
            </a:r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discussion, </a:t>
            </a:r>
            <a:r>
              <a:rPr lang="en-US" sz="2400" dirty="0" smtClean="0">
                <a:latin typeface="Times New Roman"/>
                <a:cs typeface="Times New Roman"/>
              </a:rPr>
              <a:t>make </a:t>
            </a:r>
            <a:r>
              <a:rPr lang="en-US" sz="2400" dirty="0">
                <a:latin typeface="Times New Roman"/>
                <a:cs typeface="Times New Roman"/>
              </a:rPr>
              <a:t>sure everyone is comfortable.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0">
              <a:lnSpc>
                <a:spcPct val="9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good way to break the ice is to let everyone introduce themselves.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0">
              <a:lnSpc>
                <a:spcPct val="9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This </a:t>
            </a:r>
            <a:r>
              <a:rPr lang="en-US" sz="2400" dirty="0">
                <a:latin typeface="Times New Roman"/>
                <a:cs typeface="Times New Roman"/>
              </a:rPr>
              <a:t>way, you'll go into the discussion with everyone knowing everyone else a little bit.</a:t>
            </a:r>
            <a:endParaRPr lang="en-GB" sz="2400" dirty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You can go around the room and have everyone say their name.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You </a:t>
            </a:r>
            <a:r>
              <a:rPr lang="en-US" sz="2400" dirty="0">
                <a:latin typeface="Times New Roman"/>
                <a:cs typeface="Times New Roman"/>
              </a:rPr>
              <a:t>may want each person to explain why they're participating in the discussion.</a:t>
            </a:r>
            <a:endParaRPr lang="en-GB" sz="2400" dirty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For a classroom setting, an icebreaker activity may work well.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You </a:t>
            </a:r>
            <a:r>
              <a:rPr lang="en-US" sz="2400" dirty="0">
                <a:latin typeface="Times New Roman"/>
                <a:cs typeface="Times New Roman"/>
              </a:rPr>
              <a:t>could, for example, have everyone share their favorite </a:t>
            </a:r>
            <a:r>
              <a:rPr lang="en-US" sz="2400" dirty="0" smtClean="0">
                <a:latin typeface="Times New Roman"/>
                <a:cs typeface="Times New Roman"/>
              </a:rPr>
              <a:t>personalities etc.</a:t>
            </a:r>
            <a:endParaRPr lang="en-GB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488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380" y="1028096"/>
            <a:ext cx="8130419" cy="5394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</a:rPr>
              <a:t>Establish some ground rules</a:t>
            </a:r>
            <a:r>
              <a:rPr lang="en-GB" sz="2800" b="1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400" dirty="0">
                <a:latin typeface="Times New Roman"/>
                <a:cs typeface="Times New Roman"/>
              </a:rPr>
              <a:t>Before launching into the discussion, make sure everyone knows the rules of conduct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Advise everyone to treat one another with respect. 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Make it clear there should be no name-calling, personal attacks, or vulgarity.</a:t>
            </a:r>
            <a:endParaRPr lang="en-GB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You can argue with someone's idea or opinion, but cannot argue with that person on a personal level.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Remind </a:t>
            </a:r>
            <a:r>
              <a:rPr lang="en-US" sz="2400" dirty="0">
                <a:latin typeface="Times New Roman"/>
                <a:cs typeface="Times New Roman"/>
              </a:rPr>
              <a:t>everyone to be aware of time, and to make their points </a:t>
            </a:r>
            <a:r>
              <a:rPr lang="en-US" sz="2400" dirty="0" smtClean="0">
                <a:latin typeface="Times New Roman"/>
                <a:cs typeface="Times New Roman"/>
              </a:rPr>
              <a:t>concisely so </a:t>
            </a:r>
            <a:r>
              <a:rPr lang="en-US" sz="2400" dirty="0">
                <a:latin typeface="Times New Roman"/>
                <a:cs typeface="Times New Roman"/>
              </a:rPr>
              <a:t>everyone has the chance to share.</a:t>
            </a:r>
            <a:endParaRPr lang="en-GB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Encourage people to consider their comments seriously, and to avoid becoming defensive if someone disagrees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GB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91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725714"/>
            <a:ext cx="7982858" cy="58739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3366FF"/>
                </a:solidFill>
                <a:latin typeface="Times New Roman"/>
                <a:cs typeface="Times New Roman"/>
              </a:rPr>
              <a:t>Explain the topic</a:t>
            </a:r>
            <a:r>
              <a:rPr lang="en-GB" sz="3000" b="1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>
              <a:lnSpc>
                <a:spcPct val="130000"/>
              </a:lnSpc>
            </a:pPr>
            <a:r>
              <a:rPr lang="en-US" sz="2600" dirty="0">
                <a:latin typeface="Times New Roman"/>
                <a:cs typeface="Times New Roman"/>
              </a:rPr>
              <a:t>Usually, a </a:t>
            </a:r>
            <a:r>
              <a:rPr lang="en-US" sz="2600" dirty="0" smtClean="0">
                <a:latin typeface="Times New Roman"/>
                <a:cs typeface="Times New Roman"/>
              </a:rPr>
              <a:t>discussion </a:t>
            </a:r>
            <a:r>
              <a:rPr lang="en-US" sz="2600" dirty="0">
                <a:latin typeface="Times New Roman"/>
                <a:cs typeface="Times New Roman"/>
              </a:rPr>
              <a:t>will be based around a central topic.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lvl="0">
              <a:lnSpc>
                <a:spcPct val="130000"/>
              </a:lnSpc>
            </a:pPr>
            <a:r>
              <a:rPr lang="en-US" sz="2600" dirty="0" smtClean="0">
                <a:latin typeface="Times New Roman"/>
                <a:cs typeface="Times New Roman"/>
              </a:rPr>
              <a:t>Even </a:t>
            </a:r>
            <a:r>
              <a:rPr lang="en-US" sz="2600" dirty="0">
                <a:latin typeface="Times New Roman"/>
                <a:cs typeface="Times New Roman"/>
              </a:rPr>
              <a:t>if the participants know what that topic is, give them a quick refresher before the discussion begins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  <a:endParaRPr lang="en-GB" sz="2600" dirty="0">
              <a:latin typeface="Times New Roman"/>
              <a:cs typeface="Times New Roman"/>
            </a:endParaRPr>
          </a:p>
          <a:p>
            <a:pPr lvl="1">
              <a:lnSpc>
                <a:spcPct val="130000"/>
              </a:lnSpc>
            </a:pPr>
            <a:r>
              <a:rPr lang="en-US" sz="2600" dirty="0">
                <a:latin typeface="Times New Roman"/>
                <a:cs typeface="Times New Roman"/>
              </a:rPr>
              <a:t>You can introduce the topic by asking questions. For example, say something like, "Why are we all here?" This can be helpful if you're managing a conflict, or making plans for an event that are uncertain.</a:t>
            </a:r>
            <a:endParaRPr lang="en-GB" sz="2600" dirty="0">
              <a:latin typeface="Times New Roman"/>
              <a:cs typeface="Times New Roman"/>
            </a:endParaRPr>
          </a:p>
          <a:p>
            <a:pPr lvl="1">
              <a:lnSpc>
                <a:spcPct val="130000"/>
              </a:lnSpc>
            </a:pPr>
            <a:r>
              <a:rPr lang="en-US" sz="2600" dirty="0">
                <a:latin typeface="Times New Roman"/>
                <a:cs typeface="Times New Roman"/>
              </a:rPr>
              <a:t>You can also quickly introduce the idea. Say something like, "As you know, today </a:t>
            </a:r>
            <a:r>
              <a:rPr lang="en-US" sz="2600" dirty="0" smtClean="0">
                <a:latin typeface="Times New Roman"/>
                <a:cs typeface="Times New Roman"/>
              </a:rPr>
              <a:t>we're </a:t>
            </a:r>
            <a:r>
              <a:rPr lang="en-US" sz="2600" dirty="0">
                <a:latin typeface="Times New Roman"/>
                <a:cs typeface="Times New Roman"/>
              </a:rPr>
              <a:t>going to discuss </a:t>
            </a:r>
            <a:r>
              <a:rPr lang="is-IS" sz="2600" dirty="0" smtClean="0">
                <a:latin typeface="Times New Roman"/>
                <a:cs typeface="Times New Roman"/>
              </a:rPr>
              <a:t>….....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  <a:r>
              <a:rPr lang="en-US" sz="2600" dirty="0">
                <a:latin typeface="Times New Roman"/>
                <a:cs typeface="Times New Roman"/>
              </a:rPr>
              <a:t>"</a:t>
            </a:r>
            <a:endParaRPr lang="en-GB" sz="26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3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9430"/>
            <a:ext cx="8142514" cy="5947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3366FF"/>
                </a:solidFill>
                <a:latin typeface="Times New Roman"/>
                <a:cs typeface="Times New Roman"/>
              </a:rPr>
              <a:t>Ask open-ended questions to begin</a:t>
            </a:r>
            <a:r>
              <a:rPr lang="en-GB" sz="5100" b="1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4400" dirty="0">
                <a:latin typeface="Times New Roman"/>
                <a:cs typeface="Times New Roman"/>
              </a:rPr>
              <a:t>You do not want to ask questions with a simple "yes" or "no" answer, especially not initially. 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en-US" sz="4400" dirty="0" smtClean="0">
                <a:latin typeface="Times New Roman"/>
                <a:cs typeface="Times New Roman"/>
              </a:rPr>
              <a:t>Opening </a:t>
            </a:r>
            <a:r>
              <a:rPr lang="en-US" sz="4400" dirty="0">
                <a:latin typeface="Times New Roman"/>
                <a:cs typeface="Times New Roman"/>
              </a:rPr>
              <a:t>questions should not have a right or wrong answer, as this will push people to begin the discussion</a:t>
            </a:r>
            <a:r>
              <a:rPr lang="en-US" sz="4400" dirty="0" smtClean="0">
                <a:latin typeface="Times New Roman"/>
                <a:cs typeface="Times New Roman"/>
              </a:rPr>
              <a:t>.</a:t>
            </a:r>
            <a:endParaRPr lang="en-GB" sz="44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4400" dirty="0">
                <a:latin typeface="Times New Roman"/>
                <a:cs typeface="Times New Roman"/>
              </a:rPr>
              <a:t>Your questions should encourage people to share meaningful thoughts and ideas. 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4400" dirty="0" smtClean="0">
                <a:latin typeface="Times New Roman"/>
                <a:cs typeface="Times New Roman"/>
              </a:rPr>
              <a:t>Questions </a:t>
            </a:r>
            <a:r>
              <a:rPr lang="en-US" sz="4400" dirty="0">
                <a:latin typeface="Times New Roman"/>
                <a:cs typeface="Times New Roman"/>
              </a:rPr>
              <a:t>can be confusing to the participants. </a:t>
            </a:r>
            <a:endParaRPr lang="en-US" sz="4400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4400" dirty="0" smtClean="0">
                <a:latin typeface="Times New Roman"/>
                <a:cs typeface="Times New Roman"/>
              </a:rPr>
              <a:t>Many </a:t>
            </a:r>
            <a:r>
              <a:rPr lang="en-US" sz="4400" dirty="0">
                <a:latin typeface="Times New Roman"/>
                <a:cs typeface="Times New Roman"/>
              </a:rPr>
              <a:t>participants may not know the answers </a:t>
            </a:r>
            <a:r>
              <a:rPr lang="en-US" sz="4400" dirty="0" smtClean="0">
                <a:latin typeface="Times New Roman"/>
                <a:cs typeface="Times New Roman"/>
              </a:rPr>
              <a:t>right, encourage </a:t>
            </a:r>
            <a:r>
              <a:rPr lang="en-US" sz="4400" dirty="0">
                <a:latin typeface="Times New Roman"/>
                <a:cs typeface="Times New Roman"/>
              </a:rPr>
              <a:t>them to think during discussion.</a:t>
            </a:r>
            <a:endParaRPr lang="en-GB" sz="44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4400" dirty="0">
                <a:latin typeface="Times New Roman"/>
                <a:cs typeface="Times New Roman"/>
              </a:rPr>
              <a:t>For example, "What is it about our culture that contributes to </a:t>
            </a:r>
            <a:r>
              <a:rPr lang="en-US" sz="4400" dirty="0" smtClean="0">
                <a:latin typeface="Times New Roman"/>
                <a:cs typeface="Times New Roman"/>
              </a:rPr>
              <a:t>adoption of innovation?" This question is </a:t>
            </a:r>
            <a:r>
              <a:rPr lang="en-US" sz="4400" dirty="0">
                <a:latin typeface="Times New Roman"/>
                <a:cs typeface="Times New Roman"/>
              </a:rPr>
              <a:t>complicated, and have many potential answers</a:t>
            </a:r>
            <a:r>
              <a:rPr lang="en-US" sz="4400" dirty="0" smtClean="0">
                <a:latin typeface="Times New Roman"/>
                <a:cs typeface="Times New Roman"/>
              </a:rPr>
              <a:t>.</a:t>
            </a:r>
            <a:endParaRPr lang="en-GB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44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212"/>
            <a:ext cx="8229600" cy="547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3:-Facilitating </a:t>
            </a:r>
            <a:r>
              <a:rPr lang="en-US" sz="4000" b="1" dirty="0">
                <a:latin typeface="Times New Roman"/>
                <a:cs typeface="Times New Roman"/>
              </a:rPr>
              <a:t>an Open </a:t>
            </a:r>
            <a:r>
              <a:rPr lang="en-US" sz="4000" b="1" dirty="0" smtClean="0">
                <a:latin typeface="Times New Roman"/>
                <a:cs typeface="Times New Roman"/>
              </a:rPr>
              <a:t>Conversation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13"/>
            <a:ext cx="8229600" cy="52072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Push </a:t>
            </a:r>
            <a:r>
              <a:rPr lang="en-US" sz="3000" b="1" dirty="0">
                <a:solidFill>
                  <a:srgbClr val="3366FF"/>
                </a:solidFill>
                <a:latin typeface="Times New Roman"/>
                <a:cs typeface="Times New Roman"/>
              </a:rPr>
              <a:t>towards new ideas when necessary</a:t>
            </a:r>
            <a:r>
              <a:rPr lang="en-GB" sz="3000" b="1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600" dirty="0">
                <a:latin typeface="Times New Roman"/>
                <a:cs typeface="Times New Roman"/>
              </a:rPr>
              <a:t>You can help move the discussion forward by introducing new ideas.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You </a:t>
            </a:r>
            <a:r>
              <a:rPr lang="en-US" sz="2600" dirty="0">
                <a:latin typeface="Times New Roman"/>
                <a:cs typeface="Times New Roman"/>
              </a:rPr>
              <a:t>want to make sure the discussion does not stay too long on one topic, so if you're lingering on one talking point, see what new ideas are being generated.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When </a:t>
            </a:r>
            <a:r>
              <a:rPr lang="en-US" sz="2600" dirty="0">
                <a:latin typeface="Times New Roman"/>
                <a:cs typeface="Times New Roman"/>
              </a:rPr>
              <a:t>you hear a new potential idea, you can encourage the group to discuss this.</a:t>
            </a:r>
            <a:endParaRPr lang="en-GB" sz="2600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600" dirty="0">
                <a:latin typeface="Times New Roman"/>
                <a:cs typeface="Times New Roman"/>
              </a:rPr>
              <a:t>For example, one </a:t>
            </a:r>
            <a:r>
              <a:rPr lang="en-US" sz="2600" dirty="0" smtClean="0">
                <a:latin typeface="Times New Roman"/>
                <a:cs typeface="Times New Roman"/>
              </a:rPr>
              <a:t>participant </a:t>
            </a:r>
            <a:r>
              <a:rPr lang="en-US" sz="2600" dirty="0">
                <a:latin typeface="Times New Roman"/>
                <a:cs typeface="Times New Roman"/>
              </a:rPr>
              <a:t>brings up the second </a:t>
            </a:r>
            <a:r>
              <a:rPr lang="en-US" sz="2600" dirty="0" smtClean="0">
                <a:latin typeface="Times New Roman"/>
                <a:cs typeface="Times New Roman"/>
              </a:rPr>
              <a:t>idea </a:t>
            </a:r>
            <a:r>
              <a:rPr lang="en-US" sz="2600" dirty="0">
                <a:latin typeface="Times New Roman"/>
                <a:cs typeface="Times New Roman"/>
              </a:rPr>
              <a:t>during the </a:t>
            </a:r>
            <a:r>
              <a:rPr lang="en-US" sz="2600" dirty="0" smtClean="0">
                <a:latin typeface="Times New Roman"/>
                <a:cs typeface="Times New Roman"/>
              </a:rPr>
              <a:t>discussion. </a:t>
            </a:r>
          </a:p>
          <a:p>
            <a:pPr lvl="1">
              <a:buFont typeface="Courier New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You </a:t>
            </a:r>
            <a:r>
              <a:rPr lang="en-US" sz="2600" dirty="0">
                <a:latin typeface="Times New Roman"/>
                <a:cs typeface="Times New Roman"/>
              </a:rPr>
              <a:t>have yet to really discuss the history and implications of that </a:t>
            </a:r>
            <a:r>
              <a:rPr lang="en-US" sz="2600" dirty="0" smtClean="0">
                <a:latin typeface="Times New Roman"/>
                <a:cs typeface="Times New Roman"/>
              </a:rPr>
              <a:t>idea. </a:t>
            </a:r>
          </a:p>
          <a:p>
            <a:pPr lvl="1">
              <a:buFont typeface="Courier New"/>
              <a:buChar char="o"/>
            </a:pPr>
            <a:r>
              <a:rPr lang="en-US" sz="2600" dirty="0" smtClean="0">
                <a:latin typeface="Times New Roman"/>
                <a:cs typeface="Times New Roman"/>
              </a:rPr>
              <a:t>You </a:t>
            </a:r>
            <a:r>
              <a:rPr lang="en-US" sz="2600" dirty="0">
                <a:latin typeface="Times New Roman"/>
                <a:cs typeface="Times New Roman"/>
              </a:rPr>
              <a:t>can say something like, "Hey, I think </a:t>
            </a:r>
            <a:r>
              <a:rPr lang="en-US" sz="2600" dirty="0" smtClean="0">
                <a:latin typeface="Times New Roman"/>
                <a:cs typeface="Times New Roman"/>
              </a:rPr>
              <a:t>Mr./Ms</a:t>
            </a:r>
            <a:r>
              <a:rPr lang="en-US" sz="2600" dirty="0">
                <a:latin typeface="Times New Roman"/>
                <a:cs typeface="Times New Roman"/>
              </a:rPr>
              <a:t>.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made a great point. What about the second </a:t>
            </a:r>
            <a:r>
              <a:rPr lang="en-US" sz="2600" dirty="0" smtClean="0">
                <a:latin typeface="Times New Roman"/>
                <a:cs typeface="Times New Roman"/>
              </a:rPr>
              <a:t>idea? </a:t>
            </a:r>
            <a:endParaRPr lang="en-GB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436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048"/>
            <a:ext cx="8130419" cy="5805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Ask participants follow-up questions</a:t>
            </a:r>
            <a:r>
              <a:rPr lang="en-GB" sz="2800" dirty="0" smtClean="0">
                <a:solidFill>
                  <a:srgbClr val="3366FF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400" dirty="0" smtClean="0">
                <a:latin typeface="Times New Roman"/>
                <a:cs typeface="Times New Roman"/>
              </a:rPr>
              <a:t>At first, people may give surface level answers to questions. </a:t>
            </a:r>
          </a:p>
          <a:p>
            <a:pPr lvl="0"/>
            <a:r>
              <a:rPr lang="en-US" sz="2400" dirty="0" smtClean="0">
                <a:latin typeface="Times New Roman"/>
                <a:cs typeface="Times New Roman"/>
              </a:rPr>
              <a:t>If this is a problem, encourage people to open up more. </a:t>
            </a:r>
          </a:p>
          <a:p>
            <a:pPr lvl="0"/>
            <a:r>
              <a:rPr lang="en-US" sz="2400" dirty="0" smtClean="0">
                <a:latin typeface="Times New Roman"/>
                <a:cs typeface="Times New Roman"/>
              </a:rPr>
              <a:t>After someone shares, ask a follow up question to encourage them to pick apart their opinion.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Follow up questions should usually be ambiguous</a:t>
            </a:r>
            <a:r>
              <a:rPr lang="en-US" sz="2400" dirty="0" smtClean="0"/>
              <a:t> </a:t>
            </a:r>
            <a:endParaRPr lang="en-GB" sz="2400" dirty="0"/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For example, you can say something like, "Really? What makes you think that?" You can also say, "How do you feel about that fact?"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Watch your tone. You want to sound friendly and inquisitive rather than authoritarian. If delivered in a harsh tone, "What makes you think that?" can sound like you disagree. When delivered in a light tone, you simply come off like you're curious to find new information.</a:t>
            </a:r>
            <a:endParaRPr lang="en-GB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16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483810"/>
            <a:ext cx="8103809" cy="5829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Encourage </a:t>
            </a: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</a:rPr>
              <a:t>everyone to 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participate</a:t>
            </a:r>
          </a:p>
          <a:p>
            <a:pPr lvl="0"/>
            <a:r>
              <a:rPr lang="en-GB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Group discussions work well if everyone shares. Some participants may be hesitant to open up, so work on creating an environment where everyone feels comfortable sharing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GB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Breaking up into small groups for a moment can encourage more participation.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You </a:t>
            </a:r>
            <a:r>
              <a:rPr lang="en-US" sz="2400" dirty="0">
                <a:latin typeface="Times New Roman"/>
                <a:cs typeface="Times New Roman"/>
              </a:rPr>
              <a:t>can tell the group to discuss the issue with the person next to them for 5 minutes.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Then</a:t>
            </a:r>
            <a:r>
              <a:rPr lang="en-US" sz="2400" dirty="0">
                <a:latin typeface="Times New Roman"/>
                <a:cs typeface="Times New Roman"/>
              </a:rPr>
              <a:t>, you can re-assemble and ask everyone to share the discussions they had.</a:t>
            </a:r>
            <a:endParaRPr lang="en-GB" sz="2400" dirty="0">
              <a:latin typeface="Times New Roman"/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You should also make it clear that everyone's opinion matters. Write everyone's comment on a white board. </a:t>
            </a:r>
            <a:r>
              <a:rPr lang="en-US" sz="2400" dirty="0" smtClean="0">
                <a:latin typeface="Times New Roman"/>
                <a:cs typeface="Times New Roman"/>
              </a:rPr>
              <a:t>If </a:t>
            </a:r>
            <a:r>
              <a:rPr lang="en-US" sz="2400" dirty="0">
                <a:latin typeface="Times New Roman"/>
                <a:cs typeface="Times New Roman"/>
              </a:rPr>
              <a:t>a participant made a good point awhile ago, but has been silent for a bit, return to his or her point to move the discussion forward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GB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178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391</TotalTime>
  <Words>1955</Words>
  <Application>Microsoft Macintosh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CONDUCTING A DISCUSSION </vt:lpstr>
      <vt:lpstr>How to Conduct a Discussion</vt:lpstr>
      <vt:lpstr>1:-Beginning the Discussion</vt:lpstr>
      <vt:lpstr>PowerPoint Presentation</vt:lpstr>
      <vt:lpstr>PowerPoint Presentation</vt:lpstr>
      <vt:lpstr>PowerPoint Presentation</vt:lpstr>
      <vt:lpstr>3:-Facilitating an Open Conversation </vt:lpstr>
      <vt:lpstr>PowerPoint Presentation</vt:lpstr>
      <vt:lpstr>PowerPoint Presentation</vt:lpstr>
      <vt:lpstr>PowerPoint Presentation</vt:lpstr>
      <vt:lpstr>PowerPoint Presentation</vt:lpstr>
      <vt:lpstr>4:- Handling Problems</vt:lpstr>
      <vt:lpstr>PowerPoint Presentation</vt:lpstr>
      <vt:lpstr>PowerPoint Presentation</vt:lpstr>
      <vt:lpstr>PowerPoint Presentation</vt:lpstr>
      <vt:lpstr>For more detail: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Conduct a Group Discussion </dc:title>
  <dc:creator>Mohammed Yaseen</dc:creator>
  <cp:lastModifiedBy>Mohammed Yaseen</cp:lastModifiedBy>
  <cp:revision>40</cp:revision>
  <dcterms:created xsi:type="dcterms:W3CDTF">2020-04-23T12:10:11Z</dcterms:created>
  <dcterms:modified xsi:type="dcterms:W3CDTF">2020-04-24T05:20:28Z</dcterms:modified>
</cp:coreProperties>
</file>