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75" r:id="rId4"/>
    <p:sldId id="276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70" r:id="rId23"/>
    <p:sldId id="271" r:id="rId24"/>
    <p:sldId id="277" r:id="rId25"/>
    <p:sldId id="272" r:id="rId26"/>
    <p:sldId id="273" r:id="rId27"/>
    <p:sldId id="274" r:id="rId28"/>
    <p:sldId id="25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1286F-CAFD-41AD-B5D4-E070C96E223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73434-A28A-4A48-850E-3C08C9CF6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89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73434-A28A-4A48-850E-3C08C9CF6E78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772400" cy="2819400"/>
          </a:xfrm>
        </p:spPr>
        <p:txBody>
          <a:bodyPr>
            <a:noAutofit/>
          </a:bodyPr>
          <a:lstStyle/>
          <a:p>
            <a:r>
              <a:rPr lang="en-US" sz="7200" b="1" i="1" u="sng" dirty="0" smtClean="0"/>
              <a:t>MANAGING CONTRACTS</a:t>
            </a:r>
            <a:endParaRPr lang="en-US" sz="7200" b="1" i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Time and Material Contracts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Advantages</a:t>
            </a:r>
          </a:p>
          <a:p>
            <a:pPr lvl="1"/>
            <a:r>
              <a:rPr lang="en-US" dirty="0" smtClean="0"/>
              <a:t>Ease of changing requirements</a:t>
            </a:r>
          </a:p>
          <a:p>
            <a:pPr lvl="1"/>
            <a:r>
              <a:rPr lang="en-US" dirty="0" smtClean="0"/>
              <a:t>Lack of price pressure</a:t>
            </a:r>
          </a:p>
          <a:p>
            <a:r>
              <a:rPr lang="en-US" b="1" i="1" dirty="0" smtClean="0"/>
              <a:t>Disadvantages</a:t>
            </a:r>
          </a:p>
          <a:p>
            <a:pPr lvl="1"/>
            <a:r>
              <a:rPr lang="en-US" dirty="0" smtClean="0"/>
              <a:t>Customer liability</a:t>
            </a:r>
          </a:p>
          <a:p>
            <a:pPr lvl="1"/>
            <a:r>
              <a:rPr lang="en-US" dirty="0" smtClean="0"/>
              <a:t>Lack of incentives for supplier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Fixed Price Per Unit </a:t>
            </a:r>
            <a:br>
              <a:rPr lang="en-US" b="1" u="sng" dirty="0" smtClean="0"/>
            </a:br>
            <a:r>
              <a:rPr lang="en-US" b="1" u="sng" dirty="0" smtClean="0"/>
              <a:t>Delivered  Contracts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This type of contract is associated with Function Point (FP) counting.</a:t>
            </a:r>
          </a:p>
          <a:p>
            <a:pPr algn="just"/>
            <a:r>
              <a:rPr lang="en-US" dirty="0"/>
              <a:t>S</a:t>
            </a:r>
            <a:r>
              <a:rPr lang="en-US" dirty="0" smtClean="0"/>
              <a:t>ize of the system to be delivered is calculated  or estimated at the outset of the project in FPs.</a:t>
            </a:r>
          </a:p>
          <a:p>
            <a:pPr algn="just"/>
            <a:r>
              <a:rPr lang="en-US" dirty="0" smtClean="0"/>
              <a:t>A price per unit (per FP) is also quoted.</a:t>
            </a:r>
          </a:p>
          <a:p>
            <a:pPr algn="just"/>
            <a:r>
              <a:rPr lang="en-US" dirty="0" smtClean="0"/>
              <a:t>The final price is then the unit price multiplied </a:t>
            </a:r>
            <a:r>
              <a:rPr lang="en-US" smtClean="0"/>
              <a:t>by </a:t>
            </a:r>
            <a:r>
              <a:rPr lang="en-US" smtClean="0"/>
              <a:t>total number </a:t>
            </a:r>
            <a:r>
              <a:rPr lang="en-US" dirty="0" smtClean="0"/>
              <a:t>of units.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Fixed Price Per Unit </a:t>
            </a:r>
            <a:br>
              <a:rPr lang="en-US" b="1" u="sng" dirty="0"/>
            </a:br>
            <a:r>
              <a:rPr lang="en-US" b="1" u="sng" dirty="0"/>
              <a:t>Delivered  Contracts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example if the estimated </a:t>
            </a:r>
            <a:r>
              <a:rPr lang="en-US" dirty="0"/>
              <a:t>system size </a:t>
            </a:r>
            <a:r>
              <a:rPr lang="en-US" dirty="0" smtClean="0"/>
              <a:t>is 2,600 FPs, Price will be</a:t>
            </a:r>
            <a:endParaRPr lang="en-US" dirty="0"/>
          </a:p>
          <a:p>
            <a:pPr marL="457200" lvl="1" indent="0" algn="ctr">
              <a:buNone/>
            </a:pPr>
            <a:r>
              <a:rPr lang="en-US" b="1" dirty="0" smtClean="0"/>
              <a:t>(2000 </a:t>
            </a:r>
            <a:r>
              <a:rPr lang="en-US" b="1" dirty="0"/>
              <a:t>FPs x $</a:t>
            </a:r>
            <a:r>
              <a:rPr lang="en-US" b="1" dirty="0" smtClean="0"/>
              <a:t>967) </a:t>
            </a:r>
            <a:r>
              <a:rPr lang="en-US" b="1" i="1" dirty="0"/>
              <a:t>+</a:t>
            </a:r>
            <a:r>
              <a:rPr lang="en-US" b="1" dirty="0" smtClean="0"/>
              <a:t> (500 </a:t>
            </a:r>
            <a:r>
              <a:rPr lang="en-US" b="1" dirty="0"/>
              <a:t>FPs x $</a:t>
            </a:r>
            <a:r>
              <a:rPr lang="en-US" b="1" dirty="0" smtClean="0"/>
              <a:t>1,019) </a:t>
            </a:r>
            <a:r>
              <a:rPr lang="en-US" b="1" i="1" dirty="0" smtClean="0"/>
              <a:t>+</a:t>
            </a:r>
          </a:p>
          <a:p>
            <a:pPr marL="457200" lvl="1" indent="0" algn="ctr">
              <a:buNone/>
            </a:pPr>
            <a:r>
              <a:rPr lang="en-US" b="1" i="1" dirty="0" smtClean="0"/>
              <a:t> (</a:t>
            </a:r>
            <a:r>
              <a:rPr lang="en-US" b="1" dirty="0" smtClean="0"/>
              <a:t>100 </a:t>
            </a:r>
            <a:r>
              <a:rPr lang="en-US" b="1" dirty="0"/>
              <a:t>FPs x $</a:t>
            </a:r>
            <a:r>
              <a:rPr lang="en-US" b="1" dirty="0" smtClean="0"/>
              <a:t>1,058) = $2,549,300</a:t>
            </a:r>
          </a:p>
          <a:p>
            <a:pPr marL="457200" lvl="1" indent="0" algn="ctr">
              <a:buNone/>
            </a:pPr>
            <a:endParaRPr lang="en-US" dirty="0" smtClean="0"/>
          </a:p>
          <a:p>
            <a:pPr marL="457200" lvl="1" indent="0" algn="ctr">
              <a:buNone/>
            </a:pPr>
            <a:endParaRPr lang="en-US" b="1" dirty="0" smtClean="0"/>
          </a:p>
          <a:p>
            <a:endParaRPr lang="en-US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23999"/>
            <a:ext cx="6254750" cy="2362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Activity 1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would be charge for 3,200 FPs?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Fixed Price Per Unit </a:t>
            </a:r>
            <a:br>
              <a:rPr lang="en-US" b="1" u="sng" dirty="0"/>
            </a:br>
            <a:r>
              <a:rPr lang="en-US" b="1" u="sng" dirty="0"/>
              <a:t>Delivered 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/>
              <a:t>Advantages</a:t>
            </a:r>
          </a:p>
          <a:p>
            <a:pPr lvl="1"/>
            <a:r>
              <a:rPr lang="en-US" dirty="0" smtClean="0"/>
              <a:t>Customer understanding</a:t>
            </a:r>
          </a:p>
          <a:p>
            <a:pPr lvl="1"/>
            <a:r>
              <a:rPr lang="en-US" dirty="0" smtClean="0"/>
              <a:t>Comparability</a:t>
            </a:r>
          </a:p>
          <a:p>
            <a:pPr lvl="1"/>
            <a:r>
              <a:rPr lang="en-US" dirty="0" smtClean="0"/>
              <a:t>Emerging functionality</a:t>
            </a:r>
          </a:p>
          <a:p>
            <a:pPr lvl="1"/>
            <a:r>
              <a:rPr lang="en-US" dirty="0" smtClean="0"/>
              <a:t>Supplier efficiency</a:t>
            </a:r>
          </a:p>
          <a:p>
            <a:pPr lvl="1"/>
            <a:r>
              <a:rPr lang="en-US" dirty="0" smtClean="0"/>
              <a:t>Life-cycle range</a:t>
            </a:r>
          </a:p>
          <a:p>
            <a:r>
              <a:rPr lang="en-US" b="1" i="1" dirty="0" smtClean="0"/>
              <a:t>Disadvantages</a:t>
            </a:r>
          </a:p>
          <a:p>
            <a:pPr lvl="1"/>
            <a:r>
              <a:rPr lang="en-US" dirty="0" smtClean="0"/>
              <a:t>Difficulties with software size measurement</a:t>
            </a:r>
          </a:p>
          <a:p>
            <a:pPr lvl="1"/>
            <a:r>
              <a:rPr lang="en-US" dirty="0" smtClean="0"/>
              <a:t>Changing requirements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Stages in contract placement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Contract placement requires following four stages</a:t>
            </a:r>
          </a:p>
          <a:p>
            <a:pPr lvl="1" algn="just"/>
            <a:r>
              <a:rPr lang="en-US" dirty="0" smtClean="0"/>
              <a:t>Requirements analysis</a:t>
            </a:r>
          </a:p>
          <a:p>
            <a:pPr lvl="1" algn="just"/>
            <a:r>
              <a:rPr lang="en-US" dirty="0" smtClean="0"/>
              <a:t>Evaluation plan</a:t>
            </a:r>
          </a:p>
          <a:p>
            <a:pPr lvl="1" algn="just"/>
            <a:r>
              <a:rPr lang="en-US" dirty="0" smtClean="0"/>
              <a:t>Invitation tender</a:t>
            </a:r>
          </a:p>
          <a:p>
            <a:pPr lvl="1" algn="just"/>
            <a:r>
              <a:rPr lang="en-US" dirty="0" smtClean="0"/>
              <a:t>Evaluation of 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239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Requirements analysis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Before approaching potential suppliers, one must have a clear set of requirements.</a:t>
            </a:r>
          </a:p>
          <a:p>
            <a:pPr algn="just"/>
            <a:r>
              <a:rPr lang="en-US" dirty="0" smtClean="0"/>
              <a:t>The requirements should carefully define</a:t>
            </a:r>
          </a:p>
          <a:p>
            <a:pPr lvl="1" algn="just"/>
            <a:r>
              <a:rPr lang="en-US" dirty="0" smtClean="0"/>
              <a:t>The functions of the new application</a:t>
            </a:r>
          </a:p>
          <a:p>
            <a:pPr lvl="1" algn="just"/>
            <a:r>
              <a:rPr lang="en-US" dirty="0" smtClean="0"/>
              <a:t>Inputs and outputs for those functions</a:t>
            </a:r>
          </a:p>
          <a:p>
            <a:pPr lvl="1" algn="just"/>
            <a:r>
              <a:rPr lang="en-US" dirty="0" smtClean="0"/>
              <a:t>Any standards that should be applied during development</a:t>
            </a:r>
          </a:p>
          <a:p>
            <a:pPr lvl="1" algn="just"/>
            <a:r>
              <a:rPr lang="en-US" dirty="0" smtClean="0"/>
              <a:t>Existing system with which the new system should be compatible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56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Requirements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Each requirement needs to be identified as either </a:t>
            </a:r>
            <a:r>
              <a:rPr lang="en-US" b="1" i="1" dirty="0" smtClean="0"/>
              <a:t>Mandatory</a:t>
            </a:r>
            <a:r>
              <a:rPr lang="en-US" dirty="0" smtClean="0"/>
              <a:t> or </a:t>
            </a:r>
            <a:r>
              <a:rPr lang="en-US" b="1" i="1" dirty="0" smtClean="0"/>
              <a:t>Desirable.</a:t>
            </a:r>
          </a:p>
          <a:p>
            <a:pPr algn="just"/>
            <a:r>
              <a:rPr lang="en-US" b="1" i="1" dirty="0" smtClean="0"/>
              <a:t>Activity 2: </a:t>
            </a:r>
            <a:r>
              <a:rPr lang="en-US" dirty="0" smtClean="0"/>
              <a:t>Identify one mandatory and one desirable requirement in the case of </a:t>
            </a:r>
            <a:r>
              <a:rPr lang="en-US" dirty="0" err="1" smtClean="0"/>
              <a:t>brightmouth</a:t>
            </a:r>
            <a:r>
              <a:rPr lang="en-US" dirty="0" smtClean="0"/>
              <a:t> college payroll system.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793304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Evaluation plan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After documenting requirements list, its now time to think of a plan that how the proposal are to be evaluated.</a:t>
            </a:r>
          </a:p>
          <a:p>
            <a:pPr algn="just"/>
            <a:r>
              <a:rPr lang="en-US" dirty="0" smtClean="0"/>
              <a:t>Initially the ways of checking that the mandatory requirements are met, need to be identified.</a:t>
            </a:r>
          </a:p>
          <a:p>
            <a:pPr algn="just"/>
            <a:r>
              <a:rPr lang="en-US" dirty="0" smtClean="0"/>
              <a:t>The next consideration is, how to evaluate the desirable  requirements.</a:t>
            </a:r>
          </a:p>
          <a:p>
            <a:pPr algn="just"/>
            <a:r>
              <a:rPr lang="en-US" dirty="0" smtClean="0"/>
              <a:t>The final evaluation plan should describe how each proposal will be checked against the selection criteria.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982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Invitation to Tender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Having produced the requirements and evaluation plan, it is now time to issue the “invitation to tender” to prospective suppliers.</a:t>
            </a:r>
          </a:p>
          <a:p>
            <a:pPr algn="just"/>
            <a:r>
              <a:rPr lang="en-US" dirty="0" smtClean="0"/>
              <a:t>“Invitation to tender” is essentially the requirement document with a supporting letter containing information about how the responses are to be lodged.</a:t>
            </a:r>
          </a:p>
          <a:p>
            <a:pPr algn="just"/>
            <a:r>
              <a:rPr lang="en-US" dirty="0" smtClean="0"/>
              <a:t>A deadline is also specified.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b="1" u="sng" dirty="0" smtClean="0"/>
              <a:t>Contents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What is a contract</a:t>
            </a:r>
          </a:p>
          <a:p>
            <a:r>
              <a:rPr lang="en-US" dirty="0" smtClean="0"/>
              <a:t>Types of Contracts</a:t>
            </a:r>
          </a:p>
          <a:p>
            <a:pPr lvl="1"/>
            <a:r>
              <a:rPr lang="en-US" dirty="0" smtClean="0"/>
              <a:t>Fixed Type Contract</a:t>
            </a:r>
          </a:p>
          <a:p>
            <a:pPr lvl="1"/>
            <a:r>
              <a:rPr lang="en-US" dirty="0" smtClean="0"/>
              <a:t>Time and Material Contract</a:t>
            </a:r>
          </a:p>
          <a:p>
            <a:pPr lvl="1"/>
            <a:r>
              <a:rPr lang="en-US" dirty="0" smtClean="0"/>
              <a:t>Fixed Price per Unit Delivered Contracts</a:t>
            </a:r>
          </a:p>
          <a:p>
            <a:r>
              <a:rPr lang="en-US" dirty="0" smtClean="0"/>
              <a:t>Stages in contract placement</a:t>
            </a:r>
          </a:p>
          <a:p>
            <a:r>
              <a:rPr lang="en-US" dirty="0" smtClean="0"/>
              <a:t>Typical Terms of a Contract</a:t>
            </a:r>
          </a:p>
          <a:p>
            <a:r>
              <a:rPr lang="en-US" dirty="0" smtClean="0"/>
              <a:t>Contract Management</a:t>
            </a:r>
          </a:p>
          <a:p>
            <a:r>
              <a:rPr lang="en-US" dirty="0" smtClean="0"/>
              <a:t>Acceptance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Evaluation of Proposals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An evaluation plan is already designed to ensure that all the proposals are treated consistently.</a:t>
            </a:r>
          </a:p>
          <a:p>
            <a:pPr algn="just"/>
            <a:r>
              <a:rPr lang="en-US" dirty="0" smtClean="0"/>
              <a:t>A software application could be bespoke, off-the-shelf or customized off-the-shelf, therefore different approaches would be needed.</a:t>
            </a:r>
          </a:p>
          <a:p>
            <a:pPr algn="just"/>
            <a:r>
              <a:rPr lang="en-US" dirty="0" smtClean="0"/>
              <a:t>In the case of OTS packages, the software itself could be evaluated.</a:t>
            </a:r>
          </a:p>
          <a:p>
            <a:pPr algn="just"/>
            <a:r>
              <a:rPr lang="en-US" dirty="0" smtClean="0"/>
              <a:t>With bespoke development, it would be the proposal that will be evaluated.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14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Evaluation of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Evaluation of COTS usually involves elements of both.</a:t>
            </a:r>
          </a:p>
          <a:p>
            <a:pPr algn="just"/>
            <a:r>
              <a:rPr lang="en-US" dirty="0" smtClean="0"/>
              <a:t>The process of evaluation may include</a:t>
            </a:r>
          </a:p>
          <a:p>
            <a:pPr lvl="1" algn="just"/>
            <a:r>
              <a:rPr lang="en-US" dirty="0" smtClean="0"/>
              <a:t>Scrutiny of the proposal document</a:t>
            </a:r>
          </a:p>
          <a:p>
            <a:pPr lvl="1" algn="just"/>
            <a:r>
              <a:rPr lang="en-US" dirty="0" smtClean="0"/>
              <a:t>Interviewing supplier's representatives</a:t>
            </a:r>
          </a:p>
          <a:p>
            <a:pPr lvl="1" algn="just"/>
            <a:r>
              <a:rPr lang="en-US" dirty="0" smtClean="0"/>
              <a:t>Demonstrations</a:t>
            </a:r>
          </a:p>
          <a:p>
            <a:pPr lvl="1" algn="just"/>
            <a:r>
              <a:rPr lang="en-US" dirty="0" smtClean="0"/>
              <a:t>Site visits</a:t>
            </a:r>
          </a:p>
          <a:p>
            <a:pPr lvl="1" algn="just"/>
            <a:r>
              <a:rPr lang="en-US" dirty="0" smtClean="0"/>
              <a:t>Practical tests</a:t>
            </a:r>
          </a:p>
          <a:p>
            <a:pPr lvl="1"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99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Typical Terms of a Contract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A project manager cannot be expected to be a legal expert, but he must ensure that contract reflect true requirements and expectations of supplier and client.</a:t>
            </a:r>
          </a:p>
          <a:p>
            <a:pPr algn="just"/>
            <a:r>
              <a:rPr lang="en-GB" dirty="0" smtClean="0"/>
              <a:t>Therefore some basic knowledge of common contract terms is beneficial.</a:t>
            </a:r>
          </a:p>
          <a:p>
            <a:pPr algn="just"/>
            <a:r>
              <a:rPr lang="en-GB" dirty="0" smtClean="0"/>
              <a:t>Some of the common and typical terms used in a contract are provided in this section.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Typical Terms of a Contract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Definitions</a:t>
            </a:r>
          </a:p>
          <a:p>
            <a:pPr lvl="1" algn="just"/>
            <a:r>
              <a:rPr lang="en-US" dirty="0" smtClean="0"/>
              <a:t>The terminology used in the contract document may need to be defined e.g. who is meant by the word ‘client’ and ‘supplier’.</a:t>
            </a:r>
          </a:p>
          <a:p>
            <a:pPr algn="just"/>
            <a:r>
              <a:rPr lang="en-US" b="1" i="1" dirty="0" smtClean="0"/>
              <a:t>Form of Agreement</a:t>
            </a:r>
          </a:p>
          <a:p>
            <a:pPr lvl="1" algn="just"/>
            <a:r>
              <a:rPr lang="en-US" dirty="0" smtClean="0"/>
              <a:t>Is it a contract of sale, lease and license.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Typical Terms of a Contract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i="1" dirty="0"/>
              <a:t>Goods and Services to be supplied</a:t>
            </a:r>
          </a:p>
          <a:p>
            <a:pPr lvl="1" algn="just"/>
            <a:r>
              <a:rPr lang="en-US" dirty="0"/>
              <a:t>Goods means software and services would cover such things</a:t>
            </a:r>
          </a:p>
          <a:p>
            <a:pPr lvl="2" algn="just"/>
            <a:r>
              <a:rPr lang="en-US" dirty="0"/>
              <a:t>Training</a:t>
            </a:r>
          </a:p>
          <a:p>
            <a:pPr lvl="2" algn="just"/>
            <a:r>
              <a:rPr lang="en-US" dirty="0"/>
              <a:t>Documentation</a:t>
            </a:r>
          </a:p>
          <a:p>
            <a:pPr lvl="2" algn="just"/>
            <a:r>
              <a:rPr lang="en-US" dirty="0"/>
              <a:t>Installation</a:t>
            </a:r>
          </a:p>
          <a:p>
            <a:pPr lvl="2" algn="just"/>
            <a:r>
              <a:rPr lang="en-US" dirty="0"/>
              <a:t>Maintenance </a:t>
            </a:r>
            <a:r>
              <a:rPr lang="en-US" dirty="0" smtClean="0"/>
              <a:t>agreements</a:t>
            </a:r>
          </a:p>
          <a:p>
            <a:pPr algn="just"/>
            <a:r>
              <a:rPr lang="en-US" b="1" dirty="0"/>
              <a:t>Ownership of the Software</a:t>
            </a:r>
          </a:p>
          <a:p>
            <a:pPr lvl="1" algn="just"/>
            <a:r>
              <a:rPr lang="en-US" dirty="0"/>
              <a:t>Who has the ownership of the software</a:t>
            </a:r>
          </a:p>
          <a:p>
            <a:pPr lvl="2" algn="just"/>
            <a:r>
              <a:rPr lang="en-US" dirty="0"/>
              <a:t>Whether the customer can sell the software to others.</a:t>
            </a:r>
          </a:p>
          <a:p>
            <a:pPr lvl="2" algn="just"/>
            <a:r>
              <a:rPr lang="en-US" dirty="0"/>
              <a:t>Whether the supplier can sell the software to others.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013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Typical Terms of a Contract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Customer commitments</a:t>
            </a:r>
          </a:p>
          <a:p>
            <a:pPr algn="just"/>
            <a:r>
              <a:rPr lang="en-US" b="1" dirty="0" smtClean="0"/>
              <a:t>Acceptance procedures</a:t>
            </a:r>
          </a:p>
          <a:p>
            <a:pPr algn="just"/>
            <a:r>
              <a:rPr lang="en-US" b="1" dirty="0" smtClean="0"/>
              <a:t>Standards</a:t>
            </a:r>
          </a:p>
          <a:p>
            <a:pPr algn="just"/>
            <a:r>
              <a:rPr lang="en-US" b="1" dirty="0" smtClean="0"/>
              <a:t>Timetable</a:t>
            </a:r>
          </a:p>
          <a:p>
            <a:pPr algn="just"/>
            <a:r>
              <a:rPr lang="en-US" b="1" dirty="0" smtClean="0"/>
              <a:t>Price and payment method </a:t>
            </a:r>
            <a:endParaRPr lang="en-US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Contract Management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After a contract is finalized and signed, it is a general practice to left the contractor to get on with work.</a:t>
            </a:r>
          </a:p>
          <a:p>
            <a:pPr algn="just"/>
            <a:r>
              <a:rPr lang="en-US" dirty="0" smtClean="0"/>
              <a:t>However it is desirable that at certain decision points, the customer wish to examine the work already done and make decision about the future direction of the project.</a:t>
            </a:r>
          </a:p>
          <a:p>
            <a:pPr algn="just"/>
            <a:r>
              <a:rPr lang="en-US" dirty="0" smtClean="0"/>
              <a:t>For each decision point, the deliverables from the suppliers, the decisions to be made by the customer and the possible outcomes need to be defined.</a:t>
            </a:r>
          </a:p>
          <a:p>
            <a:pPr algn="just"/>
            <a:r>
              <a:rPr lang="en-US" dirty="0" smtClean="0"/>
              <a:t>The decision points have added significance if they are the basis for payment to the contractor.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Acceptance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the work has been completed, the customer needs to arrange acceptance testing.</a:t>
            </a:r>
          </a:p>
          <a:p>
            <a:pPr algn="just"/>
            <a:r>
              <a:rPr lang="en-US" dirty="0" smtClean="0"/>
              <a:t>Part or all of the payment to the supplier should depend on this acceptance testing.</a:t>
            </a:r>
          </a:p>
          <a:p>
            <a:pPr algn="just"/>
            <a:r>
              <a:rPr lang="en-US" dirty="0" smtClean="0"/>
              <a:t>There may also be a period of warranty during which the supplier should fix any error found for no change.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[Chapter#10]</a:t>
            </a:r>
            <a:r>
              <a:rPr lang="en-US" dirty="0" smtClean="0"/>
              <a:t>“Software Project Management by Bob Hughes and Mike Cotterell, McGraw-Hill Education; 6th Edition (2009). ISBN-10: 0077122798”</a:t>
            </a:r>
            <a:r>
              <a:rPr lang="en-US" b="1" u="sng" dirty="0" smtClean="0"/>
              <a:t> </a:t>
            </a:r>
          </a:p>
          <a:p>
            <a:pPr algn="just"/>
            <a:r>
              <a:rPr lang="en-US" dirty="0" smtClean="0"/>
              <a:t>https://en.wikipedia.org/wiki/Contract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During software development, such situations usually occur, where external resources are required. These  could be in the form of</a:t>
            </a:r>
          </a:p>
          <a:p>
            <a:pPr lvl="1" algn="just"/>
            <a:r>
              <a:rPr lang="en-US" b="1" dirty="0" smtClean="0"/>
              <a:t>Services---</a:t>
            </a:r>
            <a:r>
              <a:rPr lang="en-US" dirty="0" smtClean="0"/>
              <a:t>for example staff on short term contracts carrying out some project tasks.</a:t>
            </a:r>
          </a:p>
          <a:p>
            <a:pPr lvl="1" algn="just"/>
            <a:r>
              <a:rPr lang="en-US" b="1" dirty="0" smtClean="0"/>
              <a:t>Goods----</a:t>
            </a:r>
            <a:r>
              <a:rPr lang="en-US" dirty="0" smtClean="0"/>
              <a:t>a contract for a complete software package could be placed. When a complete software package is acquired, it could be</a:t>
            </a:r>
          </a:p>
          <a:p>
            <a:pPr lvl="2" algn="just"/>
            <a:r>
              <a:rPr lang="en-US" dirty="0" smtClean="0"/>
              <a:t>A bespoke system</a:t>
            </a:r>
          </a:p>
          <a:p>
            <a:pPr lvl="2" algn="just"/>
            <a:r>
              <a:rPr lang="en-US" dirty="0" smtClean="0"/>
              <a:t>An off the shelf package</a:t>
            </a:r>
          </a:p>
          <a:p>
            <a:pPr lvl="2" algn="just"/>
            <a:r>
              <a:rPr lang="en-US" dirty="0" smtClean="0"/>
              <a:t>Customized off the shelf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27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Whenever the resources are acquired externally, there arises the need of some agreement or more specifically a contract.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89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What is a Contract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 contract is an agreement between two or more persons creating rights &amp; duties and which is enforceable by law.</a:t>
            </a:r>
          </a:p>
          <a:p>
            <a:pPr algn="just"/>
            <a:r>
              <a:rPr lang="en-US" dirty="0"/>
              <a:t>A contract is a promise or set of promises that are legally enforceable and, if violated, allow the injured party access to legal remedies.</a:t>
            </a:r>
          </a:p>
          <a:p>
            <a:pPr algn="just"/>
            <a:r>
              <a:rPr lang="en-US" dirty="0"/>
              <a:t>An agreement between persons which obliges each party to do or not to do a certain thing.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Types of Contract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There are three basic types of contracts</a:t>
            </a:r>
          </a:p>
          <a:p>
            <a:pPr lvl="1" algn="just"/>
            <a:r>
              <a:rPr lang="en-US" dirty="0" smtClean="0"/>
              <a:t>Fixed price contracts</a:t>
            </a:r>
          </a:p>
          <a:p>
            <a:pPr lvl="1" algn="just"/>
            <a:r>
              <a:rPr lang="en-US" dirty="0" smtClean="0"/>
              <a:t>Time and material contracts</a:t>
            </a:r>
          </a:p>
          <a:p>
            <a:pPr lvl="1" algn="just"/>
            <a:r>
              <a:rPr lang="en-US" dirty="0" smtClean="0"/>
              <a:t>Fixed price per unit delivered contracts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Fixed Price Contracts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 price is fixed when the contract is signed.</a:t>
            </a:r>
          </a:p>
          <a:p>
            <a:pPr algn="just"/>
            <a:r>
              <a:rPr lang="en-US" dirty="0" smtClean="0"/>
              <a:t>Customer knows that if </a:t>
            </a:r>
            <a:r>
              <a:rPr lang="en-US" smtClean="0"/>
              <a:t>there are </a:t>
            </a:r>
            <a:r>
              <a:rPr lang="en-US" dirty="0" smtClean="0"/>
              <a:t>no changes in the contract terms, this is the prices they pay on completion.</a:t>
            </a:r>
          </a:p>
          <a:p>
            <a:pPr algn="just"/>
            <a:r>
              <a:rPr lang="en-US" dirty="0" smtClean="0"/>
              <a:t>For this to be effective, the customer’s requirement has to be fixed at the outset. </a:t>
            </a:r>
          </a:p>
          <a:p>
            <a:pPr algn="just"/>
            <a:r>
              <a:rPr lang="en-US" dirty="0" smtClean="0"/>
              <a:t>Once the development is under way, the customer cannot change their requirements without renegotiating the price of contract.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Fixed Price Contracts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Advantages</a:t>
            </a:r>
          </a:p>
          <a:p>
            <a:pPr lvl="1"/>
            <a:r>
              <a:rPr lang="en-US" dirty="0" smtClean="0"/>
              <a:t>Known customer expenditure</a:t>
            </a:r>
          </a:p>
          <a:p>
            <a:pPr lvl="1"/>
            <a:r>
              <a:rPr lang="en-US" dirty="0" smtClean="0"/>
              <a:t>Supplier motivation</a:t>
            </a:r>
          </a:p>
          <a:p>
            <a:r>
              <a:rPr lang="en-US" b="1" i="1" dirty="0" smtClean="0"/>
              <a:t>Disadvantages</a:t>
            </a:r>
          </a:p>
          <a:p>
            <a:pPr lvl="1"/>
            <a:r>
              <a:rPr lang="en-US" dirty="0" smtClean="0"/>
              <a:t>Higher prices to allow for contingency</a:t>
            </a:r>
          </a:p>
          <a:p>
            <a:pPr lvl="1"/>
            <a:r>
              <a:rPr lang="en-US" dirty="0" smtClean="0"/>
              <a:t>Difficulties in modifying requirements</a:t>
            </a:r>
          </a:p>
          <a:p>
            <a:pPr lvl="1"/>
            <a:r>
              <a:rPr lang="en-US" dirty="0" smtClean="0"/>
              <a:t>Upward pressure on the cost of changes</a:t>
            </a:r>
          </a:p>
          <a:p>
            <a:pPr lvl="1"/>
            <a:r>
              <a:rPr lang="en-US" dirty="0" smtClean="0"/>
              <a:t>Threat to system quality.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Time and Material Contracts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 customer is charged at a fix rate per unit of effort, e.g. per staff hour. </a:t>
            </a:r>
          </a:p>
          <a:p>
            <a:pPr algn="just"/>
            <a:r>
              <a:rPr lang="en-US" dirty="0" smtClean="0"/>
              <a:t>The supplier may provide an initial estimate of the cost based on their current understanding of the customer’s requirement, but this is not the basis for the final payment.</a:t>
            </a:r>
          </a:p>
          <a:p>
            <a:pPr algn="just"/>
            <a:r>
              <a:rPr lang="en-US" dirty="0" smtClean="0"/>
              <a:t>The supplier usually invoices the customer for work done at regular intervals, say each month.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1252</Words>
  <Application>Microsoft Office PowerPoint</Application>
  <PresentationFormat>On-screen Show (4:3)</PresentationFormat>
  <Paragraphs>158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MANAGING CONTRACTS</vt:lpstr>
      <vt:lpstr> Contents </vt:lpstr>
      <vt:lpstr>Introduction</vt:lpstr>
      <vt:lpstr>Introduction</vt:lpstr>
      <vt:lpstr>What is a Contract</vt:lpstr>
      <vt:lpstr>Types of Contract</vt:lpstr>
      <vt:lpstr>Fixed Price Contracts</vt:lpstr>
      <vt:lpstr>Fixed Price Contracts</vt:lpstr>
      <vt:lpstr>Time and Material Contracts</vt:lpstr>
      <vt:lpstr>Time and Material Contracts</vt:lpstr>
      <vt:lpstr>Fixed Price Per Unit  Delivered  Contracts</vt:lpstr>
      <vt:lpstr>Fixed Price Per Unit  Delivered  Contracts</vt:lpstr>
      <vt:lpstr>Activity 1</vt:lpstr>
      <vt:lpstr>Fixed Price Per Unit  Delivered  Contracts</vt:lpstr>
      <vt:lpstr>Stages in contract placement</vt:lpstr>
      <vt:lpstr>Requirements analysis</vt:lpstr>
      <vt:lpstr>Requirements analysis</vt:lpstr>
      <vt:lpstr>Evaluation plan</vt:lpstr>
      <vt:lpstr>Invitation to Tender</vt:lpstr>
      <vt:lpstr>Evaluation of Proposals</vt:lpstr>
      <vt:lpstr>Evaluation of Proposals</vt:lpstr>
      <vt:lpstr>Typical Terms of a Contract</vt:lpstr>
      <vt:lpstr>Typical Terms of a Contract</vt:lpstr>
      <vt:lpstr>Typical Terms of a Contract</vt:lpstr>
      <vt:lpstr>Typical Terms of a Contract</vt:lpstr>
      <vt:lpstr>Contract Management</vt:lpstr>
      <vt:lpstr>Acceptance</vt:lpstr>
      <vt:lpstr>Reading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PROJECT MANAGEMENT</dc:title>
  <dc:creator>ibrahim</dc:creator>
  <cp:lastModifiedBy>ok</cp:lastModifiedBy>
  <cp:revision>76</cp:revision>
  <dcterms:created xsi:type="dcterms:W3CDTF">2006-08-16T00:00:00Z</dcterms:created>
  <dcterms:modified xsi:type="dcterms:W3CDTF">2020-03-25T14:02:52Z</dcterms:modified>
</cp:coreProperties>
</file>