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4" r:id="rId3"/>
    <p:sldId id="285" r:id="rId4"/>
    <p:sldId id="286" r:id="rId5"/>
    <p:sldId id="287" r:id="rId6"/>
    <p:sldId id="288" r:id="rId7"/>
    <p:sldId id="289" r:id="rId8"/>
    <p:sldId id="290" r:id="rId9"/>
    <p:sldId id="257" r:id="rId10"/>
    <p:sldId id="258" r:id="rId11"/>
    <p:sldId id="259" r:id="rId12"/>
    <p:sldId id="260" r:id="rId13"/>
    <p:sldId id="261" r:id="rId14"/>
    <p:sldId id="262" r:id="rId15"/>
    <p:sldId id="263" r:id="rId16"/>
    <p:sldId id="264" r:id="rId17"/>
    <p:sldId id="265"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81" r:id="rId31"/>
    <p:sldId id="282" r:id="rId32"/>
    <p:sldId id="283" r:id="rId33"/>
    <p:sldId id="26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AED523-F364-4C17-BCB9-2D8620BAC2ED}"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ED523-F364-4C17-BCB9-2D8620BAC2ED}"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ED523-F364-4C17-BCB9-2D8620BAC2ED}"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AED523-F364-4C17-BCB9-2D8620BAC2ED}"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AED523-F364-4C17-BCB9-2D8620BAC2ED}" type="datetimeFigureOut">
              <a:rPr lang="en-US" smtClean="0"/>
              <a:pPr/>
              <a:t>17-Apr-20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AED523-F364-4C17-BCB9-2D8620BAC2ED}" type="datetimeFigureOut">
              <a:rPr lang="en-US" smtClean="0"/>
              <a:pPr/>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AED523-F364-4C17-BCB9-2D8620BAC2ED}" type="datetimeFigureOut">
              <a:rPr lang="en-US" smtClean="0"/>
              <a:pPr/>
              <a:t>17-Apr-20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AED523-F364-4C17-BCB9-2D8620BAC2ED}" type="datetimeFigureOut">
              <a:rPr lang="en-US" smtClean="0"/>
              <a:pPr/>
              <a:t>17-Apr-20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AED523-F364-4C17-BCB9-2D8620BAC2ED}" type="datetimeFigureOut">
              <a:rPr lang="en-US" smtClean="0"/>
              <a:pPr/>
              <a:t>17-Apr-20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AED523-F364-4C17-BCB9-2D8620BAC2ED}" type="datetimeFigureOut">
              <a:rPr lang="en-US" smtClean="0"/>
              <a:pPr/>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AED523-F364-4C17-BCB9-2D8620BAC2ED}" type="datetimeFigureOut">
              <a:rPr lang="en-US" smtClean="0"/>
              <a:pPr/>
              <a:t>17-Apr-20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894A57-F0F4-46A8-A7FE-C110E11636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AED523-F364-4C17-BCB9-2D8620BAC2ED}" type="datetimeFigureOut">
              <a:rPr lang="en-US" smtClean="0"/>
              <a:pPr/>
              <a:t>17-Apr-20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894A57-F0F4-46A8-A7FE-C110E11636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INCONTINENCE OF URINE</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COMMON </a:t>
            </a:r>
            <a:r>
              <a:rPr lang="en-US" b="1" dirty="0"/>
              <a:t>TYPES OF URINARY</a:t>
            </a:r>
            <a:br>
              <a:rPr lang="en-US" b="1" dirty="0"/>
            </a:br>
            <a:r>
              <a:rPr lang="en-US" b="1" dirty="0"/>
              <a:t>INCONTINENCE</a:t>
            </a:r>
            <a:endParaRPr lang="en-US" dirty="0"/>
          </a:p>
        </p:txBody>
      </p:sp>
      <p:sp>
        <p:nvSpPr>
          <p:cNvPr id="3" name="Content Placeholder 2"/>
          <p:cNvSpPr>
            <a:spLocks noGrp="1"/>
          </p:cNvSpPr>
          <p:nvPr>
            <p:ph idx="1"/>
          </p:nvPr>
        </p:nvSpPr>
        <p:spPr/>
        <p:txBody>
          <a:bodyPr>
            <a:normAutofit/>
          </a:bodyPr>
          <a:lstStyle/>
          <a:p>
            <a:r>
              <a:rPr lang="en-US" dirty="0" err="1"/>
              <a:t>Extraurethral</a:t>
            </a:r>
            <a:r>
              <a:rPr lang="en-US" dirty="0"/>
              <a:t> </a:t>
            </a:r>
            <a:r>
              <a:rPr lang="en-US" dirty="0" smtClean="0"/>
              <a:t>incontinence</a:t>
            </a:r>
          </a:p>
          <a:p>
            <a:r>
              <a:rPr lang="en-US" dirty="0" err="1"/>
              <a:t>Detrusor</a:t>
            </a:r>
            <a:r>
              <a:rPr lang="en-US" dirty="0"/>
              <a:t> </a:t>
            </a:r>
            <a:r>
              <a:rPr lang="en-US" dirty="0" err="1"/>
              <a:t>overactivity</a:t>
            </a:r>
            <a:r>
              <a:rPr lang="en-US" dirty="0"/>
              <a:t> </a:t>
            </a:r>
            <a:r>
              <a:rPr lang="en-US" dirty="0" smtClean="0"/>
              <a:t>incontinence (</a:t>
            </a:r>
            <a:r>
              <a:rPr lang="en-US" dirty="0" smtClean="0">
                <a:solidFill>
                  <a:srgbClr val="00B0F0"/>
                </a:solidFill>
              </a:rPr>
              <a:t>urge</a:t>
            </a:r>
            <a:r>
              <a:rPr lang="en-US" dirty="0" smtClean="0"/>
              <a:t>)</a:t>
            </a:r>
          </a:p>
          <a:p>
            <a:r>
              <a:rPr lang="en-US" dirty="0" err="1"/>
              <a:t>Urodynamic</a:t>
            </a:r>
            <a:r>
              <a:rPr lang="en-US" dirty="0"/>
              <a:t> </a:t>
            </a:r>
            <a:r>
              <a:rPr lang="en-US" dirty="0">
                <a:solidFill>
                  <a:srgbClr val="00B0F0"/>
                </a:solidFill>
              </a:rPr>
              <a:t>stress</a:t>
            </a:r>
            <a:r>
              <a:rPr lang="en-US" dirty="0"/>
              <a:t> </a:t>
            </a:r>
            <a:r>
              <a:rPr lang="en-US" dirty="0" smtClean="0"/>
              <a:t>incontinence</a:t>
            </a:r>
          </a:p>
          <a:p>
            <a:r>
              <a:rPr lang="en-US" dirty="0"/>
              <a:t>Nocturnal </a:t>
            </a:r>
            <a:r>
              <a:rPr lang="en-US" dirty="0" smtClean="0"/>
              <a:t>enuresis</a:t>
            </a:r>
          </a:p>
          <a:p>
            <a:r>
              <a:rPr lang="en-US" dirty="0"/>
              <a:t>Giggle </a:t>
            </a:r>
            <a:r>
              <a:rPr lang="en-US" dirty="0" smtClean="0"/>
              <a:t>incontinence </a:t>
            </a:r>
          </a:p>
          <a:p>
            <a:r>
              <a:rPr lang="en-US" dirty="0"/>
              <a:t>Functional incontinence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Extraurethral</a:t>
            </a:r>
            <a:r>
              <a:rPr lang="en-US" b="1" dirty="0" smtClean="0"/>
              <a:t> incontinence</a:t>
            </a:r>
            <a:endParaRPr lang="en-US" b="1" dirty="0"/>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r>
              <a:rPr lang="en-US" dirty="0"/>
              <a:t>Loss of urine through channels other than the urethra is called </a:t>
            </a:r>
            <a:r>
              <a:rPr lang="en-US" i="1" dirty="0" err="1"/>
              <a:t>extraurethral</a:t>
            </a:r>
            <a:r>
              <a:rPr lang="en-US" i="1" dirty="0"/>
              <a:t> incontinence. </a:t>
            </a:r>
            <a:endParaRPr lang="en-US" i="1" dirty="0" smtClean="0"/>
          </a:p>
          <a:p>
            <a:r>
              <a:rPr lang="en-US" i="1" dirty="0" smtClean="0"/>
              <a:t>This </a:t>
            </a:r>
            <a:r>
              <a:rPr lang="en-US" i="1" dirty="0"/>
              <a:t>may be due to </a:t>
            </a:r>
            <a:r>
              <a:rPr lang="en-US" b="1" i="1" dirty="0">
                <a:solidFill>
                  <a:srgbClr val="7030A0"/>
                </a:solidFill>
              </a:rPr>
              <a:t>congenital abnormality </a:t>
            </a:r>
            <a:r>
              <a:rPr lang="en-US" i="1" dirty="0"/>
              <a:t>(e.g. an aberrant </a:t>
            </a:r>
            <a:r>
              <a:rPr lang="en-US" i="1" dirty="0" err="1"/>
              <a:t>ureter</a:t>
            </a:r>
            <a:r>
              <a:rPr lang="en-US" i="1" dirty="0"/>
              <a:t> draining into the vault of the vagina). </a:t>
            </a:r>
            <a:endParaRPr lang="en-US" i="1" dirty="0" smtClean="0"/>
          </a:p>
          <a:p>
            <a:r>
              <a:rPr lang="en-US" b="1" i="1" dirty="0" smtClean="0">
                <a:solidFill>
                  <a:srgbClr val="7030A0"/>
                </a:solidFill>
              </a:rPr>
              <a:t>Fistulae </a:t>
            </a:r>
            <a:r>
              <a:rPr lang="en-US" b="1" i="1" dirty="0">
                <a:solidFill>
                  <a:srgbClr val="7030A0"/>
                </a:solidFill>
              </a:rPr>
              <a:t>between the bladder or urethra and the vagina </a:t>
            </a:r>
            <a:r>
              <a:rPr lang="en-US" i="1" dirty="0"/>
              <a:t>are most commonly the result of trauma at </a:t>
            </a:r>
            <a:r>
              <a:rPr lang="en-US" b="1" i="1" dirty="0">
                <a:solidFill>
                  <a:srgbClr val="7030A0"/>
                </a:solidFill>
              </a:rPr>
              <a:t>pelvic surgery such as hysterectomy</a:t>
            </a:r>
            <a:r>
              <a:rPr lang="en-US" i="1" dirty="0"/>
              <a:t>, particularly where the pelvic anatomy has been distorted by disease such as </a:t>
            </a:r>
            <a:r>
              <a:rPr lang="en-US" b="1" i="1" dirty="0"/>
              <a:t>endometriosis, infection or carcinoma</a:t>
            </a:r>
            <a:r>
              <a:rPr lang="en-US" i="1" dirty="0"/>
              <a:t>. </a:t>
            </a:r>
            <a:endParaRPr lang="en-US" i="1" dirty="0" smtClean="0"/>
          </a:p>
          <a:p>
            <a:r>
              <a:rPr lang="en-US" i="1" dirty="0" smtClean="0"/>
              <a:t>In </a:t>
            </a:r>
            <a:r>
              <a:rPr lang="en-US" i="1" dirty="0"/>
              <a:t>the Developing World, childbirth is still a major cause of trauma resulting in </a:t>
            </a:r>
            <a:r>
              <a:rPr lang="en-US" i="1" dirty="0" smtClean="0"/>
              <a:t>fistulae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Detrusor</a:t>
            </a:r>
            <a:r>
              <a:rPr lang="en-US" b="1" dirty="0"/>
              <a:t> </a:t>
            </a:r>
            <a:r>
              <a:rPr lang="en-US" b="1" dirty="0" err="1"/>
              <a:t>overactivity</a:t>
            </a:r>
            <a:r>
              <a:rPr lang="en-US" b="1" dirty="0"/>
              <a:t> incontinence</a:t>
            </a:r>
            <a:endParaRPr lang="en-US" dirty="0"/>
          </a:p>
        </p:txBody>
      </p:sp>
      <p:sp>
        <p:nvSpPr>
          <p:cNvPr id="3" name="Content Placeholder 2"/>
          <p:cNvSpPr>
            <a:spLocks noGrp="1"/>
          </p:cNvSpPr>
          <p:nvPr>
            <p:ph idx="1"/>
          </p:nvPr>
        </p:nvSpPr>
        <p:spPr/>
        <p:txBody>
          <a:bodyPr/>
          <a:lstStyle/>
          <a:p>
            <a:r>
              <a:rPr lang="en-US" dirty="0" smtClean="0"/>
              <a:t>The </a:t>
            </a:r>
            <a:r>
              <a:rPr lang="en-US" dirty="0"/>
              <a:t>patient with </a:t>
            </a:r>
            <a:r>
              <a:rPr lang="en-US" dirty="0" err="1"/>
              <a:t>detrusor</a:t>
            </a:r>
            <a:r>
              <a:rPr lang="en-US" dirty="0"/>
              <a:t> </a:t>
            </a:r>
            <a:r>
              <a:rPr lang="en-US" dirty="0" err="1"/>
              <a:t>overactivity</a:t>
            </a:r>
            <a:r>
              <a:rPr lang="en-US" dirty="0"/>
              <a:t> complains of </a:t>
            </a:r>
            <a:r>
              <a:rPr lang="en-US" b="1" dirty="0">
                <a:solidFill>
                  <a:srgbClr val="7030A0"/>
                </a:solidFill>
              </a:rPr>
              <a:t>urge incontinence</a:t>
            </a:r>
            <a:r>
              <a:rPr lang="en-US" dirty="0"/>
              <a:t>, which is </a:t>
            </a:r>
            <a:r>
              <a:rPr lang="en-US" b="1" dirty="0">
                <a:solidFill>
                  <a:srgbClr val="7030A0"/>
                </a:solidFill>
              </a:rPr>
              <a:t>involuntary leakage </a:t>
            </a:r>
            <a:r>
              <a:rPr lang="en-US" dirty="0"/>
              <a:t>of urine accompanied by or immediately </a:t>
            </a:r>
            <a:r>
              <a:rPr lang="en-US" b="1" dirty="0">
                <a:solidFill>
                  <a:srgbClr val="7030A0"/>
                </a:solidFill>
              </a:rPr>
              <a:t>preceded by urgency</a:t>
            </a:r>
            <a:r>
              <a:rPr lang="en-US" dirty="0"/>
              <a:t>, that is, a </a:t>
            </a:r>
            <a:r>
              <a:rPr lang="en-US" b="1" dirty="0">
                <a:solidFill>
                  <a:srgbClr val="7030A0"/>
                </a:solidFill>
              </a:rPr>
              <a:t>strong desire to void </a:t>
            </a:r>
            <a:r>
              <a:rPr lang="en-US" dirty="0" smtClean="0"/>
              <a:t>. </a:t>
            </a:r>
          </a:p>
          <a:p>
            <a:r>
              <a:rPr lang="en-US" dirty="0" smtClean="0"/>
              <a:t>The </a:t>
            </a:r>
            <a:r>
              <a:rPr lang="en-US" dirty="0"/>
              <a:t>amount lost is related to the intensity of the urgency and the amount of urine in the bladder.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Detrusor</a:t>
            </a:r>
            <a:r>
              <a:rPr lang="en-US" dirty="0" smtClean="0"/>
              <a:t> </a:t>
            </a:r>
            <a:r>
              <a:rPr lang="en-US" dirty="0" err="1"/>
              <a:t>overactivity</a:t>
            </a:r>
            <a:r>
              <a:rPr lang="en-US" dirty="0"/>
              <a:t> is confirmed as a sign and observed at </a:t>
            </a:r>
            <a:r>
              <a:rPr lang="en-US" dirty="0" err="1"/>
              <a:t>urodynamic</a:t>
            </a:r>
            <a:r>
              <a:rPr lang="en-US" dirty="0"/>
              <a:t> assessment as spontaneous or provoked </a:t>
            </a:r>
            <a:r>
              <a:rPr lang="en-US" dirty="0" err="1"/>
              <a:t>detrusor</a:t>
            </a:r>
            <a:r>
              <a:rPr lang="en-US" dirty="0"/>
              <a:t> contractions during the filling phase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Detrusor</a:t>
            </a:r>
            <a:r>
              <a:rPr lang="en-US" dirty="0"/>
              <a:t> </a:t>
            </a:r>
            <a:r>
              <a:rPr lang="en-US" dirty="0" err="1"/>
              <a:t>overactivity</a:t>
            </a:r>
            <a:r>
              <a:rPr lang="en-US" dirty="0"/>
              <a:t> may be further qualified as </a:t>
            </a:r>
            <a:r>
              <a:rPr lang="en-US" dirty="0" err="1"/>
              <a:t>neurogenic</a:t>
            </a:r>
            <a:r>
              <a:rPr lang="en-US" dirty="0"/>
              <a:t>, where there is a relevant neurological condition, or as idiopathic, when there is no known </a:t>
            </a:r>
            <a:r>
              <a:rPr lang="en-US" dirty="0" smtClean="0"/>
              <a:t>cause.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ETIOLOGY</a:t>
            </a:r>
            <a:endParaRPr lang="en-US" b="1" dirty="0"/>
          </a:p>
        </p:txBody>
      </p:sp>
      <p:sp>
        <p:nvSpPr>
          <p:cNvPr id="3" name="Content Placeholder 2"/>
          <p:cNvSpPr>
            <a:spLocks noGrp="1"/>
          </p:cNvSpPr>
          <p:nvPr>
            <p:ph idx="1"/>
          </p:nvPr>
        </p:nvSpPr>
        <p:spPr/>
        <p:txBody>
          <a:bodyPr>
            <a:normAutofit fontScale="85000" lnSpcReduction="20000"/>
          </a:bodyPr>
          <a:lstStyle/>
          <a:p>
            <a:r>
              <a:rPr lang="en-US" dirty="0"/>
              <a:t>Local pathology such as infections, malignancies, interstitial cystitis or stones leads to </a:t>
            </a:r>
            <a:r>
              <a:rPr lang="en-US" b="1" dirty="0">
                <a:solidFill>
                  <a:srgbClr val="00B0F0"/>
                </a:solidFill>
              </a:rPr>
              <a:t>hypersensitivity of the receptors in the bladder wall,</a:t>
            </a:r>
            <a:r>
              <a:rPr lang="en-US" dirty="0"/>
              <a:t> and sometimes the urethra</a:t>
            </a:r>
            <a:r>
              <a:rPr lang="en-US" dirty="0" smtClean="0"/>
              <a:t>.</a:t>
            </a:r>
          </a:p>
          <a:p>
            <a:r>
              <a:rPr lang="en-US" dirty="0" smtClean="0"/>
              <a:t> </a:t>
            </a:r>
            <a:r>
              <a:rPr lang="en-US" dirty="0"/>
              <a:t>Thus, as the bladder fills, early and unwanted </a:t>
            </a:r>
            <a:r>
              <a:rPr lang="en-US" dirty="0" err="1"/>
              <a:t>detrusor</a:t>
            </a:r>
            <a:r>
              <a:rPr lang="en-US" dirty="0"/>
              <a:t> contractions are either produced spontaneously or provoked by activity. </a:t>
            </a:r>
            <a:endParaRPr lang="en-US" dirty="0" smtClean="0"/>
          </a:p>
          <a:p>
            <a:r>
              <a:rPr lang="en-US" dirty="0" smtClean="0"/>
              <a:t>Cystitis </a:t>
            </a:r>
            <a:r>
              <a:rPr lang="en-US" dirty="0"/>
              <a:t>is the most common example of this manifestation. The patient responds by voiding frequently in an effort to reduce leakage episodes, and this </a:t>
            </a:r>
            <a:r>
              <a:rPr lang="en-US" dirty="0" err="1"/>
              <a:t>behaviour</a:t>
            </a:r>
            <a:r>
              <a:rPr lang="en-US" dirty="0"/>
              <a:t> may even continue after the cause has been removed.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i="1" dirty="0" err="1" smtClean="0">
                <a:solidFill>
                  <a:srgbClr val="00B0F0"/>
                </a:solidFill>
              </a:rPr>
              <a:t>Neurogenic</a:t>
            </a:r>
            <a:r>
              <a:rPr lang="en-US" b="1" i="1" dirty="0" smtClean="0">
                <a:solidFill>
                  <a:srgbClr val="00B0F0"/>
                </a:solidFill>
              </a:rPr>
              <a:t> </a:t>
            </a:r>
            <a:r>
              <a:rPr lang="en-US" b="1" i="1" dirty="0" err="1">
                <a:solidFill>
                  <a:srgbClr val="00B0F0"/>
                </a:solidFill>
              </a:rPr>
              <a:t>detrusor</a:t>
            </a:r>
            <a:r>
              <a:rPr lang="en-US" b="1" i="1" dirty="0">
                <a:solidFill>
                  <a:srgbClr val="00B0F0"/>
                </a:solidFill>
              </a:rPr>
              <a:t> </a:t>
            </a:r>
            <a:r>
              <a:rPr lang="en-US" b="1" i="1" dirty="0" err="1">
                <a:solidFill>
                  <a:srgbClr val="00B0F0"/>
                </a:solidFill>
              </a:rPr>
              <a:t>overactivity</a:t>
            </a:r>
            <a:r>
              <a:rPr lang="en-US" b="1" i="1" dirty="0">
                <a:solidFill>
                  <a:srgbClr val="00B0F0"/>
                </a:solidFill>
              </a:rPr>
              <a:t> </a:t>
            </a:r>
            <a:r>
              <a:rPr lang="en-US" i="1" dirty="0"/>
              <a:t>presents in a variety of forms</a:t>
            </a:r>
            <a:r>
              <a:rPr lang="en-US" i="1" dirty="0" smtClean="0"/>
              <a:t>.</a:t>
            </a:r>
          </a:p>
          <a:p>
            <a:r>
              <a:rPr lang="en-US" i="1" dirty="0" smtClean="0"/>
              <a:t> </a:t>
            </a:r>
            <a:r>
              <a:rPr lang="en-US" i="1" dirty="0"/>
              <a:t>For example, there may be </a:t>
            </a:r>
            <a:r>
              <a:rPr lang="en-US" i="1" dirty="0" err="1"/>
              <a:t>detrusor</a:t>
            </a:r>
            <a:r>
              <a:rPr lang="en-US" i="1" dirty="0"/>
              <a:t> contraction and urethral relaxation in the absence of any perceived sensory desire to void, owing to neurological </a:t>
            </a:r>
            <a:r>
              <a:rPr lang="en-US" i="1" dirty="0" smtClean="0"/>
              <a:t>impairment</a:t>
            </a:r>
          </a:p>
          <a:p>
            <a:r>
              <a:rPr lang="en-US" dirty="0" smtClean="0"/>
              <a:t> It result from </a:t>
            </a:r>
            <a:r>
              <a:rPr lang="en-US" dirty="0"/>
              <a:t>an </a:t>
            </a:r>
            <a:r>
              <a:rPr lang="en-US" b="1" dirty="0">
                <a:solidFill>
                  <a:srgbClr val="00B0F0"/>
                </a:solidFill>
              </a:rPr>
              <a:t>uninhibited sacral </a:t>
            </a:r>
            <a:r>
              <a:rPr lang="en-US" b="1" dirty="0" err="1">
                <a:solidFill>
                  <a:srgbClr val="00B0F0"/>
                </a:solidFill>
              </a:rPr>
              <a:t>micturition</a:t>
            </a:r>
            <a:r>
              <a:rPr lang="en-US" b="1" dirty="0">
                <a:solidFill>
                  <a:srgbClr val="00B0F0"/>
                </a:solidFill>
              </a:rPr>
              <a:t> </a:t>
            </a:r>
            <a:r>
              <a:rPr lang="en-US" dirty="0"/>
              <a:t>centre and associated reflex arc. It is seen in paraplegics, and the bladder empties incompletely and without proper conscious control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Managment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Removing the cause whenever possible and explaining the problem to the patient.</a:t>
            </a:r>
          </a:p>
          <a:p>
            <a:r>
              <a:rPr lang="en-US" dirty="0" smtClean="0"/>
              <a:t>Pharmacotherapy</a:t>
            </a:r>
          </a:p>
          <a:p>
            <a:r>
              <a:rPr lang="en-US" dirty="0" smtClean="0"/>
              <a:t>Teaching deferment techniques using repeated voluntary PFM contractions</a:t>
            </a:r>
          </a:p>
          <a:p>
            <a:r>
              <a:rPr lang="en-US" dirty="0" smtClean="0"/>
              <a:t>Bladder training to regain confidence and to improve the ability to hold reasonable volumes of urine</a:t>
            </a:r>
          </a:p>
          <a:p>
            <a:r>
              <a:rPr lang="en-US" dirty="0" smtClean="0"/>
              <a:t>Continuous electrical stimulation with a pulse duration of 500 s at 5–10 Hz applied daily for 20–30 minutes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a:t>Urodynamic</a:t>
            </a:r>
            <a:r>
              <a:rPr lang="en-US" b="1" dirty="0"/>
              <a:t> </a:t>
            </a:r>
            <a:r>
              <a:rPr lang="en-US" b="1" dirty="0">
                <a:solidFill>
                  <a:srgbClr val="00B0F0"/>
                </a:solidFill>
              </a:rPr>
              <a:t>stress </a:t>
            </a:r>
            <a:r>
              <a:rPr lang="en-US" b="1" dirty="0"/>
              <a:t>incontinence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2936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solidFill>
                  <a:srgbClr val="00B0F0"/>
                </a:solidFill>
              </a:rPr>
              <a:t>The </a:t>
            </a:r>
            <a:r>
              <a:rPr lang="en-US" b="1" i="1" dirty="0">
                <a:solidFill>
                  <a:srgbClr val="00B0F0"/>
                </a:solidFill>
              </a:rPr>
              <a:t>symptom</a:t>
            </a:r>
            <a:r>
              <a:rPr lang="en-US" i="1" dirty="0"/>
              <a:t>. The patient complains of </a:t>
            </a:r>
            <a:r>
              <a:rPr lang="en-US" i="1" dirty="0">
                <a:solidFill>
                  <a:srgbClr val="7030A0"/>
                </a:solidFill>
              </a:rPr>
              <a:t>incontinence on stress</a:t>
            </a:r>
            <a:r>
              <a:rPr lang="en-US" i="1" dirty="0"/>
              <a:t>, that is, when the </a:t>
            </a:r>
            <a:r>
              <a:rPr lang="en-US" i="1" dirty="0">
                <a:solidFill>
                  <a:srgbClr val="7030A0"/>
                </a:solidFill>
              </a:rPr>
              <a:t>intra-abdominal pressure is raised</a:t>
            </a:r>
            <a:r>
              <a:rPr lang="en-US" i="1" dirty="0"/>
              <a:t> by exertion or effort (e.g. sneezing, coughing or walking)</a:t>
            </a:r>
            <a:endParaRPr lang="en-US" dirty="0"/>
          </a:p>
        </p:txBody>
      </p:sp>
    </p:spTree>
    <p:extLst>
      <p:ext uri="{BB962C8B-B14F-4D97-AF65-F5344CB8AC3E}">
        <p14:creationId xmlns:p14="http://schemas.microsoft.com/office/powerpoint/2010/main" val="293778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continence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term ‘</a:t>
            </a:r>
            <a:r>
              <a:rPr lang="en-US" i="1" dirty="0"/>
              <a:t>continence’ is used to describe the </a:t>
            </a:r>
            <a:r>
              <a:rPr lang="en-US" i="1" dirty="0">
                <a:solidFill>
                  <a:srgbClr val="7030A0"/>
                </a:solidFill>
              </a:rPr>
              <a:t>normal ability of a person to store urine and </a:t>
            </a:r>
            <a:r>
              <a:rPr lang="en-US" i="1" dirty="0" err="1">
                <a:solidFill>
                  <a:srgbClr val="7030A0"/>
                </a:solidFill>
              </a:rPr>
              <a:t>faeces</a:t>
            </a:r>
            <a:r>
              <a:rPr lang="en-US" i="1" dirty="0">
                <a:solidFill>
                  <a:srgbClr val="7030A0"/>
                </a:solidFill>
              </a:rPr>
              <a:t> temporarily</a:t>
            </a:r>
            <a:r>
              <a:rPr lang="en-US" i="1" dirty="0"/>
              <a:t>, with </a:t>
            </a:r>
            <a:r>
              <a:rPr lang="en-US" i="1" dirty="0">
                <a:solidFill>
                  <a:srgbClr val="7030A0"/>
                </a:solidFill>
              </a:rPr>
              <a:t>conscious control </a:t>
            </a:r>
            <a:r>
              <a:rPr lang="en-US" i="1" dirty="0"/>
              <a:t>over the </a:t>
            </a:r>
            <a:r>
              <a:rPr lang="en-US" i="1" dirty="0">
                <a:solidFill>
                  <a:srgbClr val="7030A0"/>
                </a:solidFill>
              </a:rPr>
              <a:t>time and place </a:t>
            </a:r>
            <a:r>
              <a:rPr lang="en-US" i="1" dirty="0"/>
              <a:t>of </a:t>
            </a:r>
            <a:r>
              <a:rPr lang="en-US" i="1" dirty="0" err="1"/>
              <a:t>micturition</a:t>
            </a:r>
            <a:r>
              <a:rPr lang="en-US" i="1" dirty="0"/>
              <a:t> and </a:t>
            </a:r>
            <a:r>
              <a:rPr lang="en-US" i="1" dirty="0" smtClean="0"/>
              <a:t>defecation</a:t>
            </a:r>
            <a:r>
              <a:rPr lang="en-US" i="1" dirty="0"/>
              <a:t>. </a:t>
            </a:r>
            <a:endParaRPr lang="en-US" i="1" dirty="0" smtClean="0"/>
          </a:p>
          <a:p>
            <a:r>
              <a:rPr lang="en-US" dirty="0"/>
              <a:t>Continence of urine and </a:t>
            </a:r>
            <a:r>
              <a:rPr lang="en-US" dirty="0" err="1"/>
              <a:t>faeces</a:t>
            </a:r>
            <a:r>
              <a:rPr lang="en-US" dirty="0"/>
              <a:t> is fundamental to the </a:t>
            </a:r>
            <a:r>
              <a:rPr lang="en-US" b="1" dirty="0">
                <a:solidFill>
                  <a:srgbClr val="7030A0"/>
                </a:solidFill>
              </a:rPr>
              <a:t>sociological, psychological and physical well-being of an </a:t>
            </a:r>
            <a:r>
              <a:rPr lang="en-US" b="1" dirty="0" smtClean="0">
                <a:solidFill>
                  <a:srgbClr val="7030A0"/>
                </a:solidFill>
              </a:rPr>
              <a:t>individual</a:t>
            </a:r>
          </a:p>
          <a:p>
            <a:r>
              <a:rPr lang="en-US" dirty="0"/>
              <a:t>Infants do not have such control, but develop the neurological maturity and form the habits necessary, usually by 3 or 4 years of age</a:t>
            </a:r>
          </a:p>
        </p:txBody>
      </p:sp>
    </p:spTree>
    <p:extLst>
      <p:ext uri="{BB962C8B-B14F-4D97-AF65-F5344CB8AC3E}">
        <p14:creationId xmlns:p14="http://schemas.microsoft.com/office/powerpoint/2010/main" val="3115619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i="1" dirty="0">
                <a:solidFill>
                  <a:srgbClr val="00B0F0"/>
                </a:solidFill>
              </a:rPr>
              <a:t>The sign</a:t>
            </a:r>
            <a:r>
              <a:rPr lang="en-US" i="1" dirty="0"/>
              <a:t>. An involuntary spurt, </a:t>
            </a:r>
            <a:r>
              <a:rPr lang="en-US" i="1" dirty="0">
                <a:solidFill>
                  <a:srgbClr val="00B0F0"/>
                </a:solidFill>
              </a:rPr>
              <a:t>dribble or droplet </a:t>
            </a:r>
            <a:r>
              <a:rPr lang="en-US" i="1" dirty="0"/>
              <a:t>of urine is observed to leave the urethra immediately on an increase in intra-abdominal pressure (e.g. when coughing). </a:t>
            </a:r>
            <a:endParaRPr lang="en-US" i="1" dirty="0" smtClean="0"/>
          </a:p>
          <a:p>
            <a:r>
              <a:rPr lang="en-US" i="1" dirty="0" smtClean="0"/>
              <a:t>This </a:t>
            </a:r>
            <a:r>
              <a:rPr lang="en-US" i="1" dirty="0"/>
              <a:t>test should be performed with </a:t>
            </a:r>
            <a:r>
              <a:rPr lang="en-US" i="1" dirty="0">
                <a:solidFill>
                  <a:srgbClr val="00B0F0"/>
                </a:solidFill>
              </a:rPr>
              <a:t>a reasonable amount of urine in the bladder</a:t>
            </a:r>
            <a:r>
              <a:rPr lang="en-US" i="1" dirty="0"/>
              <a:t>, and may need to be conducted </a:t>
            </a:r>
            <a:r>
              <a:rPr lang="en-US" i="1" dirty="0">
                <a:solidFill>
                  <a:srgbClr val="00B0F0"/>
                </a:solidFill>
              </a:rPr>
              <a:t>standing up</a:t>
            </a:r>
            <a:r>
              <a:rPr lang="en-US" i="1" dirty="0"/>
              <a:t>, rather than lying down. </a:t>
            </a:r>
            <a:endParaRPr lang="en-US" i="1" dirty="0" smtClean="0"/>
          </a:p>
          <a:p>
            <a:r>
              <a:rPr lang="en-US" i="1" dirty="0" smtClean="0"/>
              <a:t>The </a:t>
            </a:r>
            <a:r>
              <a:rPr lang="en-US" i="1" dirty="0"/>
              <a:t>patient may also be able to demonstrate how a particular activity such as jumping produces a leak</a:t>
            </a:r>
            <a:endParaRPr lang="en-US" dirty="0"/>
          </a:p>
        </p:txBody>
      </p:sp>
    </p:spTree>
    <p:extLst>
      <p:ext uri="{BB962C8B-B14F-4D97-AF65-F5344CB8AC3E}">
        <p14:creationId xmlns:p14="http://schemas.microsoft.com/office/powerpoint/2010/main" val="29946488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334000"/>
          </a:xfrm>
        </p:spPr>
        <p:txBody>
          <a:bodyPr>
            <a:normAutofit lnSpcReduction="10000"/>
          </a:bodyPr>
          <a:lstStyle/>
          <a:p>
            <a:r>
              <a:rPr lang="en-US" b="1" i="1" dirty="0" smtClean="0">
                <a:solidFill>
                  <a:srgbClr val="00B0F0"/>
                </a:solidFill>
              </a:rPr>
              <a:t>The </a:t>
            </a:r>
            <a:r>
              <a:rPr lang="en-US" b="1" i="1" dirty="0">
                <a:solidFill>
                  <a:srgbClr val="00B0F0"/>
                </a:solidFill>
              </a:rPr>
              <a:t>condition</a:t>
            </a:r>
            <a:r>
              <a:rPr lang="en-US" i="1" dirty="0"/>
              <a:t>. </a:t>
            </a:r>
            <a:r>
              <a:rPr lang="en-US" i="1" dirty="0" err="1"/>
              <a:t>Urodynamic</a:t>
            </a:r>
            <a:r>
              <a:rPr lang="en-US" i="1" dirty="0"/>
              <a:t> stress incontinence (USI) is the name coined to denote the condition in which there is </a:t>
            </a:r>
            <a:endParaRPr lang="en-US" i="1" dirty="0" smtClean="0"/>
          </a:p>
          <a:p>
            <a:r>
              <a:rPr lang="en-US" b="1" i="1" dirty="0" smtClean="0">
                <a:solidFill>
                  <a:srgbClr val="7030A0"/>
                </a:solidFill>
              </a:rPr>
              <a:t>involuntary </a:t>
            </a:r>
            <a:r>
              <a:rPr lang="en-US" b="1" i="1" dirty="0">
                <a:solidFill>
                  <a:srgbClr val="7030A0"/>
                </a:solidFill>
              </a:rPr>
              <a:t>loss of urine </a:t>
            </a:r>
            <a:r>
              <a:rPr lang="en-US" b="1" i="1" dirty="0" smtClean="0">
                <a:solidFill>
                  <a:srgbClr val="7030A0"/>
                </a:solidFill>
              </a:rPr>
              <a:t>, </a:t>
            </a:r>
            <a:r>
              <a:rPr lang="en-US" b="1" i="1" dirty="0">
                <a:solidFill>
                  <a:srgbClr val="7030A0"/>
                </a:solidFill>
              </a:rPr>
              <a:t>in the absence of a </a:t>
            </a:r>
            <a:r>
              <a:rPr lang="en-US" b="1" i="1" dirty="0" err="1">
                <a:solidFill>
                  <a:srgbClr val="7030A0"/>
                </a:solidFill>
              </a:rPr>
              <a:t>detrusor</a:t>
            </a:r>
            <a:r>
              <a:rPr lang="en-US" b="1" i="1" dirty="0">
                <a:solidFill>
                  <a:srgbClr val="7030A0"/>
                </a:solidFill>
              </a:rPr>
              <a:t> contraction</a:t>
            </a:r>
            <a:r>
              <a:rPr lang="en-US" i="1" dirty="0"/>
              <a:t>, the </a:t>
            </a:r>
            <a:r>
              <a:rPr lang="en-US" b="1" i="1" dirty="0" err="1">
                <a:solidFill>
                  <a:srgbClr val="0070C0"/>
                </a:solidFill>
              </a:rPr>
              <a:t>intravesical</a:t>
            </a:r>
            <a:r>
              <a:rPr lang="en-US" b="1" i="1" dirty="0">
                <a:solidFill>
                  <a:srgbClr val="0070C0"/>
                </a:solidFill>
              </a:rPr>
              <a:t> pressure (pressure in the bladder) exceeds the maximum urethral pressure</a:t>
            </a:r>
            <a:r>
              <a:rPr lang="en-US" b="1" i="1" dirty="0" smtClean="0">
                <a:solidFill>
                  <a:srgbClr val="0070C0"/>
                </a:solidFill>
              </a:rPr>
              <a:t>.</a:t>
            </a:r>
          </a:p>
          <a:p>
            <a:r>
              <a:rPr lang="en-US" i="1" dirty="0" smtClean="0"/>
              <a:t> </a:t>
            </a:r>
            <a:r>
              <a:rPr lang="en-US" i="1" dirty="0"/>
              <a:t>Essentially the </a:t>
            </a:r>
            <a:r>
              <a:rPr lang="en-US" i="1" dirty="0" err="1"/>
              <a:t>detrusor</a:t>
            </a:r>
            <a:r>
              <a:rPr lang="en-US" i="1" dirty="0"/>
              <a:t> activity is normal but the </a:t>
            </a:r>
            <a:r>
              <a:rPr lang="en-US" b="1" i="1" dirty="0">
                <a:solidFill>
                  <a:srgbClr val="00B050"/>
                </a:solidFill>
              </a:rPr>
              <a:t>urethral closure mechanism is incompetent</a:t>
            </a:r>
            <a:r>
              <a:rPr lang="en-US" i="1" dirty="0"/>
              <a:t>. There may be associated </a:t>
            </a:r>
            <a:r>
              <a:rPr lang="en-US" b="1" i="1" dirty="0">
                <a:solidFill>
                  <a:srgbClr val="00B050"/>
                </a:solidFill>
              </a:rPr>
              <a:t>bladder neck </a:t>
            </a:r>
            <a:r>
              <a:rPr lang="en-US" b="1" i="1" dirty="0" err="1">
                <a:solidFill>
                  <a:srgbClr val="00B050"/>
                </a:solidFill>
              </a:rPr>
              <a:t>hypermobility</a:t>
            </a:r>
            <a:r>
              <a:rPr lang="en-US" i="1" dirty="0"/>
              <a:t>. </a:t>
            </a:r>
            <a:endParaRPr lang="en-US" i="1" dirty="0" smtClean="0"/>
          </a:p>
        </p:txBody>
      </p:sp>
    </p:spTree>
    <p:extLst>
      <p:ext uri="{BB962C8B-B14F-4D97-AF65-F5344CB8AC3E}">
        <p14:creationId xmlns:p14="http://schemas.microsoft.com/office/powerpoint/2010/main" val="42632011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lnSpcReduction="10000"/>
          </a:bodyPr>
          <a:lstStyle/>
          <a:p>
            <a:r>
              <a:rPr lang="en-US" dirty="0" err="1"/>
              <a:t>Prolapse</a:t>
            </a:r>
            <a:r>
              <a:rPr lang="en-US" dirty="0"/>
              <a:t> of the bladder and urethra, due to damage to </a:t>
            </a:r>
            <a:r>
              <a:rPr lang="en-US" dirty="0">
                <a:solidFill>
                  <a:srgbClr val="00B0F0"/>
                </a:solidFill>
              </a:rPr>
              <a:t>supporting structures </a:t>
            </a:r>
            <a:r>
              <a:rPr lang="en-US" dirty="0"/>
              <a:t>or associated with uterine descent</a:t>
            </a:r>
            <a:r>
              <a:rPr lang="en-US" dirty="0" smtClean="0"/>
              <a:t>,</a:t>
            </a:r>
          </a:p>
          <a:p>
            <a:r>
              <a:rPr lang="en-US" dirty="0"/>
              <a:t> </a:t>
            </a:r>
            <a:r>
              <a:rPr lang="en-US" dirty="0" err="1"/>
              <a:t>prolapse</a:t>
            </a:r>
            <a:r>
              <a:rPr lang="en-US" dirty="0"/>
              <a:t>, particularly if it substantially involves the </a:t>
            </a:r>
            <a:r>
              <a:rPr lang="en-US" dirty="0">
                <a:solidFill>
                  <a:srgbClr val="00B0F0"/>
                </a:solidFill>
              </a:rPr>
              <a:t>anterior wall of the </a:t>
            </a:r>
            <a:r>
              <a:rPr lang="en-US" dirty="0" smtClean="0">
                <a:solidFill>
                  <a:srgbClr val="00B0F0"/>
                </a:solidFill>
              </a:rPr>
              <a:t>vagina</a:t>
            </a:r>
          </a:p>
          <a:p>
            <a:r>
              <a:rPr lang="en-US" dirty="0" smtClean="0"/>
              <a:t>Atrophy associated </a:t>
            </a:r>
            <a:r>
              <a:rPr lang="en-US" dirty="0"/>
              <a:t>with </a:t>
            </a:r>
            <a:r>
              <a:rPr lang="en-US" b="1" dirty="0">
                <a:solidFill>
                  <a:srgbClr val="00B0F0"/>
                </a:solidFill>
              </a:rPr>
              <a:t>reduced </a:t>
            </a:r>
            <a:r>
              <a:rPr lang="en-US" b="1" dirty="0" err="1">
                <a:solidFill>
                  <a:srgbClr val="00B0F0"/>
                </a:solidFill>
              </a:rPr>
              <a:t>oestrogen</a:t>
            </a:r>
            <a:r>
              <a:rPr lang="en-US" b="1" dirty="0">
                <a:solidFill>
                  <a:srgbClr val="00B0F0"/>
                </a:solidFill>
              </a:rPr>
              <a:t> and ageing </a:t>
            </a:r>
            <a:r>
              <a:rPr lang="en-US" b="1" dirty="0" smtClean="0">
                <a:solidFill>
                  <a:srgbClr val="00B0F0"/>
                </a:solidFill>
              </a:rPr>
              <a:t> </a:t>
            </a:r>
            <a:r>
              <a:rPr lang="en-US" dirty="0"/>
              <a:t>attacks the elastic and adhesive factors of the urethral wall</a:t>
            </a:r>
            <a:r>
              <a:rPr lang="en-US" dirty="0" smtClean="0"/>
              <a:t>.</a:t>
            </a:r>
          </a:p>
          <a:p>
            <a:r>
              <a:rPr lang="en-US" b="1" dirty="0">
                <a:solidFill>
                  <a:srgbClr val="00B050"/>
                </a:solidFill>
              </a:rPr>
              <a:t>weakness </a:t>
            </a:r>
            <a:r>
              <a:rPr lang="en-US" b="1" dirty="0" smtClean="0">
                <a:solidFill>
                  <a:srgbClr val="00B050"/>
                </a:solidFill>
              </a:rPr>
              <a:t>of </a:t>
            </a:r>
            <a:r>
              <a:rPr lang="en-US" b="1" dirty="0">
                <a:solidFill>
                  <a:srgbClr val="00B050"/>
                </a:solidFill>
              </a:rPr>
              <a:t>the pelvic </a:t>
            </a:r>
            <a:r>
              <a:rPr lang="en-US" b="1" dirty="0" smtClean="0">
                <a:solidFill>
                  <a:srgbClr val="00B050"/>
                </a:solidFill>
              </a:rPr>
              <a:t>floor</a:t>
            </a:r>
            <a:endParaRPr lang="en-US" dirty="0"/>
          </a:p>
        </p:txBody>
      </p:sp>
    </p:spTree>
    <p:extLst>
      <p:ext uri="{BB962C8B-B14F-4D97-AF65-F5344CB8AC3E}">
        <p14:creationId xmlns:p14="http://schemas.microsoft.com/office/powerpoint/2010/main" val="3992262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 of PFMs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solidFill>
                  <a:srgbClr val="00B050"/>
                </a:solidFill>
              </a:rPr>
              <a:t>trauma to muscle </a:t>
            </a:r>
            <a:r>
              <a:rPr lang="en-US" dirty="0"/>
              <a:t>or adjacent tissues (e.g. </a:t>
            </a:r>
            <a:r>
              <a:rPr lang="en-US" dirty="0" smtClean="0"/>
              <a:t>surgery </a:t>
            </a:r>
            <a:r>
              <a:rPr lang="en-US" dirty="0"/>
              <a:t>or childbirth)</a:t>
            </a:r>
          </a:p>
          <a:p>
            <a:r>
              <a:rPr lang="en-US" b="1" dirty="0">
                <a:solidFill>
                  <a:srgbClr val="00B050"/>
                </a:solidFill>
              </a:rPr>
              <a:t>damage to the nerve supply </a:t>
            </a:r>
            <a:r>
              <a:rPr lang="en-US" dirty="0"/>
              <a:t>to the sphincter or </a:t>
            </a:r>
            <a:r>
              <a:rPr lang="en-US" dirty="0" err="1"/>
              <a:t>levator</a:t>
            </a:r>
            <a:r>
              <a:rPr lang="en-US" dirty="0"/>
              <a:t> </a:t>
            </a:r>
            <a:r>
              <a:rPr lang="en-US" dirty="0" err="1"/>
              <a:t>ani</a:t>
            </a:r>
            <a:r>
              <a:rPr lang="en-US" dirty="0"/>
              <a:t> muscle (e.g. from surgery, stretching or tearing at childbirth)</a:t>
            </a:r>
          </a:p>
          <a:p>
            <a:r>
              <a:rPr lang="en-US" b="1" dirty="0">
                <a:solidFill>
                  <a:srgbClr val="00B050"/>
                </a:solidFill>
              </a:rPr>
              <a:t>weakness from underuse </a:t>
            </a:r>
            <a:r>
              <a:rPr lang="en-US" dirty="0"/>
              <a:t>(the patient may sit around all day, perhaps suffering from depression)</a:t>
            </a:r>
          </a:p>
          <a:p>
            <a:r>
              <a:rPr lang="en-US" b="1" dirty="0">
                <a:solidFill>
                  <a:srgbClr val="00B050"/>
                </a:solidFill>
              </a:rPr>
              <a:t>stretching from overuse </a:t>
            </a:r>
            <a:r>
              <a:rPr lang="en-US" dirty="0"/>
              <a:t>(e.g. repeated coughing, straining at the stool because of constipation, heavy lifting or obesity)</a:t>
            </a:r>
            <a:endParaRPr lang="en-US" b="1" dirty="0"/>
          </a:p>
        </p:txBody>
      </p:sp>
    </p:spTree>
    <p:extLst>
      <p:ext uri="{BB962C8B-B14F-4D97-AF65-F5344CB8AC3E}">
        <p14:creationId xmlns:p14="http://schemas.microsoft.com/office/powerpoint/2010/main" val="3482506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Management of USI</a:t>
            </a:r>
          </a:p>
        </p:txBody>
      </p:sp>
      <p:sp>
        <p:nvSpPr>
          <p:cNvPr id="3" name="Content Placeholder 2"/>
          <p:cNvSpPr>
            <a:spLocks noGrp="1"/>
          </p:cNvSpPr>
          <p:nvPr>
            <p:ph idx="1"/>
          </p:nvPr>
        </p:nvSpPr>
        <p:spPr/>
        <p:txBody>
          <a:bodyPr>
            <a:normAutofit fontScale="77500" lnSpcReduction="20000"/>
          </a:bodyPr>
          <a:lstStyle/>
          <a:p>
            <a:r>
              <a:rPr lang="en-US" dirty="0" smtClean="0"/>
              <a:t>Identifying the </a:t>
            </a:r>
            <a:r>
              <a:rPr lang="en-US" b="1" dirty="0" smtClean="0">
                <a:solidFill>
                  <a:srgbClr val="00B050"/>
                </a:solidFill>
              </a:rPr>
              <a:t>precipitating factors</a:t>
            </a:r>
          </a:p>
          <a:p>
            <a:r>
              <a:rPr lang="en-US" dirty="0"/>
              <a:t>T</a:t>
            </a:r>
            <a:r>
              <a:rPr lang="en-US" dirty="0" smtClean="0"/>
              <a:t>he </a:t>
            </a:r>
            <a:r>
              <a:rPr lang="en-US" dirty="0"/>
              <a:t>treatment of </a:t>
            </a:r>
            <a:r>
              <a:rPr lang="en-US" b="1" dirty="0">
                <a:solidFill>
                  <a:srgbClr val="00B0F0"/>
                </a:solidFill>
              </a:rPr>
              <a:t>chest infections or respiratory allergies</a:t>
            </a:r>
            <a:r>
              <a:rPr lang="en-US" dirty="0"/>
              <a:t>, </a:t>
            </a:r>
            <a:r>
              <a:rPr lang="en-US" dirty="0" smtClean="0"/>
              <a:t>stopping </a:t>
            </a:r>
            <a:r>
              <a:rPr lang="en-US" dirty="0"/>
              <a:t>of </a:t>
            </a:r>
            <a:r>
              <a:rPr lang="en-US" b="1" dirty="0">
                <a:solidFill>
                  <a:srgbClr val="00B0F0"/>
                </a:solidFill>
              </a:rPr>
              <a:t>smoking</a:t>
            </a:r>
            <a:r>
              <a:rPr lang="en-US" dirty="0"/>
              <a:t>, reduction in </a:t>
            </a:r>
            <a:r>
              <a:rPr lang="en-US" b="1" dirty="0">
                <a:solidFill>
                  <a:srgbClr val="00B0F0"/>
                </a:solidFill>
              </a:rPr>
              <a:t>obesity</a:t>
            </a:r>
            <a:r>
              <a:rPr lang="en-US" dirty="0"/>
              <a:t>, help with a heavy dependent relative, relief of </a:t>
            </a:r>
            <a:r>
              <a:rPr lang="en-US" dirty="0">
                <a:solidFill>
                  <a:srgbClr val="00B0F0"/>
                </a:solidFill>
              </a:rPr>
              <a:t>constipation</a:t>
            </a:r>
            <a:r>
              <a:rPr lang="en-US" dirty="0"/>
              <a:t>, treatment for depression, encouragement to activity and other general health- and </a:t>
            </a:r>
            <a:r>
              <a:rPr lang="en-US" dirty="0" smtClean="0"/>
              <a:t>continence promoting </a:t>
            </a:r>
            <a:r>
              <a:rPr lang="en-US" dirty="0"/>
              <a:t>advice may be enough to relieve </a:t>
            </a:r>
            <a:r>
              <a:rPr lang="en-US" dirty="0" smtClean="0"/>
              <a:t>symptoms</a:t>
            </a:r>
          </a:p>
          <a:p>
            <a:r>
              <a:rPr lang="en-US" dirty="0"/>
              <a:t>encouraged to make a daily habit of </a:t>
            </a:r>
            <a:r>
              <a:rPr lang="en-US" b="1" dirty="0" smtClean="0">
                <a:solidFill>
                  <a:srgbClr val="00B050"/>
                </a:solidFill>
              </a:rPr>
              <a:t>PFMCs</a:t>
            </a:r>
          </a:p>
          <a:p>
            <a:r>
              <a:rPr lang="en-US" dirty="0"/>
              <a:t> Where the PFMs are very weak or the patient is unable to produce a </a:t>
            </a:r>
            <a:r>
              <a:rPr lang="en-US" dirty="0" smtClean="0"/>
              <a:t>PFMC</a:t>
            </a:r>
            <a:r>
              <a:rPr lang="en-US" b="1" dirty="0">
                <a:solidFill>
                  <a:srgbClr val="00B050"/>
                </a:solidFill>
              </a:rPr>
              <a:t>, biofeedback </a:t>
            </a:r>
            <a:r>
              <a:rPr lang="en-US" dirty="0"/>
              <a:t>with or without electrical stimulation should be </a:t>
            </a:r>
            <a:r>
              <a:rPr lang="en-US" dirty="0" smtClean="0"/>
              <a:t>offer</a:t>
            </a:r>
            <a:endParaRPr lang="en-US" dirty="0" smtClean="0">
              <a:solidFill>
                <a:srgbClr val="00B050"/>
              </a:solidFill>
            </a:endParaRPr>
          </a:p>
          <a:p>
            <a:r>
              <a:rPr lang="en-US" dirty="0"/>
              <a:t> Where there is considerable </a:t>
            </a:r>
            <a:r>
              <a:rPr lang="en-US" dirty="0" err="1"/>
              <a:t>prolapse</a:t>
            </a:r>
            <a:r>
              <a:rPr lang="en-US" dirty="0"/>
              <a:t> with obvious bladder neck descent, </a:t>
            </a:r>
            <a:r>
              <a:rPr lang="en-US" b="1" dirty="0">
                <a:solidFill>
                  <a:srgbClr val="00B050"/>
                </a:solidFill>
              </a:rPr>
              <a:t>surgery</a:t>
            </a:r>
            <a:r>
              <a:rPr lang="en-US" dirty="0">
                <a:solidFill>
                  <a:srgbClr val="00B050"/>
                </a:solidFill>
              </a:rPr>
              <a:t> </a:t>
            </a:r>
            <a:r>
              <a:rPr lang="en-US" dirty="0"/>
              <a:t>will probably be </a:t>
            </a:r>
            <a:r>
              <a:rPr lang="en-US" dirty="0" smtClean="0"/>
              <a:t>required</a:t>
            </a:r>
            <a:endParaRPr lang="en-US" dirty="0"/>
          </a:p>
        </p:txBody>
      </p:sp>
    </p:spTree>
    <p:extLst>
      <p:ext uri="{BB962C8B-B14F-4D97-AF65-F5344CB8AC3E}">
        <p14:creationId xmlns:p14="http://schemas.microsoft.com/office/powerpoint/2010/main" val="1927395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lstStyle/>
          <a:p>
            <a:r>
              <a:rPr lang="en-US" b="1" dirty="0" smtClean="0"/>
              <a:t>Nocturnal enuresis</a:t>
            </a:r>
            <a:endParaRPr lang="en-US" dirty="0"/>
          </a:p>
        </p:txBody>
      </p:sp>
    </p:spTree>
    <p:extLst>
      <p:ext uri="{BB962C8B-B14F-4D97-AF65-F5344CB8AC3E}">
        <p14:creationId xmlns:p14="http://schemas.microsoft.com/office/powerpoint/2010/main" val="1885203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81000"/>
            <a:ext cx="8229600" cy="5867400"/>
          </a:xfrm>
        </p:spPr>
        <p:txBody>
          <a:bodyPr/>
          <a:lstStyle/>
          <a:p>
            <a:r>
              <a:rPr lang="en-US" dirty="0" smtClean="0"/>
              <a:t>Nocturnal enuresis is </a:t>
            </a:r>
            <a:r>
              <a:rPr lang="en-US" b="1" dirty="0" smtClean="0">
                <a:solidFill>
                  <a:srgbClr val="00B0F0"/>
                </a:solidFill>
              </a:rPr>
              <a:t>urinary incontinence during sleep</a:t>
            </a:r>
            <a:r>
              <a:rPr lang="en-US" dirty="0" smtClean="0"/>
              <a:t>, or ‘</a:t>
            </a:r>
            <a:r>
              <a:rPr lang="en-US" dirty="0" smtClean="0">
                <a:solidFill>
                  <a:srgbClr val="00B0F0"/>
                </a:solidFill>
              </a:rPr>
              <a:t>bed wetting</a:t>
            </a:r>
            <a:r>
              <a:rPr lang="en-US" dirty="0" smtClean="0"/>
              <a:t>’ at an age when a person could be expected to be dry – usually agreed to be the developmental age of 5 years</a:t>
            </a:r>
          </a:p>
          <a:p>
            <a:r>
              <a:rPr lang="en-US" dirty="0" smtClean="0"/>
              <a:t> It must be differentiated from </a:t>
            </a:r>
            <a:r>
              <a:rPr lang="en-US" b="1" dirty="0" smtClean="0">
                <a:solidFill>
                  <a:srgbClr val="00B0F0"/>
                </a:solidFill>
              </a:rPr>
              <a:t>waking with urgency and failing to reach the toilet in time </a:t>
            </a:r>
            <a:r>
              <a:rPr lang="en-US" dirty="0" smtClean="0"/>
              <a:t>(i.e. </a:t>
            </a:r>
            <a:r>
              <a:rPr lang="en-US" dirty="0" err="1" smtClean="0"/>
              <a:t>detrusor</a:t>
            </a:r>
            <a:r>
              <a:rPr lang="en-US" dirty="0" smtClean="0"/>
              <a:t> </a:t>
            </a:r>
            <a:r>
              <a:rPr lang="en-US" dirty="0" err="1" smtClean="0"/>
              <a:t>overactivity</a:t>
            </a:r>
            <a:r>
              <a:rPr lang="en-US" dirty="0" smtClean="0"/>
              <a:t> incontinence)</a:t>
            </a:r>
          </a:p>
          <a:p>
            <a:r>
              <a:rPr lang="en-US" dirty="0" smtClean="0"/>
              <a:t>It is often associated with </a:t>
            </a:r>
            <a:r>
              <a:rPr lang="en-US" b="1" dirty="0" smtClean="0">
                <a:solidFill>
                  <a:srgbClr val="00B0F0"/>
                </a:solidFill>
              </a:rPr>
              <a:t>daytime leakage</a:t>
            </a:r>
            <a:endParaRPr lang="en-US" b="1" dirty="0">
              <a:solidFill>
                <a:srgbClr val="00B0F0"/>
              </a:solidFill>
            </a:endParaRPr>
          </a:p>
        </p:txBody>
      </p:sp>
    </p:spTree>
    <p:extLst>
      <p:ext uri="{BB962C8B-B14F-4D97-AF65-F5344CB8AC3E}">
        <p14:creationId xmlns:p14="http://schemas.microsoft.com/office/powerpoint/2010/main" val="1324451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MANAGMENTS</a:t>
            </a:r>
            <a:endParaRPr lang="en-US" b="1" dirty="0"/>
          </a:p>
        </p:txBody>
      </p:sp>
      <p:sp>
        <p:nvSpPr>
          <p:cNvPr id="3" name="Content Placeholder 2"/>
          <p:cNvSpPr>
            <a:spLocks noGrp="1"/>
          </p:cNvSpPr>
          <p:nvPr>
            <p:ph idx="1"/>
          </p:nvPr>
        </p:nvSpPr>
        <p:spPr/>
        <p:txBody>
          <a:bodyPr>
            <a:normAutofit fontScale="77500" lnSpcReduction="20000"/>
          </a:bodyPr>
          <a:lstStyle/>
          <a:p>
            <a:r>
              <a:rPr lang="en-US" dirty="0" smtClean="0"/>
              <a:t>It may be necessary to change </a:t>
            </a:r>
            <a:r>
              <a:rPr lang="en-US" b="1" dirty="0" smtClean="0">
                <a:solidFill>
                  <a:srgbClr val="00B0F0"/>
                </a:solidFill>
              </a:rPr>
              <a:t>diet to reduce caffeine </a:t>
            </a:r>
            <a:r>
              <a:rPr lang="en-US" dirty="0" smtClean="0"/>
              <a:t>intake, such as cola drinks and chocolate. </a:t>
            </a:r>
          </a:p>
          <a:p>
            <a:r>
              <a:rPr lang="en-US" b="1" dirty="0" smtClean="0">
                <a:solidFill>
                  <a:srgbClr val="00B0F0"/>
                </a:solidFill>
              </a:rPr>
              <a:t>Reward charts </a:t>
            </a:r>
            <a:r>
              <a:rPr lang="en-US" dirty="0" smtClean="0"/>
              <a:t>and scheduled awakening may be tried. </a:t>
            </a:r>
          </a:p>
          <a:p>
            <a:r>
              <a:rPr lang="en-US" dirty="0" smtClean="0"/>
              <a:t>Where it is thought that the child sleeps too deeply to be aware of the desire to void, </a:t>
            </a:r>
            <a:r>
              <a:rPr lang="en-US" b="1" dirty="0" smtClean="0">
                <a:solidFill>
                  <a:srgbClr val="00B0F0"/>
                </a:solidFill>
              </a:rPr>
              <a:t>various alarm systems </a:t>
            </a:r>
            <a:r>
              <a:rPr lang="en-US" dirty="0" smtClean="0"/>
              <a:t>can be used.</a:t>
            </a:r>
          </a:p>
          <a:p>
            <a:r>
              <a:rPr lang="en-US" dirty="0" smtClean="0"/>
              <a:t> </a:t>
            </a:r>
            <a:r>
              <a:rPr lang="en-US" dirty="0" err="1" smtClean="0"/>
              <a:t>Antidiuretic</a:t>
            </a:r>
            <a:r>
              <a:rPr lang="en-US" dirty="0" smtClean="0"/>
              <a:t> drugs may be prescribed, for example </a:t>
            </a:r>
            <a:r>
              <a:rPr lang="en-US" b="1" dirty="0" err="1" smtClean="0">
                <a:solidFill>
                  <a:srgbClr val="00B0F0"/>
                </a:solidFill>
              </a:rPr>
              <a:t>desmopressin</a:t>
            </a:r>
            <a:r>
              <a:rPr lang="en-US" dirty="0" smtClean="0"/>
              <a:t>, which can be administered as a nasal spray or orally (</a:t>
            </a:r>
            <a:r>
              <a:rPr lang="en-US" dirty="0" err="1" smtClean="0"/>
              <a:t>Glazener</a:t>
            </a:r>
            <a:r>
              <a:rPr lang="en-US" dirty="0" smtClean="0"/>
              <a:t> &amp; Evans 2003). </a:t>
            </a:r>
          </a:p>
          <a:p>
            <a:r>
              <a:rPr lang="en-US" b="1" dirty="0" err="1" smtClean="0">
                <a:solidFill>
                  <a:srgbClr val="00B0F0"/>
                </a:solidFill>
              </a:rPr>
              <a:t>Specialised</a:t>
            </a:r>
            <a:r>
              <a:rPr lang="en-US" b="1" dirty="0" smtClean="0">
                <a:solidFill>
                  <a:srgbClr val="00B0F0"/>
                </a:solidFill>
              </a:rPr>
              <a:t> bedding products </a:t>
            </a:r>
            <a:r>
              <a:rPr lang="en-US" dirty="0" smtClean="0"/>
              <a:t>may reduce the need for changes in the night, and it is never a waste of time to teach PFM contractions, which may have some inhibitory effect on the </a:t>
            </a:r>
            <a:r>
              <a:rPr lang="en-US" dirty="0" err="1" smtClean="0"/>
              <a:t>detrusor</a:t>
            </a:r>
            <a:r>
              <a:rPr lang="en-US" dirty="0" smtClean="0"/>
              <a:t> muscle</a:t>
            </a:r>
            <a:endParaRPr lang="en-US" dirty="0"/>
          </a:p>
        </p:txBody>
      </p:sp>
    </p:spTree>
    <p:extLst>
      <p:ext uri="{BB962C8B-B14F-4D97-AF65-F5344CB8AC3E}">
        <p14:creationId xmlns:p14="http://schemas.microsoft.com/office/powerpoint/2010/main" val="2529773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b="1" dirty="0" smtClean="0"/>
              <a:t>Giggle incontinence</a:t>
            </a:r>
            <a:endParaRPr lang="en-US" dirty="0"/>
          </a:p>
        </p:txBody>
      </p:sp>
    </p:spTree>
    <p:extLst>
      <p:ext uri="{BB962C8B-B14F-4D97-AF65-F5344CB8AC3E}">
        <p14:creationId xmlns:p14="http://schemas.microsoft.com/office/powerpoint/2010/main" val="4206311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It is thought that giggle incontinence is caused by </a:t>
            </a:r>
            <a:r>
              <a:rPr lang="en-US" b="1" dirty="0" err="1" smtClean="0">
                <a:solidFill>
                  <a:srgbClr val="00B0F0"/>
                </a:solidFill>
              </a:rPr>
              <a:t>detrusor</a:t>
            </a:r>
            <a:r>
              <a:rPr lang="en-US" b="1" dirty="0" smtClean="0">
                <a:solidFill>
                  <a:srgbClr val="00B0F0"/>
                </a:solidFill>
              </a:rPr>
              <a:t> </a:t>
            </a:r>
            <a:r>
              <a:rPr lang="en-US" b="1" dirty="0" err="1" smtClean="0">
                <a:solidFill>
                  <a:srgbClr val="00B0F0"/>
                </a:solidFill>
              </a:rPr>
              <a:t>overactivity</a:t>
            </a:r>
            <a:r>
              <a:rPr lang="en-US" b="1" dirty="0" smtClean="0">
                <a:solidFill>
                  <a:srgbClr val="00B0F0"/>
                </a:solidFill>
              </a:rPr>
              <a:t> induced by laughter</a:t>
            </a:r>
          </a:p>
          <a:p>
            <a:r>
              <a:rPr lang="en-US" dirty="0" smtClean="0"/>
              <a:t> treatment is as for </a:t>
            </a:r>
            <a:r>
              <a:rPr lang="en-US" dirty="0" err="1" smtClean="0"/>
              <a:t>detrusor</a:t>
            </a:r>
            <a:r>
              <a:rPr lang="en-US" dirty="0" smtClean="0"/>
              <a:t> </a:t>
            </a:r>
            <a:r>
              <a:rPr lang="en-US" dirty="0" err="1" smtClean="0"/>
              <a:t>overactivity</a:t>
            </a:r>
            <a:r>
              <a:rPr lang="en-US" dirty="0" smtClean="0"/>
              <a:t>;</a:t>
            </a:r>
          </a:p>
          <a:p>
            <a:r>
              <a:rPr lang="en-US" dirty="0" smtClean="0"/>
              <a:t> in severe cases this may include </a:t>
            </a:r>
            <a:r>
              <a:rPr lang="en-US" dirty="0" err="1" smtClean="0"/>
              <a:t>pharmocotherapy</a:t>
            </a:r>
            <a:r>
              <a:rPr lang="en-US" dirty="0" smtClean="0"/>
              <a:t>. </a:t>
            </a:r>
          </a:p>
          <a:p>
            <a:r>
              <a:rPr lang="en-US" dirty="0" smtClean="0"/>
              <a:t>Time is well spent explaining exactly why the leakage occurs and teaching PFM exercise and deferment techniques. </a:t>
            </a:r>
          </a:p>
          <a:p>
            <a:r>
              <a:rPr lang="en-US" dirty="0" smtClean="0"/>
              <a:t>Not only should the girl </a:t>
            </a:r>
            <a:r>
              <a:rPr lang="en-US" dirty="0" err="1" smtClean="0"/>
              <a:t>practise</a:t>
            </a:r>
            <a:r>
              <a:rPr lang="en-US" dirty="0" smtClean="0"/>
              <a:t> PFM exercise regularly to build up strength and endurance but she should be encouraged to develop the habit of contracting these muscles before and while giggling.</a:t>
            </a:r>
          </a:p>
          <a:p>
            <a:r>
              <a:rPr lang="en-US" dirty="0" smtClean="0"/>
              <a:t> Continence-promoting advice should include fluid intake and bowel habits</a:t>
            </a:r>
            <a:endParaRPr lang="en-US" dirty="0"/>
          </a:p>
        </p:txBody>
      </p:sp>
    </p:spTree>
    <p:extLst>
      <p:ext uri="{BB962C8B-B14F-4D97-AF65-F5344CB8AC3E}">
        <p14:creationId xmlns:p14="http://schemas.microsoft.com/office/powerpoint/2010/main" val="261592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Incontinence</a:t>
            </a:r>
            <a:endParaRPr lang="en-US" b="1" dirty="0"/>
          </a:p>
        </p:txBody>
      </p:sp>
      <p:sp>
        <p:nvSpPr>
          <p:cNvPr id="3" name="Content Placeholder 2"/>
          <p:cNvSpPr>
            <a:spLocks noGrp="1"/>
          </p:cNvSpPr>
          <p:nvPr>
            <p:ph idx="1"/>
          </p:nvPr>
        </p:nvSpPr>
        <p:spPr/>
        <p:txBody>
          <a:bodyPr/>
          <a:lstStyle/>
          <a:p>
            <a:r>
              <a:rPr lang="en-US" dirty="0"/>
              <a:t>‘</a:t>
            </a:r>
            <a:r>
              <a:rPr lang="en-US" i="1" dirty="0"/>
              <a:t>Incontinence’ has been defined as the involuntary or inappropriate passing of urine or </a:t>
            </a:r>
            <a:r>
              <a:rPr lang="en-US" i="1" dirty="0" err="1"/>
              <a:t>faeces</a:t>
            </a:r>
            <a:r>
              <a:rPr lang="en-US" i="1" dirty="0"/>
              <a:t>, or both, that has an impact on social functioning or </a:t>
            </a:r>
            <a:r>
              <a:rPr lang="en-US" i="1" dirty="0" err="1" smtClean="0"/>
              <a:t>hygien</a:t>
            </a:r>
            <a:r>
              <a:rPr lang="en-US" i="1" dirty="0" smtClean="0"/>
              <a:t>.</a:t>
            </a:r>
          </a:p>
          <a:p>
            <a:r>
              <a:rPr lang="en-US" dirty="0" smtClean="0"/>
              <a:t>This </a:t>
            </a:r>
            <a:r>
              <a:rPr lang="en-US" dirty="0"/>
              <a:t>definition applies only after early childhood</a:t>
            </a:r>
            <a:r>
              <a:rPr lang="en-US" dirty="0" smtClean="0"/>
              <a:t>.</a:t>
            </a:r>
          </a:p>
          <a:p>
            <a:endParaRPr lang="en-US" dirty="0"/>
          </a:p>
        </p:txBody>
      </p:sp>
    </p:spTree>
    <p:extLst>
      <p:ext uri="{BB962C8B-B14F-4D97-AF65-F5344CB8AC3E}">
        <p14:creationId xmlns:p14="http://schemas.microsoft.com/office/powerpoint/2010/main" val="35834026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229600" cy="1143000"/>
          </a:xfrm>
        </p:spPr>
        <p:txBody>
          <a:bodyPr/>
          <a:lstStyle/>
          <a:p>
            <a:r>
              <a:rPr lang="en-US" b="1" dirty="0" smtClean="0"/>
              <a:t>Functional incontinence</a:t>
            </a:r>
            <a:endParaRPr lang="en-US" dirty="0"/>
          </a:p>
        </p:txBody>
      </p:sp>
    </p:spTree>
    <p:extLst>
      <p:ext uri="{BB962C8B-B14F-4D97-AF65-F5344CB8AC3E}">
        <p14:creationId xmlns:p14="http://schemas.microsoft.com/office/powerpoint/2010/main" val="12848369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 is involuntary loss of urine resulting from a deficit in ability to perform toileting functions secondary to physical or mental limitations.</a:t>
            </a:r>
          </a:p>
          <a:p>
            <a:endParaRPr lang="en-US" dirty="0"/>
          </a:p>
        </p:txBody>
      </p:sp>
    </p:spTree>
    <p:extLst>
      <p:ext uri="{BB962C8B-B14F-4D97-AF65-F5344CB8AC3E}">
        <p14:creationId xmlns:p14="http://schemas.microsoft.com/office/powerpoint/2010/main" val="12950505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jpg"/>
          <p:cNvPicPr>
            <a:picLocks noGrp="1" noChangeAspect="1"/>
          </p:cNvPicPr>
          <p:nvPr>
            <p:ph idx="1"/>
          </p:nvPr>
        </p:nvPicPr>
        <p:blipFill>
          <a:blip r:embed="rId2" cstate="print"/>
          <a:stretch>
            <a:fillRect/>
          </a:stretch>
        </p:blipFill>
        <p:spPr>
          <a:xfrm>
            <a:off x="4876800" y="2743200"/>
            <a:ext cx="3644298" cy="2729706"/>
          </a:xfrm>
        </p:spPr>
      </p:pic>
      <p:pic>
        <p:nvPicPr>
          <p:cNvPr id="5" name="Picture 4" descr="images.jpg"/>
          <p:cNvPicPr>
            <a:picLocks noChangeAspect="1"/>
          </p:cNvPicPr>
          <p:nvPr/>
        </p:nvPicPr>
        <p:blipFill>
          <a:blip r:embed="rId3" cstate="print"/>
          <a:stretch>
            <a:fillRect/>
          </a:stretch>
        </p:blipFill>
        <p:spPr>
          <a:xfrm>
            <a:off x="914400" y="1447800"/>
            <a:ext cx="3429000" cy="2281844"/>
          </a:xfrm>
          <a:prstGeom prst="rect">
            <a:avLst/>
          </a:prstGeom>
        </p:spPr>
      </p:pic>
      <p:pic>
        <p:nvPicPr>
          <p:cNvPr id="6" name="Picture 5" descr="comments-icon.jpg"/>
          <p:cNvPicPr>
            <a:picLocks noChangeAspect="1"/>
          </p:cNvPicPr>
          <p:nvPr/>
        </p:nvPicPr>
        <p:blipFill>
          <a:blip r:embed="rId4" cstate="print"/>
          <a:stretch>
            <a:fillRect/>
          </a:stretch>
        </p:blipFill>
        <p:spPr>
          <a:xfrm>
            <a:off x="1295400" y="4038600"/>
            <a:ext cx="3117463" cy="2028825"/>
          </a:xfrm>
          <a:prstGeom prst="rect">
            <a:avLst/>
          </a:prstGeom>
        </p:spPr>
      </p:pic>
    </p:spTree>
    <p:extLst>
      <p:ext uri="{BB962C8B-B14F-4D97-AF65-F5344CB8AC3E}">
        <p14:creationId xmlns:p14="http://schemas.microsoft.com/office/powerpoint/2010/main" val="30200301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ownload (1).jpg"/>
          <p:cNvPicPr>
            <a:picLocks noChangeAspect="1"/>
          </p:cNvPicPr>
          <p:nvPr/>
        </p:nvPicPr>
        <p:blipFill>
          <a:blip r:embed="rId2" cstate="print"/>
          <a:stretch>
            <a:fillRect/>
          </a:stretch>
        </p:blipFill>
        <p:spPr>
          <a:xfrm>
            <a:off x="5181600" y="3276600"/>
            <a:ext cx="2143125" cy="2143125"/>
          </a:xfrm>
          <a:prstGeom prst="rect">
            <a:avLst/>
          </a:prstGeom>
        </p:spPr>
      </p:pic>
      <p:pic>
        <p:nvPicPr>
          <p:cNvPr id="5" name="Picture 4" descr="download.jpg"/>
          <p:cNvPicPr>
            <a:picLocks noChangeAspect="1"/>
          </p:cNvPicPr>
          <p:nvPr/>
        </p:nvPicPr>
        <p:blipFill>
          <a:blip r:embed="rId3" cstate="print"/>
          <a:stretch>
            <a:fillRect/>
          </a:stretch>
        </p:blipFill>
        <p:spPr>
          <a:xfrm>
            <a:off x="2133600" y="609600"/>
            <a:ext cx="2095500" cy="218122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 </a:t>
            </a:r>
            <a:r>
              <a:rPr lang="en-US" dirty="0"/>
              <a:t>society places demands that voiding occurs at a time and in a place that is acceptable to the majority. </a:t>
            </a:r>
            <a:endParaRPr lang="en-US" dirty="0" smtClean="0"/>
          </a:p>
          <a:p>
            <a:r>
              <a:rPr lang="en-US" b="1" dirty="0" smtClean="0">
                <a:solidFill>
                  <a:srgbClr val="7030A0"/>
                </a:solidFill>
              </a:rPr>
              <a:t>If </a:t>
            </a:r>
            <a:r>
              <a:rPr lang="en-US" b="1" dirty="0">
                <a:solidFill>
                  <a:srgbClr val="7030A0"/>
                </a:solidFill>
              </a:rPr>
              <a:t>a person passes urine or </a:t>
            </a:r>
            <a:r>
              <a:rPr lang="en-US" b="1" dirty="0" err="1">
                <a:solidFill>
                  <a:srgbClr val="7030A0"/>
                </a:solidFill>
              </a:rPr>
              <a:t>faeces</a:t>
            </a:r>
            <a:r>
              <a:rPr lang="en-US" b="1" dirty="0">
                <a:solidFill>
                  <a:srgbClr val="7030A0"/>
                </a:solidFill>
              </a:rPr>
              <a:t> into clothing, in a bed or chair, on to the ground or into a receptacle not designated for the purpose the person is likely to be </a:t>
            </a:r>
            <a:r>
              <a:rPr lang="en-US" b="1" dirty="0" err="1">
                <a:solidFill>
                  <a:srgbClr val="7030A0"/>
                </a:solidFill>
              </a:rPr>
              <a:t>labelled</a:t>
            </a:r>
            <a:r>
              <a:rPr lang="en-US" b="1" dirty="0">
                <a:solidFill>
                  <a:srgbClr val="7030A0"/>
                </a:solidFill>
              </a:rPr>
              <a:t> as ‘incontinent</a:t>
            </a:r>
            <a:r>
              <a:rPr lang="en-US" dirty="0"/>
              <a:t>’.</a:t>
            </a:r>
          </a:p>
        </p:txBody>
      </p:sp>
    </p:spTree>
    <p:extLst>
      <p:ext uri="{BB962C8B-B14F-4D97-AF65-F5344CB8AC3E}">
        <p14:creationId xmlns:p14="http://schemas.microsoft.com/office/powerpoint/2010/main" val="2509135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Incontinence of urine or </a:t>
            </a:r>
            <a:r>
              <a:rPr lang="en-US" dirty="0" err="1"/>
              <a:t>faeces</a:t>
            </a:r>
            <a:r>
              <a:rPr lang="en-US" dirty="0"/>
              <a:t> is a </a:t>
            </a:r>
            <a:r>
              <a:rPr lang="en-US" b="1" dirty="0">
                <a:solidFill>
                  <a:srgbClr val="7030A0"/>
                </a:solidFill>
              </a:rPr>
              <a:t>symptom or a sign with a cause</a:t>
            </a:r>
            <a:r>
              <a:rPr lang="en-US" dirty="0"/>
              <a:t>, not a condition or a specific disease. </a:t>
            </a:r>
            <a:endParaRPr lang="en-US" dirty="0" smtClean="0"/>
          </a:p>
          <a:p>
            <a:r>
              <a:rPr lang="en-US" dirty="0" smtClean="0"/>
              <a:t>It </a:t>
            </a:r>
            <a:r>
              <a:rPr lang="en-US" dirty="0"/>
              <a:t>may be a temporary state associated with a </a:t>
            </a:r>
            <a:r>
              <a:rPr lang="en-US" b="1" dirty="0">
                <a:solidFill>
                  <a:srgbClr val="7030A0"/>
                </a:solidFill>
              </a:rPr>
              <a:t>transient cause </a:t>
            </a:r>
            <a:r>
              <a:rPr lang="en-US" dirty="0"/>
              <a:t>(e.g. transient unconsciousness, infection, or drug side-effects), or it may be persistent resulting from longer-lasting or even </a:t>
            </a:r>
            <a:r>
              <a:rPr lang="en-US" b="1" dirty="0">
                <a:solidFill>
                  <a:srgbClr val="7030A0"/>
                </a:solidFill>
              </a:rPr>
              <a:t>permanent causes </a:t>
            </a:r>
            <a:r>
              <a:rPr lang="en-US" dirty="0"/>
              <a:t>(e.g. trauma in childbirth, stroke)</a:t>
            </a:r>
          </a:p>
        </p:txBody>
      </p:sp>
    </p:spTree>
    <p:extLst>
      <p:ext uri="{BB962C8B-B14F-4D97-AF65-F5344CB8AC3E}">
        <p14:creationId xmlns:p14="http://schemas.microsoft.com/office/powerpoint/2010/main" val="350315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can lead to isolation, depression, loss of self-esteem, and ill health, for example </a:t>
            </a:r>
            <a:r>
              <a:rPr lang="en-US" dirty="0" smtClean="0"/>
              <a:t>infections</a:t>
            </a:r>
          </a:p>
          <a:p>
            <a:endParaRPr lang="en-US" dirty="0"/>
          </a:p>
        </p:txBody>
      </p:sp>
    </p:spTree>
    <p:extLst>
      <p:ext uri="{BB962C8B-B14F-4D97-AF65-F5344CB8AC3E}">
        <p14:creationId xmlns:p14="http://schemas.microsoft.com/office/powerpoint/2010/main" val="2964059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Prevention of continence problems</a:t>
            </a:r>
            <a:endParaRPr lang="en-US" dirty="0"/>
          </a:p>
        </p:txBody>
      </p:sp>
      <p:sp>
        <p:nvSpPr>
          <p:cNvPr id="3" name="Content Placeholder 2"/>
          <p:cNvSpPr>
            <a:spLocks noGrp="1"/>
          </p:cNvSpPr>
          <p:nvPr>
            <p:ph idx="1"/>
          </p:nvPr>
        </p:nvSpPr>
        <p:spPr/>
        <p:txBody>
          <a:bodyPr>
            <a:normAutofit fontScale="85000" lnSpcReduction="20000"/>
          </a:bodyPr>
          <a:lstStyle/>
          <a:p>
            <a:r>
              <a:rPr lang="en-US" dirty="0"/>
              <a:t>Repetitive coughing, smoking, frequent constipation, obesity, repeated heavy lifting and poorly controlled </a:t>
            </a:r>
            <a:r>
              <a:rPr lang="en-US" b="1" dirty="0">
                <a:solidFill>
                  <a:srgbClr val="7030A0"/>
                </a:solidFill>
              </a:rPr>
              <a:t>diabetes</a:t>
            </a:r>
            <a:r>
              <a:rPr lang="en-US" dirty="0"/>
              <a:t> are just some of the factors that can lead to continence problems and over which an individual has some </a:t>
            </a:r>
            <a:r>
              <a:rPr lang="en-US" dirty="0" smtClean="0"/>
              <a:t>control</a:t>
            </a:r>
          </a:p>
          <a:p>
            <a:r>
              <a:rPr lang="en-US" dirty="0"/>
              <a:t>Following childbirth, it is important </a:t>
            </a:r>
            <a:r>
              <a:rPr lang="en-US" b="1" dirty="0">
                <a:solidFill>
                  <a:srgbClr val="7030A0"/>
                </a:solidFill>
              </a:rPr>
              <a:t>to regain </a:t>
            </a:r>
            <a:r>
              <a:rPr lang="en-US" b="1" dirty="0" err="1">
                <a:solidFill>
                  <a:srgbClr val="7030A0"/>
                </a:solidFill>
              </a:rPr>
              <a:t>prepregnancy</a:t>
            </a:r>
            <a:r>
              <a:rPr lang="en-US" b="1" dirty="0">
                <a:solidFill>
                  <a:srgbClr val="7030A0"/>
                </a:solidFill>
              </a:rPr>
              <a:t> strength of the pelvic floor muscles </a:t>
            </a:r>
            <a:r>
              <a:rPr lang="en-US" dirty="0"/>
              <a:t>(PFMs) as far as humanly </a:t>
            </a:r>
            <a:r>
              <a:rPr lang="en-US" dirty="0" smtClean="0"/>
              <a:t>possible</a:t>
            </a:r>
          </a:p>
          <a:p>
            <a:r>
              <a:rPr lang="en-US" dirty="0"/>
              <a:t>As a </a:t>
            </a:r>
            <a:r>
              <a:rPr lang="en-US" b="1" dirty="0">
                <a:solidFill>
                  <a:srgbClr val="7030A0"/>
                </a:solidFill>
              </a:rPr>
              <a:t>prophylactic measure</a:t>
            </a:r>
            <a:r>
              <a:rPr lang="en-US" dirty="0"/>
              <a:t>, every woman should be encouraged from a young age to make a regular habit of PFM contractions (Wall &amp; Davidson 1992), and it is never too late to start!</a:t>
            </a:r>
          </a:p>
        </p:txBody>
      </p:sp>
    </p:spTree>
    <p:extLst>
      <p:ext uri="{BB962C8B-B14F-4D97-AF65-F5344CB8AC3E}">
        <p14:creationId xmlns:p14="http://schemas.microsoft.com/office/powerpoint/2010/main" val="1900333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patients with hay fever, asthma, chronic chest conditions, back problems, stroke, multiple sclerosis, Parkinson’s disease, Alzheimer’s disease, hypertension and diabetes, those undergoing hip replacement, the elderly, the obese, those on crutches and those confined to a wheel chair are all at </a:t>
            </a:r>
            <a:r>
              <a:rPr lang="en-US" b="1" dirty="0">
                <a:solidFill>
                  <a:srgbClr val="7030A0"/>
                </a:solidFill>
              </a:rPr>
              <a:t>particular risk of developing bladder and </a:t>
            </a:r>
            <a:r>
              <a:rPr lang="en-US" b="1" dirty="0" smtClean="0">
                <a:solidFill>
                  <a:srgbClr val="7030A0"/>
                </a:solidFill>
              </a:rPr>
              <a:t>bowel dysfunction</a:t>
            </a:r>
            <a:endParaRPr lang="en-US" b="1" dirty="0">
              <a:solidFill>
                <a:srgbClr val="7030A0"/>
              </a:solidFill>
            </a:endParaRPr>
          </a:p>
        </p:txBody>
      </p:sp>
    </p:spTree>
    <p:extLst>
      <p:ext uri="{BB962C8B-B14F-4D97-AF65-F5344CB8AC3E}">
        <p14:creationId xmlns:p14="http://schemas.microsoft.com/office/powerpoint/2010/main" val="1944495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a:t>main groups of patients referred to the physiotherapist are those with </a:t>
            </a:r>
            <a:r>
              <a:rPr lang="en-US" b="1" i="1" dirty="0">
                <a:solidFill>
                  <a:srgbClr val="7030A0"/>
                </a:solidFill>
              </a:rPr>
              <a:t>storage symptoms </a:t>
            </a:r>
            <a:r>
              <a:rPr lang="en-US" b="1" i="1" dirty="0" smtClean="0">
                <a:solidFill>
                  <a:srgbClr val="7030A0"/>
                </a:solidFill>
              </a:rPr>
              <a:t>resulting </a:t>
            </a:r>
            <a:r>
              <a:rPr lang="en-US" b="1" i="1" dirty="0">
                <a:solidFill>
                  <a:srgbClr val="7030A0"/>
                </a:solidFill>
              </a:rPr>
              <a:t>in urine </a:t>
            </a:r>
            <a:r>
              <a:rPr lang="en-US" b="1" i="1" dirty="0" smtClean="0">
                <a:solidFill>
                  <a:srgbClr val="7030A0"/>
                </a:solidFill>
              </a:rPr>
              <a:t>leakage.</a:t>
            </a:r>
          </a:p>
          <a:p>
            <a:r>
              <a:rPr lang="en-US" dirty="0"/>
              <a:t>Incontinence of urine was </a:t>
            </a:r>
            <a:r>
              <a:rPr lang="en-US" dirty="0" smtClean="0"/>
              <a:t>defined as </a:t>
            </a:r>
            <a:r>
              <a:rPr lang="en-US" dirty="0"/>
              <a:t>the </a:t>
            </a:r>
            <a:r>
              <a:rPr lang="en-US" b="1" dirty="0"/>
              <a:t>involuntary loss of urine that is objectively demonstrable </a:t>
            </a:r>
            <a:r>
              <a:rPr lang="en-US" dirty="0"/>
              <a:t>and is a </a:t>
            </a:r>
            <a:r>
              <a:rPr lang="en-US" dirty="0">
                <a:solidFill>
                  <a:srgbClr val="00B0F0"/>
                </a:solidFill>
              </a:rPr>
              <a:t>social or hygienic problem</a:t>
            </a:r>
            <a:endParaRPr lang="en-US" b="1" dirty="0">
              <a:solidFill>
                <a:srgbClr val="00B0F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1641</Words>
  <Application>Microsoft Office PowerPoint</Application>
  <PresentationFormat>On-screen Show (4:3)</PresentationFormat>
  <Paragraphs>93</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INCONTINENCE OF URINE</vt:lpstr>
      <vt:lpstr>continence</vt:lpstr>
      <vt:lpstr>Incontinence</vt:lpstr>
      <vt:lpstr>PowerPoint Presentation</vt:lpstr>
      <vt:lpstr>PowerPoint Presentation</vt:lpstr>
      <vt:lpstr>PowerPoint Presentation</vt:lpstr>
      <vt:lpstr>Prevention of continence problems</vt:lpstr>
      <vt:lpstr>PowerPoint Presentation</vt:lpstr>
      <vt:lpstr>PowerPoint Presentation</vt:lpstr>
      <vt:lpstr>COMMON TYPES OF URINARY INCONTINENCE</vt:lpstr>
      <vt:lpstr>Extraurethral incontinence</vt:lpstr>
      <vt:lpstr>Detrusor overactivity incontinence</vt:lpstr>
      <vt:lpstr>PowerPoint Presentation</vt:lpstr>
      <vt:lpstr>PowerPoint Presentation</vt:lpstr>
      <vt:lpstr>ETIOLOGY</vt:lpstr>
      <vt:lpstr>PowerPoint Presentation</vt:lpstr>
      <vt:lpstr>Managment</vt:lpstr>
      <vt:lpstr>Urodynamic stress incontinence</vt:lpstr>
      <vt:lpstr>PowerPoint Presentation</vt:lpstr>
      <vt:lpstr>PowerPoint Presentation</vt:lpstr>
      <vt:lpstr>PowerPoint Presentation</vt:lpstr>
      <vt:lpstr>CAUSES</vt:lpstr>
      <vt:lpstr>Weakness of PFMs</vt:lpstr>
      <vt:lpstr>Management of USI</vt:lpstr>
      <vt:lpstr>Nocturnal enuresis</vt:lpstr>
      <vt:lpstr>PowerPoint Presentation</vt:lpstr>
      <vt:lpstr>MANAGMENTS</vt:lpstr>
      <vt:lpstr>Giggle incontinence</vt:lpstr>
      <vt:lpstr>PowerPoint Presentation</vt:lpstr>
      <vt:lpstr>Functional incontinence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INCONTINENCE OF URINE</dc:title>
  <dc:creator>dpt doc</dc:creator>
  <cp:lastModifiedBy>HP</cp:lastModifiedBy>
  <cp:revision>18</cp:revision>
  <dcterms:created xsi:type="dcterms:W3CDTF">2015-04-23T01:49:06Z</dcterms:created>
  <dcterms:modified xsi:type="dcterms:W3CDTF">2020-04-17T15:50:38Z</dcterms:modified>
</cp:coreProperties>
</file>