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6" r:id="rId6"/>
    <p:sldId id="259" r:id="rId7"/>
    <p:sldId id="262" r:id="rId8"/>
    <p:sldId id="264" r:id="rId9"/>
    <p:sldId id="267" r:id="rId10"/>
    <p:sldId id="263" r:id="rId11"/>
    <p:sldId id="260" r:id="rId12"/>
    <p:sldId id="268"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A16C51-43FF-4EEB-B79B-44A2B662565F}"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198424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A16C51-43FF-4EEB-B79B-44A2B662565F}"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29761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A16C51-43FF-4EEB-B79B-44A2B662565F}"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1389697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A16C51-43FF-4EEB-B79B-44A2B662565F}"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3384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A16C51-43FF-4EEB-B79B-44A2B662565F}"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338884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A16C51-43FF-4EEB-B79B-44A2B662565F}"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953564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A16C51-43FF-4EEB-B79B-44A2B662565F}" type="datetimeFigureOut">
              <a:rPr lang="en-US" smtClean="0"/>
              <a:t>4/4/2019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160297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A16C51-43FF-4EEB-B79B-44A2B662565F}" type="datetimeFigureOut">
              <a:rPr lang="en-US" smtClean="0"/>
              <a:t>4/4/2019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3250442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16C51-43FF-4EEB-B79B-44A2B662565F}" type="datetimeFigureOut">
              <a:rPr lang="en-US" smtClean="0"/>
              <a:t>4/4/2019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4218660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A16C51-43FF-4EEB-B79B-44A2B662565F}"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3855306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A16C51-43FF-4EEB-B79B-44A2B662565F}"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B646-33B0-480C-8C2C-96357EB11426}" type="slidenum">
              <a:rPr lang="en-US" smtClean="0"/>
              <a:t>‹#›</a:t>
            </a:fld>
            <a:endParaRPr lang="en-US"/>
          </a:p>
        </p:txBody>
      </p:sp>
    </p:spTree>
    <p:extLst>
      <p:ext uri="{BB962C8B-B14F-4D97-AF65-F5344CB8AC3E}">
        <p14:creationId xmlns:p14="http://schemas.microsoft.com/office/powerpoint/2010/main" val="4209723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A16C51-43FF-4EEB-B79B-44A2B662565F}" type="datetimeFigureOut">
              <a:rPr lang="en-US" smtClean="0"/>
              <a:t>4/4/2019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FB646-33B0-480C-8C2C-96357EB11426}" type="slidenum">
              <a:rPr lang="en-US" smtClean="0"/>
              <a:t>‹#›</a:t>
            </a:fld>
            <a:endParaRPr lang="en-US"/>
          </a:p>
        </p:txBody>
      </p:sp>
    </p:spTree>
    <p:extLst>
      <p:ext uri="{BB962C8B-B14F-4D97-AF65-F5344CB8AC3E}">
        <p14:creationId xmlns:p14="http://schemas.microsoft.com/office/powerpoint/2010/main" val="2521325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ncbi.nlm.nih.gov/pmc/articles/PMC3114612/" TargetMode="External"/><Relationship Id="rId3" Type="http://schemas.openxmlformats.org/officeDocument/2006/relationships/hyperlink" Target="http://www.euro.who.int/__data/assets/pdf_file/0010/74674/E86766.pdf" TargetMode="External"/><Relationship Id="rId7" Type="http://schemas.openxmlformats.org/officeDocument/2006/relationships/hyperlink" Target="https://www.healthypeople.gov/2020/about/foundation-health-measures/Determinants-of-Health" TargetMode="External"/><Relationship Id="rId2" Type="http://schemas.openxmlformats.org/officeDocument/2006/relationships/hyperlink" Target="https://academic.oup.com/heapro/article/20/2/187/827479" TargetMode="External"/><Relationship Id="rId1" Type="http://schemas.openxmlformats.org/officeDocument/2006/relationships/slideLayout" Target="../slideLayouts/slideLayout2.xml"/><Relationship Id="rId6" Type="http://schemas.openxmlformats.org/officeDocument/2006/relationships/hyperlink" Target="https://www.irp.wisc.edu/publications/focus/pdfs/foc331a.pdf" TargetMode="External"/><Relationship Id="rId5" Type="http://schemas.openxmlformats.org/officeDocument/2006/relationships/hyperlink" Target="https://www.who.int/hia/evidence/doh/en/" TargetMode="External"/><Relationship Id="rId4" Type="http://schemas.openxmlformats.org/officeDocument/2006/relationships/hyperlink" Target="https://www.healthknowledge.org.uk/public-health-textbook/organisation-management/5b-understanding-ofs/assessing-impact-external-influences" TargetMode="External"/><Relationship Id="rId9" Type="http://schemas.openxmlformats.org/officeDocument/2006/relationships/hyperlink" Target="https://international.commonwealthfund.org/features/government_ro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Factors affecting Health and Disease Pattern (Part II)</a:t>
            </a:r>
            <a:endParaRPr lang="en-US" b="1" dirty="0"/>
          </a:p>
        </p:txBody>
      </p:sp>
      <p:sp>
        <p:nvSpPr>
          <p:cNvPr id="3" name="Subtitle 2"/>
          <p:cNvSpPr>
            <a:spLocks noGrp="1"/>
          </p:cNvSpPr>
          <p:nvPr>
            <p:ph type="subTitle" idx="1"/>
          </p:nvPr>
        </p:nvSpPr>
        <p:spPr/>
        <p:txBody>
          <a:bodyPr/>
          <a:lstStyle/>
          <a:p>
            <a:r>
              <a:rPr lang="en-US" b="1" dirty="0" smtClean="0"/>
              <a:t>Medical Geography</a:t>
            </a:r>
            <a:endParaRPr lang="en-US" b="1" dirty="0"/>
          </a:p>
        </p:txBody>
      </p:sp>
    </p:spTree>
    <p:extLst>
      <p:ext uri="{BB962C8B-B14F-4D97-AF65-F5344CB8AC3E}">
        <p14:creationId xmlns:p14="http://schemas.microsoft.com/office/powerpoint/2010/main" val="2256680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228600" y="1219200"/>
            <a:ext cx="8686800" cy="5562600"/>
          </a:xfrm>
        </p:spPr>
        <p:txBody>
          <a:bodyPr>
            <a:normAutofit fontScale="70000" lnSpcReduction="20000"/>
          </a:bodyPr>
          <a:lstStyle/>
          <a:p>
            <a:pPr algn="just"/>
            <a:r>
              <a:rPr lang="en-US" dirty="0"/>
              <a:t>Culture also affects health in other ways, such as:</a:t>
            </a:r>
          </a:p>
          <a:p>
            <a:pPr algn="just"/>
            <a:r>
              <a:rPr lang="en-US" dirty="0" smtClean="0"/>
              <a:t>Acceptance </a:t>
            </a:r>
            <a:r>
              <a:rPr lang="en-US" dirty="0"/>
              <a:t>of a diagnosis, including who should be told, when and how.</a:t>
            </a:r>
          </a:p>
          <a:p>
            <a:pPr algn="just"/>
            <a:r>
              <a:rPr lang="en-US" dirty="0"/>
              <a:t>Acceptance of preventive or health promotion measures (e.g., vaccines, prenatal care, birth control, screening tests, etc.).</a:t>
            </a:r>
          </a:p>
          <a:p>
            <a:pPr algn="just"/>
            <a:r>
              <a:rPr lang="en-US" dirty="0"/>
              <a:t>Perception of the amount of control individuals have in preventing and controlling disease.</a:t>
            </a:r>
          </a:p>
          <a:p>
            <a:pPr algn="just"/>
            <a:r>
              <a:rPr lang="en-US" dirty="0"/>
              <a:t>Perceptions of death, dying and who should be involved.</a:t>
            </a:r>
          </a:p>
          <a:p>
            <a:pPr algn="just"/>
            <a:r>
              <a:rPr lang="en-US" dirty="0"/>
              <a:t>Use of direct versus indirect communication. Making or avoiding eye contact can be viewed as rude or polite, depending on culture.</a:t>
            </a:r>
          </a:p>
          <a:p>
            <a:pPr algn="just"/>
            <a:r>
              <a:rPr lang="en-US" dirty="0"/>
              <a:t>Willingness to discuss symptoms with a health care provider, or with an interpreter being present.</a:t>
            </a:r>
          </a:p>
          <a:p>
            <a:pPr algn="just"/>
            <a:r>
              <a:rPr lang="en-US" dirty="0"/>
              <a:t>Influence of family dynamics, including traditional gender roles, filial responsibilities, and patterns of support among family members.</a:t>
            </a:r>
          </a:p>
          <a:p>
            <a:pPr algn="just"/>
            <a:r>
              <a:rPr lang="en-US" dirty="0"/>
              <a:t>Perceptions of youth and aging.</a:t>
            </a:r>
          </a:p>
          <a:p>
            <a:pPr algn="just"/>
            <a:r>
              <a:rPr lang="en-US" dirty="0"/>
              <a:t>How accessible the health system is, as well as how well it functions.</a:t>
            </a:r>
          </a:p>
        </p:txBody>
      </p:sp>
    </p:spTree>
    <p:extLst>
      <p:ext uri="{BB962C8B-B14F-4D97-AF65-F5344CB8AC3E}">
        <p14:creationId xmlns:p14="http://schemas.microsoft.com/office/powerpoint/2010/main" val="2874486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Political Factors affecting Health and Disease Patterns</a:t>
            </a:r>
            <a:endParaRPr lang="en-US" b="1" dirty="0"/>
          </a:p>
        </p:txBody>
      </p:sp>
      <p:sp>
        <p:nvSpPr>
          <p:cNvPr id="3" name="Content Placeholder 2"/>
          <p:cNvSpPr>
            <a:spLocks noGrp="1"/>
          </p:cNvSpPr>
          <p:nvPr>
            <p:ph idx="1"/>
          </p:nvPr>
        </p:nvSpPr>
        <p:spPr/>
        <p:txBody>
          <a:bodyPr/>
          <a:lstStyle/>
          <a:p>
            <a:r>
              <a:rPr lang="en-US" dirty="0" smtClean="0"/>
              <a:t>These include:</a:t>
            </a:r>
          </a:p>
          <a:p>
            <a:r>
              <a:rPr lang="en-US" dirty="0" smtClean="0"/>
              <a:t>Govt. Policies</a:t>
            </a:r>
          </a:p>
          <a:p>
            <a:r>
              <a:rPr lang="en-US" dirty="0" smtClean="0"/>
              <a:t>Political Influences</a:t>
            </a:r>
          </a:p>
          <a:p>
            <a:r>
              <a:rPr lang="en-US" dirty="0" smtClean="0"/>
              <a:t>Health care Facilities</a:t>
            </a:r>
          </a:p>
          <a:p>
            <a:r>
              <a:rPr lang="en-US" dirty="0" smtClean="0"/>
              <a:t>Environmental Laws</a:t>
            </a:r>
          </a:p>
          <a:p>
            <a:r>
              <a:rPr lang="en-US" dirty="0" smtClean="0"/>
              <a:t>Law and Order Situation</a:t>
            </a:r>
            <a:endParaRPr lang="en-US" dirty="0"/>
          </a:p>
        </p:txBody>
      </p:sp>
    </p:spTree>
    <p:extLst>
      <p:ext uri="{BB962C8B-B14F-4D97-AF65-F5344CB8AC3E}">
        <p14:creationId xmlns:p14="http://schemas.microsoft.com/office/powerpoint/2010/main" val="82304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Continued</a:t>
            </a:r>
            <a:endParaRPr lang="en-US" b="1" dirty="0"/>
          </a:p>
        </p:txBody>
      </p:sp>
      <p:sp>
        <p:nvSpPr>
          <p:cNvPr id="3" name="Content Placeholder 2"/>
          <p:cNvSpPr>
            <a:spLocks noGrp="1"/>
          </p:cNvSpPr>
          <p:nvPr>
            <p:ph idx="1"/>
          </p:nvPr>
        </p:nvSpPr>
        <p:spPr>
          <a:xfrm>
            <a:off x="304800" y="1295400"/>
            <a:ext cx="8610600" cy="5334000"/>
          </a:xfrm>
        </p:spPr>
        <p:txBody>
          <a:bodyPr>
            <a:normAutofit fontScale="85000" lnSpcReduction="20000"/>
          </a:bodyPr>
          <a:lstStyle/>
          <a:p>
            <a:pPr algn="just"/>
            <a:r>
              <a:rPr lang="en-US" dirty="0"/>
              <a:t>Policies at the local, state, and federal level affect individual and population health. Increasing taxes on tobacco sales, for example, can improve population health by reducing the number of people using tobacco products</a:t>
            </a:r>
            <a:r>
              <a:rPr lang="en-US" dirty="0" smtClean="0"/>
              <a:t>.</a:t>
            </a:r>
          </a:p>
          <a:p>
            <a:pPr algn="just"/>
            <a:r>
              <a:rPr lang="en-US" dirty="0"/>
              <a:t>Some policies affect entire populations over extended periods of time while simultaneously helping to change individual behavior. For example, the 1966 Highway Safety Act and the National Traffic and Motor Vehicle Safety Act authorized the Federal Government to set and regulate standards for motor vehicles and highways. This led to an increase in safety standards for cars, including seat belts, which in turn reduced </a:t>
            </a:r>
            <a:r>
              <a:rPr lang="en-US" dirty="0" smtClean="0"/>
              <a:t>rates </a:t>
            </a:r>
            <a:r>
              <a:rPr lang="en-US" dirty="0"/>
              <a:t>of injuries and deaths from motor vehicle </a:t>
            </a:r>
            <a:r>
              <a:rPr lang="en-US" dirty="0" smtClean="0"/>
              <a:t>accidents.</a:t>
            </a:r>
          </a:p>
          <a:p>
            <a:pPr algn="just"/>
            <a:endParaRPr lang="en-US" dirty="0"/>
          </a:p>
        </p:txBody>
      </p:sp>
    </p:spTree>
    <p:extLst>
      <p:ext uri="{BB962C8B-B14F-4D97-AF65-F5344CB8AC3E}">
        <p14:creationId xmlns:p14="http://schemas.microsoft.com/office/powerpoint/2010/main" val="2302152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Links</a:t>
            </a:r>
            <a:endParaRPr lang="en-US" dirty="0"/>
          </a:p>
        </p:txBody>
      </p:sp>
      <p:sp>
        <p:nvSpPr>
          <p:cNvPr id="3" name="Content Placeholder 2"/>
          <p:cNvSpPr>
            <a:spLocks noGrp="1"/>
          </p:cNvSpPr>
          <p:nvPr>
            <p:ph idx="1"/>
          </p:nvPr>
        </p:nvSpPr>
        <p:spPr>
          <a:xfrm>
            <a:off x="381000" y="1219200"/>
            <a:ext cx="8610600" cy="5638800"/>
          </a:xfrm>
        </p:spPr>
        <p:txBody>
          <a:bodyPr>
            <a:normAutofit fontScale="77500" lnSpcReduction="20000"/>
          </a:bodyPr>
          <a:lstStyle/>
          <a:p>
            <a:r>
              <a:rPr lang="en-US" dirty="0">
                <a:hlinkClick r:id="rId2"/>
              </a:rPr>
              <a:t>https://</a:t>
            </a:r>
            <a:r>
              <a:rPr lang="en-US" dirty="0" smtClean="0">
                <a:hlinkClick r:id="rId2"/>
              </a:rPr>
              <a:t>academic.oup.com/heapro/article/20/2/187/827479</a:t>
            </a:r>
            <a:endParaRPr lang="en-US" dirty="0" smtClean="0"/>
          </a:p>
          <a:p>
            <a:r>
              <a:rPr lang="en-US" dirty="0">
                <a:hlinkClick r:id="rId3"/>
              </a:rPr>
              <a:t>http://www.euro.who.int/__</a:t>
            </a:r>
            <a:r>
              <a:rPr lang="en-US" dirty="0" smtClean="0">
                <a:hlinkClick r:id="rId3"/>
              </a:rPr>
              <a:t>data/assets/pdf_file/0010/74674/E86766.pdf</a:t>
            </a:r>
            <a:endParaRPr lang="en-US" dirty="0" smtClean="0"/>
          </a:p>
          <a:p>
            <a:r>
              <a:rPr lang="en-US" dirty="0">
                <a:hlinkClick r:id="rId4"/>
              </a:rPr>
              <a:t>https://</a:t>
            </a:r>
            <a:r>
              <a:rPr lang="en-US" dirty="0" smtClean="0">
                <a:hlinkClick r:id="rId4"/>
              </a:rPr>
              <a:t>www.healthknowledge.org.uk/public-health-textbook/organisation-management/5b-understanding-ofs/assessing-impact-external-influences</a:t>
            </a:r>
            <a:endParaRPr lang="en-US" dirty="0" smtClean="0"/>
          </a:p>
          <a:p>
            <a:r>
              <a:rPr lang="en-US" dirty="0">
                <a:hlinkClick r:id="rId5"/>
              </a:rPr>
              <a:t>https://www.who.int/hia/evidence/doh/en</a:t>
            </a:r>
            <a:r>
              <a:rPr lang="en-US" dirty="0" smtClean="0">
                <a:hlinkClick r:id="rId5"/>
              </a:rPr>
              <a:t>/</a:t>
            </a:r>
            <a:endParaRPr lang="en-US" dirty="0" smtClean="0"/>
          </a:p>
          <a:p>
            <a:r>
              <a:rPr lang="en-US" dirty="0">
                <a:hlinkClick r:id="rId6"/>
              </a:rPr>
              <a:t>https://</a:t>
            </a:r>
            <a:r>
              <a:rPr lang="en-US" dirty="0" smtClean="0">
                <a:hlinkClick r:id="rId6"/>
              </a:rPr>
              <a:t>www.irp.wisc.edu/publications/focus/pdfs/foc331a.pdf</a:t>
            </a:r>
            <a:endParaRPr lang="en-US" dirty="0" smtClean="0"/>
          </a:p>
          <a:p>
            <a:r>
              <a:rPr lang="en-US" dirty="0">
                <a:hlinkClick r:id="rId7"/>
              </a:rPr>
              <a:t>https://</a:t>
            </a:r>
            <a:r>
              <a:rPr lang="en-US" dirty="0" smtClean="0">
                <a:hlinkClick r:id="rId7"/>
              </a:rPr>
              <a:t>www.healthypeople.gov/2020/about/foundation-health-measures/Determinants-of-Health</a:t>
            </a:r>
            <a:endParaRPr lang="en-US" dirty="0" smtClean="0"/>
          </a:p>
          <a:p>
            <a:r>
              <a:rPr lang="en-US" dirty="0">
                <a:hlinkClick r:id="rId8"/>
              </a:rPr>
              <a:t>https://www.ncbi.nlm.nih.gov/pmc/articles/PMC3114612</a:t>
            </a:r>
            <a:r>
              <a:rPr lang="en-US" dirty="0" smtClean="0">
                <a:hlinkClick r:id="rId8"/>
              </a:rPr>
              <a:t>/</a:t>
            </a:r>
            <a:endParaRPr lang="en-US" dirty="0" smtClean="0"/>
          </a:p>
          <a:p>
            <a:r>
              <a:rPr lang="en-US" dirty="0">
                <a:hlinkClick r:id="rId9"/>
              </a:rPr>
              <a:t>https://international.commonwealthfund.org/features/government_role</a:t>
            </a:r>
            <a:r>
              <a:rPr lang="en-US" dirty="0" smtClean="0">
                <a:hlinkClick r:id="rId9"/>
              </a:rPr>
              <a:t>/</a:t>
            </a:r>
            <a:endParaRPr lang="en-US" dirty="0" smtClean="0"/>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246851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304800" y="1143000"/>
            <a:ext cx="8686800" cy="5486400"/>
          </a:xfrm>
        </p:spPr>
        <p:txBody>
          <a:bodyPr>
            <a:normAutofit fontScale="85000" lnSpcReduction="20000"/>
          </a:bodyPr>
          <a:lstStyle/>
          <a:p>
            <a:pPr algn="just"/>
            <a:r>
              <a:rPr lang="en-US" dirty="0" smtClean="0"/>
              <a:t>Health is determined by several factors including genetic inheritance, personal behaviors, access to quality health care, and the general external environment (such as the quality of air, water, and housing conditions). </a:t>
            </a:r>
          </a:p>
          <a:p>
            <a:pPr algn="just"/>
            <a:r>
              <a:rPr lang="en-US" dirty="0" smtClean="0"/>
              <a:t>In addition, a growing body of research has documented associations between socio-economic and cultural factors and health patterns.</a:t>
            </a:r>
          </a:p>
          <a:p>
            <a:pPr algn="just"/>
            <a:r>
              <a:rPr lang="en-US" dirty="0"/>
              <a:t>T</a:t>
            </a:r>
            <a:r>
              <a:rPr lang="en-US" dirty="0" smtClean="0"/>
              <a:t>he social determinants of health can be conceptualized as influencing health at multiple levels throughout the life course. </a:t>
            </a:r>
            <a:endParaRPr lang="en-US" dirty="0"/>
          </a:p>
          <a:p>
            <a:pPr marL="0" indent="0">
              <a:buNone/>
            </a:pPr>
            <a:endParaRPr lang="en-US" dirty="0" smtClean="0"/>
          </a:p>
          <a:p>
            <a:r>
              <a:rPr lang="en-US" dirty="0" smtClean="0"/>
              <a:t>Socio-Economic Factors</a:t>
            </a:r>
          </a:p>
          <a:p>
            <a:r>
              <a:rPr lang="en-US" dirty="0" smtClean="0"/>
              <a:t>Cultural Factors</a:t>
            </a:r>
          </a:p>
          <a:p>
            <a:r>
              <a:rPr lang="en-US" dirty="0" smtClean="0"/>
              <a:t>Political Factors</a:t>
            </a:r>
          </a:p>
          <a:p>
            <a:pPr marL="0" indent="0">
              <a:buNone/>
            </a:pPr>
            <a:endParaRPr lang="en-US" dirty="0"/>
          </a:p>
        </p:txBody>
      </p:sp>
    </p:spTree>
    <p:extLst>
      <p:ext uri="{BB962C8B-B14F-4D97-AF65-F5344CB8AC3E}">
        <p14:creationId xmlns:p14="http://schemas.microsoft.com/office/powerpoint/2010/main" val="529562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Socio- Economic Factors affecting Health and disease Patterns</a:t>
            </a:r>
            <a:endParaRPr lang="en-US" b="1" dirty="0"/>
          </a:p>
        </p:txBody>
      </p:sp>
      <p:sp>
        <p:nvSpPr>
          <p:cNvPr id="3" name="Content Placeholder 2"/>
          <p:cNvSpPr>
            <a:spLocks noGrp="1"/>
          </p:cNvSpPr>
          <p:nvPr>
            <p:ph idx="1"/>
          </p:nvPr>
        </p:nvSpPr>
        <p:spPr/>
        <p:txBody>
          <a:bodyPr>
            <a:normAutofit/>
          </a:bodyPr>
          <a:lstStyle/>
          <a:p>
            <a:pPr algn="just"/>
            <a:r>
              <a:rPr lang="en-US" dirty="0" smtClean="0"/>
              <a:t>It is plausible that greater economic resources would provide individuals with more resources to cope with both everyday and special challenges, and that limited economic resources in themselves can create stress(e.g., due to residential crowding, food insecurity, worry about making ends meet in general, and family conflict related to these stressors).</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512095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These include:</a:t>
            </a:r>
          </a:p>
          <a:p>
            <a:pPr algn="just"/>
            <a:r>
              <a:rPr lang="en-US" dirty="0" smtClean="0"/>
              <a:t>Socio- economic Status/ Economic Hardships</a:t>
            </a:r>
          </a:p>
          <a:p>
            <a:pPr algn="just"/>
            <a:r>
              <a:rPr lang="en-US" dirty="0" smtClean="0"/>
              <a:t>Income</a:t>
            </a:r>
          </a:p>
          <a:p>
            <a:pPr algn="just"/>
            <a:r>
              <a:rPr lang="en-US" dirty="0" smtClean="0"/>
              <a:t>Occupational Status</a:t>
            </a:r>
          </a:p>
          <a:p>
            <a:pPr algn="just"/>
            <a:r>
              <a:rPr lang="en-US" dirty="0" smtClean="0"/>
              <a:t>Educational Attainment</a:t>
            </a:r>
          </a:p>
          <a:p>
            <a:pPr algn="just"/>
            <a:r>
              <a:rPr lang="en-US" dirty="0" smtClean="0"/>
              <a:t>Nutritional Intake</a:t>
            </a:r>
          </a:p>
          <a:p>
            <a:pPr algn="just"/>
            <a:r>
              <a:rPr lang="en-US" dirty="0" smtClean="0"/>
              <a:t>Living Standard</a:t>
            </a:r>
          </a:p>
          <a:p>
            <a:pPr algn="just"/>
            <a:r>
              <a:rPr lang="en-US" dirty="0" smtClean="0"/>
              <a:t>Job Stress</a:t>
            </a:r>
          </a:p>
          <a:p>
            <a:pPr algn="just"/>
            <a:r>
              <a:rPr lang="en-US" dirty="0" smtClean="0"/>
              <a:t>Access to health insurance and Health care facilities</a:t>
            </a:r>
          </a:p>
          <a:p>
            <a:pPr algn="just"/>
            <a:endParaRPr lang="en-US" dirty="0"/>
          </a:p>
        </p:txBody>
      </p:sp>
    </p:spTree>
    <p:extLst>
      <p:ext uri="{BB962C8B-B14F-4D97-AF65-F5344CB8AC3E}">
        <p14:creationId xmlns:p14="http://schemas.microsoft.com/office/powerpoint/2010/main" val="3126360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Continued</a:t>
            </a:r>
            <a:endParaRPr lang="en-US" b="1" dirty="0"/>
          </a:p>
        </p:txBody>
      </p:sp>
      <p:sp>
        <p:nvSpPr>
          <p:cNvPr id="3" name="Content Placeholder 2"/>
          <p:cNvSpPr>
            <a:spLocks noGrp="1"/>
          </p:cNvSpPr>
          <p:nvPr>
            <p:ph idx="1"/>
          </p:nvPr>
        </p:nvSpPr>
        <p:spPr/>
        <p:txBody>
          <a:bodyPr/>
          <a:lstStyle/>
          <a:p>
            <a:pPr algn="just"/>
            <a:r>
              <a:rPr lang="en-US" dirty="0"/>
              <a:t>Income and social status - higher income and social status are linked to better health. The greater the gap between the richest and poorest people, the greater the differences in health.</a:t>
            </a:r>
          </a:p>
          <a:p>
            <a:pPr algn="just"/>
            <a:r>
              <a:rPr lang="en-US" dirty="0"/>
              <a:t>Education – low education levels are linked with poor health, more stress and lower self-confidence.</a:t>
            </a:r>
          </a:p>
        </p:txBody>
      </p:sp>
    </p:spTree>
    <p:extLst>
      <p:ext uri="{BB962C8B-B14F-4D97-AF65-F5344CB8AC3E}">
        <p14:creationId xmlns:p14="http://schemas.microsoft.com/office/powerpoint/2010/main" val="3049298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smtClean="0"/>
              <a:t>Cultural Factors affecting Health and Disease Patterns </a:t>
            </a:r>
            <a:endParaRPr lang="en-US" b="1" dirty="0"/>
          </a:p>
        </p:txBody>
      </p:sp>
      <p:sp>
        <p:nvSpPr>
          <p:cNvPr id="3" name="Content Placeholder 2"/>
          <p:cNvSpPr>
            <a:spLocks noGrp="1"/>
          </p:cNvSpPr>
          <p:nvPr>
            <p:ph idx="1"/>
          </p:nvPr>
        </p:nvSpPr>
        <p:spPr>
          <a:xfrm>
            <a:off x="152400" y="1371600"/>
            <a:ext cx="8610600" cy="5334000"/>
          </a:xfrm>
        </p:spPr>
        <p:txBody>
          <a:bodyPr>
            <a:normAutofit fontScale="77500" lnSpcReduction="20000"/>
          </a:bodyPr>
          <a:lstStyle/>
          <a:p>
            <a:pPr algn="just"/>
            <a:r>
              <a:rPr lang="en-US" dirty="0" smtClean="0"/>
              <a:t>Culture is the core, fundamental, dynamic, responsive, adaptive, and relatively coherent organizing system of life designed to </a:t>
            </a:r>
          </a:p>
          <a:p>
            <a:pPr marL="0" indent="0" algn="just">
              <a:buNone/>
            </a:pPr>
            <a:r>
              <a:rPr lang="en-US" dirty="0" smtClean="0"/>
              <a:t>     (1) ensure the survival and well-being of its members, and </a:t>
            </a:r>
          </a:p>
          <a:p>
            <a:pPr marL="0" indent="0" algn="just">
              <a:buNone/>
            </a:pPr>
            <a:r>
              <a:rPr lang="en-US" dirty="0" smtClean="0"/>
              <a:t>     (2)provide common ways to find meaning and purpose      	throughout life, and to communicate caring. </a:t>
            </a:r>
          </a:p>
          <a:p>
            <a:pPr algn="just"/>
            <a:r>
              <a:rPr lang="en-US" dirty="0" smtClean="0"/>
              <a:t>This system is composed of beliefs, values, and lifestyles to successfully adapt within a biotic and abiotic geographic niche using available technology and economic resources. </a:t>
            </a:r>
          </a:p>
          <a:p>
            <a:pPr algn="just"/>
            <a:r>
              <a:rPr lang="en-US" dirty="0" smtClean="0"/>
              <a:t>Culture  makes sickness and death more comprehensible and manageable through specific beliefs, values, and rituals that provide the answer to “why” and also provides social and personal means to manage the crisis by shaping appropriate </a:t>
            </a:r>
            <a:r>
              <a:rPr lang="en-US" u="sng" dirty="0" smtClean="0"/>
              <a:t>emotional reactions </a:t>
            </a:r>
            <a:r>
              <a:rPr lang="en-US" dirty="0" smtClean="0"/>
              <a:t>and </a:t>
            </a:r>
            <a:r>
              <a:rPr lang="en-US" u="sng" dirty="0" smtClean="0"/>
              <a:t>behavioral responses</a:t>
            </a:r>
            <a:r>
              <a:rPr lang="en-US" dirty="0" smtClean="0"/>
              <a:t> to the disease and norms regarding how one’s social network communicates caring, provides safety, and social support. </a:t>
            </a:r>
          </a:p>
        </p:txBody>
      </p:sp>
    </p:spTree>
    <p:extLst>
      <p:ext uri="{BB962C8B-B14F-4D97-AF65-F5344CB8AC3E}">
        <p14:creationId xmlns:p14="http://schemas.microsoft.com/office/powerpoint/2010/main" val="991594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These Include:</a:t>
            </a:r>
          </a:p>
          <a:p>
            <a:r>
              <a:rPr lang="en-US" dirty="0" smtClean="0"/>
              <a:t>Food Intake</a:t>
            </a:r>
          </a:p>
          <a:p>
            <a:r>
              <a:rPr lang="en-US" dirty="0" smtClean="0"/>
              <a:t>Brought up of Children</a:t>
            </a:r>
          </a:p>
          <a:p>
            <a:r>
              <a:rPr lang="en-US" dirty="0" smtClean="0"/>
              <a:t>Gender Biasness</a:t>
            </a:r>
          </a:p>
          <a:p>
            <a:r>
              <a:rPr lang="en-US" dirty="0" smtClean="0"/>
              <a:t>Religious Practices</a:t>
            </a:r>
          </a:p>
          <a:p>
            <a:r>
              <a:rPr lang="en-US" dirty="0" smtClean="0"/>
              <a:t>Social Support and Social </a:t>
            </a:r>
            <a:r>
              <a:rPr lang="en-US" dirty="0" smtClean="0"/>
              <a:t>Network</a:t>
            </a:r>
          </a:p>
          <a:p>
            <a:r>
              <a:rPr lang="en-US" dirty="0" smtClean="0"/>
              <a:t>Taboo and Stigmatization</a:t>
            </a:r>
            <a:endParaRPr lang="en-US" dirty="0" smtClean="0"/>
          </a:p>
          <a:p>
            <a:endParaRPr lang="en-US" dirty="0"/>
          </a:p>
        </p:txBody>
      </p:sp>
    </p:spTree>
    <p:extLst>
      <p:ext uri="{BB962C8B-B14F-4D97-AF65-F5344CB8AC3E}">
        <p14:creationId xmlns:p14="http://schemas.microsoft.com/office/powerpoint/2010/main" val="3096031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304800" y="1143000"/>
            <a:ext cx="8610600" cy="5562600"/>
          </a:xfrm>
        </p:spPr>
        <p:txBody>
          <a:bodyPr>
            <a:normAutofit fontScale="92500" lnSpcReduction="10000"/>
          </a:bodyPr>
          <a:lstStyle/>
          <a:p>
            <a:pPr algn="just"/>
            <a:r>
              <a:rPr lang="en-US" dirty="0" smtClean="0"/>
              <a:t>Some </a:t>
            </a:r>
            <a:r>
              <a:rPr lang="en-US" dirty="0"/>
              <a:t>patients are unaware of germ theory and may instead believe in fatalism, a djinn (in rural Afghanistan, an evil spirit that seizes infants and is responsible for tetanus-like illness), the 'evil eye', or a demon. </a:t>
            </a:r>
          </a:p>
          <a:p>
            <a:r>
              <a:rPr lang="en-US" dirty="0" smtClean="0"/>
              <a:t>In </a:t>
            </a:r>
            <a:r>
              <a:rPr lang="en-US" dirty="0"/>
              <a:t>many cultures, depression is a common stigma and seeing a psychiatrist means a person is “crazy</a:t>
            </a:r>
            <a:r>
              <a:rPr lang="en-US" dirty="0" smtClean="0"/>
              <a:t>”.</a:t>
            </a:r>
          </a:p>
          <a:p>
            <a:r>
              <a:rPr lang="en-US" dirty="0" smtClean="0"/>
              <a:t>Obesity is treated in some cultures as a symbol of beauty and strength</a:t>
            </a:r>
          </a:p>
          <a:p>
            <a:r>
              <a:rPr lang="en-US" dirty="0" smtClean="0"/>
              <a:t>Certain diseases like HIV, AIDs  and STDs are considered a matter of shame and social taboo in most cultures and their treatment becomes difficult</a:t>
            </a:r>
          </a:p>
          <a:p>
            <a:endParaRPr lang="en-US" dirty="0" smtClean="0"/>
          </a:p>
          <a:p>
            <a:endParaRPr lang="en-US" dirty="0" smtClean="0"/>
          </a:p>
          <a:p>
            <a:endParaRPr lang="en-US" dirty="0"/>
          </a:p>
        </p:txBody>
      </p:sp>
    </p:spTree>
    <p:extLst>
      <p:ext uri="{BB962C8B-B14F-4D97-AF65-F5344CB8AC3E}">
        <p14:creationId xmlns:p14="http://schemas.microsoft.com/office/powerpoint/2010/main" val="3962727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Continued</a:t>
            </a:r>
            <a:endParaRPr lang="en-US" dirty="0"/>
          </a:p>
        </p:txBody>
      </p:sp>
      <p:sp>
        <p:nvSpPr>
          <p:cNvPr id="3" name="Content Placeholder 2"/>
          <p:cNvSpPr>
            <a:spLocks noGrp="1"/>
          </p:cNvSpPr>
          <p:nvPr>
            <p:ph idx="1"/>
          </p:nvPr>
        </p:nvSpPr>
        <p:spPr/>
        <p:txBody>
          <a:bodyPr/>
          <a:lstStyle/>
          <a:p>
            <a:pPr algn="just"/>
            <a:r>
              <a:rPr lang="en-US" dirty="0"/>
              <a:t>Social support networks – greater support from families, friends and communities is linked to better health. Culture - customs and traditions, and the beliefs of the family and community all affect health</a:t>
            </a:r>
            <a:r>
              <a:rPr lang="en-US" dirty="0" smtClean="0"/>
              <a:t>.</a:t>
            </a:r>
          </a:p>
          <a:p>
            <a:pPr algn="just"/>
            <a:r>
              <a:rPr lang="en-US" dirty="0" smtClean="0"/>
              <a:t>As social support provides love, affection, care and non material resources that are helpful in improving health and so on.</a:t>
            </a:r>
            <a:endParaRPr lang="en-US" dirty="0"/>
          </a:p>
        </p:txBody>
      </p:sp>
    </p:spTree>
    <p:extLst>
      <p:ext uri="{BB962C8B-B14F-4D97-AF65-F5344CB8AC3E}">
        <p14:creationId xmlns:p14="http://schemas.microsoft.com/office/powerpoint/2010/main" val="2296819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810</Words>
  <Application>Microsoft Office PowerPoint</Application>
  <PresentationFormat>On-screen Show (4:3)</PresentationFormat>
  <Paragraphs>81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Factors affecting Health and Disease Pattern (Part II)</vt:lpstr>
      <vt:lpstr>Introduction</vt:lpstr>
      <vt:lpstr>Socio- Economic Factors affecting Health and disease Patterns</vt:lpstr>
      <vt:lpstr>Continued</vt:lpstr>
      <vt:lpstr>Continued</vt:lpstr>
      <vt:lpstr>Cultural Factors affecting Health and Disease Patterns </vt:lpstr>
      <vt:lpstr>Continued</vt:lpstr>
      <vt:lpstr>Continued</vt:lpstr>
      <vt:lpstr>Continued</vt:lpstr>
      <vt:lpstr>Continued</vt:lpstr>
      <vt:lpstr>Political Factors affecting Health and Disease Patterns</vt:lpstr>
      <vt:lpstr>Continued</vt:lpstr>
      <vt:lpstr>Important Links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Health and Disease Pattern (Part II)</dc:title>
  <dc:creator>dell i7</dc:creator>
  <cp:lastModifiedBy>dell i7</cp:lastModifiedBy>
  <cp:revision>24</cp:revision>
  <dcterms:created xsi:type="dcterms:W3CDTF">2019-04-04T04:02:47Z</dcterms:created>
  <dcterms:modified xsi:type="dcterms:W3CDTF">2019-04-04T06:10:06Z</dcterms:modified>
</cp:coreProperties>
</file>