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301" r:id="rId3"/>
    <p:sldId id="302" r:id="rId4"/>
    <p:sldId id="257" r:id="rId5"/>
    <p:sldId id="258" r:id="rId6"/>
    <p:sldId id="259" r:id="rId7"/>
    <p:sldId id="262" r:id="rId8"/>
    <p:sldId id="263" r:id="rId9"/>
    <p:sldId id="265" r:id="rId10"/>
    <p:sldId id="260" r:id="rId11"/>
    <p:sldId id="264" r:id="rId12"/>
    <p:sldId id="266" r:id="rId13"/>
    <p:sldId id="267" r:id="rId14"/>
    <p:sldId id="269" r:id="rId15"/>
    <p:sldId id="268" r:id="rId16"/>
    <p:sldId id="271" r:id="rId17"/>
    <p:sldId id="272" r:id="rId18"/>
    <p:sldId id="270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5" r:id="rId33"/>
    <p:sldId id="287" r:id="rId34"/>
    <p:sldId id="288" r:id="rId35"/>
    <p:sldId id="289" r:id="rId36"/>
    <p:sldId id="290" r:id="rId37"/>
    <p:sldId id="291" r:id="rId38"/>
    <p:sldId id="295" r:id="rId39"/>
    <p:sldId id="294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6" autoAdjust="0"/>
    <p:restoredTop sz="94590" autoAdjust="0"/>
  </p:normalViewPr>
  <p:slideViewPr>
    <p:cSldViewPr snapToGrid="0" snapToObjects="1"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AD81-4887-7340-AEDB-C08EA99D83AB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6A13-00A1-B246-B4D3-46FA6D79E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69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AD81-4887-7340-AEDB-C08EA99D83AB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6A13-00A1-B246-B4D3-46FA6D79E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543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AD81-4887-7340-AEDB-C08EA99D83AB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6A13-00A1-B246-B4D3-46FA6D79E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824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AD81-4887-7340-AEDB-C08EA99D83AB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6A13-00A1-B246-B4D3-46FA6D79E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697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AD81-4887-7340-AEDB-C08EA99D83AB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6A13-00A1-B246-B4D3-46FA6D79E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573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AD81-4887-7340-AEDB-C08EA99D83AB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6A13-00A1-B246-B4D3-46FA6D79E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135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AD81-4887-7340-AEDB-C08EA99D83AB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6A13-00A1-B246-B4D3-46FA6D79E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149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AD81-4887-7340-AEDB-C08EA99D83AB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6A13-00A1-B246-B4D3-46FA6D79E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338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AD81-4887-7340-AEDB-C08EA99D83AB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6A13-00A1-B246-B4D3-46FA6D79E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09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AD81-4887-7340-AEDB-C08EA99D83AB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6A13-00A1-B246-B4D3-46FA6D79E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076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AD81-4887-7340-AEDB-C08EA99D83AB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6A13-00A1-B246-B4D3-46FA6D79E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00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3AD81-4887-7340-AEDB-C08EA99D83AB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56A13-00A1-B246-B4D3-46FA6D79E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8852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EXTRACELLULAR MATRIX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OHENEBA HAGAN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266564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Collagen Types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827" r="-8827" b="4511"/>
          <a:stretch/>
        </p:blipFill>
        <p:spPr bwMode="auto">
          <a:xfrm>
            <a:off x="457200" y="1417638"/>
            <a:ext cx="8229600" cy="4533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19897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Genetic defects</a:t>
            </a:r>
          </a:p>
          <a:p>
            <a:pPr marL="0" indent="0">
              <a:buNone/>
            </a:pPr>
            <a:r>
              <a:rPr lang="en-US" sz="2400" b="1" dirty="0" smtClean="0"/>
              <a:t>Ehlers-</a:t>
            </a:r>
            <a:r>
              <a:rPr lang="en-US" sz="2400" b="1" dirty="0" err="1" smtClean="0"/>
              <a:t>Danlos</a:t>
            </a:r>
            <a:r>
              <a:rPr lang="en-US" sz="2400" b="1" dirty="0" smtClean="0"/>
              <a:t> syndrome-</a:t>
            </a:r>
            <a:r>
              <a:rPr lang="en-US" sz="1800" dirty="0" smtClean="0"/>
              <a:t>group of inherited conditions (</a:t>
            </a:r>
            <a:r>
              <a:rPr lang="en-US" sz="1800" dirty="0" err="1" smtClean="0"/>
              <a:t>eg</a:t>
            </a:r>
            <a:r>
              <a:rPr lang="en-US" sz="1800" dirty="0" smtClean="0"/>
              <a:t> defect in </a:t>
            </a:r>
            <a:r>
              <a:rPr lang="en-US" sz="1800" dirty="0" err="1" smtClean="0"/>
              <a:t>lysil</a:t>
            </a:r>
            <a:r>
              <a:rPr lang="en-US" sz="1800" dirty="0" smtClean="0"/>
              <a:t> hydroxylase, </a:t>
            </a:r>
            <a:r>
              <a:rPr lang="en-US" sz="1800" dirty="0" err="1" smtClean="0"/>
              <a:t>procollagen</a:t>
            </a:r>
            <a:r>
              <a:rPr lang="en-US" sz="1800" dirty="0" smtClean="0"/>
              <a:t> peptidase, or mutations in collagen type  I, III and V) </a:t>
            </a:r>
            <a:r>
              <a:rPr lang="en-US" sz="1800" dirty="0" err="1" smtClean="0"/>
              <a:t>characterised</a:t>
            </a:r>
            <a:r>
              <a:rPr lang="en-US" sz="1800" dirty="0" smtClean="0"/>
              <a:t> by skin hyper-extensibility, tissue fragility, increased joint mobility&gt; Type III very serious because of spontaneous rapture of arteries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400" b="1" dirty="0" err="1" smtClean="0"/>
              <a:t>Osteogenesis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imperfecta</a:t>
            </a:r>
            <a:r>
              <a:rPr lang="en-US" sz="2400" b="1" dirty="0"/>
              <a:t> </a:t>
            </a:r>
            <a:r>
              <a:rPr lang="en-US" sz="2400" b="1" dirty="0" smtClean="0"/>
              <a:t>(brittle bone)</a:t>
            </a:r>
            <a:r>
              <a:rPr lang="en-US" sz="2400" dirty="0" smtClean="0"/>
              <a:t>-</a:t>
            </a:r>
            <a:r>
              <a:rPr lang="en-US" sz="1800" dirty="0" err="1" smtClean="0"/>
              <a:t>Characterised</a:t>
            </a:r>
            <a:r>
              <a:rPr lang="en-US" sz="1800" dirty="0" smtClean="0"/>
              <a:t> by fragile bones that break easily. Results from mutation in type I collagen</a:t>
            </a:r>
          </a:p>
          <a:p>
            <a:pPr marL="0" indent="0">
              <a:buNone/>
            </a:pPr>
            <a:r>
              <a:rPr lang="en-US" sz="2400" dirty="0" err="1" smtClean="0"/>
              <a:t>Chondrodysplasia</a:t>
            </a:r>
            <a:r>
              <a:rPr lang="en-US" sz="2400" dirty="0" smtClean="0"/>
              <a:t>-</a:t>
            </a:r>
            <a:r>
              <a:rPr lang="en-US" sz="1800" dirty="0" smtClean="0"/>
              <a:t>abnormal cartilages. Mutation in type II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Others</a:t>
            </a:r>
          </a:p>
          <a:p>
            <a:pPr marL="0" indent="0">
              <a:buNone/>
            </a:pPr>
            <a:r>
              <a:rPr lang="en-US" sz="2400" dirty="0" smtClean="0"/>
              <a:t>Scurvy- </a:t>
            </a:r>
            <a:r>
              <a:rPr lang="en-US" sz="2400" dirty="0" err="1" smtClean="0"/>
              <a:t>ascorbate</a:t>
            </a:r>
            <a:r>
              <a:rPr lang="en-US" sz="2400" dirty="0" smtClean="0"/>
              <a:t> deficiency. </a:t>
            </a:r>
            <a:r>
              <a:rPr lang="en-US" sz="1800" dirty="0" smtClean="0"/>
              <a:t>Gum and skin bleeding, reduced wound   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                                              healing. Unstable triple helix. Increased turnover rate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2115357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buClr>
                <a:srgbClr val="023742"/>
              </a:buClr>
              <a:buSzPct val="130000"/>
              <a:buFontTx/>
              <a:buChar char="•"/>
            </a:pPr>
            <a:r>
              <a:rPr lang="en-US" dirty="0"/>
              <a:t>Elastin is a major protein component of tissues that require elasticity such as arteries, lungs, bladder, skin and elastic ligaments and cartilage. </a:t>
            </a:r>
          </a:p>
          <a:p>
            <a:pPr>
              <a:lnSpc>
                <a:spcPct val="90000"/>
              </a:lnSpc>
              <a:buClr>
                <a:srgbClr val="023742"/>
              </a:buClr>
              <a:buSzPct val="130000"/>
              <a:buFontTx/>
              <a:buChar char="•"/>
            </a:pPr>
            <a:r>
              <a:rPr lang="en-US" dirty="0"/>
              <a:t>It is composed of soluble </a:t>
            </a:r>
            <a:r>
              <a:rPr lang="en-US" dirty="0" err="1"/>
              <a:t>tropoelastin</a:t>
            </a:r>
            <a:r>
              <a:rPr lang="en-US" dirty="0"/>
              <a:t> protein containing primarily glycine and </a:t>
            </a:r>
            <a:r>
              <a:rPr lang="en-US" dirty="0" err="1"/>
              <a:t>valine</a:t>
            </a:r>
            <a:r>
              <a:rPr lang="en-US" dirty="0"/>
              <a:t> and modified alanine and </a:t>
            </a:r>
            <a:r>
              <a:rPr lang="en-US" dirty="0" err="1"/>
              <a:t>proline</a:t>
            </a:r>
            <a:r>
              <a:rPr lang="en-US" dirty="0"/>
              <a:t> residues. </a:t>
            </a:r>
          </a:p>
          <a:p>
            <a:pPr>
              <a:lnSpc>
                <a:spcPct val="90000"/>
              </a:lnSpc>
              <a:buClr>
                <a:srgbClr val="023742"/>
              </a:buClr>
              <a:buSzPct val="130000"/>
              <a:buFontTx/>
              <a:buChar char="•"/>
            </a:pPr>
            <a:r>
              <a:rPr lang="en-US" dirty="0" err="1"/>
              <a:t>Tropoelastin</a:t>
            </a:r>
            <a:r>
              <a:rPr lang="en-US" dirty="0"/>
              <a:t> is a </a:t>
            </a:r>
            <a:r>
              <a:rPr lang="en-US" dirty="0" smtClean="0"/>
              <a:t>750 amino acid long protein </a:t>
            </a:r>
            <a:r>
              <a:rPr lang="en-US" dirty="0"/>
              <a:t>that is highly cross-linked to form an insoluble complex. </a:t>
            </a:r>
            <a:endParaRPr lang="cs-CZ" dirty="0"/>
          </a:p>
          <a:p>
            <a:pPr>
              <a:lnSpc>
                <a:spcPct val="90000"/>
              </a:lnSpc>
              <a:buClr>
                <a:srgbClr val="023742"/>
              </a:buClr>
              <a:buSzPct val="130000"/>
              <a:buFontTx/>
              <a:buChar char="•"/>
            </a:pPr>
            <a:r>
              <a:rPr lang="cs-CZ" dirty="0"/>
              <a:t>Polypeptide </a:t>
            </a:r>
            <a:r>
              <a:rPr lang="cs-CZ" dirty="0" err="1"/>
              <a:t>chains</a:t>
            </a:r>
            <a:r>
              <a:rPr lang="cs-CZ" dirty="0"/>
              <a:t> are </a:t>
            </a:r>
            <a:r>
              <a:rPr lang="cs-CZ" dirty="0" err="1"/>
              <a:t>cross-linked</a:t>
            </a:r>
            <a:r>
              <a:rPr lang="cs-CZ" dirty="0"/>
              <a:t> </a:t>
            </a:r>
            <a:r>
              <a:rPr lang="cs-CZ" dirty="0" err="1"/>
              <a:t>together</a:t>
            </a:r>
            <a:r>
              <a:rPr lang="cs-CZ" dirty="0"/>
              <a:t> to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i="1" dirty="0" err="1"/>
              <a:t>rubberlike</a:t>
            </a:r>
            <a:r>
              <a:rPr lang="cs-CZ" i="1" dirty="0"/>
              <a:t>, </a:t>
            </a:r>
            <a:r>
              <a:rPr lang="cs-CZ" i="1" dirty="0" err="1"/>
              <a:t>elastic</a:t>
            </a:r>
            <a:r>
              <a:rPr lang="cs-CZ" i="1" dirty="0"/>
              <a:t> </a:t>
            </a:r>
            <a:r>
              <a:rPr lang="cs-CZ" i="1" dirty="0" err="1"/>
              <a:t>fibers</a:t>
            </a:r>
            <a:r>
              <a:rPr lang="cs-CZ" dirty="0"/>
              <a:t>. </a:t>
            </a:r>
            <a:r>
              <a:rPr lang="cs-CZ" dirty="0" err="1"/>
              <a:t>Each</a:t>
            </a:r>
            <a:r>
              <a:rPr lang="cs-CZ" dirty="0"/>
              <a:t> elastin </a:t>
            </a:r>
            <a:r>
              <a:rPr lang="cs-CZ" dirty="0" err="1"/>
              <a:t>molecule</a:t>
            </a:r>
            <a:r>
              <a:rPr lang="cs-CZ" dirty="0"/>
              <a:t> </a:t>
            </a:r>
            <a:r>
              <a:rPr lang="cs-CZ" dirty="0" err="1"/>
              <a:t>uncoils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a more </a:t>
            </a:r>
            <a:r>
              <a:rPr lang="cs-CZ" dirty="0" err="1"/>
              <a:t>extended</a:t>
            </a:r>
            <a:r>
              <a:rPr lang="cs-CZ" dirty="0"/>
              <a:t> </a:t>
            </a:r>
            <a:r>
              <a:rPr lang="cs-CZ" dirty="0" err="1"/>
              <a:t>conformation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fiber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stretched</a:t>
            </a:r>
            <a:r>
              <a:rPr lang="cs-CZ" dirty="0"/>
              <a:t> and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recoil</a:t>
            </a:r>
            <a:r>
              <a:rPr lang="cs-CZ" dirty="0"/>
              <a:t> </a:t>
            </a:r>
            <a:r>
              <a:rPr lang="cs-CZ" dirty="0" err="1"/>
              <a:t>spontaneously</a:t>
            </a:r>
            <a:r>
              <a:rPr lang="cs-CZ" dirty="0"/>
              <a:t> as </a:t>
            </a:r>
            <a:r>
              <a:rPr lang="cs-CZ" dirty="0" err="1"/>
              <a:t>soon</a:t>
            </a:r>
            <a:r>
              <a:rPr lang="cs-CZ" dirty="0"/>
              <a:t> as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stretching</a:t>
            </a:r>
            <a:r>
              <a:rPr lang="cs-CZ" dirty="0"/>
              <a:t> </a:t>
            </a:r>
            <a:r>
              <a:rPr lang="cs-CZ" dirty="0" err="1"/>
              <a:t>force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relaxed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619" r="-261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4020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 is secreted by connective tissue cells as soluble </a:t>
            </a:r>
            <a:r>
              <a:rPr lang="en-US" dirty="0" err="1" smtClean="0"/>
              <a:t>tropoelastin</a:t>
            </a:r>
            <a:r>
              <a:rPr lang="en-US" dirty="0" smtClean="0"/>
              <a:t> into EC matrix</a:t>
            </a:r>
          </a:p>
          <a:p>
            <a:pPr marL="0" indent="0">
              <a:buNone/>
            </a:pPr>
            <a:r>
              <a:rPr lang="en-US" dirty="0" smtClean="0"/>
              <a:t>Forms  cross linkages with each other-</a:t>
            </a:r>
            <a:r>
              <a:rPr lang="en-US" dirty="0" err="1" smtClean="0"/>
              <a:t>catalysed</a:t>
            </a:r>
            <a:r>
              <a:rPr lang="en-US" dirty="0" smtClean="0"/>
              <a:t> by </a:t>
            </a:r>
            <a:r>
              <a:rPr lang="en-US" dirty="0" err="1" smtClean="0"/>
              <a:t>lysil</a:t>
            </a:r>
            <a:r>
              <a:rPr lang="en-US" dirty="0" smtClean="0"/>
              <a:t> oxidase </a:t>
            </a:r>
          </a:p>
          <a:p>
            <a:pPr marL="0" indent="0">
              <a:buNone/>
            </a:pPr>
            <a:r>
              <a:rPr lang="en-US" dirty="0" smtClean="0"/>
              <a:t>Forms an extensive network of elastin </a:t>
            </a:r>
            <a:r>
              <a:rPr lang="en-US" dirty="0" err="1" smtClean="0"/>
              <a:t>fibres</a:t>
            </a:r>
            <a:r>
              <a:rPr lang="en-US" dirty="0" smtClean="0"/>
              <a:t> and sheets</a:t>
            </a:r>
          </a:p>
          <a:p>
            <a:pPr marL="0" indent="0">
              <a:buNone/>
            </a:pPr>
            <a:r>
              <a:rPr lang="en-US" dirty="0" smtClean="0"/>
              <a:t>Elastin </a:t>
            </a:r>
            <a:r>
              <a:rPr lang="en-US" dirty="0" err="1" smtClean="0"/>
              <a:t>fibres</a:t>
            </a:r>
            <a:r>
              <a:rPr lang="en-US" dirty="0" smtClean="0"/>
              <a:t> associate with </a:t>
            </a:r>
            <a:r>
              <a:rPr lang="en-US" dirty="0" err="1" smtClean="0"/>
              <a:t>microfibrils</a:t>
            </a:r>
            <a:r>
              <a:rPr lang="en-US" dirty="0" smtClean="0"/>
              <a:t> made up of glycoproteins including  </a:t>
            </a:r>
            <a:r>
              <a:rPr lang="en-US" dirty="0" err="1" smtClean="0"/>
              <a:t>fibrillin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016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Fibrillin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Large glycoprotein</a:t>
            </a:r>
          </a:p>
          <a:p>
            <a:pPr marL="0" indent="0">
              <a:buNone/>
            </a:pPr>
            <a:r>
              <a:rPr lang="en-US" dirty="0" smtClean="0"/>
              <a:t>Secreted by EC fibroblast. Found commonly in </a:t>
            </a:r>
            <a:r>
              <a:rPr lang="en-US" dirty="0" err="1" smtClean="0"/>
              <a:t>zonular</a:t>
            </a:r>
            <a:r>
              <a:rPr lang="en-US" dirty="0" smtClean="0"/>
              <a:t> </a:t>
            </a:r>
            <a:r>
              <a:rPr lang="en-US" dirty="0" err="1" smtClean="0"/>
              <a:t>fibres</a:t>
            </a:r>
            <a:r>
              <a:rPr lang="en-US" dirty="0" smtClean="0"/>
              <a:t> of the lens, </a:t>
            </a:r>
            <a:r>
              <a:rPr lang="en-US" dirty="0" err="1" smtClean="0"/>
              <a:t>periosteum</a:t>
            </a:r>
            <a:r>
              <a:rPr lang="en-US" dirty="0" smtClean="0"/>
              <a:t>, arterial wall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Forms part of the insoluble </a:t>
            </a:r>
            <a:r>
              <a:rPr lang="en-US" dirty="0" err="1" smtClean="0"/>
              <a:t>microfibril</a:t>
            </a:r>
            <a:r>
              <a:rPr lang="en-US" dirty="0" smtClean="0"/>
              <a:t> which acts as a scaffold upon which elastin </a:t>
            </a:r>
            <a:r>
              <a:rPr lang="en-US" dirty="0" err="1" smtClean="0"/>
              <a:t>fibres</a:t>
            </a:r>
            <a:r>
              <a:rPr lang="en-US" dirty="0" smtClean="0"/>
              <a:t> are deposited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Genetic disorder called </a:t>
            </a:r>
            <a:r>
              <a:rPr lang="en-US" dirty="0" err="1" smtClean="0"/>
              <a:t>Marfan</a:t>
            </a:r>
            <a:r>
              <a:rPr lang="en-US" dirty="0" smtClean="0"/>
              <a:t> syndrome results from mutation in </a:t>
            </a:r>
            <a:r>
              <a:rPr lang="en-US" dirty="0" err="1" smtClean="0"/>
              <a:t>fibrillin</a:t>
            </a:r>
            <a:r>
              <a:rPr lang="en-US" dirty="0" smtClean="0"/>
              <a:t> gene. Autosomal dominant. </a:t>
            </a:r>
            <a:r>
              <a:rPr lang="en-US" dirty="0" err="1" smtClean="0"/>
              <a:t>Characterised</a:t>
            </a:r>
            <a:r>
              <a:rPr lang="en-US" dirty="0" smtClean="0"/>
              <a:t> by </a:t>
            </a:r>
            <a:r>
              <a:rPr lang="en-US" dirty="0" err="1" smtClean="0"/>
              <a:t>ectopis</a:t>
            </a:r>
            <a:r>
              <a:rPr lang="en-US" dirty="0" smtClean="0"/>
              <a:t> </a:t>
            </a:r>
            <a:r>
              <a:rPr lang="en-US" dirty="0" err="1" smtClean="0"/>
              <a:t>lentis</a:t>
            </a:r>
            <a:r>
              <a:rPr lang="en-US" dirty="0" smtClean="0"/>
              <a:t> (subluxation of lenses), abnormalities of the skeleton and aortic aneurysm (dilatation)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Marfan</a:t>
            </a:r>
            <a:r>
              <a:rPr lang="en-US" dirty="0" smtClean="0"/>
              <a:t> Syndrome</a:t>
            </a:r>
            <a:endParaRPr lang="en-US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221" r="-9221"/>
          <a:stretch>
            <a:fillRect/>
          </a:stretch>
        </p:blipFill>
        <p:spPr bwMode="auto">
          <a:xfrm>
            <a:off x="4645025" y="2224683"/>
            <a:ext cx="4041775" cy="3951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853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17739669"/>
              </p:ext>
            </p:extLst>
          </p:nvPr>
        </p:nvGraphicFramePr>
        <p:xfrm>
          <a:off x="457200" y="1052307"/>
          <a:ext cx="8229600" cy="57035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671510">
                <a:tc>
                  <a:txBody>
                    <a:bodyPr/>
                    <a:lstStyle/>
                    <a:p>
                      <a:r>
                        <a:rPr lang="en-US" dirty="0" smtClean="0"/>
                        <a:t>COLLAGEN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ELASTIN</a:t>
                      </a:r>
                      <a:endParaRPr lang="en-US" dirty="0"/>
                    </a:p>
                  </a:txBody>
                  <a:tcPr/>
                </a:tc>
              </a:tr>
              <a:tr h="67151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Many different genetic types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genetic type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67151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Triple </a:t>
                      </a:r>
                      <a:r>
                        <a:rPr lang="fr-F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helix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triple helix; random coil conformations permitting stretching </a:t>
                      </a:r>
                      <a:endParaRPr lang="en-US" dirty="0"/>
                    </a:p>
                  </a:txBody>
                  <a:tcPr/>
                </a:tc>
              </a:tr>
              <a:tr h="67151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-X-Y)n repeating structure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-X-Y)n repeating structure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67151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Presence of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hydroxylysine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Carbohydrate-containing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hydroxylysine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carbohydrate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cs-CZ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67151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Intramolecular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aldol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cross-links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Intramolecular</a:t>
                      </a:r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desmosine</a:t>
                      </a:r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_tradnl" dirty="0" smtClean="0"/>
                    </a:p>
                    <a:p>
                      <a:r>
                        <a:rPr lang="es-ES_tradn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</a:t>
                      </a:r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-links</a:t>
                      </a:r>
                      <a:br>
                        <a:rPr lang="es-ES_trad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s-ES_tradnl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67151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Presence of extension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peptides during bio- synthesis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extension peptides present </a:t>
                      </a:r>
                      <a:endParaRPr lang="en-US" dirty="0" smtClean="0"/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during biosynthesis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4310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charset="0"/>
                <a:cs typeface="Arial" charset="0"/>
              </a:rPr>
              <a:t>Fibronectin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cs-CZ" dirty="0">
                <a:latin typeface="Arial" charset="0"/>
                <a:cs typeface="Arial" charset="0"/>
              </a:rPr>
              <a:t>H</a:t>
            </a:r>
            <a:r>
              <a:rPr lang="en-US" dirty="0" err="1">
                <a:latin typeface="Arial" charset="0"/>
                <a:cs typeface="Arial" charset="0"/>
              </a:rPr>
              <a:t>igh</a:t>
            </a:r>
            <a:r>
              <a:rPr lang="en-US" dirty="0">
                <a:latin typeface="Arial" charset="0"/>
                <a:cs typeface="Arial" charset="0"/>
              </a:rPr>
              <a:t>-molecular weight (~440kDa) glycoprotein </a:t>
            </a:r>
            <a:endParaRPr lang="en-US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dirty="0" err="1">
                <a:latin typeface="Arial" charset="0"/>
                <a:cs typeface="Arial" charset="0"/>
              </a:rPr>
              <a:t>Attached</a:t>
            </a:r>
            <a:r>
              <a:rPr lang="en-US" dirty="0">
                <a:latin typeface="Arial" charset="0"/>
                <a:cs typeface="Arial" charset="0"/>
              </a:rPr>
              <a:t> to </a:t>
            </a:r>
            <a:r>
              <a:rPr lang="cs-CZ" dirty="0">
                <a:latin typeface="Arial" charset="0"/>
                <a:cs typeface="Arial" charset="0"/>
              </a:rPr>
              <a:t>cell </a:t>
            </a:r>
            <a:r>
              <a:rPr lang="cs-CZ" dirty="0" err="1">
                <a:latin typeface="Arial" charset="0"/>
                <a:cs typeface="Arial" charset="0"/>
              </a:rPr>
              <a:t>membrane</a:t>
            </a:r>
            <a:r>
              <a:rPr lang="cs-CZ" dirty="0">
                <a:latin typeface="Arial" charset="0"/>
                <a:cs typeface="Arial" charset="0"/>
              </a:rPr>
              <a:t> by </a:t>
            </a:r>
            <a:r>
              <a:rPr lang="en-US" dirty="0" err="1">
                <a:latin typeface="Arial" charset="0"/>
                <a:cs typeface="Arial" charset="0"/>
              </a:rPr>
              <a:t>membr</a:t>
            </a:r>
            <a:r>
              <a:rPr lang="cs-CZ" dirty="0">
                <a:latin typeface="Arial" charset="0"/>
                <a:cs typeface="Arial" charset="0"/>
              </a:rPr>
              <a:t>a</a:t>
            </a:r>
            <a:r>
              <a:rPr lang="en-US" dirty="0">
                <a:latin typeface="Arial" charset="0"/>
                <a:cs typeface="Arial" charset="0"/>
              </a:rPr>
              <a:t>ne-spanning receptor – integrin</a:t>
            </a:r>
            <a:r>
              <a:rPr lang="en-US" dirty="0" smtClean="0"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cs-CZ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dirty="0" err="1">
                <a:latin typeface="Arial" charset="0"/>
                <a:cs typeface="Arial" charset="0"/>
              </a:rPr>
              <a:t>Crosslinks</a:t>
            </a:r>
            <a:r>
              <a:rPr lang="cs-CZ" dirty="0">
                <a:latin typeface="Arial" charset="0"/>
                <a:cs typeface="Arial" charset="0"/>
              </a:rPr>
              <a:t> and </a:t>
            </a:r>
            <a:r>
              <a:rPr lang="cs-CZ" dirty="0" err="1">
                <a:latin typeface="Arial" charset="0"/>
                <a:cs typeface="Arial" charset="0"/>
              </a:rPr>
              <a:t>stabilizes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err="1">
                <a:latin typeface="Arial" charset="0"/>
                <a:cs typeface="Arial" charset="0"/>
              </a:rPr>
              <a:t>other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err="1">
                <a:latin typeface="Arial" charset="0"/>
                <a:cs typeface="Arial" charset="0"/>
              </a:rPr>
              <a:t>components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err="1">
                <a:latin typeface="Arial" charset="0"/>
                <a:cs typeface="Arial" charset="0"/>
              </a:rPr>
              <a:t>of</a:t>
            </a:r>
            <a:r>
              <a:rPr lang="cs-CZ" dirty="0">
                <a:latin typeface="Arial" charset="0"/>
                <a:cs typeface="Arial" charset="0"/>
              </a:rPr>
              <a:t> ECM </a:t>
            </a:r>
            <a:endParaRPr lang="cs-CZ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dirty="0" err="1">
                <a:latin typeface="Arial" charset="0"/>
                <a:cs typeface="Arial" charset="0"/>
              </a:rPr>
              <a:t>Enhances</a:t>
            </a:r>
            <a:r>
              <a:rPr lang="cs-CZ" dirty="0">
                <a:latin typeface="Arial" charset="0"/>
                <a:cs typeface="Arial" charset="0"/>
              </a:rPr>
              <a:t> cell </a:t>
            </a:r>
            <a:r>
              <a:rPr lang="cs-CZ" dirty="0" err="1">
                <a:latin typeface="Arial" charset="0"/>
                <a:cs typeface="Arial" charset="0"/>
              </a:rPr>
              <a:t>addhesion</a:t>
            </a:r>
            <a:r>
              <a:rPr lang="cs-CZ" dirty="0">
                <a:latin typeface="Arial" charset="0"/>
                <a:cs typeface="Arial" charset="0"/>
              </a:rPr>
              <a:t> to</a:t>
            </a:r>
            <a:r>
              <a:rPr lang="en-US" dirty="0">
                <a:latin typeface="Arial" charset="0"/>
                <a:cs typeface="Arial" charset="0"/>
              </a:rPr>
              <a:t> extracellular matrix components </a:t>
            </a:r>
            <a:r>
              <a:rPr lang="cs-CZ" dirty="0">
                <a:latin typeface="Arial" charset="0"/>
                <a:cs typeface="Arial" charset="0"/>
              </a:rPr>
              <a:t>(</a:t>
            </a:r>
            <a:r>
              <a:rPr lang="en-US" dirty="0">
                <a:latin typeface="Arial" charset="0"/>
                <a:cs typeface="Arial" charset="0"/>
              </a:rPr>
              <a:t>collagen, fibrin and </a:t>
            </a:r>
            <a:r>
              <a:rPr lang="en-US" dirty="0" err="1">
                <a:latin typeface="Arial" charset="0"/>
                <a:cs typeface="Arial" charset="0"/>
              </a:rPr>
              <a:t>heparansulfate</a:t>
            </a:r>
            <a:r>
              <a:rPr lang="en-US" dirty="0">
                <a:latin typeface="Arial" charset="0"/>
                <a:cs typeface="Arial" charset="0"/>
              </a:rPr>
              <a:t> proteoglycans</a:t>
            </a:r>
            <a:r>
              <a:rPr lang="cs-CZ" dirty="0">
                <a:latin typeface="Arial" charset="0"/>
                <a:cs typeface="Arial" charset="0"/>
              </a:rPr>
              <a:t>)</a:t>
            </a:r>
            <a:r>
              <a:rPr lang="en-US" dirty="0" smtClean="0"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cs-CZ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dirty="0" err="1">
                <a:latin typeface="Arial" charset="0"/>
                <a:cs typeface="Arial" charset="0"/>
              </a:rPr>
              <a:t>Related</a:t>
            </a:r>
            <a:r>
              <a:rPr lang="cs-CZ" dirty="0">
                <a:latin typeface="Arial" charset="0"/>
                <a:cs typeface="Arial" charset="0"/>
              </a:rPr>
              <a:t> to </a:t>
            </a:r>
            <a:r>
              <a:rPr lang="cs-CZ" dirty="0" err="1">
                <a:latin typeface="Arial" charset="0"/>
                <a:cs typeface="Arial" charset="0"/>
              </a:rPr>
              <a:t>blood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err="1">
                <a:latin typeface="Arial" charset="0"/>
                <a:cs typeface="Arial" charset="0"/>
              </a:rPr>
              <a:t>clotting</a:t>
            </a:r>
            <a:r>
              <a:rPr lang="cs-CZ" dirty="0">
                <a:latin typeface="Arial" charset="0"/>
                <a:cs typeface="Arial" charset="0"/>
              </a:rPr>
              <a:t> - </a:t>
            </a:r>
            <a:r>
              <a:rPr lang="cs-CZ" b="1" dirty="0" err="1">
                <a:latin typeface="Arial" charset="0"/>
                <a:cs typeface="Arial" charset="0"/>
              </a:rPr>
              <a:t>soluble</a:t>
            </a:r>
            <a:r>
              <a:rPr lang="cs-CZ" b="1" dirty="0">
                <a:latin typeface="Arial" charset="0"/>
                <a:cs typeface="Arial" charset="0"/>
              </a:rPr>
              <a:t> FN </a:t>
            </a:r>
            <a:r>
              <a:rPr lang="cs-CZ" b="1" dirty="0" err="1">
                <a:latin typeface="Arial" charset="0"/>
                <a:cs typeface="Arial" charset="0"/>
              </a:rPr>
              <a:t>crosslinks</a:t>
            </a:r>
            <a:r>
              <a:rPr lang="cs-CZ" b="1" dirty="0">
                <a:latin typeface="Arial" charset="0"/>
                <a:cs typeface="Arial" charset="0"/>
              </a:rPr>
              <a:t> </a:t>
            </a:r>
            <a:r>
              <a:rPr lang="cs-CZ" b="1" dirty="0" err="1">
                <a:latin typeface="Arial" charset="0"/>
                <a:cs typeface="Arial" charset="0"/>
              </a:rPr>
              <a:t>platelets</a:t>
            </a:r>
            <a:r>
              <a:rPr lang="cs-CZ" b="1" dirty="0">
                <a:latin typeface="Arial" charset="0"/>
                <a:cs typeface="Arial" charset="0"/>
              </a:rPr>
              <a:t> </a:t>
            </a:r>
            <a:r>
              <a:rPr lang="cs-CZ" dirty="0" err="1">
                <a:latin typeface="Arial" charset="0"/>
                <a:cs typeface="Arial" charset="0"/>
              </a:rPr>
              <a:t>together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err="1">
                <a:latin typeface="Arial" charset="0"/>
                <a:cs typeface="Arial" charset="0"/>
              </a:rPr>
              <a:t>using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err="1">
                <a:latin typeface="Arial" charset="0"/>
                <a:cs typeface="Arial" charset="0"/>
              </a:rPr>
              <a:t>membrane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err="1">
                <a:latin typeface="Arial" charset="0"/>
                <a:cs typeface="Arial" charset="0"/>
              </a:rPr>
              <a:t>bound</a:t>
            </a:r>
            <a:r>
              <a:rPr lang="cs-CZ" dirty="0">
                <a:latin typeface="Arial" charset="0"/>
                <a:cs typeface="Arial" charset="0"/>
              </a:rPr>
              <a:t> heparin </a:t>
            </a:r>
          </a:p>
          <a:p>
            <a:pPr>
              <a:lnSpc>
                <a:spcPct val="90000"/>
              </a:lnSpc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>
              <a:buSzPct val="130000"/>
            </a:pPr>
            <a:r>
              <a:rPr lang="cs-CZ" dirty="0">
                <a:latin typeface="Arial" charset="0"/>
                <a:cs typeface="Arial" charset="0"/>
              </a:rPr>
              <a:t>related to</a:t>
            </a:r>
            <a:r>
              <a:rPr lang="en-US" dirty="0">
                <a:latin typeface="Arial" charset="0"/>
                <a:cs typeface="Arial" charset="0"/>
              </a:rPr>
              <a:t> cell adhesion, differentiation, growth, migration</a:t>
            </a:r>
            <a:r>
              <a:rPr lang="cs-CZ" dirty="0">
                <a:latin typeface="Arial" charset="0"/>
                <a:cs typeface="Arial" charset="0"/>
              </a:rPr>
              <a:t>;</a:t>
            </a:r>
          </a:p>
          <a:p>
            <a:pPr>
              <a:buSzPct val="130000"/>
            </a:pPr>
            <a:endParaRPr lang="en-US" dirty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Clr>
                <a:srgbClr val="023742"/>
              </a:buClr>
              <a:buSzPct val="130000"/>
            </a:pPr>
            <a:r>
              <a:rPr lang="cs-CZ" dirty="0">
                <a:latin typeface="Arial" charset="0"/>
                <a:cs typeface="Arial" charset="0"/>
              </a:rPr>
              <a:t>a</a:t>
            </a:r>
            <a:r>
              <a:rPr lang="en-US" dirty="0" err="1">
                <a:latin typeface="Arial" charset="0"/>
                <a:cs typeface="Arial" charset="0"/>
              </a:rPr>
              <a:t>nchoring</a:t>
            </a:r>
            <a:r>
              <a:rPr lang="en-US" dirty="0">
                <a:latin typeface="Arial" charset="0"/>
                <a:cs typeface="Arial" charset="0"/>
              </a:rPr>
              <a:t> basal </a:t>
            </a:r>
            <a:r>
              <a:rPr lang="en-US" dirty="0" err="1">
                <a:latin typeface="Arial" charset="0"/>
                <a:cs typeface="Arial" charset="0"/>
              </a:rPr>
              <a:t>laminae</a:t>
            </a:r>
            <a:r>
              <a:rPr lang="en-US" dirty="0">
                <a:latin typeface="Arial" charset="0"/>
                <a:cs typeface="Arial" charset="0"/>
              </a:rPr>
              <a:t> to other ECM</a:t>
            </a:r>
            <a:r>
              <a:rPr lang="cs-CZ" dirty="0">
                <a:latin typeface="Arial" charset="0"/>
                <a:cs typeface="Arial" charset="0"/>
              </a:rPr>
              <a:t>;</a:t>
            </a:r>
          </a:p>
          <a:p>
            <a:pPr>
              <a:spcBef>
                <a:spcPct val="0"/>
              </a:spcBef>
              <a:buClr>
                <a:srgbClr val="023742"/>
              </a:buClr>
              <a:buSzPct val="130000"/>
            </a:pPr>
            <a:endParaRPr lang="en-US" dirty="0">
              <a:latin typeface="Arial" charset="0"/>
              <a:cs typeface="Arial" charset="0"/>
            </a:endParaRPr>
          </a:p>
          <a:p>
            <a:pPr>
              <a:buSzPct val="130000"/>
            </a:pPr>
            <a:r>
              <a:rPr lang="en-US" dirty="0">
                <a:latin typeface="Arial" charset="0"/>
                <a:cs typeface="Arial" charset="0"/>
              </a:rPr>
              <a:t>plasma </a:t>
            </a:r>
            <a:r>
              <a:rPr lang="en-US" dirty="0" err="1">
                <a:latin typeface="Arial" charset="0"/>
                <a:cs typeface="Arial" charset="0"/>
              </a:rPr>
              <a:t>fibronectin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cs-CZ" dirty="0" err="1">
                <a:latin typeface="Arial" charset="0"/>
                <a:cs typeface="Arial" charset="0"/>
              </a:rPr>
              <a:t>forms</a:t>
            </a:r>
            <a:r>
              <a:rPr lang="cs-CZ" dirty="0">
                <a:latin typeface="Arial" charset="0"/>
                <a:cs typeface="Arial" charset="0"/>
              </a:rPr>
              <a:t> a </a:t>
            </a:r>
            <a:r>
              <a:rPr lang="cs-CZ" dirty="0" err="1">
                <a:latin typeface="Arial" charset="0"/>
                <a:cs typeface="Arial" charset="0"/>
              </a:rPr>
              <a:t>blood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err="1">
                <a:latin typeface="Arial" charset="0"/>
                <a:cs typeface="Arial" charset="0"/>
              </a:rPr>
              <a:t>cloth</a:t>
            </a:r>
            <a:r>
              <a:rPr lang="cs-CZ" dirty="0">
                <a:latin typeface="Arial" charset="0"/>
                <a:cs typeface="Arial" charset="0"/>
              </a:rPr>
              <a:t>, a</a:t>
            </a:r>
            <a:r>
              <a:rPr lang="en-US" dirty="0">
                <a:latin typeface="Arial" charset="0"/>
                <a:cs typeface="Arial" charset="0"/>
              </a:rPr>
              <a:t>long with fibrin</a:t>
            </a:r>
            <a:r>
              <a:rPr lang="cs-CZ" dirty="0">
                <a:latin typeface="Arial" charset="0"/>
                <a:cs typeface="Arial" charset="0"/>
              </a:rPr>
              <a:t>;</a:t>
            </a:r>
          </a:p>
          <a:p>
            <a:pPr>
              <a:buSzPct val="130000"/>
            </a:pPr>
            <a:endParaRPr lang="cs-CZ" dirty="0">
              <a:latin typeface="Arial" charset="0"/>
              <a:cs typeface="Arial" charset="0"/>
            </a:endParaRPr>
          </a:p>
          <a:p>
            <a:pPr>
              <a:buSzPct val="130000"/>
            </a:pPr>
            <a:r>
              <a:rPr lang="cs-CZ" dirty="0">
                <a:latin typeface="Arial" charset="0"/>
                <a:cs typeface="Arial" charset="0"/>
              </a:rPr>
              <a:t>related to cell </a:t>
            </a:r>
            <a:r>
              <a:rPr lang="cs-CZ" dirty="0" err="1">
                <a:latin typeface="Arial" charset="0"/>
                <a:cs typeface="Arial" charset="0"/>
              </a:rPr>
              <a:t>movement</a:t>
            </a:r>
            <a:r>
              <a:rPr lang="cs-CZ" dirty="0">
                <a:latin typeface="Arial" charset="0"/>
                <a:cs typeface="Arial" charset="0"/>
              </a:rPr>
              <a:t> - </a:t>
            </a:r>
            <a:r>
              <a:rPr lang="cs-CZ" dirty="0" err="1">
                <a:latin typeface="Arial" charset="0"/>
                <a:cs typeface="Arial" charset="0"/>
              </a:rPr>
              <a:t>groups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err="1">
                <a:latin typeface="Arial" charset="0"/>
                <a:cs typeface="Arial" charset="0"/>
              </a:rPr>
              <a:t>of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err="1">
                <a:latin typeface="Arial" charset="0"/>
                <a:cs typeface="Arial" charset="0"/>
              </a:rPr>
              <a:t>embryonic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err="1">
                <a:latin typeface="Arial" charset="0"/>
                <a:cs typeface="Arial" charset="0"/>
              </a:rPr>
              <a:t>cells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err="1">
                <a:latin typeface="Arial" charset="0"/>
                <a:cs typeface="Arial" charset="0"/>
              </a:rPr>
              <a:t>follow</a:t>
            </a:r>
            <a:r>
              <a:rPr lang="cs-CZ" dirty="0">
                <a:latin typeface="Arial" charset="0"/>
                <a:cs typeface="Arial" charset="0"/>
              </a:rPr>
              <a:t> a FN </a:t>
            </a:r>
            <a:r>
              <a:rPr lang="cs-CZ" dirty="0" err="1">
                <a:latin typeface="Arial" charset="0"/>
                <a:cs typeface="Arial" charset="0"/>
              </a:rPr>
              <a:t>pathway</a:t>
            </a:r>
            <a:r>
              <a:rPr lang="cs-CZ" dirty="0">
                <a:latin typeface="Arial" charset="0"/>
                <a:cs typeface="Arial" charset="0"/>
              </a:rPr>
              <a:t> -FN </a:t>
            </a:r>
            <a:r>
              <a:rPr lang="cs-CZ" dirty="0" err="1">
                <a:latin typeface="Arial" charset="0"/>
                <a:cs typeface="Arial" charset="0"/>
              </a:rPr>
              <a:t>guides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err="1">
                <a:latin typeface="Arial" charset="0"/>
                <a:cs typeface="Arial" charset="0"/>
              </a:rPr>
              <a:t>macrophages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err="1">
                <a:latin typeface="Arial" charset="0"/>
                <a:cs typeface="Arial" charset="0"/>
              </a:rPr>
              <a:t>into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err="1">
                <a:latin typeface="Arial" charset="0"/>
                <a:cs typeface="Arial" charset="0"/>
              </a:rPr>
              <a:t>wound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err="1">
                <a:latin typeface="Arial" charset="0"/>
                <a:cs typeface="Arial" charset="0"/>
              </a:rPr>
              <a:t>areas</a:t>
            </a:r>
            <a:r>
              <a:rPr lang="cs-CZ" dirty="0"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229994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Laminin </a:t>
            </a:r>
            <a:r>
              <a:rPr lang="cs-CZ" dirty="0"/>
              <a:t>s</a:t>
            </a:r>
            <a:r>
              <a:rPr lang="en-US" dirty="0" err="1"/>
              <a:t>tructure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</a:t>
            </a:r>
            <a:r>
              <a:rPr lang="cs-CZ" dirty="0"/>
              <a:t>f</a:t>
            </a:r>
            <a:r>
              <a:rPr lang="en-US" dirty="0"/>
              <a:t>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4000" dirty="0"/>
          </a:p>
          <a:p>
            <a:pPr>
              <a:buClr>
                <a:srgbClr val="023742"/>
              </a:buClr>
              <a:buSzPct val="130000"/>
              <a:buFontTx/>
              <a:buChar char="•"/>
            </a:pPr>
            <a:r>
              <a:rPr lang="en-US" dirty="0"/>
              <a:t>  cross-shaped</a:t>
            </a:r>
            <a:r>
              <a:rPr lang="en-US" sz="4000" dirty="0"/>
              <a:t> </a:t>
            </a:r>
            <a:r>
              <a:rPr lang="en-US" dirty="0"/>
              <a:t>glycoprotein</a:t>
            </a:r>
          </a:p>
          <a:p>
            <a:pPr>
              <a:buClr>
                <a:srgbClr val="023742"/>
              </a:buClr>
              <a:buSzPct val="130000"/>
              <a:buFontTx/>
              <a:buChar char="•"/>
            </a:pPr>
            <a:r>
              <a:rPr lang="en-US" dirty="0"/>
              <a:t>  3 polypeptide chains</a:t>
            </a:r>
          </a:p>
          <a:p>
            <a:pPr>
              <a:buClr>
                <a:srgbClr val="023742"/>
              </a:buClr>
              <a:buSzPct val="130000"/>
              <a:buFontTx/>
              <a:buChar char="•"/>
            </a:pPr>
            <a:r>
              <a:rPr lang="en-US" dirty="0"/>
              <a:t>  domain bind</a:t>
            </a:r>
          </a:p>
          <a:p>
            <a:r>
              <a:rPr lang="en-US" dirty="0"/>
              <a:t>      - collagen type IV</a:t>
            </a:r>
          </a:p>
          <a:p>
            <a:r>
              <a:rPr lang="en-US" dirty="0"/>
              <a:t>      - heparin</a:t>
            </a:r>
          </a:p>
          <a:p>
            <a:r>
              <a:rPr lang="en-US" dirty="0"/>
              <a:t>      - heparin sulfate</a:t>
            </a:r>
          </a:p>
          <a:p>
            <a:pPr>
              <a:buClr>
                <a:srgbClr val="023742"/>
              </a:buClr>
              <a:buSzPct val="130000"/>
              <a:buFontTx/>
              <a:buChar char="•"/>
            </a:pPr>
            <a:r>
              <a:rPr lang="en-US" dirty="0"/>
              <a:t>  cell surface receptor</a:t>
            </a:r>
          </a:p>
          <a:p>
            <a:pPr>
              <a:buClr>
                <a:srgbClr val="023742"/>
              </a:buClr>
              <a:buSzPct val="130000"/>
              <a:buFontTx/>
              <a:buChar char="•"/>
            </a:pPr>
            <a:r>
              <a:rPr lang="en-US" dirty="0"/>
              <a:t>  cell adhesion</a:t>
            </a:r>
          </a:p>
          <a:p>
            <a:pPr>
              <a:buClr>
                <a:srgbClr val="023742"/>
              </a:buClr>
              <a:buSzPct val="130000"/>
              <a:buFontTx/>
              <a:buChar char="•"/>
            </a:pPr>
            <a:r>
              <a:rPr lang="en-US" dirty="0"/>
              <a:t>  cell differentiation</a:t>
            </a:r>
          </a:p>
          <a:p>
            <a:pPr>
              <a:buClr>
                <a:srgbClr val="023742"/>
              </a:buClr>
              <a:buSzPct val="130000"/>
              <a:buFontTx/>
              <a:buChar char="•"/>
            </a:pPr>
            <a:r>
              <a:rPr lang="en-US" dirty="0"/>
              <a:t>  anchoring the glycoprotein to basal </a:t>
            </a:r>
            <a:r>
              <a:rPr lang="en-US" dirty="0" err="1"/>
              <a:t>laminae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942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Proteoglycans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Proteins linked covalently to </a:t>
            </a:r>
            <a:r>
              <a:rPr lang="en-US" dirty="0" err="1" smtClean="0"/>
              <a:t>glycosaminoglycans</a:t>
            </a:r>
            <a:r>
              <a:rPr lang="en-US" dirty="0" smtClean="0"/>
              <a:t> (GAGs). Carbohydrates make up about 95% of its weight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Proteins bound covalently to GAGs are called core proteins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Many have been classified; they vary in tissue of origin, function, core protein types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Examples include  </a:t>
            </a:r>
            <a:r>
              <a:rPr lang="en-US" dirty="0" err="1" smtClean="0"/>
              <a:t>aggrecans</a:t>
            </a:r>
            <a:r>
              <a:rPr lang="en-US" dirty="0" smtClean="0"/>
              <a:t>, </a:t>
            </a:r>
            <a:r>
              <a:rPr lang="en-US" dirty="0" err="1" smtClean="0"/>
              <a:t>syndecan</a:t>
            </a:r>
            <a:r>
              <a:rPr lang="en-US" dirty="0" smtClean="0"/>
              <a:t>,  </a:t>
            </a:r>
            <a:r>
              <a:rPr lang="en-US" dirty="0" err="1" smtClean="0"/>
              <a:t>betaglycan</a:t>
            </a:r>
            <a:r>
              <a:rPr lang="en-US" dirty="0" smtClean="0"/>
              <a:t>, </a:t>
            </a:r>
            <a:r>
              <a:rPr lang="en-US" dirty="0" err="1" smtClean="0"/>
              <a:t>serglycan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3142" r="-1314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68480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Glycoaminoglycans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Unbranched</a:t>
            </a:r>
            <a:r>
              <a:rPr lang="en-US" dirty="0" smtClean="0"/>
              <a:t> polysaccharide chains composed of repeating </a:t>
            </a:r>
            <a:r>
              <a:rPr lang="en-US" dirty="0" err="1" smtClean="0"/>
              <a:t>dissacharide</a:t>
            </a:r>
            <a:r>
              <a:rPr lang="en-US" dirty="0" smtClean="0"/>
              <a:t> units.</a:t>
            </a:r>
          </a:p>
          <a:p>
            <a:pPr marL="0" indent="0">
              <a:buNone/>
            </a:pPr>
            <a:endParaRPr lang="cs-CZ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cs-CZ" dirty="0" smtClean="0">
                <a:latin typeface="Arial" charset="0"/>
                <a:cs typeface="Arial" charset="0"/>
              </a:rPr>
              <a:t>N</a:t>
            </a:r>
            <a:r>
              <a:rPr lang="en-US" dirty="0" err="1" smtClean="0">
                <a:latin typeface="Arial" charset="0"/>
                <a:cs typeface="Arial" charset="0"/>
              </a:rPr>
              <a:t>egatively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charged under physiological conditions (due to the occurrence of sulfate and </a:t>
            </a:r>
            <a:r>
              <a:rPr lang="en-US" dirty="0" err="1">
                <a:latin typeface="Arial" charset="0"/>
                <a:cs typeface="Arial" charset="0"/>
              </a:rPr>
              <a:t>uronic</a:t>
            </a:r>
            <a:r>
              <a:rPr lang="en-US" dirty="0">
                <a:latin typeface="Arial" charset="0"/>
                <a:cs typeface="Arial" charset="0"/>
              </a:rPr>
              <a:t> acid groups</a:t>
            </a:r>
            <a:r>
              <a:rPr lang="en-US" dirty="0" smtClean="0">
                <a:latin typeface="Arial" charset="0"/>
                <a:cs typeface="Arial" charset="0"/>
              </a:rPr>
              <a:t>)</a:t>
            </a:r>
          </a:p>
          <a:p>
            <a:pPr marL="0" indent="0"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latin typeface="Arial" charset="0"/>
                <a:cs typeface="Arial" charset="0"/>
              </a:rPr>
              <a:t>Disaccharide subunits are: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b="1" dirty="0">
                <a:latin typeface="Arial" charset="0"/>
                <a:cs typeface="Arial" charset="0"/>
              </a:rPr>
              <a:t>	1. </a:t>
            </a:r>
            <a:r>
              <a:rPr lang="en-US" b="1" dirty="0" err="1">
                <a:latin typeface="Arial" charset="0"/>
                <a:cs typeface="Arial" charset="0"/>
              </a:rPr>
              <a:t>uronic</a:t>
            </a:r>
            <a:r>
              <a:rPr lang="en-US" b="1" dirty="0">
                <a:latin typeface="Arial" charset="0"/>
                <a:cs typeface="Arial" charset="0"/>
              </a:rPr>
              <a:t> acid</a:t>
            </a:r>
            <a:endParaRPr lang="cs-CZ" b="1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dirty="0">
                <a:latin typeface="Arial" charset="0"/>
                <a:cs typeface="Arial" charset="0"/>
              </a:rPr>
              <a:t>	</a:t>
            </a:r>
            <a:r>
              <a:rPr lang="en-US" dirty="0">
                <a:latin typeface="Arial" charset="0"/>
                <a:cs typeface="Arial" charset="0"/>
              </a:rPr>
              <a:t>D-</a:t>
            </a:r>
            <a:r>
              <a:rPr lang="en-US" dirty="0" err="1">
                <a:latin typeface="Arial" charset="0"/>
                <a:cs typeface="Arial" charset="0"/>
              </a:rPr>
              <a:t>glucuronic</a:t>
            </a:r>
            <a:r>
              <a:rPr lang="en-US" dirty="0">
                <a:latin typeface="Arial" charset="0"/>
                <a:cs typeface="Arial" charset="0"/>
              </a:rPr>
              <a:t> acid or L-</a:t>
            </a:r>
            <a:r>
              <a:rPr lang="en-US" dirty="0" err="1">
                <a:latin typeface="Arial" charset="0"/>
                <a:cs typeface="Arial" charset="0"/>
              </a:rPr>
              <a:t>iduronic</a:t>
            </a:r>
            <a:r>
              <a:rPr lang="en-US" dirty="0">
                <a:latin typeface="Arial" charset="0"/>
                <a:cs typeface="Arial" charset="0"/>
              </a:rPr>
              <a:t> acid</a:t>
            </a:r>
            <a:endParaRPr lang="cs-CZ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b="1" dirty="0">
                <a:latin typeface="Arial" charset="0"/>
                <a:cs typeface="Arial" charset="0"/>
              </a:rPr>
              <a:t>	2. </a:t>
            </a:r>
            <a:r>
              <a:rPr lang="en-US" b="1" dirty="0" err="1">
                <a:latin typeface="Arial" charset="0"/>
                <a:cs typeface="Arial" charset="0"/>
              </a:rPr>
              <a:t>aminosugar</a:t>
            </a:r>
            <a:endParaRPr lang="en-US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dirty="0">
                <a:latin typeface="Arial" charset="0"/>
                <a:cs typeface="Arial" charset="0"/>
              </a:rPr>
              <a:t>	</a:t>
            </a:r>
            <a:r>
              <a:rPr lang="en-US" dirty="0">
                <a:latin typeface="Arial" charset="0"/>
                <a:cs typeface="Arial" charset="0"/>
              </a:rPr>
              <a:t>N-acetyl </a:t>
            </a:r>
            <a:r>
              <a:rPr lang="en-US" dirty="0" err="1">
                <a:latin typeface="Arial" charset="0"/>
                <a:cs typeface="Arial" charset="0"/>
              </a:rPr>
              <a:t>glucosamin</a:t>
            </a:r>
            <a:r>
              <a:rPr lang="en-US" dirty="0">
                <a:latin typeface="Arial" charset="0"/>
                <a:cs typeface="Arial" charset="0"/>
              </a:rPr>
              <a:t> (</a:t>
            </a:r>
            <a:r>
              <a:rPr lang="en-US" dirty="0" err="1">
                <a:latin typeface="Arial" charset="0"/>
                <a:cs typeface="Arial" charset="0"/>
              </a:rPr>
              <a:t>GlcNAc</a:t>
            </a:r>
            <a:r>
              <a:rPr lang="en-US" dirty="0">
                <a:latin typeface="Arial" charset="0"/>
                <a:cs typeface="Arial" charset="0"/>
              </a:rPr>
              <a:t>) or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dirty="0">
                <a:latin typeface="Arial" charset="0"/>
                <a:cs typeface="Arial" charset="0"/>
              </a:rPr>
              <a:t>	</a:t>
            </a:r>
            <a:r>
              <a:rPr lang="en-US" dirty="0">
                <a:latin typeface="Arial" charset="0"/>
                <a:cs typeface="Arial" charset="0"/>
              </a:rPr>
              <a:t>N-acetyl </a:t>
            </a:r>
            <a:r>
              <a:rPr lang="en-US" dirty="0" err="1">
                <a:latin typeface="Arial" charset="0"/>
                <a:cs typeface="Arial" charset="0"/>
              </a:rPr>
              <a:t>galactosamin</a:t>
            </a:r>
            <a:r>
              <a:rPr lang="en-US" dirty="0">
                <a:latin typeface="Arial" charset="0"/>
                <a:cs typeface="Arial" charset="0"/>
              </a:rPr>
              <a:t> (</a:t>
            </a:r>
            <a:r>
              <a:rPr lang="en-US" dirty="0" err="1">
                <a:latin typeface="Arial" charset="0"/>
                <a:cs typeface="Arial" charset="0"/>
              </a:rPr>
              <a:t>GalNAc</a:t>
            </a:r>
            <a:r>
              <a:rPr lang="en-US" dirty="0">
                <a:latin typeface="Arial" charset="0"/>
                <a:cs typeface="Arial" charset="0"/>
              </a:rPr>
              <a:t>)</a:t>
            </a:r>
          </a:p>
          <a:p>
            <a:pPr>
              <a:lnSpc>
                <a:spcPct val="80000"/>
              </a:lnSpc>
            </a:pPr>
            <a:endParaRPr lang="cs-CZ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128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Functions and composition and function of Extracellular matrix</a:t>
            </a:r>
          </a:p>
          <a:p>
            <a:r>
              <a:rPr lang="en-US" dirty="0" smtClean="0"/>
              <a:t>Biochemistry of collagen and other extracellular matrix proteins</a:t>
            </a:r>
          </a:p>
          <a:p>
            <a:r>
              <a:rPr lang="en-US" dirty="0" smtClean="0"/>
              <a:t>Proteoglycans and </a:t>
            </a:r>
            <a:r>
              <a:rPr lang="en-US" dirty="0" err="1" smtClean="0"/>
              <a:t>Gylcosaminoglycans</a:t>
            </a:r>
            <a:endParaRPr lang="en-US" dirty="0" smtClean="0"/>
          </a:p>
          <a:p>
            <a:r>
              <a:rPr lang="en-US" dirty="0" smtClean="0"/>
              <a:t>Biochemistry of </a:t>
            </a:r>
            <a:r>
              <a:rPr lang="en-US" dirty="0" err="1"/>
              <a:t>s</a:t>
            </a:r>
            <a:r>
              <a:rPr lang="en-US" dirty="0" err="1" smtClean="0"/>
              <a:t>pecialised</a:t>
            </a:r>
            <a:r>
              <a:rPr lang="en-US" dirty="0" smtClean="0"/>
              <a:t> extracellular matrix tissues like cartilage and bone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09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buSzPct val="130000"/>
            </a:pPr>
            <a:r>
              <a:rPr lang="en-GB" dirty="0"/>
              <a:t>Amino sugars and </a:t>
            </a:r>
            <a:r>
              <a:rPr lang="en-GB" dirty="0" err="1"/>
              <a:t>uronic</a:t>
            </a:r>
            <a:r>
              <a:rPr lang="en-GB" dirty="0"/>
              <a:t> acids are the most common building blocks of the </a:t>
            </a:r>
            <a:r>
              <a:rPr lang="en-GB" dirty="0" err="1"/>
              <a:t>glycosaminoglycans</a:t>
            </a:r>
            <a:r>
              <a:rPr lang="en-GB" dirty="0"/>
              <a:t>. </a:t>
            </a:r>
          </a:p>
          <a:p>
            <a:pPr>
              <a:buSzPct val="130000"/>
              <a:buFontTx/>
              <a:buChar char="•"/>
            </a:pPr>
            <a:r>
              <a:rPr lang="cs-CZ" dirty="0"/>
              <a:t>  </a:t>
            </a:r>
            <a:r>
              <a:rPr lang="en-GB" dirty="0"/>
              <a:t>amino sugars</a:t>
            </a:r>
            <a:r>
              <a:rPr lang="cs-CZ" dirty="0"/>
              <a:t> </a:t>
            </a:r>
            <a:r>
              <a:rPr lang="cs-CZ" dirty="0">
                <a:sym typeface="Wingdings 3" charset="0"/>
              </a:rPr>
              <a:t></a:t>
            </a:r>
            <a:r>
              <a:rPr lang="cs-CZ" dirty="0"/>
              <a:t> -OH</a:t>
            </a:r>
            <a:r>
              <a:rPr lang="en-GB" dirty="0"/>
              <a:t> at </a:t>
            </a:r>
            <a:r>
              <a:rPr lang="en-GB" b="1" dirty="0"/>
              <a:t>C-2</a:t>
            </a:r>
            <a:r>
              <a:rPr lang="en-GB" dirty="0"/>
              <a:t> is replaced by an amino group. This amino group is most often acetylated and sometimes </a:t>
            </a:r>
            <a:r>
              <a:rPr lang="en-GB" dirty="0" err="1"/>
              <a:t>sulfated</a:t>
            </a:r>
            <a:r>
              <a:rPr lang="en-GB" dirty="0"/>
              <a:t>. </a:t>
            </a:r>
          </a:p>
          <a:p>
            <a:pPr>
              <a:buSzPct val="130000"/>
              <a:buFontTx/>
              <a:buChar char="•"/>
            </a:pPr>
            <a:r>
              <a:rPr lang="cs-CZ" dirty="0"/>
              <a:t> </a:t>
            </a:r>
            <a:r>
              <a:rPr lang="en-GB" dirty="0" err="1"/>
              <a:t>uronic</a:t>
            </a:r>
            <a:r>
              <a:rPr lang="en-GB" dirty="0"/>
              <a:t> acids</a:t>
            </a:r>
            <a:r>
              <a:rPr lang="cs-CZ" dirty="0"/>
              <a:t> </a:t>
            </a:r>
            <a:r>
              <a:rPr lang="cs-CZ" dirty="0">
                <a:sym typeface="Wingdings 3" charset="0"/>
              </a:rPr>
              <a:t></a:t>
            </a:r>
            <a:r>
              <a:rPr lang="en-GB" dirty="0"/>
              <a:t> </a:t>
            </a:r>
            <a:r>
              <a:rPr lang="en-GB" b="1" dirty="0"/>
              <a:t>C-6</a:t>
            </a:r>
            <a:r>
              <a:rPr lang="en-GB" dirty="0"/>
              <a:t> of the hexose is oxidized to a carboxyl group</a:t>
            </a:r>
            <a:r>
              <a:rPr lang="cs-CZ" dirty="0"/>
              <a:t>.</a:t>
            </a:r>
            <a:r>
              <a:rPr lang="en-GB" dirty="0"/>
              <a:t> </a:t>
            </a:r>
          </a:p>
          <a:p>
            <a:endParaRPr lang="en-US" dirty="0"/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5608" b="-2560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771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Linkage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GAGs</a:t>
            </a:r>
            <a:r>
              <a:rPr lang="cs-CZ" dirty="0"/>
              <a:t> to protein </a:t>
            </a:r>
            <a:r>
              <a:rPr lang="cs-CZ" dirty="0" err="1"/>
              <a:t>core</a:t>
            </a:r>
            <a:r>
              <a:rPr lang="cs-CZ" dirty="0"/>
              <a:t> by </a:t>
            </a:r>
            <a:r>
              <a:rPr lang="cs-CZ" dirty="0" err="1"/>
              <a:t>specific</a:t>
            </a:r>
            <a:r>
              <a:rPr lang="cs-CZ" dirty="0"/>
              <a:t> </a:t>
            </a:r>
            <a:r>
              <a:rPr lang="cs-CZ" dirty="0" err="1"/>
              <a:t>trisaccharide</a:t>
            </a:r>
            <a:r>
              <a:rPr lang="cs-CZ" dirty="0"/>
              <a:t> linker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387" r="-1138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372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Seven types of GAGs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Hyaluronan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Chondroitin sulfate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Dermatan</a:t>
            </a:r>
            <a:r>
              <a:rPr lang="en-US" dirty="0" smtClean="0"/>
              <a:t> sulfate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Heparin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Heparan</a:t>
            </a:r>
            <a:r>
              <a:rPr lang="en-US" dirty="0" smtClean="0"/>
              <a:t> sulfate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Keratan</a:t>
            </a:r>
            <a:r>
              <a:rPr lang="en-US" dirty="0" smtClean="0"/>
              <a:t> sulfate 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Keratan</a:t>
            </a:r>
            <a:r>
              <a:rPr lang="en-US" dirty="0" smtClean="0"/>
              <a:t> sulfate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930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Hyalarunan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Made up of repeating units of </a:t>
            </a:r>
            <a:r>
              <a:rPr lang="en-US" dirty="0" err="1" smtClean="0"/>
              <a:t>GlcUA</a:t>
            </a:r>
            <a:r>
              <a:rPr lang="en-US" dirty="0" smtClean="0"/>
              <a:t> and </a:t>
            </a:r>
            <a:r>
              <a:rPr lang="en-US" dirty="0" err="1" smtClean="0"/>
              <a:t>GlcNAc</a:t>
            </a:r>
            <a:r>
              <a:rPr lang="en-US" dirty="0" smtClean="0"/>
              <a:t> </a:t>
            </a:r>
          </a:p>
          <a:p>
            <a:r>
              <a:rPr lang="en-US" dirty="0" smtClean="0"/>
              <a:t>It tends to have enormous carbohydrate chain</a:t>
            </a:r>
          </a:p>
          <a:p>
            <a:r>
              <a:rPr lang="en-US" dirty="0" smtClean="0"/>
              <a:t>Not covalently attached to a core protein</a:t>
            </a:r>
          </a:p>
          <a:p>
            <a:r>
              <a:rPr lang="en-US" dirty="0" smtClean="0"/>
              <a:t>The carbohydrates are not sulfated</a:t>
            </a:r>
          </a:p>
          <a:p>
            <a:r>
              <a:rPr lang="en-US" dirty="0" smtClean="0"/>
              <a:t>It is a an important constituent of joint fluid, vitreous body, cartilage</a:t>
            </a:r>
          </a:p>
          <a:p>
            <a:r>
              <a:rPr lang="en-US" dirty="0" smtClean="0"/>
              <a:t>Important in wound healing</a:t>
            </a:r>
          </a:p>
          <a:p>
            <a:r>
              <a:rPr lang="en-US" dirty="0" err="1" smtClean="0"/>
              <a:t>Hyaluronidase</a:t>
            </a:r>
            <a:r>
              <a:rPr lang="en-US" dirty="0" smtClean="0"/>
              <a:t> an enzyme secreted by some bacteria helps with their invasion of tissues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02728" r="60918" b="-102728"/>
          <a:stretch/>
        </p:blipFill>
        <p:spPr bwMode="auto">
          <a:xfrm>
            <a:off x="4645025" y="2174874"/>
            <a:ext cx="4318459" cy="415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3784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Chondroitin sulfate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Repeating unit of </a:t>
            </a:r>
            <a:r>
              <a:rPr lang="en-US" dirty="0" err="1" smtClean="0"/>
              <a:t>GlcUA</a:t>
            </a:r>
            <a:r>
              <a:rPr lang="en-US" dirty="0" smtClean="0"/>
              <a:t> and </a:t>
            </a:r>
            <a:r>
              <a:rPr lang="en-US" dirty="0" err="1" smtClean="0"/>
              <a:t>GalNAc</a:t>
            </a:r>
            <a:endParaRPr lang="en-US" dirty="0" smtClean="0"/>
          </a:p>
          <a:p>
            <a:r>
              <a:rPr lang="en-US" dirty="0" smtClean="0"/>
              <a:t>Attached to a core protein through </a:t>
            </a:r>
            <a:r>
              <a:rPr lang="en-US" dirty="0" err="1" smtClean="0"/>
              <a:t>xyl</a:t>
            </a:r>
            <a:r>
              <a:rPr lang="en-US" dirty="0" smtClean="0"/>
              <a:t>-serine</a:t>
            </a:r>
          </a:p>
          <a:p>
            <a:r>
              <a:rPr lang="en-US" dirty="0" smtClean="0"/>
              <a:t>Sulfated carbohydrates</a:t>
            </a:r>
          </a:p>
          <a:p>
            <a:r>
              <a:rPr lang="en-US" dirty="0" smtClean="0"/>
              <a:t>Tends to have shorter polymers</a:t>
            </a:r>
          </a:p>
          <a:p>
            <a:r>
              <a:rPr lang="en-US" dirty="0" smtClean="0"/>
              <a:t>Provides tensile strength to cartilage, tendons, ligaments and walls of aorta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4121" r="47365" b="-94121"/>
          <a:stretch/>
        </p:blipFill>
        <p:spPr bwMode="auto">
          <a:xfrm>
            <a:off x="4645026" y="274638"/>
            <a:ext cx="4041774" cy="750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3250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Dermatan</a:t>
            </a:r>
            <a:r>
              <a:rPr lang="en-US" dirty="0" smtClean="0"/>
              <a:t> sulfate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Made up of repeating </a:t>
            </a:r>
            <a:r>
              <a:rPr lang="en-US" dirty="0" err="1" smtClean="0"/>
              <a:t>IdUA</a:t>
            </a:r>
            <a:r>
              <a:rPr lang="en-US" dirty="0" smtClean="0"/>
              <a:t> and </a:t>
            </a:r>
            <a:r>
              <a:rPr lang="en-US" dirty="0" err="1" smtClean="0"/>
              <a:t>GalNAc</a:t>
            </a:r>
            <a:r>
              <a:rPr lang="en-US" dirty="0" smtClean="0"/>
              <a:t>. May also contain </a:t>
            </a:r>
            <a:r>
              <a:rPr lang="en-US" dirty="0" err="1" smtClean="0"/>
              <a:t>GlcUA</a:t>
            </a:r>
            <a:endParaRPr lang="en-US" dirty="0" smtClean="0"/>
          </a:p>
          <a:p>
            <a:r>
              <a:rPr lang="en-US" dirty="0" smtClean="0"/>
              <a:t>Attached to a core protein through  </a:t>
            </a:r>
            <a:r>
              <a:rPr lang="en-US" dirty="0" err="1" smtClean="0"/>
              <a:t>xyl</a:t>
            </a:r>
            <a:r>
              <a:rPr lang="en-US" dirty="0" smtClean="0"/>
              <a:t>-serine</a:t>
            </a:r>
          </a:p>
          <a:p>
            <a:r>
              <a:rPr lang="en-US" dirty="0" smtClean="0"/>
              <a:t>Widely distributed </a:t>
            </a:r>
            <a:r>
              <a:rPr lang="en-US" dirty="0" err="1" smtClean="0"/>
              <a:t>troughout</a:t>
            </a:r>
            <a:r>
              <a:rPr lang="en-US" dirty="0" smtClean="0"/>
              <a:t> the body. Contributes to the pliability of the skin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8161" r="44319" b="-98161"/>
          <a:stretch/>
        </p:blipFill>
        <p:spPr bwMode="auto">
          <a:xfrm>
            <a:off x="4648199" y="-217808"/>
            <a:ext cx="3667923" cy="738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67318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Keratan</a:t>
            </a:r>
            <a:r>
              <a:rPr lang="en-US" dirty="0" smtClean="0"/>
              <a:t> Sulfate (KS) I and 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Repeating units of Gal and </a:t>
            </a:r>
            <a:r>
              <a:rPr lang="en-US" dirty="0" err="1" smtClean="0"/>
              <a:t>GlcNAc</a:t>
            </a:r>
            <a:endParaRPr lang="en-US" dirty="0" smtClean="0"/>
          </a:p>
          <a:p>
            <a:r>
              <a:rPr lang="en-US" dirty="0" smtClean="0"/>
              <a:t>KS I is attached to core protein through </a:t>
            </a:r>
            <a:r>
              <a:rPr lang="en-US" dirty="0" err="1" smtClean="0"/>
              <a:t>GlcNAc</a:t>
            </a:r>
            <a:r>
              <a:rPr lang="en-US" dirty="0" smtClean="0"/>
              <a:t>-Asp</a:t>
            </a:r>
          </a:p>
          <a:p>
            <a:r>
              <a:rPr lang="en-US" dirty="0" smtClean="0"/>
              <a:t>KS II is attached through </a:t>
            </a:r>
            <a:r>
              <a:rPr lang="en-US" dirty="0" err="1" smtClean="0"/>
              <a:t>GalNAc-Thr</a:t>
            </a:r>
            <a:endParaRPr lang="en-US" dirty="0" smtClean="0"/>
          </a:p>
          <a:p>
            <a:r>
              <a:rPr lang="en-US" dirty="0" smtClean="0"/>
              <a:t>Present mainly in cornea, cartilage, bone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31" t="-125082" b="-125082"/>
          <a:stretch/>
        </p:blipFill>
        <p:spPr bwMode="auto">
          <a:xfrm>
            <a:off x="4954815" y="-740797"/>
            <a:ext cx="3734786" cy="906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7746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Heparin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Repeating units of </a:t>
            </a:r>
            <a:r>
              <a:rPr lang="en-US" dirty="0" err="1" smtClean="0"/>
              <a:t>GlcN</a:t>
            </a:r>
            <a:r>
              <a:rPr lang="en-US" dirty="0" smtClean="0"/>
              <a:t> (mostly sulfated but sometimes acetylated) and either of the </a:t>
            </a:r>
            <a:r>
              <a:rPr lang="en-US" dirty="0" err="1" smtClean="0"/>
              <a:t>gluconic</a:t>
            </a:r>
            <a:r>
              <a:rPr lang="en-US" dirty="0" smtClean="0"/>
              <a:t> acids mostly </a:t>
            </a:r>
            <a:r>
              <a:rPr lang="en-US" dirty="0" err="1" smtClean="0"/>
              <a:t>iduronic</a:t>
            </a:r>
            <a:r>
              <a:rPr lang="en-US" dirty="0" smtClean="0"/>
              <a:t> acid</a:t>
            </a:r>
          </a:p>
          <a:p>
            <a:r>
              <a:rPr lang="en-US" dirty="0" smtClean="0"/>
              <a:t>Heparin is linked to its core protein (mostly glycine and serine) through a bond with serine</a:t>
            </a:r>
          </a:p>
          <a:p>
            <a:r>
              <a:rPr lang="en-US" dirty="0" smtClean="0"/>
              <a:t>Heparin is mostly intracellular unlike rest of GAGs-in mast cells</a:t>
            </a:r>
          </a:p>
          <a:p>
            <a:r>
              <a:rPr lang="en-US" dirty="0" smtClean="0"/>
              <a:t>Involved in anticoagulation by  binding factor factor IX, XI and </a:t>
            </a:r>
          </a:p>
          <a:p>
            <a:r>
              <a:rPr lang="en-US" dirty="0" smtClean="0"/>
              <a:t>Plasma </a:t>
            </a:r>
            <a:r>
              <a:rPr lang="en-US" dirty="0" err="1" smtClean="0"/>
              <a:t>antithrombin</a:t>
            </a:r>
            <a:r>
              <a:rPr lang="en-US" dirty="0" smtClean="0"/>
              <a:t> III</a:t>
            </a:r>
          </a:p>
          <a:p>
            <a:r>
              <a:rPr lang="en-US" dirty="0" smtClean="0"/>
              <a:t>Binds lipoprotein lipase in endothelial cell walls  and puts them into circulation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14" t="-98161" b="-98161"/>
          <a:stretch/>
        </p:blipFill>
        <p:spPr bwMode="auto">
          <a:xfrm>
            <a:off x="4979713" y="-740797"/>
            <a:ext cx="3635191" cy="870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5080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Heparan</a:t>
            </a:r>
            <a:r>
              <a:rPr lang="en-US" dirty="0" smtClean="0"/>
              <a:t> sulfate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Made up of </a:t>
            </a:r>
            <a:r>
              <a:rPr lang="en-US" dirty="0" err="1" smtClean="0"/>
              <a:t>GlcN</a:t>
            </a:r>
            <a:r>
              <a:rPr lang="en-US" dirty="0" smtClean="0"/>
              <a:t> and </a:t>
            </a:r>
            <a:r>
              <a:rPr lang="en-US" dirty="0" err="1" smtClean="0"/>
              <a:t>uronic</a:t>
            </a:r>
            <a:r>
              <a:rPr lang="en-US" dirty="0" smtClean="0"/>
              <a:t> acid predominantly </a:t>
            </a:r>
            <a:r>
              <a:rPr lang="en-US" dirty="0" err="1" smtClean="0"/>
              <a:t>glucoronic</a:t>
            </a:r>
            <a:r>
              <a:rPr lang="en-US" dirty="0" smtClean="0"/>
              <a:t> acid</a:t>
            </a:r>
          </a:p>
          <a:p>
            <a:r>
              <a:rPr lang="en-US" dirty="0" smtClean="0"/>
              <a:t>Attached to its core protein  through </a:t>
            </a:r>
            <a:r>
              <a:rPr lang="en-US" dirty="0" err="1" smtClean="0"/>
              <a:t>xyl</a:t>
            </a:r>
            <a:r>
              <a:rPr lang="en-US" dirty="0" smtClean="0"/>
              <a:t>-serine</a:t>
            </a:r>
          </a:p>
          <a:p>
            <a:r>
              <a:rPr lang="en-US" dirty="0" smtClean="0"/>
              <a:t>Mainly extracellular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14" t="-115213" b="-115213"/>
          <a:stretch/>
        </p:blipFill>
        <p:spPr bwMode="auto">
          <a:xfrm>
            <a:off x="4755626" y="-491755"/>
            <a:ext cx="3734785" cy="894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4092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of proteoglycans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. Starts with core protein synthesis fro ribosomes on the RER</a:t>
            </a:r>
          </a:p>
          <a:p>
            <a:r>
              <a:rPr lang="en-US" sz="1800" dirty="0" smtClean="0"/>
              <a:t>The addition of GAGs takes place in the Golgi Apparatus </a:t>
            </a:r>
          </a:p>
          <a:p>
            <a:r>
              <a:rPr lang="en-US" sz="1800" dirty="0" smtClean="0"/>
              <a:t>The </a:t>
            </a:r>
            <a:r>
              <a:rPr lang="en-US" sz="1800" dirty="0" err="1" smtClean="0"/>
              <a:t>addtions</a:t>
            </a:r>
            <a:r>
              <a:rPr lang="en-US" sz="1800" dirty="0" smtClean="0"/>
              <a:t> of the GAGs to their core protein is of three types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O-</a:t>
            </a:r>
            <a:r>
              <a:rPr lang="en-US" sz="1800" dirty="0" err="1" smtClean="0"/>
              <a:t>glycosidic</a:t>
            </a:r>
            <a:r>
              <a:rPr lang="en-US" sz="1800" dirty="0" smtClean="0"/>
              <a:t> linkage between xylose and serine (</a:t>
            </a:r>
            <a:r>
              <a:rPr lang="en-US" sz="1800" dirty="0" err="1" smtClean="0"/>
              <a:t>xyl</a:t>
            </a:r>
            <a:r>
              <a:rPr lang="en-US" sz="1800" dirty="0" smtClean="0"/>
              <a:t>-gal-gal-</a:t>
            </a:r>
            <a:r>
              <a:rPr lang="en-US" sz="1800" dirty="0" err="1" smtClean="0"/>
              <a:t>glcua</a:t>
            </a:r>
            <a:r>
              <a:rPr lang="en-US" sz="18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O-</a:t>
            </a:r>
            <a:r>
              <a:rPr lang="en-US" sz="1800" dirty="0" err="1" smtClean="0"/>
              <a:t>glycosidic</a:t>
            </a:r>
            <a:r>
              <a:rPr lang="en-US" sz="1800" dirty="0" smtClean="0"/>
              <a:t> linkage between </a:t>
            </a:r>
            <a:r>
              <a:rPr lang="en-US" sz="1800" dirty="0" err="1" smtClean="0"/>
              <a:t>GalNAc</a:t>
            </a:r>
            <a:r>
              <a:rPr lang="en-US" sz="1800" dirty="0" smtClean="0"/>
              <a:t> and serine </a:t>
            </a:r>
            <a:r>
              <a:rPr lang="en-US" sz="1800" dirty="0" err="1" smtClean="0"/>
              <a:t>eg</a:t>
            </a:r>
            <a:r>
              <a:rPr lang="en-US" sz="1800" dirty="0" smtClean="0"/>
              <a:t> in </a:t>
            </a:r>
            <a:r>
              <a:rPr lang="en-US" sz="1800" dirty="0" err="1" smtClean="0"/>
              <a:t>Keratan</a:t>
            </a:r>
            <a:r>
              <a:rPr lang="en-US" sz="1800" dirty="0" smtClean="0"/>
              <a:t> sulfate II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N-</a:t>
            </a:r>
            <a:r>
              <a:rPr lang="en-US" sz="1800" dirty="0" err="1" smtClean="0"/>
              <a:t>glycosylsamine</a:t>
            </a:r>
            <a:r>
              <a:rPr lang="en-US" sz="1800" dirty="0" smtClean="0"/>
              <a:t> bond between  </a:t>
            </a:r>
            <a:r>
              <a:rPr lang="en-US" sz="1800" dirty="0" err="1" smtClean="0"/>
              <a:t>GlcNAc</a:t>
            </a:r>
            <a:r>
              <a:rPr lang="en-US" sz="1800" dirty="0" smtClean="0"/>
              <a:t> and asparagine</a:t>
            </a:r>
            <a:endParaRPr lang="en-US" sz="1800" dirty="0"/>
          </a:p>
          <a:p>
            <a:endParaRPr lang="en-US" sz="20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3600" dirty="0" smtClean="0"/>
              <a:t>Elongation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eaLnBrk="0" hangingPunct="0">
              <a:buNone/>
            </a:pPr>
            <a:endParaRPr lang="en-US" sz="3300" dirty="0" smtClean="0">
              <a:cs typeface="Arial"/>
            </a:endParaRPr>
          </a:p>
          <a:p>
            <a:pPr marL="0" indent="0" eaLnBrk="0" hangingPunct="0">
              <a:buNone/>
            </a:pPr>
            <a:r>
              <a:rPr lang="en-US" sz="3300" dirty="0" smtClean="0">
                <a:cs typeface="Arial"/>
              </a:rPr>
              <a:t>The </a:t>
            </a:r>
            <a:r>
              <a:rPr lang="en-US" sz="3300" dirty="0">
                <a:cs typeface="Arial"/>
              </a:rPr>
              <a:t>units in the saccharide chains are elongated in alternating acidic/amino sugars, donated from UDP derivatives through specific </a:t>
            </a:r>
            <a:r>
              <a:rPr lang="en-US" sz="3300" dirty="0" err="1">
                <a:cs typeface="Arial"/>
              </a:rPr>
              <a:t>glycosyl</a:t>
            </a:r>
            <a:r>
              <a:rPr lang="en-US" sz="3300" dirty="0">
                <a:cs typeface="Arial"/>
              </a:rPr>
              <a:t> </a:t>
            </a:r>
            <a:r>
              <a:rPr lang="en-US" sz="3300" dirty="0" err="1">
                <a:cs typeface="Arial"/>
              </a:rPr>
              <a:t>transferases</a:t>
            </a:r>
            <a:endParaRPr lang="en-US" sz="3300" dirty="0">
              <a:cs typeface="Arial"/>
            </a:endParaRPr>
          </a:p>
          <a:p>
            <a:pPr marL="0" indent="0">
              <a:buNone/>
            </a:pPr>
            <a:endParaRPr lang="en-US" sz="3300" dirty="0" smtClean="0"/>
          </a:p>
          <a:p>
            <a:pPr marL="0" indent="0" algn="ctr">
              <a:buNone/>
            </a:pPr>
            <a:r>
              <a:rPr lang="en-US" sz="3600" dirty="0" smtClean="0"/>
              <a:t>Further modifications </a:t>
            </a:r>
          </a:p>
          <a:p>
            <a:pPr marL="0" indent="0">
              <a:buNone/>
            </a:pPr>
            <a:r>
              <a:rPr lang="en-US" sz="3300" dirty="0" smtClean="0"/>
              <a:t>Epimerization of  </a:t>
            </a:r>
            <a:r>
              <a:rPr lang="en-US" sz="3300" dirty="0" err="1" smtClean="0"/>
              <a:t>glucoronic</a:t>
            </a:r>
            <a:r>
              <a:rPr lang="en-US" sz="3300" dirty="0" smtClean="0"/>
              <a:t> acid to </a:t>
            </a:r>
            <a:r>
              <a:rPr lang="en-US" sz="3300" dirty="0" err="1" smtClean="0"/>
              <a:t>iduronic</a:t>
            </a:r>
            <a:r>
              <a:rPr lang="en-US" sz="3300" dirty="0" smtClean="0"/>
              <a:t> acid </a:t>
            </a:r>
            <a:r>
              <a:rPr lang="en-US" sz="3300" dirty="0" err="1" smtClean="0"/>
              <a:t>catalysed</a:t>
            </a:r>
            <a:r>
              <a:rPr lang="en-US" sz="3300" dirty="0" smtClean="0"/>
              <a:t> by </a:t>
            </a:r>
            <a:r>
              <a:rPr lang="en-US" sz="3300" dirty="0" err="1" smtClean="0"/>
              <a:t>epimerases</a:t>
            </a:r>
            <a:endParaRPr lang="en-US" sz="3300" dirty="0" smtClean="0"/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dirty="0" err="1" smtClean="0"/>
              <a:t>Sulfation</a:t>
            </a:r>
            <a:r>
              <a:rPr lang="en-US" sz="3300" dirty="0" smtClean="0"/>
              <a:t> of the amine sugars are </a:t>
            </a:r>
            <a:r>
              <a:rPr lang="en-US" sz="3300" dirty="0" err="1" smtClean="0"/>
              <a:t>catalysed</a:t>
            </a:r>
            <a:r>
              <a:rPr lang="en-US" sz="3300" dirty="0" smtClean="0"/>
              <a:t> by </a:t>
            </a:r>
            <a:r>
              <a:rPr lang="en-US" sz="3300" dirty="0" err="1" smtClean="0"/>
              <a:t>sulfotransferases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xmlns="" val="1568455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Extracellular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499" y="1917699"/>
            <a:ext cx="6552417" cy="420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959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012" b="-201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30603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 Function of </a:t>
            </a:r>
            <a:r>
              <a:rPr lang="cs-CZ" dirty="0">
                <a:latin typeface="Arial" charset="0"/>
                <a:cs typeface="Arial" charset="0"/>
              </a:rPr>
              <a:t>P</a:t>
            </a:r>
            <a:r>
              <a:rPr lang="en-US" dirty="0" err="1">
                <a:latin typeface="Arial" charset="0"/>
                <a:cs typeface="Arial" charset="0"/>
              </a:rPr>
              <a:t>roteoglycans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en-US" sz="3600" dirty="0">
                <a:latin typeface="Arial" charset="0"/>
                <a:cs typeface="Arial" charset="0"/>
              </a:rPr>
              <a:t>organize water molecules</a:t>
            </a:r>
          </a:p>
          <a:p>
            <a:pPr>
              <a:lnSpc>
                <a:spcPct val="80000"/>
              </a:lnSpc>
              <a:buNone/>
            </a:pPr>
            <a:r>
              <a:rPr lang="en-US" sz="3600" dirty="0">
                <a:latin typeface="Arial" charset="0"/>
                <a:cs typeface="Arial" charset="0"/>
              </a:rPr>
              <a:t>	- </a:t>
            </a:r>
            <a:r>
              <a:rPr lang="en-US" dirty="0">
                <a:latin typeface="Arial" charset="0"/>
                <a:cs typeface="Arial" charset="0"/>
              </a:rPr>
              <a:t>re</a:t>
            </a:r>
            <a:r>
              <a:rPr lang="cs-CZ" dirty="0">
                <a:latin typeface="Arial" charset="0"/>
                <a:cs typeface="Arial" charset="0"/>
              </a:rPr>
              <a:t>s</a:t>
            </a:r>
            <a:r>
              <a:rPr lang="en-US" dirty="0" err="1">
                <a:latin typeface="Arial" charset="0"/>
                <a:cs typeface="Arial" charset="0"/>
              </a:rPr>
              <a:t>ist</a:t>
            </a:r>
            <a:r>
              <a:rPr lang="cs-CZ" dirty="0">
                <a:latin typeface="Arial" charset="0"/>
                <a:cs typeface="Arial" charset="0"/>
              </a:rPr>
              <a:t>e</a:t>
            </a:r>
            <a:r>
              <a:rPr lang="en-US" dirty="0" err="1">
                <a:latin typeface="Arial" charset="0"/>
                <a:cs typeface="Arial" charset="0"/>
              </a:rPr>
              <a:t>nt</a:t>
            </a:r>
            <a:r>
              <a:rPr lang="en-US" dirty="0">
                <a:latin typeface="Arial" charset="0"/>
                <a:cs typeface="Arial" charset="0"/>
              </a:rPr>
              <a:t> to compression</a:t>
            </a:r>
          </a:p>
          <a:p>
            <a:pPr>
              <a:lnSpc>
                <a:spcPct val="80000"/>
              </a:lnSpc>
              <a:buNone/>
            </a:pPr>
            <a:r>
              <a:rPr lang="en-US" dirty="0">
                <a:latin typeface="Arial" charset="0"/>
                <a:cs typeface="Arial" charset="0"/>
              </a:rPr>
              <a:t>	- return to original shape</a:t>
            </a:r>
          </a:p>
          <a:p>
            <a:pPr>
              <a:lnSpc>
                <a:spcPct val="80000"/>
              </a:lnSpc>
              <a:buNone/>
            </a:pPr>
            <a:r>
              <a:rPr lang="en-US" dirty="0">
                <a:latin typeface="Arial" charset="0"/>
                <a:cs typeface="Arial" charset="0"/>
              </a:rPr>
              <a:t>	- repel negative molecules</a:t>
            </a:r>
          </a:p>
          <a:p>
            <a:pPr>
              <a:lnSpc>
                <a:spcPct val="80000"/>
              </a:lnSpc>
            </a:pPr>
            <a:r>
              <a:rPr lang="en-US" sz="3600" dirty="0">
                <a:latin typeface="Arial" charset="0"/>
                <a:cs typeface="Arial" charset="0"/>
              </a:rPr>
              <a:t> occupy space between cells and collagen</a:t>
            </a:r>
          </a:p>
          <a:p>
            <a:pPr>
              <a:lnSpc>
                <a:spcPct val="80000"/>
              </a:lnSpc>
            </a:pPr>
            <a:r>
              <a:rPr lang="en-US" sz="3600" dirty="0">
                <a:latin typeface="Arial" charset="0"/>
                <a:cs typeface="Arial" charset="0"/>
              </a:rPr>
              <a:t> high viscosity</a:t>
            </a:r>
          </a:p>
          <a:p>
            <a:pPr>
              <a:lnSpc>
                <a:spcPct val="80000"/>
              </a:lnSpc>
              <a:buNone/>
            </a:pPr>
            <a:r>
              <a:rPr lang="en-US" sz="3600" dirty="0">
                <a:latin typeface="Arial" charset="0"/>
                <a:cs typeface="Arial" charset="0"/>
              </a:rPr>
              <a:t>	- </a:t>
            </a:r>
            <a:r>
              <a:rPr lang="en-US" dirty="0">
                <a:latin typeface="Arial" charset="0"/>
                <a:cs typeface="Arial" charset="0"/>
              </a:rPr>
              <a:t>lubricating fluid in the joints</a:t>
            </a:r>
          </a:p>
          <a:p>
            <a:pPr>
              <a:lnSpc>
                <a:spcPct val="80000"/>
              </a:lnSpc>
            </a:pPr>
            <a:r>
              <a:rPr lang="en-US" sz="3600" dirty="0">
                <a:latin typeface="Arial" charset="0"/>
                <a:cs typeface="Arial" charset="0"/>
              </a:rPr>
              <a:t> specific binding to other macromolecules</a:t>
            </a:r>
          </a:p>
          <a:p>
            <a:pPr>
              <a:lnSpc>
                <a:spcPct val="80000"/>
              </a:lnSpc>
            </a:pPr>
            <a:r>
              <a:rPr lang="en-US" sz="3600" dirty="0">
                <a:latin typeface="Arial" charset="0"/>
                <a:cs typeface="Arial" charset="0"/>
              </a:rPr>
              <a:t> link to collagen fibers</a:t>
            </a:r>
          </a:p>
          <a:p>
            <a:pPr>
              <a:lnSpc>
                <a:spcPct val="80000"/>
              </a:lnSpc>
              <a:buNone/>
            </a:pPr>
            <a:r>
              <a:rPr lang="en-US" sz="3600" dirty="0">
                <a:latin typeface="Arial" charset="0"/>
                <a:cs typeface="Arial" charset="0"/>
              </a:rPr>
              <a:t>	- </a:t>
            </a:r>
            <a:r>
              <a:rPr lang="en-US" dirty="0">
                <a:latin typeface="Arial" charset="0"/>
                <a:cs typeface="Arial" charset="0"/>
              </a:rPr>
              <a:t>form network</a:t>
            </a:r>
          </a:p>
          <a:p>
            <a:pPr>
              <a:lnSpc>
                <a:spcPct val="80000"/>
              </a:lnSpc>
              <a:buNone/>
            </a:pPr>
            <a:r>
              <a:rPr lang="en-US" sz="3600" dirty="0">
                <a:latin typeface="Arial" charset="0"/>
                <a:cs typeface="Arial" charset="0"/>
              </a:rPr>
              <a:t>	- </a:t>
            </a:r>
            <a:r>
              <a:rPr lang="en-US" dirty="0">
                <a:latin typeface="Arial" charset="0"/>
                <a:cs typeface="Arial" charset="0"/>
              </a:rPr>
              <a:t>in bone combine with calcium salts (calcium carbonate,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hydroxyapatite)</a:t>
            </a:r>
          </a:p>
          <a:p>
            <a:pPr>
              <a:lnSpc>
                <a:spcPct val="80000"/>
              </a:lnSpc>
            </a:pPr>
            <a:r>
              <a:rPr lang="en-US" sz="3600" dirty="0">
                <a:latin typeface="Arial" charset="0"/>
                <a:cs typeface="Arial" charset="0"/>
              </a:rPr>
              <a:t> cell migration and adhesion</a:t>
            </a:r>
          </a:p>
          <a:p>
            <a:pPr>
              <a:lnSpc>
                <a:spcPct val="80000"/>
              </a:lnSpc>
              <a:buNone/>
            </a:pPr>
            <a:r>
              <a:rPr lang="en-US" sz="3600" dirty="0">
                <a:latin typeface="Arial" charset="0"/>
                <a:cs typeface="Arial" charset="0"/>
              </a:rPr>
              <a:t>	- </a:t>
            </a:r>
            <a:r>
              <a:rPr lang="en-US" dirty="0">
                <a:latin typeface="Arial" charset="0"/>
                <a:cs typeface="Arial" charset="0"/>
              </a:rPr>
              <a:t>passageways between cells</a:t>
            </a:r>
          </a:p>
          <a:p>
            <a:pPr>
              <a:lnSpc>
                <a:spcPct val="80000"/>
              </a:lnSpc>
            </a:pPr>
            <a:r>
              <a:rPr lang="en-US" sz="3600" dirty="0">
                <a:latin typeface="Arial" charset="0"/>
                <a:cs typeface="Arial" charset="0"/>
              </a:rPr>
              <a:t> anchoring cells to matrix fibers</a:t>
            </a:r>
            <a:endParaRPr lang="cs-CZ" sz="3600" dirty="0">
              <a:latin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5577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Degradation of GAGs and Inborn Errors of Metabolism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GAGs are degraded by specific </a:t>
            </a:r>
            <a:r>
              <a:rPr lang="en-US" dirty="0" err="1" smtClean="0"/>
              <a:t>lysosomal</a:t>
            </a:r>
            <a:r>
              <a:rPr lang="en-US" dirty="0" smtClean="0"/>
              <a:t> enzymes including </a:t>
            </a:r>
            <a:r>
              <a:rPr lang="en-US" dirty="0" err="1" smtClean="0"/>
              <a:t>exo</a:t>
            </a:r>
            <a:r>
              <a:rPr lang="en-US" dirty="0" smtClean="0"/>
              <a:t> and </a:t>
            </a:r>
            <a:r>
              <a:rPr lang="en-US" dirty="0" err="1" smtClean="0"/>
              <a:t>endoglycosidases</a:t>
            </a:r>
            <a:r>
              <a:rPr lang="en-US" dirty="0" smtClean="0"/>
              <a:t>, </a:t>
            </a:r>
            <a:r>
              <a:rPr lang="en-US" dirty="0" err="1" smtClean="0"/>
              <a:t>sulfratases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Inborn error of metabolism affecting any of these enzymes results in accumulation of GAGs in lysosome-</a:t>
            </a:r>
            <a:r>
              <a:rPr lang="en-US" dirty="0" err="1" smtClean="0"/>
              <a:t>mucupolysaccharidoses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Eg</a:t>
            </a:r>
            <a:r>
              <a:rPr lang="en-US" dirty="0" smtClean="0"/>
              <a:t> Hurler’s and Hunter’s syndrome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5879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BIOCHEMISTRY OF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Bone is made up of the matrix and the cells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400" b="1" dirty="0" smtClean="0"/>
              <a:t>Matrix</a:t>
            </a:r>
          </a:p>
          <a:p>
            <a:pPr marL="0" indent="0">
              <a:buNone/>
            </a:pPr>
            <a:r>
              <a:rPr lang="en-US" dirty="0" smtClean="0"/>
              <a:t>Bone matrix is made up of organic and inorganic matter. </a:t>
            </a:r>
          </a:p>
          <a:p>
            <a:pPr marL="0" indent="0">
              <a:buNone/>
            </a:pPr>
            <a:r>
              <a:rPr lang="en-US" dirty="0" smtClean="0"/>
              <a:t>Organic matter makes up about 20-40% </a:t>
            </a:r>
          </a:p>
          <a:p>
            <a:pPr marL="0" indent="0">
              <a:buNone/>
            </a:pPr>
            <a:r>
              <a:rPr lang="en-US" dirty="0" smtClean="0"/>
              <a:t>Inorganic matter-60%</a:t>
            </a:r>
          </a:p>
          <a:p>
            <a:pPr marL="0" indent="0">
              <a:buNone/>
            </a:pPr>
            <a:r>
              <a:rPr lang="en-US" dirty="0" smtClean="0"/>
              <a:t>Water makes about 10%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400" b="1" dirty="0" smtClean="0"/>
              <a:t>Cellular Part</a:t>
            </a:r>
          </a:p>
          <a:p>
            <a:pPr marL="0" indent="0">
              <a:buNone/>
            </a:pPr>
            <a:r>
              <a:rPr lang="en-US" dirty="0" smtClean="0"/>
              <a:t>Osteoblast</a:t>
            </a:r>
          </a:p>
          <a:p>
            <a:pPr marL="0" indent="0">
              <a:buNone/>
            </a:pPr>
            <a:r>
              <a:rPr lang="en-US" dirty="0" smtClean="0"/>
              <a:t>Osteoclast</a:t>
            </a:r>
          </a:p>
          <a:p>
            <a:pPr marL="0" indent="0">
              <a:buNone/>
            </a:pPr>
            <a:r>
              <a:rPr lang="en-US" dirty="0" smtClean="0"/>
              <a:t>Osteocytes</a:t>
            </a:r>
          </a:p>
          <a:p>
            <a:pPr marL="0" indent="0">
              <a:buNone/>
            </a:pPr>
            <a:r>
              <a:rPr lang="en-US" dirty="0" err="1" smtClean="0"/>
              <a:t>Osteoprogenitor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4880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Organic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Collagen Type I 90-95%</a:t>
            </a:r>
          </a:p>
          <a:p>
            <a:pPr marL="0" indent="0">
              <a:buNone/>
            </a:pPr>
            <a:r>
              <a:rPr lang="en-US" dirty="0" smtClean="0"/>
              <a:t>Collagen Type V</a:t>
            </a:r>
          </a:p>
          <a:p>
            <a:pPr marL="0" indent="0">
              <a:buNone/>
            </a:pPr>
            <a:r>
              <a:rPr lang="en-US" dirty="0" err="1" smtClean="0"/>
              <a:t>Osteonectin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Osteocalcin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Proteoglycans (</a:t>
            </a:r>
            <a:r>
              <a:rPr lang="en-US" dirty="0" err="1" smtClean="0"/>
              <a:t>Biglycan</a:t>
            </a:r>
            <a:r>
              <a:rPr lang="en-US" dirty="0" smtClean="0"/>
              <a:t>, </a:t>
            </a:r>
            <a:r>
              <a:rPr lang="en-US" dirty="0" err="1" smtClean="0"/>
              <a:t>Decorin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Inorganic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endParaRPr lang="cs-CZ" sz="2800" u="sng" dirty="0"/>
          </a:p>
          <a:p>
            <a:r>
              <a:rPr lang="cs-CZ" sz="1900" b="1" dirty="0" err="1"/>
              <a:t>Hydroxyapatite</a:t>
            </a:r>
            <a:r>
              <a:rPr lang="cs-CZ" sz="1900" b="1" dirty="0"/>
              <a:t> – Ca</a:t>
            </a:r>
            <a:r>
              <a:rPr lang="cs-CZ" sz="1900" b="1" baseline="-25000" dirty="0"/>
              <a:t>10</a:t>
            </a:r>
            <a:r>
              <a:rPr lang="cs-CZ" sz="1900" b="1" dirty="0"/>
              <a:t>(PO</a:t>
            </a:r>
            <a:r>
              <a:rPr lang="cs-CZ" sz="1900" b="1" baseline="-25000" dirty="0"/>
              <a:t>4</a:t>
            </a:r>
            <a:r>
              <a:rPr lang="cs-CZ" sz="1900" b="1" dirty="0"/>
              <a:t>)</a:t>
            </a:r>
            <a:r>
              <a:rPr lang="cs-CZ" sz="1900" b="1" baseline="-25000" dirty="0"/>
              <a:t>6</a:t>
            </a:r>
            <a:r>
              <a:rPr lang="cs-CZ" sz="1900" b="1" dirty="0"/>
              <a:t>(OH)</a:t>
            </a:r>
            <a:r>
              <a:rPr lang="cs-CZ" sz="1900" b="1" baseline="-25000" dirty="0"/>
              <a:t>2</a:t>
            </a:r>
            <a:endParaRPr lang="cs-CZ" sz="1900" b="1" dirty="0"/>
          </a:p>
          <a:p>
            <a:endParaRPr lang="cs-CZ" sz="1900" dirty="0"/>
          </a:p>
          <a:p>
            <a:r>
              <a:rPr lang="cs-CZ" sz="1900" dirty="0" err="1"/>
              <a:t>Octacalcium</a:t>
            </a:r>
            <a:r>
              <a:rPr lang="cs-CZ" sz="1900" dirty="0"/>
              <a:t> </a:t>
            </a:r>
            <a:r>
              <a:rPr lang="cs-CZ" sz="1900" dirty="0" err="1"/>
              <a:t>phosphate</a:t>
            </a:r>
            <a:r>
              <a:rPr lang="cs-CZ" sz="1900" dirty="0"/>
              <a:t>  - Ca</a:t>
            </a:r>
            <a:r>
              <a:rPr lang="cs-CZ" sz="1900" baseline="-25000" dirty="0"/>
              <a:t>8</a:t>
            </a:r>
            <a:r>
              <a:rPr lang="cs-CZ" sz="1900" dirty="0"/>
              <a:t>H</a:t>
            </a:r>
            <a:r>
              <a:rPr lang="cs-CZ" sz="1900" baseline="-25000" dirty="0"/>
              <a:t>2</a:t>
            </a:r>
            <a:r>
              <a:rPr lang="cs-CZ" sz="1900" dirty="0"/>
              <a:t>(PO</a:t>
            </a:r>
            <a:r>
              <a:rPr lang="cs-CZ" sz="1900" baseline="-25000" dirty="0"/>
              <a:t>4</a:t>
            </a:r>
            <a:r>
              <a:rPr lang="cs-CZ" sz="1900" dirty="0"/>
              <a:t>)</a:t>
            </a:r>
            <a:r>
              <a:rPr lang="cs-CZ" sz="1900" baseline="-25000" dirty="0"/>
              <a:t>6</a:t>
            </a:r>
            <a:r>
              <a:rPr lang="cs-CZ" sz="1900" dirty="0"/>
              <a:t>.5H</a:t>
            </a:r>
            <a:r>
              <a:rPr lang="cs-CZ" sz="1900" baseline="-25000" dirty="0"/>
              <a:t>2</a:t>
            </a:r>
            <a:r>
              <a:rPr lang="cs-CZ" sz="1900" dirty="0"/>
              <a:t>O</a:t>
            </a:r>
          </a:p>
          <a:p>
            <a:endParaRPr lang="cs-CZ" sz="1900" dirty="0"/>
          </a:p>
          <a:p>
            <a:r>
              <a:rPr lang="cs-CZ" sz="1900" dirty="0" err="1"/>
              <a:t>Brusite</a:t>
            </a:r>
            <a:r>
              <a:rPr lang="cs-CZ" sz="1900" dirty="0"/>
              <a:t> – CaHPO</a:t>
            </a:r>
            <a:r>
              <a:rPr lang="cs-CZ" sz="1900" baseline="-25000" dirty="0"/>
              <a:t>4</a:t>
            </a:r>
            <a:r>
              <a:rPr lang="cs-CZ" sz="1900" dirty="0"/>
              <a:t>.2H</a:t>
            </a:r>
            <a:r>
              <a:rPr lang="cs-CZ" sz="1900" baseline="-25000" dirty="0"/>
              <a:t>2</a:t>
            </a:r>
            <a:r>
              <a:rPr lang="cs-CZ" sz="1900" dirty="0"/>
              <a:t>O</a:t>
            </a:r>
          </a:p>
          <a:p>
            <a:endParaRPr lang="cs-CZ" sz="1900" dirty="0"/>
          </a:p>
          <a:p>
            <a:r>
              <a:rPr lang="cs-CZ" sz="1900" dirty="0" err="1"/>
              <a:t>Amorphouse</a:t>
            </a:r>
            <a:r>
              <a:rPr lang="cs-CZ" sz="1900" dirty="0"/>
              <a:t> </a:t>
            </a:r>
            <a:r>
              <a:rPr lang="cs-CZ" sz="1900" dirty="0" err="1"/>
              <a:t>calcium</a:t>
            </a:r>
            <a:r>
              <a:rPr lang="cs-CZ" sz="1900" dirty="0"/>
              <a:t> </a:t>
            </a:r>
            <a:r>
              <a:rPr lang="cs-CZ" sz="1900" dirty="0" err="1"/>
              <a:t>phosphates</a:t>
            </a:r>
            <a:r>
              <a:rPr lang="cs-CZ" sz="1900" dirty="0"/>
              <a:t> – Ca</a:t>
            </a:r>
            <a:r>
              <a:rPr lang="cs-CZ" sz="1900" baseline="-25000" dirty="0"/>
              <a:t>9</a:t>
            </a:r>
            <a:r>
              <a:rPr lang="cs-CZ" sz="1900" dirty="0"/>
              <a:t>(PO</a:t>
            </a:r>
            <a:r>
              <a:rPr lang="cs-CZ" sz="1900" baseline="-25000" dirty="0"/>
              <a:t>4</a:t>
            </a:r>
            <a:r>
              <a:rPr lang="cs-CZ" sz="1900" dirty="0"/>
              <a:t>)</a:t>
            </a:r>
            <a:r>
              <a:rPr lang="cs-CZ" sz="1900" baseline="-25000" dirty="0" smtClean="0"/>
              <a:t>6</a:t>
            </a:r>
          </a:p>
          <a:p>
            <a:r>
              <a:rPr lang="cs-CZ" sz="1900" dirty="0" smtClean="0"/>
              <a:t>Magnesium</a:t>
            </a:r>
          </a:p>
          <a:p>
            <a:r>
              <a:rPr lang="cs-CZ" sz="1900" dirty="0" smtClean="0"/>
              <a:t>Fluoride</a:t>
            </a:r>
          </a:p>
          <a:p>
            <a:r>
              <a:rPr lang="cs-CZ" sz="1900" dirty="0" err="1" smtClean="0"/>
              <a:t>Sodium</a:t>
            </a:r>
            <a:endParaRPr lang="cs-CZ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03131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Bone is a dynamic structure</a:t>
            </a:r>
          </a:p>
          <a:p>
            <a:r>
              <a:rPr lang="en-US" dirty="0" smtClean="0"/>
              <a:t>Undergoes remodeling in form of </a:t>
            </a:r>
            <a:r>
              <a:rPr lang="en-US" dirty="0" err="1" smtClean="0"/>
              <a:t>resorption</a:t>
            </a:r>
            <a:r>
              <a:rPr lang="en-US" dirty="0" smtClean="0"/>
              <a:t> and deposition of new bones</a:t>
            </a:r>
          </a:p>
          <a:p>
            <a:r>
              <a:rPr lang="en-US" dirty="0" smtClean="0"/>
              <a:t>Remodeling is under the influence of hormones and  physical demands (</a:t>
            </a:r>
            <a:r>
              <a:rPr lang="en-US" dirty="0" err="1" smtClean="0"/>
              <a:t>eg</a:t>
            </a:r>
            <a:r>
              <a:rPr lang="en-US" dirty="0" smtClean="0"/>
              <a:t> weight bearing)</a:t>
            </a:r>
          </a:p>
          <a:p>
            <a:r>
              <a:rPr lang="en-US" dirty="0" smtClean="0"/>
              <a:t>Resorption of bones is performed by osteoclast</a:t>
            </a:r>
          </a:p>
          <a:p>
            <a:r>
              <a:rPr lang="en-US" dirty="0" smtClean="0"/>
              <a:t>Deposition of bones is performed by osteoblast</a:t>
            </a:r>
          </a:p>
          <a:p>
            <a:r>
              <a:rPr lang="en-US" dirty="0" smtClean="0"/>
              <a:t>Approximately 4% of compact bone and 20% of trabecular gets renewed annually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8744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Osteoblast and bone deposition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Osteoblast are </a:t>
            </a:r>
            <a:r>
              <a:rPr lang="en-US" dirty="0" err="1" smtClean="0"/>
              <a:t>mononucleated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Descendants of </a:t>
            </a:r>
            <a:r>
              <a:rPr lang="en-US" dirty="0" err="1" smtClean="0"/>
              <a:t>mesenchymal</a:t>
            </a:r>
            <a:r>
              <a:rPr lang="en-US" dirty="0" smtClean="0"/>
              <a:t> marrow cells</a:t>
            </a:r>
          </a:p>
          <a:p>
            <a:pPr marL="0" indent="0">
              <a:buNone/>
            </a:pPr>
            <a:r>
              <a:rPr lang="en-US" dirty="0" smtClean="0"/>
              <a:t>Lays down bone matrix (osteoid)-collagen, </a:t>
            </a:r>
            <a:r>
              <a:rPr lang="en-US" dirty="0" err="1" smtClean="0"/>
              <a:t>osteocalcin</a:t>
            </a:r>
            <a:r>
              <a:rPr lang="en-US" dirty="0" smtClean="0"/>
              <a:t>, </a:t>
            </a:r>
            <a:r>
              <a:rPr lang="en-US" dirty="0" err="1" smtClean="0"/>
              <a:t>osteonectin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Collagen type I and V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Osteocalcin</a:t>
            </a:r>
            <a:r>
              <a:rPr lang="en-US" dirty="0" smtClean="0"/>
              <a:t>-</a:t>
            </a:r>
            <a:r>
              <a:rPr lang="en-US" sz="1800" dirty="0" smtClean="0"/>
              <a:t>Protein with </a:t>
            </a:r>
            <a:r>
              <a:rPr lang="en-US" sz="1800" dirty="0" err="1" smtClean="0"/>
              <a:t>carboxylated</a:t>
            </a:r>
            <a:r>
              <a:rPr lang="en-US" sz="1800" dirty="0" smtClean="0"/>
              <a:t> glutamate with help </a:t>
            </a:r>
            <a:r>
              <a:rPr lang="en-US" sz="1800" dirty="0" err="1" smtClean="0"/>
              <a:t>Vit</a:t>
            </a:r>
            <a:r>
              <a:rPr lang="en-US" sz="1800" dirty="0" smtClean="0"/>
              <a:t> K. Acts as a dock for Ca</a:t>
            </a:r>
            <a:r>
              <a:rPr lang="en-US" sz="1800" baseline="30000" dirty="0" smtClean="0"/>
              <a:t>2+</a:t>
            </a:r>
            <a:r>
              <a:rPr lang="en-US" sz="1800" dirty="0" smtClean="0"/>
              <a:t>  which finally reacts with phosphates to for hydroxyapatite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b="1" dirty="0" err="1" smtClean="0"/>
              <a:t>Osteonectin</a:t>
            </a:r>
            <a:r>
              <a:rPr lang="en-US" b="1" dirty="0" smtClean="0"/>
              <a:t>- </a:t>
            </a:r>
            <a:r>
              <a:rPr lang="en-US" sz="1800" b="1" dirty="0" smtClean="0"/>
              <a:t>osteoid protein that makes contact collagen I and hydroxyapatite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64704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OSTEOCLAST AND BONE RESORPTION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Osteoclast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Resorption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Osteoclast seals off matrix to be resorbed</a:t>
            </a:r>
          </a:p>
          <a:p>
            <a:r>
              <a:rPr lang="en-US" dirty="0" smtClean="0"/>
              <a:t>H/K ATPase pump- pumps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H</a:t>
            </a:r>
            <a:r>
              <a:rPr lang="en-US" baseline="30000" dirty="0" smtClean="0"/>
              <a:t>+ </a:t>
            </a:r>
            <a:r>
              <a:rPr lang="en-US" dirty="0" smtClean="0"/>
              <a:t>into the matrix (PH=4)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increasing the solubility of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hydroxyapatite</a:t>
            </a:r>
          </a:p>
          <a:p>
            <a:r>
              <a:rPr lang="en-US" dirty="0" err="1" smtClean="0"/>
              <a:t>Lysosomal</a:t>
            </a:r>
            <a:r>
              <a:rPr lang="en-US" dirty="0" smtClean="0"/>
              <a:t> acid hydrolases (acid phosphatases, collagenases, </a:t>
            </a:r>
            <a:r>
              <a:rPr lang="en-US" dirty="0" err="1" smtClean="0"/>
              <a:t>sulfatases</a:t>
            </a:r>
            <a:r>
              <a:rPr lang="en-US" dirty="0" smtClean="0"/>
              <a:t>, </a:t>
            </a:r>
            <a:r>
              <a:rPr lang="en-US" dirty="0" err="1" smtClean="0"/>
              <a:t>Cathepsin</a:t>
            </a:r>
            <a:r>
              <a:rPr lang="en-US" dirty="0" smtClean="0"/>
              <a:t> K) </a:t>
            </a:r>
            <a:r>
              <a:rPr lang="en-US" dirty="0" err="1" smtClean="0"/>
              <a:t>exocytosed</a:t>
            </a:r>
            <a:r>
              <a:rPr lang="en-US" dirty="0" smtClean="0"/>
              <a:t> into the matrix to </a:t>
            </a:r>
            <a:r>
              <a:rPr lang="en-US" dirty="0" err="1" smtClean="0"/>
              <a:t>hydrolyse</a:t>
            </a:r>
            <a:r>
              <a:rPr lang="en-US" dirty="0" smtClean="0"/>
              <a:t> the matrix</a:t>
            </a:r>
          </a:p>
          <a:p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 </a:t>
            </a:r>
            <a:r>
              <a:rPr lang="en-US" dirty="0" smtClean="0"/>
              <a:t>is extruded out of the cell to maintain intracellular pH</a:t>
            </a:r>
            <a:endParaRPr lang="en-US" baseline="300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0222" b="-2022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8294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Calcium </a:t>
            </a:r>
            <a:r>
              <a:rPr lang="cs-CZ" dirty="0" err="1"/>
              <a:t>homeostasis</a:t>
            </a:r>
            <a:r>
              <a:rPr lang="cs-CZ" dirty="0"/>
              <a:t/>
            </a:r>
            <a:br>
              <a:rPr lang="cs-CZ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3300" dirty="0" err="1"/>
              <a:t>Parathyroid</a:t>
            </a:r>
            <a:r>
              <a:rPr lang="cs-CZ" sz="3300" dirty="0"/>
              <a:t> hormone</a:t>
            </a:r>
          </a:p>
          <a:p>
            <a:pPr marL="0" indent="0">
              <a:buNone/>
            </a:pPr>
            <a:r>
              <a:rPr lang="cs-CZ" sz="3300" dirty="0" smtClean="0"/>
              <a:t>      (</a:t>
            </a:r>
            <a:r>
              <a:rPr lang="cs-CZ" sz="3300" dirty="0" err="1"/>
              <a:t>parathyroid</a:t>
            </a:r>
            <a:r>
              <a:rPr lang="cs-CZ" sz="3300" dirty="0"/>
              <a:t>)</a:t>
            </a:r>
          </a:p>
          <a:p>
            <a:endParaRPr lang="cs-CZ" sz="3300" dirty="0"/>
          </a:p>
          <a:p>
            <a:endParaRPr lang="cs-CZ" sz="3300" dirty="0"/>
          </a:p>
          <a:p>
            <a:endParaRPr lang="cs-CZ" sz="3300" dirty="0"/>
          </a:p>
          <a:p>
            <a:r>
              <a:rPr lang="cs-CZ" sz="3300" dirty="0" err="1"/>
              <a:t>Calcitriol</a:t>
            </a:r>
            <a:r>
              <a:rPr lang="cs-CZ" sz="3300" dirty="0"/>
              <a:t> (1,25-diOH-Vit. D)</a:t>
            </a:r>
          </a:p>
          <a:p>
            <a:pPr marL="0" indent="0">
              <a:buNone/>
            </a:pPr>
            <a:r>
              <a:rPr lang="cs-CZ" sz="3300" dirty="0" smtClean="0"/>
              <a:t>    (</a:t>
            </a:r>
            <a:r>
              <a:rPr lang="cs-CZ" sz="3300" dirty="0"/>
              <a:t>Vit. D in diet)</a:t>
            </a:r>
          </a:p>
          <a:p>
            <a:endParaRPr lang="cs-CZ" sz="3300" dirty="0"/>
          </a:p>
          <a:p>
            <a:endParaRPr lang="cs-CZ" sz="3300" dirty="0"/>
          </a:p>
          <a:p>
            <a:endParaRPr lang="cs-CZ" sz="3300" dirty="0"/>
          </a:p>
          <a:p>
            <a:r>
              <a:rPr lang="cs-CZ" sz="3300" dirty="0" err="1"/>
              <a:t>Calcitonin</a:t>
            </a:r>
            <a:endParaRPr lang="cs-CZ" sz="3300" dirty="0"/>
          </a:p>
          <a:p>
            <a:pPr marL="0" indent="0">
              <a:buNone/>
            </a:pPr>
            <a:r>
              <a:rPr lang="cs-CZ" sz="3300" dirty="0" smtClean="0"/>
              <a:t>    (</a:t>
            </a:r>
            <a:r>
              <a:rPr lang="cs-CZ" sz="3300" dirty="0" err="1"/>
              <a:t>thyroid</a:t>
            </a:r>
            <a:r>
              <a:rPr lang="cs-CZ" sz="3300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FontTx/>
              <a:buChar char="•"/>
            </a:pPr>
            <a:r>
              <a:rPr lang="en-US" dirty="0"/>
              <a:t>Released by low plasma calcium.</a:t>
            </a:r>
          </a:p>
          <a:p>
            <a:pPr>
              <a:buFontTx/>
              <a:buChar char="•"/>
            </a:pPr>
            <a:r>
              <a:rPr lang="en-US" dirty="0"/>
              <a:t>  Stimulates bone </a:t>
            </a:r>
            <a:r>
              <a:rPr lang="en-US" dirty="0" err="1"/>
              <a:t>resorption</a:t>
            </a:r>
            <a:r>
              <a:rPr lang="en-US" dirty="0"/>
              <a:t>.</a:t>
            </a:r>
          </a:p>
          <a:p>
            <a:pPr>
              <a:buFontTx/>
              <a:buChar char="•"/>
            </a:pPr>
            <a:r>
              <a:rPr lang="en-US" dirty="0"/>
              <a:t>  Prevents calcium excretion by kidneys.</a:t>
            </a:r>
          </a:p>
          <a:p>
            <a:pPr>
              <a:buFontTx/>
              <a:buChar char="•"/>
            </a:pPr>
            <a:r>
              <a:rPr lang="en-US" dirty="0"/>
              <a:t>  Stimulates </a:t>
            </a:r>
            <a:r>
              <a:rPr lang="en-US" dirty="0" err="1"/>
              <a:t>calcitriol</a:t>
            </a:r>
            <a:r>
              <a:rPr lang="en-US" dirty="0"/>
              <a:t> synthesis.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  25-hydroxylation in liver</a:t>
            </a:r>
          </a:p>
          <a:p>
            <a:pPr>
              <a:buFontTx/>
              <a:buChar char="•"/>
            </a:pPr>
            <a:r>
              <a:rPr lang="en-US" dirty="0"/>
              <a:t>  1-hydroxylation in kidney</a:t>
            </a:r>
          </a:p>
          <a:p>
            <a:pPr>
              <a:buFontTx/>
              <a:buChar char="•"/>
            </a:pPr>
            <a:r>
              <a:rPr lang="en-US" dirty="0"/>
              <a:t>  Stimulates bone </a:t>
            </a:r>
            <a:r>
              <a:rPr lang="en-US" dirty="0" err="1"/>
              <a:t>resorption</a:t>
            </a:r>
            <a:r>
              <a:rPr lang="en-US" dirty="0"/>
              <a:t>.</a:t>
            </a:r>
          </a:p>
          <a:p>
            <a:pPr>
              <a:buFontTx/>
              <a:buChar char="•"/>
            </a:pPr>
            <a:r>
              <a:rPr lang="en-US" dirty="0"/>
              <a:t>  Stimulates intestinal calcium absorption</a:t>
            </a:r>
            <a:r>
              <a:rPr lang="en-US" dirty="0" smtClean="0"/>
              <a:t>.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 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</a:t>
            </a:r>
            <a:r>
              <a:rPr lang="en-US" dirty="0" err="1"/>
              <a:t>eleased</a:t>
            </a:r>
            <a:r>
              <a:rPr lang="en-US" dirty="0"/>
              <a:t> by high plasma calcium.</a:t>
            </a:r>
            <a:endParaRPr lang="cs-CZ" dirty="0"/>
          </a:p>
          <a:p>
            <a:pPr>
              <a:buFontTx/>
              <a:buChar char="•"/>
            </a:pPr>
            <a:r>
              <a:rPr lang="cs-CZ" dirty="0"/>
              <a:t>  </a:t>
            </a:r>
            <a:r>
              <a:rPr lang="cs-CZ" dirty="0">
                <a:latin typeface="Arial" charset="0"/>
              </a:rPr>
              <a:t>A</a:t>
            </a:r>
            <a:r>
              <a:rPr lang="en-US" dirty="0" err="1">
                <a:latin typeface="Arial" charset="0"/>
              </a:rPr>
              <a:t>cts</a:t>
            </a:r>
            <a:r>
              <a:rPr lang="en-US" dirty="0">
                <a:latin typeface="Arial" charset="0"/>
              </a:rPr>
              <a:t> on bone osteoclasts to reduce bone </a:t>
            </a:r>
            <a:r>
              <a:rPr lang="cs-CZ" dirty="0">
                <a:latin typeface="Arial" charset="0"/>
              </a:rPr>
              <a:t>  </a:t>
            </a:r>
            <a:r>
              <a:rPr lang="en-US" dirty="0" err="1">
                <a:latin typeface="Arial" charset="0"/>
              </a:rPr>
              <a:t>resorption</a:t>
            </a:r>
            <a:r>
              <a:rPr lang="en-US" dirty="0">
                <a:latin typeface="Arial" charset="0"/>
              </a:rPr>
              <a:t>.</a:t>
            </a:r>
            <a:endParaRPr lang="cs-CZ" dirty="0">
              <a:latin typeface="Arial" charset="0"/>
            </a:endParaRPr>
          </a:p>
          <a:p>
            <a:pPr>
              <a:buSzPct val="140000"/>
              <a:buFontTx/>
              <a:buChar char="•"/>
            </a:pPr>
            <a:r>
              <a:rPr lang="cs-CZ" dirty="0">
                <a:latin typeface="Arial" charset="0"/>
              </a:rPr>
              <a:t>   </a:t>
            </a:r>
            <a:r>
              <a:rPr lang="en-US" dirty="0">
                <a:latin typeface="Arial" charset="0"/>
              </a:rPr>
              <a:t>Net result of its action is a decline in plasma calcium &amp; phosphate</a:t>
            </a:r>
            <a:r>
              <a:rPr lang="cs-CZ" dirty="0">
                <a:latin typeface="Arial" charset="0"/>
              </a:rPr>
              <a:t>.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6890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systemic hormones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spcBef>
                <a:spcPct val="50000"/>
              </a:spcBef>
              <a:buNone/>
            </a:pPr>
            <a:endParaRPr lang="en-US" sz="4800" dirty="0"/>
          </a:p>
          <a:p>
            <a:pPr>
              <a:spcBef>
                <a:spcPct val="50000"/>
              </a:spcBef>
            </a:pPr>
            <a:r>
              <a:rPr lang="en-US" u="sng" dirty="0" smtClean="0"/>
              <a:t>Glucocorticoids</a:t>
            </a:r>
            <a:r>
              <a:rPr lang="en-US" dirty="0" smtClean="0"/>
              <a:t> </a:t>
            </a:r>
            <a:r>
              <a:rPr lang="en-US" dirty="0"/>
              <a:t>– inhibition of bone formation. </a:t>
            </a:r>
          </a:p>
          <a:p>
            <a:pPr>
              <a:spcBef>
                <a:spcPct val="50000"/>
              </a:spcBef>
            </a:pPr>
            <a:r>
              <a:rPr lang="en-US" u="sng" dirty="0"/>
              <a:t>Growth hormone (GH)</a:t>
            </a:r>
            <a:r>
              <a:rPr lang="en-US" dirty="0"/>
              <a:t> – stimulation</a:t>
            </a:r>
            <a:r>
              <a:rPr lang="cs-CZ" dirty="0"/>
              <a:t> </a:t>
            </a:r>
            <a:r>
              <a:rPr lang="en-US" dirty="0"/>
              <a:t>of bone formation through </a:t>
            </a:r>
            <a:r>
              <a:rPr lang="en-US" dirty="0" err="1"/>
              <a:t>somatomedins</a:t>
            </a:r>
            <a:r>
              <a:rPr lang="en-US" dirty="0"/>
              <a:t> (growth factors IGF-1 and IGF-2).</a:t>
            </a:r>
          </a:p>
          <a:p>
            <a:pPr>
              <a:spcBef>
                <a:spcPct val="50000"/>
              </a:spcBef>
            </a:pPr>
            <a:r>
              <a:rPr lang="en-US" u="sng" dirty="0"/>
              <a:t>Insulin</a:t>
            </a:r>
            <a:r>
              <a:rPr lang="en-US" b="1" dirty="0"/>
              <a:t> </a:t>
            </a:r>
            <a:r>
              <a:rPr lang="en-US" dirty="0"/>
              <a:t>– stimulation of synthetic activity of osteoblasts.</a:t>
            </a:r>
          </a:p>
          <a:p>
            <a:pPr>
              <a:spcBef>
                <a:spcPct val="50000"/>
              </a:spcBef>
            </a:pPr>
            <a:r>
              <a:rPr lang="en-US" u="sng" dirty="0"/>
              <a:t>Thyroid</a:t>
            </a:r>
            <a:r>
              <a:rPr lang="en-US" b="1" u="sng" dirty="0"/>
              <a:t> </a:t>
            </a:r>
            <a:r>
              <a:rPr lang="en-US" u="sng" dirty="0"/>
              <a:t>hormones</a:t>
            </a:r>
            <a:r>
              <a:rPr lang="en-US" dirty="0"/>
              <a:t> – stimulation of osteoclasts, activation of bone </a:t>
            </a:r>
            <a:r>
              <a:rPr lang="en-US" dirty="0" err="1"/>
              <a:t>remodelation</a:t>
            </a:r>
            <a:r>
              <a:rPr lang="en-US" dirty="0"/>
              <a:t>.</a:t>
            </a:r>
          </a:p>
          <a:p>
            <a:pPr>
              <a:spcBef>
                <a:spcPct val="50000"/>
              </a:spcBef>
            </a:pPr>
            <a:r>
              <a:rPr lang="en-US" u="sng" dirty="0"/>
              <a:t>Estrogens</a:t>
            </a:r>
            <a:r>
              <a:rPr lang="en-US" b="1" dirty="0"/>
              <a:t> </a:t>
            </a:r>
            <a:r>
              <a:rPr lang="en-US" dirty="0"/>
              <a:t>– inhibition of bone </a:t>
            </a:r>
            <a:r>
              <a:rPr lang="en-US" dirty="0" err="1"/>
              <a:t>resorption</a:t>
            </a:r>
            <a:r>
              <a:rPr lang="en-US" dirty="0"/>
              <a:t> (inhibition of </a:t>
            </a:r>
            <a:r>
              <a:rPr lang="en-US" dirty="0" err="1"/>
              <a:t>osteoclastic</a:t>
            </a:r>
            <a:r>
              <a:rPr lang="en-US" dirty="0"/>
              <a:t> activity through specific local factors).</a:t>
            </a:r>
          </a:p>
          <a:p>
            <a:pPr>
              <a:spcBef>
                <a:spcPct val="50000"/>
              </a:spcBef>
            </a:pPr>
            <a:r>
              <a:rPr lang="en-US" u="sng" dirty="0" err="1"/>
              <a:t>Catecholamines</a:t>
            </a:r>
            <a:r>
              <a:rPr lang="en-US" b="1" dirty="0"/>
              <a:t> –</a:t>
            </a:r>
            <a:r>
              <a:rPr lang="en-US" dirty="0"/>
              <a:t> antagonists of calcitonin</a:t>
            </a:r>
            <a:r>
              <a:rPr lang="cs-CZ" dirty="0"/>
              <a:t>.</a:t>
            </a:r>
            <a:endParaRPr lang="en-US" b="1" dirty="0"/>
          </a:p>
          <a:p>
            <a:pPr>
              <a:spcBef>
                <a:spcPct val="50000"/>
              </a:spcBef>
            </a:pPr>
            <a:r>
              <a:rPr lang="en-US" u="sng" dirty="0"/>
              <a:t>Prostaglandins</a:t>
            </a:r>
            <a:r>
              <a:rPr lang="en-US" b="1" dirty="0"/>
              <a:t> – </a:t>
            </a:r>
            <a:r>
              <a:rPr lang="en-US" dirty="0" err="1"/>
              <a:t>differen</a:t>
            </a:r>
            <a:r>
              <a:rPr lang="cs-CZ" dirty="0"/>
              <a:t>t</a:t>
            </a:r>
            <a:r>
              <a:rPr lang="en-US" dirty="0"/>
              <a:t> classes of prostaglandins have different effect, which is dependent on concentration (10</a:t>
            </a:r>
            <a:r>
              <a:rPr lang="en-US" baseline="30000" dirty="0"/>
              <a:t>-9</a:t>
            </a:r>
            <a:r>
              <a:rPr lang="en-US" dirty="0"/>
              <a:t> – 10</a:t>
            </a:r>
            <a:r>
              <a:rPr lang="en-US" baseline="30000" dirty="0"/>
              <a:t>-7</a:t>
            </a:r>
            <a:r>
              <a:rPr lang="en-US" dirty="0"/>
              <a:t> </a:t>
            </a:r>
            <a:r>
              <a:rPr lang="en-US" dirty="0" err="1"/>
              <a:t>mol</a:t>
            </a:r>
            <a:r>
              <a:rPr lang="en-US" dirty="0"/>
              <a:t>/l stimulates </a:t>
            </a:r>
            <a:r>
              <a:rPr lang="en-US" dirty="0" err="1"/>
              <a:t>synthesei</a:t>
            </a:r>
            <a:r>
              <a:rPr lang="en-US" dirty="0"/>
              <a:t> of collagen, 10</a:t>
            </a:r>
            <a:r>
              <a:rPr lang="en-US" baseline="30000" dirty="0"/>
              <a:t>-6 </a:t>
            </a:r>
            <a:r>
              <a:rPr lang="en-US" dirty="0"/>
              <a:t>inhibits collagen synthesis.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6160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ECM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2000" b="1" dirty="0" smtClean="0">
                <a:latin typeface="Arial" charset="0"/>
                <a:cs typeface="Arial" charset="0"/>
              </a:rPr>
              <a:t>Function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Arial" charset="0"/>
                <a:cs typeface="Arial" charset="0"/>
              </a:rPr>
              <a:t>Provides support and anchorage for cells.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Arial" charset="0"/>
                <a:cs typeface="Arial" charset="0"/>
              </a:rPr>
              <a:t> Regulates and determine cells dynamic </a:t>
            </a:r>
            <a:r>
              <a:rPr lang="en-US" sz="1800" dirty="0" err="1" smtClean="0">
                <a:latin typeface="Arial" charset="0"/>
                <a:cs typeface="Arial" charset="0"/>
              </a:rPr>
              <a:t>behaviour</a:t>
            </a:r>
            <a:r>
              <a:rPr lang="en-US" sz="1800" dirty="0" smtClean="0">
                <a:latin typeface="Arial" charset="0"/>
                <a:cs typeface="Arial" charset="0"/>
              </a:rPr>
              <a:t> :</a:t>
            </a:r>
          </a:p>
          <a:p>
            <a:pPr>
              <a:lnSpc>
                <a:spcPct val="80000"/>
              </a:lnSpc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>		- </a:t>
            </a:r>
            <a:r>
              <a:rPr lang="en-US" sz="1600" dirty="0" smtClean="0">
                <a:latin typeface="Arial" charset="0"/>
                <a:cs typeface="Arial" charset="0"/>
              </a:rPr>
              <a:t>polarity of cells</a:t>
            </a:r>
          </a:p>
          <a:p>
            <a:pPr>
              <a:lnSpc>
                <a:spcPct val="80000"/>
              </a:lnSpc>
              <a:buNone/>
            </a:pPr>
            <a:r>
              <a:rPr lang="en-US" sz="1600" dirty="0" smtClean="0">
                <a:latin typeface="Arial" charset="0"/>
                <a:cs typeface="Arial" charset="0"/>
              </a:rPr>
              <a:t>		- cell differentiation</a:t>
            </a:r>
          </a:p>
          <a:p>
            <a:pPr>
              <a:lnSpc>
                <a:spcPct val="80000"/>
              </a:lnSpc>
              <a:buNone/>
            </a:pPr>
            <a:r>
              <a:rPr lang="en-US" sz="1600" dirty="0" smtClean="0">
                <a:latin typeface="Arial" charset="0"/>
                <a:cs typeface="Arial" charset="0"/>
              </a:rPr>
              <a:t>		- adhesion</a:t>
            </a:r>
          </a:p>
          <a:p>
            <a:pPr>
              <a:lnSpc>
                <a:spcPct val="80000"/>
              </a:lnSpc>
              <a:buNone/>
            </a:pPr>
            <a:r>
              <a:rPr lang="en-US" sz="1600" dirty="0" smtClean="0">
                <a:latin typeface="Arial" charset="0"/>
                <a:cs typeface="Arial" charset="0"/>
              </a:rPr>
              <a:t>		- migration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Arial" charset="0"/>
                <a:cs typeface="Arial" charset="0"/>
              </a:rPr>
              <a:t> Provides mechanical support for tissues and organ architecture</a:t>
            </a:r>
          </a:p>
          <a:p>
            <a:pPr>
              <a:lnSpc>
                <a:spcPct val="80000"/>
              </a:lnSpc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>		- </a:t>
            </a:r>
            <a:r>
              <a:rPr lang="en-US" sz="1600" dirty="0" smtClean="0">
                <a:latin typeface="Arial" charset="0"/>
                <a:cs typeface="Arial" charset="0"/>
              </a:rPr>
              <a:t>growth</a:t>
            </a:r>
          </a:p>
          <a:p>
            <a:pPr>
              <a:lnSpc>
                <a:spcPct val="80000"/>
              </a:lnSpc>
              <a:buNone/>
            </a:pPr>
            <a:r>
              <a:rPr lang="en-US" sz="1600" dirty="0" smtClean="0">
                <a:latin typeface="Arial" charset="0"/>
                <a:cs typeface="Arial" charset="0"/>
              </a:rPr>
              <a:t>		- regenerative and healing processes </a:t>
            </a:r>
          </a:p>
          <a:p>
            <a:pPr>
              <a:lnSpc>
                <a:spcPct val="80000"/>
              </a:lnSpc>
              <a:buNone/>
            </a:pPr>
            <a:r>
              <a:rPr lang="en-US" sz="1600" dirty="0" smtClean="0">
                <a:latin typeface="Arial" charset="0"/>
                <a:cs typeface="Arial" charset="0"/>
              </a:rPr>
              <a:t>		- determination and maintenance of the structure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Arial" charset="0"/>
                <a:cs typeface="Arial" charset="0"/>
              </a:rPr>
              <a:t> Place for active exchange of different metabolites, ions, water.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/>
              <a:t>Composition</a:t>
            </a:r>
          </a:p>
          <a:p>
            <a:pPr marL="0" indent="0">
              <a:buNone/>
            </a:pPr>
            <a:r>
              <a:rPr lang="en-US" sz="1800" dirty="0" smtClean="0"/>
              <a:t>Structural Proteins</a:t>
            </a:r>
          </a:p>
          <a:p>
            <a:r>
              <a:rPr lang="en-US" sz="1400" dirty="0" smtClean="0"/>
              <a:t>Collagen</a:t>
            </a:r>
          </a:p>
          <a:p>
            <a:r>
              <a:rPr lang="en-US" sz="1400" dirty="0" smtClean="0"/>
              <a:t>Elastin</a:t>
            </a:r>
          </a:p>
          <a:p>
            <a:r>
              <a:rPr lang="en-US" sz="1400" dirty="0" err="1" smtClean="0"/>
              <a:t>Fibrillin</a:t>
            </a:r>
            <a:endParaRPr lang="en-US" sz="1400" dirty="0" smtClean="0"/>
          </a:p>
          <a:p>
            <a:pPr marL="0" indent="0">
              <a:buNone/>
            </a:pPr>
            <a:r>
              <a:rPr lang="en-US" sz="1800" dirty="0" smtClean="0"/>
              <a:t>Specialized Proteins</a:t>
            </a:r>
          </a:p>
          <a:p>
            <a:r>
              <a:rPr lang="en-US" sz="1400" dirty="0" err="1" smtClean="0"/>
              <a:t>Laminin</a:t>
            </a:r>
            <a:endParaRPr lang="en-US" sz="1400" dirty="0" smtClean="0"/>
          </a:p>
          <a:p>
            <a:r>
              <a:rPr lang="en-US" sz="1400" dirty="0" err="1" smtClean="0"/>
              <a:t>Fibronectin</a:t>
            </a:r>
            <a:endParaRPr lang="en-US" sz="1400" dirty="0" smtClean="0"/>
          </a:p>
          <a:p>
            <a:pPr marL="0" indent="0">
              <a:buNone/>
            </a:pPr>
            <a:r>
              <a:rPr lang="en-US" sz="1800" dirty="0" smtClean="0"/>
              <a:t>Proteoglycans</a:t>
            </a:r>
          </a:p>
          <a:p>
            <a:r>
              <a:rPr lang="en-US" sz="1400" dirty="0" err="1" smtClean="0"/>
              <a:t>Hyaluran</a:t>
            </a:r>
            <a:endParaRPr lang="en-US" sz="1400" dirty="0" smtClean="0"/>
          </a:p>
          <a:p>
            <a:r>
              <a:rPr lang="en-US" sz="1400" dirty="0" smtClean="0"/>
              <a:t>Chondroitin</a:t>
            </a:r>
          </a:p>
          <a:p>
            <a:r>
              <a:rPr lang="en-US" sz="1400" dirty="0" err="1" smtClean="0"/>
              <a:t>Dermatan</a:t>
            </a:r>
            <a:endParaRPr lang="en-US" sz="1400" dirty="0" smtClean="0"/>
          </a:p>
          <a:p>
            <a:r>
              <a:rPr lang="en-US" sz="1400" dirty="0" err="1" smtClean="0"/>
              <a:t>Keratan</a:t>
            </a:r>
            <a:r>
              <a:rPr lang="en-US" sz="1400" dirty="0" smtClean="0"/>
              <a:t> 1 and 2</a:t>
            </a:r>
          </a:p>
          <a:p>
            <a:r>
              <a:rPr lang="en-US" sz="1400" dirty="0" smtClean="0"/>
              <a:t>Heparin</a:t>
            </a:r>
          </a:p>
          <a:p>
            <a:r>
              <a:rPr lang="en-US" sz="1400" dirty="0" err="1" smtClean="0"/>
              <a:t>Heaparan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277623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CARTILAGE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609600" indent="-609600">
              <a:lnSpc>
                <a:spcPct val="80000"/>
              </a:lnSpc>
              <a:buFont typeface="Wingdings" charset="0"/>
              <a:buAutoNum type="arabicPeriod"/>
            </a:pPr>
            <a:r>
              <a:rPr lang="en-US" sz="2300" dirty="0" smtClean="0">
                <a:solidFill>
                  <a:schemeClr val="bg1"/>
                </a:solidFill>
              </a:rPr>
              <a:t>Hyaline-</a:t>
            </a:r>
            <a:r>
              <a:rPr lang="en-US" sz="2300" dirty="0">
                <a:solidFill>
                  <a:schemeClr val="bg1"/>
                </a:solidFill>
              </a:rPr>
              <a:t>flexible and resilient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sz="2300" dirty="0">
                <a:solidFill>
                  <a:schemeClr val="bg1"/>
                </a:solidFill>
              </a:rPr>
              <a:t>Chondrocytes appear spherical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sz="2300" i="1" dirty="0">
                <a:solidFill>
                  <a:schemeClr val="bg1"/>
                </a:solidFill>
              </a:rPr>
              <a:t>Lacuna</a:t>
            </a:r>
            <a:r>
              <a:rPr lang="en-US" sz="2300" dirty="0">
                <a:solidFill>
                  <a:schemeClr val="bg1"/>
                </a:solidFill>
              </a:rPr>
              <a:t> – cavity in matrix holding chondrocyte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sz="2300" dirty="0">
                <a:solidFill>
                  <a:schemeClr val="bg1"/>
                </a:solidFill>
              </a:rPr>
              <a:t>Collagen the only </a:t>
            </a:r>
            <a:r>
              <a:rPr lang="en-US" sz="2300" dirty="0" smtClean="0">
                <a:solidFill>
                  <a:schemeClr val="bg1"/>
                </a:solidFill>
              </a:rPr>
              <a:t>fiber</a:t>
            </a:r>
          </a:p>
          <a:p>
            <a:pPr marL="990600" lvl="1" indent="-533400">
              <a:lnSpc>
                <a:spcPct val="80000"/>
              </a:lnSpc>
            </a:pPr>
            <a:endParaRPr lang="en-US" sz="2300" dirty="0">
              <a:solidFill>
                <a:schemeClr val="bg1"/>
              </a:solidFill>
            </a:endParaRPr>
          </a:p>
          <a:p>
            <a:pPr marL="609600" indent="-609600">
              <a:lnSpc>
                <a:spcPct val="80000"/>
              </a:lnSpc>
              <a:buFont typeface="Wingdings" charset="0"/>
              <a:buAutoNum type="arabicPeriod"/>
            </a:pPr>
            <a:r>
              <a:rPr lang="en-US" sz="2300" dirty="0" smtClean="0">
                <a:solidFill>
                  <a:schemeClr val="bg1"/>
                </a:solidFill>
              </a:rPr>
              <a:t>Elastic highly</a:t>
            </a:r>
            <a:r>
              <a:rPr lang="en-US" sz="2300" dirty="0">
                <a:solidFill>
                  <a:schemeClr val="bg1"/>
                </a:solidFill>
              </a:rPr>
              <a:t>- bendable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sz="2300" dirty="0">
                <a:solidFill>
                  <a:schemeClr val="bg1"/>
                </a:solidFill>
              </a:rPr>
              <a:t>Matrix </a:t>
            </a:r>
            <a:r>
              <a:rPr lang="en-US" sz="2300" dirty="0" smtClean="0">
                <a:solidFill>
                  <a:schemeClr val="bg1"/>
                </a:solidFill>
              </a:rPr>
              <a:t>with </a:t>
            </a:r>
            <a:r>
              <a:rPr lang="en-US" sz="2300" dirty="0">
                <a:solidFill>
                  <a:schemeClr val="bg1"/>
                </a:solidFill>
              </a:rPr>
              <a:t>elastic as well as collagen fibers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sz="2300" dirty="0">
                <a:solidFill>
                  <a:schemeClr val="bg1"/>
                </a:solidFill>
              </a:rPr>
              <a:t>Epiglottis, larynx and outer </a:t>
            </a:r>
            <a:r>
              <a:rPr lang="en-US" sz="2300" dirty="0" smtClean="0">
                <a:solidFill>
                  <a:schemeClr val="bg1"/>
                </a:solidFill>
              </a:rPr>
              <a:t>ear</a:t>
            </a:r>
          </a:p>
          <a:p>
            <a:pPr marL="990600" lvl="1" indent="-533400">
              <a:lnSpc>
                <a:spcPct val="80000"/>
              </a:lnSpc>
            </a:pPr>
            <a:endParaRPr lang="en-US" sz="2300" dirty="0">
              <a:solidFill>
                <a:schemeClr val="bg1"/>
              </a:solidFill>
            </a:endParaRPr>
          </a:p>
          <a:p>
            <a:pPr marL="609600" indent="-609600">
              <a:lnSpc>
                <a:spcPct val="80000"/>
              </a:lnSpc>
              <a:buFont typeface="Wingdings" charset="0"/>
              <a:buAutoNum type="arabicPeriod"/>
            </a:pPr>
            <a:r>
              <a:rPr lang="en-US" sz="2300" dirty="0" smtClean="0">
                <a:solidFill>
                  <a:schemeClr val="bg1"/>
                </a:solidFill>
              </a:rPr>
              <a:t>Fibrous-</a:t>
            </a:r>
            <a:r>
              <a:rPr lang="en-US" sz="2300" dirty="0">
                <a:solidFill>
                  <a:schemeClr val="bg1"/>
                </a:solidFill>
              </a:rPr>
              <a:t>resists compression and tension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sz="2300" dirty="0">
                <a:solidFill>
                  <a:schemeClr val="bg1"/>
                </a:solidFill>
              </a:rPr>
              <a:t>Rows of thick collagen fibers alternating with rows of chondrocytes (in matrix)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sz="2300" dirty="0">
                <a:solidFill>
                  <a:schemeClr val="bg1"/>
                </a:solidFill>
              </a:rPr>
              <a:t>Knee menisci and </a:t>
            </a:r>
            <a:r>
              <a:rPr lang="en-US" sz="2300" dirty="0" err="1">
                <a:solidFill>
                  <a:schemeClr val="bg1"/>
                </a:solidFill>
              </a:rPr>
              <a:t>annunulus</a:t>
            </a:r>
            <a:r>
              <a:rPr lang="en-US" sz="2300" dirty="0">
                <a:solidFill>
                  <a:schemeClr val="bg1"/>
                </a:solidFill>
              </a:rPr>
              <a:t> fibrosis of intervertebral </a:t>
            </a:r>
            <a:r>
              <a:rPr lang="en-US" sz="2400" dirty="0">
                <a:solidFill>
                  <a:schemeClr val="bg1"/>
                </a:solidFill>
              </a:rPr>
              <a:t>discs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Compostion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2790" b="-1279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592540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CONDROCYTES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Progenitor cells arise in marrow</a:t>
            </a:r>
          </a:p>
          <a:p>
            <a:r>
              <a:rPr lang="en-US" dirty="0" smtClean="0"/>
              <a:t>Progenitor cells differentiate into </a:t>
            </a:r>
            <a:r>
              <a:rPr lang="en-US" dirty="0" err="1" smtClean="0"/>
              <a:t>chondroblast</a:t>
            </a:r>
            <a:endParaRPr lang="en-US" dirty="0" smtClean="0"/>
          </a:p>
          <a:p>
            <a:r>
              <a:rPr lang="en-US" dirty="0" err="1" smtClean="0"/>
              <a:t>Chondroblast</a:t>
            </a:r>
            <a:r>
              <a:rPr lang="en-US" dirty="0" smtClean="0"/>
              <a:t>-secrete </a:t>
            </a:r>
            <a:r>
              <a:rPr lang="en-US" dirty="0" err="1" smtClean="0"/>
              <a:t>chondrin</a:t>
            </a:r>
            <a:r>
              <a:rPr lang="en-US" dirty="0" smtClean="0"/>
              <a:t> the primary substance in cartilage for building and repairing cartilage</a:t>
            </a:r>
          </a:p>
          <a:p>
            <a:r>
              <a:rPr lang="en-US" dirty="0" smtClean="0"/>
              <a:t>When </a:t>
            </a:r>
            <a:r>
              <a:rPr lang="en-US" dirty="0" err="1" smtClean="0"/>
              <a:t>chondroblast</a:t>
            </a:r>
            <a:r>
              <a:rPr lang="en-US" dirty="0" smtClean="0"/>
              <a:t> get completely surrounded by matrix-chondrocytes</a:t>
            </a:r>
          </a:p>
          <a:p>
            <a:r>
              <a:rPr lang="en-US" dirty="0" smtClean="0"/>
              <a:t>Chondrocytes in gaps called lacunae </a:t>
            </a:r>
          </a:p>
          <a:p>
            <a:r>
              <a:rPr lang="en-US" dirty="0" smtClean="0"/>
              <a:t>Functions to produce and maintain the extracellular matrix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85030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Cartilage Matrix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Collagen –Type II (main matrix collagen) and I</a:t>
            </a:r>
          </a:p>
          <a:p>
            <a:r>
              <a:rPr lang="en-US" dirty="0" smtClean="0"/>
              <a:t>Elastin and fibrous cartilages contain elastin and type II collagen resp.</a:t>
            </a:r>
          </a:p>
          <a:p>
            <a:r>
              <a:rPr lang="en-US" dirty="0" smtClean="0"/>
              <a:t>Proteoglycans- </a:t>
            </a:r>
            <a:r>
              <a:rPr lang="en-US" dirty="0" err="1" smtClean="0"/>
              <a:t>Aggrecan</a:t>
            </a:r>
            <a:r>
              <a:rPr lang="en-US" dirty="0" smtClean="0"/>
              <a:t> is the main one. Others include </a:t>
            </a:r>
            <a:r>
              <a:rPr lang="en-US" dirty="0" err="1" smtClean="0"/>
              <a:t>chondronectin</a:t>
            </a:r>
            <a:r>
              <a:rPr lang="en-US" dirty="0" smtClean="0"/>
              <a:t>. Attaches to Collagen type II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Aggrecan</a:t>
            </a:r>
            <a:endParaRPr lang="en-US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5551" b="-1555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0422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Correlation-Bone and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Osteogenesis</a:t>
            </a:r>
            <a:r>
              <a:rPr lang="en-US" dirty="0" smtClean="0"/>
              <a:t> </a:t>
            </a:r>
            <a:r>
              <a:rPr lang="en-US" dirty="0" err="1" smtClean="0"/>
              <a:t>imperfecta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Chondrodysplasias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Osteoporosis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400" dirty="0" smtClean="0"/>
              <a:t>Mutations in gene encoding type I collagen</a:t>
            </a:r>
          </a:p>
          <a:p>
            <a:r>
              <a:rPr lang="en-US" sz="1400" dirty="0" smtClean="0"/>
              <a:t>Leads to increased bone fragility</a:t>
            </a:r>
          </a:p>
          <a:p>
            <a:r>
              <a:rPr lang="en-US" sz="1400" dirty="0" smtClean="0"/>
              <a:t>Mild, </a:t>
            </a:r>
            <a:r>
              <a:rPr lang="en-US" sz="1400" dirty="0" err="1" smtClean="0"/>
              <a:t>moderate,severe</a:t>
            </a:r>
            <a:r>
              <a:rPr lang="en-US" sz="1400" dirty="0" smtClean="0"/>
              <a:t>. Severe forms-babies born with multiple fractures-mostly fatal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400" dirty="0" smtClean="0"/>
              <a:t>Commonly due to mutations in gene encoding Type II collagen</a:t>
            </a:r>
          </a:p>
          <a:p>
            <a:r>
              <a:rPr lang="en-US" sz="1400" dirty="0" smtClean="0"/>
              <a:t>Manifests as short-limbed dwarfism and skeletal abnormalities (</a:t>
            </a:r>
            <a:r>
              <a:rPr lang="en-US" sz="1400" dirty="0" err="1" smtClean="0"/>
              <a:t>eg</a:t>
            </a:r>
            <a:r>
              <a:rPr lang="en-US" sz="1400" dirty="0" smtClean="0"/>
              <a:t> Stickler syndrome)</a:t>
            </a:r>
          </a:p>
          <a:p>
            <a:r>
              <a:rPr lang="en-US" sz="1400" dirty="0" smtClean="0"/>
              <a:t>Achondroplasia is due to mutation in fibroblast growth factor receptor 3</a:t>
            </a:r>
          </a:p>
          <a:p>
            <a:endParaRPr lang="en-US" sz="1400" dirty="0"/>
          </a:p>
          <a:p>
            <a:r>
              <a:rPr lang="en-US" sz="1400" dirty="0" smtClean="0"/>
              <a:t>Progressive reduction in bone mass per volume (</a:t>
            </a:r>
            <a:r>
              <a:rPr lang="en-US" sz="1400" dirty="0" err="1" smtClean="0"/>
              <a:t>densimetric</a:t>
            </a:r>
            <a:r>
              <a:rPr lang="en-US" sz="1400" dirty="0" smtClean="0"/>
              <a:t> studies)-weak bones prone to fracture</a:t>
            </a:r>
          </a:p>
          <a:p>
            <a:r>
              <a:rPr lang="en-US" sz="1400" dirty="0" smtClean="0"/>
              <a:t>Resorption&gt;deposition</a:t>
            </a:r>
          </a:p>
          <a:p>
            <a:r>
              <a:rPr lang="en-US" sz="1400" dirty="0" smtClean="0"/>
              <a:t>Primary- age related. Women&gt;men</a:t>
            </a:r>
          </a:p>
          <a:p>
            <a:pPr>
              <a:buFont typeface="+mj-lt"/>
              <a:buAutoNum type="arabicPeriod"/>
            </a:pPr>
            <a:r>
              <a:rPr lang="en-US" sz="1300" dirty="0"/>
              <a:t> </a:t>
            </a:r>
            <a:r>
              <a:rPr lang="en-US" sz="1300" dirty="0" smtClean="0"/>
              <a:t>       </a:t>
            </a:r>
            <a:r>
              <a:rPr lang="en-US" sz="1300" dirty="0"/>
              <a:t>Decrease in estrogen and androgen concentrations</a:t>
            </a:r>
          </a:p>
          <a:p>
            <a:pPr>
              <a:buFont typeface="+mj-lt"/>
              <a:buAutoNum type="arabicPeriod"/>
            </a:pPr>
            <a:r>
              <a:rPr lang="en-US" sz="1300" dirty="0"/>
              <a:t>Reduced physical activity</a:t>
            </a:r>
          </a:p>
          <a:p>
            <a:pPr>
              <a:buFont typeface="+mj-lt"/>
              <a:buAutoNum type="arabicPeriod"/>
            </a:pPr>
            <a:r>
              <a:rPr lang="en-US" sz="1300" dirty="0"/>
              <a:t>Insufficient vitamin D and calcium intake</a:t>
            </a:r>
          </a:p>
          <a:p>
            <a:pPr>
              <a:buFont typeface="+mj-lt"/>
              <a:buAutoNum type="arabicPeriod"/>
            </a:pPr>
            <a:r>
              <a:rPr lang="en-US" sz="1300" dirty="0"/>
              <a:t>Reduced UV exposure, resulting in lower endogenous production of vitamin D</a:t>
            </a:r>
          </a:p>
          <a:p>
            <a:pPr>
              <a:buFont typeface="+mj-lt"/>
              <a:buAutoNum type="arabicPeriod"/>
            </a:pPr>
            <a:r>
              <a:rPr lang="en-US" sz="1300" dirty="0"/>
              <a:t>Reduced renal function secondary to diabetes, arteriosclerosis, or analgesics abuse, resulting in insufficient 1-hydroxylation necessary to activate vitamin D</a:t>
            </a:r>
          </a:p>
        </p:txBody>
      </p:sp>
    </p:spTree>
    <p:extLst>
      <p:ext uri="{BB962C8B-B14F-4D97-AF65-F5344CB8AC3E}">
        <p14:creationId xmlns:p14="http://schemas.microsoft.com/office/powerpoint/2010/main" xmlns="" val="185292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 smtClean="0"/>
              <a:t>Rickett’s</a:t>
            </a:r>
            <a:r>
              <a:rPr lang="en-US" dirty="0" smtClean="0"/>
              <a:t>/</a:t>
            </a:r>
            <a:r>
              <a:rPr lang="en-US" dirty="0" err="1" smtClean="0"/>
              <a:t>Osteomalacia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Osteopetrosis</a:t>
            </a:r>
            <a:r>
              <a:rPr lang="en-US" dirty="0" smtClean="0"/>
              <a:t> (Marble stone bones)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Paget’s Disease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1400" b="1" dirty="0" smtClean="0"/>
              <a:t>Lack of vitamin D in children and adults resp.</a:t>
            </a:r>
          </a:p>
          <a:p>
            <a:r>
              <a:rPr lang="en-US" sz="1400" dirty="0" smtClean="0"/>
              <a:t>In children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sz="1400" dirty="0"/>
              <a:t> </a:t>
            </a:r>
            <a:r>
              <a:rPr lang="en-US" sz="1000" dirty="0"/>
              <a:t>Bones of children are inadequately mineralized causing softened, weakened </a:t>
            </a:r>
            <a:r>
              <a:rPr lang="en-US" sz="1000" dirty="0" smtClean="0"/>
              <a:t>bones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sz="1000" dirty="0"/>
              <a:t>Bowed legs and deformities of the pelvis, skull, and rib cage are common</a:t>
            </a:r>
          </a:p>
          <a:p>
            <a:pPr marL="0" lvl="1" indent="0">
              <a:buNone/>
            </a:pPr>
            <a:endParaRPr lang="en-US" sz="1000" dirty="0" smtClean="0"/>
          </a:p>
          <a:p>
            <a:pPr marL="285750" lvl="1"/>
            <a:r>
              <a:rPr lang="en-US" sz="1400" b="1" dirty="0" smtClean="0"/>
              <a:t>Adults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sz="1000" dirty="0"/>
              <a:t>Bones are inadequately mineralized causing softened, weakened </a:t>
            </a:r>
            <a:r>
              <a:rPr lang="en-US" sz="1000" dirty="0" smtClean="0"/>
              <a:t>bones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sz="1000" dirty="0"/>
              <a:t>Main symptom is pain when weight is put on the affected bone</a:t>
            </a:r>
          </a:p>
          <a:p>
            <a:pPr marL="342900" lvl="1" indent="-342900">
              <a:buFont typeface="+mj-lt"/>
              <a:buAutoNum type="arabicPeriod"/>
            </a:pPr>
            <a:endParaRPr lang="en-US" sz="1000" dirty="0"/>
          </a:p>
          <a:p>
            <a:pPr marL="285750" lvl="1"/>
            <a:endParaRPr lang="en-US" sz="1400" b="1" dirty="0" smtClean="0"/>
          </a:p>
          <a:p>
            <a:pPr marL="342900" lvl="1" indent="-342900"/>
            <a:r>
              <a:rPr lang="en-US" sz="1400" dirty="0" smtClean="0"/>
              <a:t>Decreased ability to resorb bones</a:t>
            </a:r>
          </a:p>
          <a:p>
            <a:pPr marL="342900" lvl="1" indent="-342900"/>
            <a:r>
              <a:rPr lang="en-US" sz="1400" dirty="0" smtClean="0"/>
              <a:t>Increased density of the bones</a:t>
            </a:r>
          </a:p>
          <a:p>
            <a:pPr marL="342900" lvl="1" indent="-342900"/>
            <a:r>
              <a:rPr lang="en-US" sz="1400" dirty="0" smtClean="0"/>
              <a:t>Due to mutation in gene encoding carbonic anhydrase II</a:t>
            </a:r>
          </a:p>
          <a:p>
            <a:pPr marL="342900" lvl="1" indent="-342900"/>
            <a:endParaRPr lang="en-US" sz="1400" dirty="0"/>
          </a:p>
          <a:p>
            <a:pPr>
              <a:buFont typeface="+mj-lt"/>
              <a:buAutoNum type="arabicPeriod"/>
            </a:pPr>
            <a:endParaRPr lang="en-US" sz="1400" dirty="0" smtClean="0"/>
          </a:p>
          <a:p>
            <a:r>
              <a:rPr lang="en-US" sz="1400" dirty="0" err="1" smtClean="0"/>
              <a:t>Characterised</a:t>
            </a:r>
            <a:r>
              <a:rPr lang="en-US" sz="1400" dirty="0" smtClean="0"/>
              <a:t> by focal areas in the bone with increased but </a:t>
            </a:r>
            <a:r>
              <a:rPr lang="en-US" sz="1400" dirty="0" err="1" smtClean="0"/>
              <a:t>disorganised</a:t>
            </a:r>
            <a:r>
              <a:rPr lang="en-US" sz="1400" dirty="0" smtClean="0"/>
              <a:t> bone turnover</a:t>
            </a:r>
          </a:p>
          <a:p>
            <a:r>
              <a:rPr lang="en-US" sz="1400" dirty="0" smtClean="0"/>
              <a:t>Bones of affected areas may be dense but unable to withstand pressure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127650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800" dirty="0" smtClean="0">
                <a:latin typeface="Arial" charset="0"/>
                <a:cs typeface="Arial" charset="0"/>
              </a:rPr>
              <a:t>Most abundant protein in animals-25%</a:t>
            </a:r>
          </a:p>
          <a:p>
            <a:pPr>
              <a:lnSpc>
                <a:spcPct val="80000"/>
              </a:lnSpc>
            </a:pPr>
            <a:endParaRPr lang="en-US" sz="18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Arial" charset="0"/>
                <a:cs typeface="Arial" charset="0"/>
              </a:rPr>
              <a:t>Secreted mostly by connective tissue cell and in small quantity by other cell</a:t>
            </a:r>
          </a:p>
          <a:p>
            <a:pPr>
              <a:lnSpc>
                <a:spcPct val="80000"/>
              </a:lnSpc>
            </a:pPr>
            <a:endParaRPr lang="en-US" sz="18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latin typeface="Arial" charset="0"/>
                <a:cs typeface="Arial" charset="0"/>
              </a:rPr>
              <a:t>Collagen contributes to the stability of tissues and organs. </a:t>
            </a:r>
          </a:p>
          <a:p>
            <a:pPr>
              <a:lnSpc>
                <a:spcPct val="80000"/>
              </a:lnSpc>
            </a:pPr>
            <a:endParaRPr lang="en-US" sz="18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latin typeface="Arial" charset="0"/>
                <a:cs typeface="Arial" charset="0"/>
              </a:rPr>
              <a:t> </a:t>
            </a:r>
            <a:r>
              <a:rPr lang="cs-CZ" sz="1800" dirty="0">
                <a:latin typeface="Arial" charset="0"/>
                <a:cs typeface="Arial" charset="0"/>
              </a:rPr>
              <a:t>I</a:t>
            </a:r>
            <a:r>
              <a:rPr lang="en-US" sz="1800" dirty="0">
                <a:latin typeface="Arial" charset="0"/>
                <a:cs typeface="Arial" charset="0"/>
              </a:rPr>
              <a:t>t maintains their structural integrity. </a:t>
            </a:r>
          </a:p>
          <a:p>
            <a:pPr>
              <a:lnSpc>
                <a:spcPct val="80000"/>
              </a:lnSpc>
            </a:pPr>
            <a:endParaRPr lang="en-US" sz="18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latin typeface="Arial" charset="0"/>
                <a:cs typeface="Arial" charset="0"/>
              </a:rPr>
              <a:t> It has great tensile </a:t>
            </a:r>
            <a:r>
              <a:rPr lang="en-US" sz="1800" dirty="0" smtClean="0">
                <a:latin typeface="Arial" charset="0"/>
                <a:cs typeface="Arial" charset="0"/>
              </a:rPr>
              <a:t>strength.</a:t>
            </a:r>
            <a:endParaRPr lang="en-US" sz="18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18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latin typeface="Arial" charset="0"/>
                <a:cs typeface="Arial" charset="0"/>
              </a:rPr>
              <a:t>The main component of fascia, cartilage, ligaments, tendons, bone and skin. </a:t>
            </a:r>
          </a:p>
          <a:p>
            <a:pPr>
              <a:lnSpc>
                <a:spcPct val="80000"/>
              </a:lnSpc>
            </a:pPr>
            <a:endParaRPr lang="en-US" sz="18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latin typeface="Arial" charset="0"/>
                <a:cs typeface="Arial" charset="0"/>
              </a:rPr>
              <a:t>Plays an important  role in cell differentiation, polarity, movement</a:t>
            </a:r>
            <a:r>
              <a:rPr lang="cs-CZ" sz="1800" dirty="0">
                <a:latin typeface="Arial" charset="0"/>
                <a:cs typeface="Arial" charset="0"/>
              </a:rPr>
              <a:t>.</a:t>
            </a:r>
            <a:endParaRPr lang="en-US" sz="18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18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latin typeface="Arial" charset="0"/>
                <a:cs typeface="Arial" charset="0"/>
              </a:rPr>
              <a:t>Plays an important  role in tissue and organ development</a:t>
            </a:r>
            <a:r>
              <a:rPr lang="cs-CZ" sz="1800" dirty="0">
                <a:latin typeface="Arial" charset="0"/>
                <a:cs typeface="Arial" charset="0"/>
              </a:rPr>
              <a:t>.</a:t>
            </a:r>
            <a:r>
              <a:rPr lang="en-US" sz="1800" dirty="0">
                <a:latin typeface="Arial" charset="0"/>
                <a:cs typeface="Arial" charset="0"/>
              </a:rPr>
              <a:t> </a:t>
            </a:r>
            <a:endParaRPr lang="cs-CZ" sz="1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066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Collagen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Human genome contains 42 distinct a-chain genes (42 can underdo different combinations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Less than 40 types of collagen found so far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Triple helix of 3 </a:t>
            </a:r>
            <a:r>
              <a:rPr lang="en-US" sz="1600" dirty="0" smtClean="0">
                <a:latin typeface="Symbol" charset="2"/>
                <a:cs typeface="Symbol" charset="2"/>
              </a:rPr>
              <a:t>a</a:t>
            </a:r>
            <a:r>
              <a:rPr lang="en-US" sz="1600" dirty="0" smtClean="0"/>
              <a:t>-chains</a:t>
            </a:r>
          </a:p>
          <a:p>
            <a:pPr marL="0" indent="0">
              <a:buNone/>
            </a:pPr>
            <a:endParaRPr lang="en-US" sz="1600" dirty="0" smtClean="0">
              <a:latin typeface="Symbol" charset="2"/>
              <a:cs typeface="Symbol" charset="2"/>
            </a:endParaRPr>
          </a:p>
          <a:p>
            <a:pPr marL="0" indent="0">
              <a:buNone/>
            </a:pPr>
            <a:r>
              <a:rPr lang="en-US" sz="1600" dirty="0" smtClean="0">
                <a:latin typeface="Symbol" charset="2"/>
                <a:cs typeface="Symbol" charset="2"/>
              </a:rPr>
              <a:t>a</a:t>
            </a:r>
            <a:r>
              <a:rPr lang="en-US" sz="1600" dirty="0" smtClean="0"/>
              <a:t>-chain structure </a:t>
            </a:r>
            <a:r>
              <a:rPr lang="en-US" sz="1600" dirty="0" err="1" smtClean="0"/>
              <a:t>Gly</a:t>
            </a:r>
            <a:r>
              <a:rPr lang="en-US" sz="1600" dirty="0" smtClean="0"/>
              <a:t>-X-Y repeats in a left handed turn</a:t>
            </a:r>
          </a:p>
          <a:p>
            <a:pPr marL="0" indent="0">
              <a:buNone/>
            </a:pPr>
            <a:r>
              <a:rPr lang="en-US" sz="1600" dirty="0" smtClean="0"/>
              <a:t>X frequently a </a:t>
            </a:r>
            <a:r>
              <a:rPr lang="en-US" sz="1600" dirty="0" err="1" smtClean="0"/>
              <a:t>proline</a:t>
            </a:r>
            <a:r>
              <a:rPr lang="en-US" sz="1600" dirty="0" smtClean="0"/>
              <a:t> </a:t>
            </a:r>
          </a:p>
          <a:p>
            <a:pPr marL="0" indent="0">
              <a:buNone/>
            </a:pPr>
            <a:r>
              <a:rPr lang="en-US" sz="1600" dirty="0" smtClean="0"/>
              <a:t>Y frequently a </a:t>
            </a:r>
            <a:r>
              <a:rPr lang="en-US" sz="1600" dirty="0" err="1" smtClean="0"/>
              <a:t>hydroxylysine</a:t>
            </a:r>
            <a:r>
              <a:rPr lang="en-US" sz="1600" dirty="0" smtClean="0"/>
              <a:t> or </a:t>
            </a:r>
            <a:r>
              <a:rPr lang="en-US" sz="1600" dirty="0" err="1" smtClean="0"/>
              <a:t>hydroxyproline</a:t>
            </a:r>
            <a:r>
              <a:rPr lang="en-US" sz="1600" dirty="0" smtClean="0"/>
              <a:t> (mostly)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err="1" smtClean="0"/>
              <a:t>Proline</a:t>
            </a:r>
            <a:r>
              <a:rPr lang="en-US" sz="1600" dirty="0" smtClean="0"/>
              <a:t> and </a:t>
            </a:r>
            <a:r>
              <a:rPr lang="en-US" sz="1600" dirty="0" err="1" smtClean="0"/>
              <a:t>hydroxyproline</a:t>
            </a:r>
            <a:r>
              <a:rPr lang="en-US" sz="1600" dirty="0" smtClean="0"/>
              <a:t> makes the chain more rigid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The glycine because of its small nature is able to be accommodated in the crowded helix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8021" r="-3802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5620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Collagen synthesis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AutoNum type="arabicPeriod"/>
            </a:pPr>
            <a:r>
              <a:rPr lang="en-GB" dirty="0"/>
              <a:t>Synthesis of a chains</a:t>
            </a:r>
            <a:r>
              <a:rPr lang="en-GB" dirty="0">
                <a:solidFill>
                  <a:srgbClr val="FF00FF"/>
                </a:solidFill>
              </a:rPr>
              <a:t> </a:t>
            </a:r>
            <a:r>
              <a:rPr lang="en-GB" dirty="0"/>
              <a:t>of pre-</a:t>
            </a:r>
            <a:r>
              <a:rPr lang="en-GB" dirty="0" err="1"/>
              <a:t>procollagen</a:t>
            </a:r>
            <a:r>
              <a:rPr lang="en-GB" dirty="0"/>
              <a:t> on ribosomes.  </a:t>
            </a:r>
            <a:endParaRPr lang="cs-CZ" dirty="0"/>
          </a:p>
          <a:p>
            <a:pPr>
              <a:buFontTx/>
              <a:buAutoNum type="arabicPeriod"/>
            </a:pPr>
            <a:endParaRPr lang="cs-CZ" dirty="0"/>
          </a:p>
          <a:p>
            <a:pPr>
              <a:buFontTx/>
              <a:buAutoNum type="arabicPeriod"/>
            </a:pPr>
            <a:r>
              <a:rPr lang="en-GB" dirty="0">
                <a:solidFill>
                  <a:srgbClr val="0000CC"/>
                </a:solidFill>
              </a:rPr>
              <a:t>Hydroxylation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/>
              <a:t>of lysine and </a:t>
            </a:r>
            <a:r>
              <a:rPr lang="en-GB" dirty="0" err="1"/>
              <a:t>proline</a:t>
            </a:r>
            <a:r>
              <a:rPr lang="en-GB" dirty="0"/>
              <a:t> </a:t>
            </a:r>
            <a:r>
              <a:rPr lang="cs-CZ" dirty="0"/>
              <a:t>in </a:t>
            </a:r>
            <a:r>
              <a:rPr lang="cs-CZ" dirty="0" err="1"/>
              <a:t>rER</a:t>
            </a:r>
            <a:r>
              <a:rPr lang="cs-CZ" dirty="0"/>
              <a:t>/Golgi by </a:t>
            </a:r>
            <a:r>
              <a:rPr lang="cs-CZ" i="1" dirty="0"/>
              <a:t>l</a:t>
            </a:r>
            <a:r>
              <a:rPr lang="en-GB" i="1" dirty="0"/>
              <a:t>ysyl-5-hydroxylase </a:t>
            </a:r>
            <a:r>
              <a:rPr lang="en-GB" dirty="0"/>
              <a:t>and</a:t>
            </a:r>
            <a:r>
              <a:rPr lang="en-GB" i="1" dirty="0"/>
              <a:t> prolyl-4</a:t>
            </a:r>
            <a:r>
              <a:rPr lang="cs-CZ" i="1" dirty="0"/>
              <a:t>-h</a:t>
            </a:r>
            <a:r>
              <a:rPr lang="en-GB" i="1" dirty="0" err="1"/>
              <a:t>ydroxylase</a:t>
            </a:r>
            <a:r>
              <a:rPr lang="cs-CZ" i="1" dirty="0"/>
              <a:t>.</a:t>
            </a:r>
          </a:p>
          <a:p>
            <a:pPr>
              <a:buFontTx/>
              <a:buAutoNum type="arabicPeriod"/>
            </a:pPr>
            <a:endParaRPr lang="en-GB" dirty="0">
              <a:solidFill>
                <a:srgbClr val="3333FF"/>
              </a:solidFill>
            </a:endParaRPr>
          </a:p>
          <a:p>
            <a:pPr>
              <a:buFontTx/>
              <a:buAutoNum type="arabicPeriod"/>
            </a:pPr>
            <a:r>
              <a:rPr lang="en-GB" dirty="0">
                <a:solidFill>
                  <a:srgbClr val="0000CC"/>
                </a:solidFill>
              </a:rPr>
              <a:t>Glycosylation</a:t>
            </a:r>
            <a:r>
              <a:rPr lang="en-GB" dirty="0"/>
              <a:t>: addition of </a:t>
            </a:r>
            <a:r>
              <a:rPr lang="en-GB" dirty="0" err="1"/>
              <a:t>galactose</a:t>
            </a:r>
            <a:r>
              <a:rPr lang="en-GB" dirty="0"/>
              <a:t> and glucose to some </a:t>
            </a:r>
            <a:r>
              <a:rPr lang="en-GB" dirty="0" err="1"/>
              <a:t>hydroxylysine</a:t>
            </a:r>
            <a:r>
              <a:rPr lang="en-GB" dirty="0"/>
              <a:t> residues</a:t>
            </a:r>
            <a:r>
              <a:rPr lang="cs-CZ" dirty="0"/>
              <a:t> (g</a:t>
            </a:r>
            <a:r>
              <a:rPr lang="en-GB" i="1" dirty="0" err="1"/>
              <a:t>alactosyl</a:t>
            </a:r>
            <a:r>
              <a:rPr lang="en-GB" i="1" dirty="0"/>
              <a:t> </a:t>
            </a:r>
            <a:r>
              <a:rPr lang="en-GB" i="1" dirty="0" err="1"/>
              <a:t>transferase</a:t>
            </a:r>
            <a:r>
              <a:rPr lang="en-GB" i="1" dirty="0"/>
              <a:t> </a:t>
            </a:r>
            <a:r>
              <a:rPr lang="en-GB" dirty="0"/>
              <a:t>and</a:t>
            </a:r>
            <a:r>
              <a:rPr lang="en-GB" i="1" dirty="0"/>
              <a:t> </a:t>
            </a:r>
            <a:r>
              <a:rPr lang="en-GB" i="1" dirty="0" err="1"/>
              <a:t>glycosyl</a:t>
            </a:r>
            <a:r>
              <a:rPr lang="en-GB" i="1" dirty="0"/>
              <a:t> </a:t>
            </a:r>
            <a:r>
              <a:rPr lang="en-GB" i="1" dirty="0" err="1"/>
              <a:t>transferase</a:t>
            </a:r>
            <a:r>
              <a:rPr lang="cs-CZ" dirty="0"/>
              <a:t>).</a:t>
            </a:r>
            <a:r>
              <a:rPr lang="en-GB" dirty="0"/>
              <a:t> </a:t>
            </a:r>
            <a:endParaRPr lang="cs-CZ" dirty="0"/>
          </a:p>
          <a:p>
            <a:pPr>
              <a:buFontTx/>
              <a:buAutoNum type="arabicPeriod"/>
            </a:pPr>
            <a:endParaRPr lang="cs-CZ" dirty="0"/>
          </a:p>
          <a:p>
            <a:pPr>
              <a:buFontTx/>
              <a:buAutoNum type="arabicPeriod"/>
            </a:pPr>
            <a:r>
              <a:rPr lang="en-GB" dirty="0"/>
              <a:t>Assembly of </a:t>
            </a:r>
            <a:r>
              <a:rPr lang="en-GB" dirty="0">
                <a:latin typeface="Symbol" charset="0"/>
              </a:rPr>
              <a:t>a</a:t>
            </a:r>
            <a:r>
              <a:rPr lang="en-GB" dirty="0"/>
              <a:t>-chains to form </a:t>
            </a:r>
            <a:r>
              <a:rPr lang="en-GB" dirty="0" err="1"/>
              <a:t>procollagen</a:t>
            </a:r>
            <a:r>
              <a:rPr lang="cs-CZ" dirty="0"/>
              <a:t>. </a:t>
            </a:r>
            <a:r>
              <a:rPr lang="cs-CZ" dirty="0" err="1"/>
              <a:t>Reaction</a:t>
            </a:r>
            <a:r>
              <a:rPr lang="cs-CZ" dirty="0"/>
              <a:t> </a:t>
            </a:r>
            <a:r>
              <a:rPr lang="cs-CZ" dirty="0" err="1"/>
              <a:t>needs</a:t>
            </a:r>
            <a:r>
              <a:rPr lang="cs-CZ" dirty="0"/>
              <a:t> </a:t>
            </a:r>
            <a:r>
              <a:rPr lang="en-GB" dirty="0"/>
              <a:t>the formation of disulphide bonds between registration peptides, at both ends of the</a:t>
            </a:r>
            <a:r>
              <a:rPr lang="cs-CZ" dirty="0"/>
              <a:t> </a:t>
            </a:r>
            <a:r>
              <a:rPr lang="en-GB" dirty="0" err="1"/>
              <a:t>prepro</a:t>
            </a:r>
            <a:r>
              <a:rPr lang="cs-CZ" dirty="0"/>
              <a:t>- </a:t>
            </a:r>
            <a:r>
              <a:rPr lang="en-GB" dirty="0"/>
              <a:t>collagen</a:t>
            </a:r>
            <a:r>
              <a:rPr lang="en-GB" dirty="0" smtClean="0"/>
              <a:t>.</a:t>
            </a:r>
          </a:p>
          <a:p>
            <a:pPr>
              <a:buFontTx/>
              <a:buAutoNum type="arabicPeriod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91" r="1519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9885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Collagen synthesis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5.  </a:t>
            </a:r>
            <a:r>
              <a:rPr lang="en-GB" dirty="0"/>
              <a:t>Secretion of </a:t>
            </a:r>
            <a:r>
              <a:rPr lang="en-GB" dirty="0" err="1"/>
              <a:t>procollagen</a:t>
            </a:r>
            <a:r>
              <a:rPr lang="en-GB" dirty="0"/>
              <a:t> molecules by exocytosis into the</a:t>
            </a:r>
            <a:r>
              <a:rPr lang="cs-CZ" dirty="0"/>
              <a:t>        </a:t>
            </a:r>
            <a:r>
              <a:rPr lang="en-GB" dirty="0"/>
              <a:t>extracellular space.</a:t>
            </a:r>
          </a:p>
          <a:p>
            <a:endParaRPr lang="cs-CZ" dirty="0" smtClean="0"/>
          </a:p>
          <a:p>
            <a:r>
              <a:rPr lang="cs-CZ" dirty="0" smtClean="0"/>
              <a:t>6</a:t>
            </a:r>
            <a:r>
              <a:rPr lang="cs-CZ" dirty="0"/>
              <a:t>.  </a:t>
            </a:r>
            <a:r>
              <a:rPr lang="en-GB" dirty="0"/>
              <a:t>Cleavage of registration peptides is catalysed by </a:t>
            </a:r>
            <a:r>
              <a:rPr lang="en-GB" dirty="0" err="1"/>
              <a:t>procollagen</a:t>
            </a:r>
            <a:r>
              <a:rPr lang="en-GB" dirty="0"/>
              <a:t> peptidases.</a:t>
            </a:r>
            <a:r>
              <a:rPr lang="cs-CZ" dirty="0"/>
              <a:t> </a:t>
            </a:r>
            <a:r>
              <a:rPr lang="en-GB" dirty="0"/>
              <a:t>The resulting molecule is called </a:t>
            </a:r>
            <a:r>
              <a:rPr lang="en-GB" dirty="0" err="1"/>
              <a:t>tropocollagen</a:t>
            </a:r>
            <a:r>
              <a:rPr lang="en-GB" dirty="0"/>
              <a:t>.</a:t>
            </a:r>
          </a:p>
          <a:p>
            <a:endParaRPr lang="cs-CZ" dirty="0" smtClean="0"/>
          </a:p>
          <a:p>
            <a:r>
              <a:rPr lang="cs-CZ" dirty="0" smtClean="0"/>
              <a:t>7</a:t>
            </a:r>
            <a:r>
              <a:rPr lang="cs-CZ" dirty="0"/>
              <a:t>.  </a:t>
            </a:r>
            <a:r>
              <a:rPr lang="en-GB" dirty="0">
                <a:solidFill>
                  <a:srgbClr val="0000CC"/>
                </a:solidFill>
              </a:rPr>
              <a:t>Oxidation – deamination</a:t>
            </a:r>
            <a:r>
              <a:rPr lang="en-GB" dirty="0"/>
              <a:t> of the </a:t>
            </a:r>
            <a:r>
              <a:rPr lang="en-GB" b="1" dirty="0" err="1"/>
              <a:t>hydroxylysine</a:t>
            </a:r>
            <a:r>
              <a:rPr lang="cs-CZ" dirty="0"/>
              <a:t>, </a:t>
            </a:r>
            <a:r>
              <a:rPr lang="en-GB" dirty="0"/>
              <a:t>the removal of (NH</a:t>
            </a:r>
            <a:r>
              <a:rPr lang="en-GB" baseline="-25000" dirty="0"/>
              <a:t>2</a:t>
            </a:r>
            <a:r>
              <a:rPr lang="en-GB" dirty="0"/>
              <a:t>) group has a net oxidative effect and the formation of covalent cross-links.  </a:t>
            </a:r>
            <a:r>
              <a:rPr lang="cs-CZ" dirty="0" err="1"/>
              <a:t>Reaction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en-GB" dirty="0"/>
              <a:t> </a:t>
            </a:r>
            <a:r>
              <a:rPr lang="en-GB" dirty="0" err="1"/>
              <a:t>catalyzed</a:t>
            </a:r>
            <a:r>
              <a:rPr lang="en-GB" dirty="0"/>
              <a:t> by </a:t>
            </a:r>
            <a:r>
              <a:rPr lang="en-GB" i="1" dirty="0"/>
              <a:t>lysine oxidase</a:t>
            </a:r>
            <a:r>
              <a:rPr lang="en-GB" dirty="0"/>
              <a:t> (or </a:t>
            </a:r>
            <a:r>
              <a:rPr lang="en-GB" i="1" dirty="0"/>
              <a:t>catalase</a:t>
            </a:r>
            <a:r>
              <a:rPr lang="en-GB" dirty="0"/>
              <a:t>).   </a:t>
            </a:r>
          </a:p>
          <a:p>
            <a:endParaRPr lang="cs-CZ" dirty="0" smtClean="0"/>
          </a:p>
          <a:p>
            <a:r>
              <a:rPr lang="cs-CZ" dirty="0" smtClean="0"/>
              <a:t>8</a:t>
            </a:r>
            <a:r>
              <a:rPr lang="cs-CZ" dirty="0"/>
              <a:t>.  </a:t>
            </a:r>
            <a:r>
              <a:rPr lang="en-GB" dirty="0"/>
              <a:t>Self-assembly or polymerization of </a:t>
            </a:r>
            <a:r>
              <a:rPr lang="en-GB" dirty="0" err="1"/>
              <a:t>tropocollagen</a:t>
            </a:r>
            <a:r>
              <a:rPr lang="en-GB" dirty="0"/>
              <a:t> molecules form collagen </a:t>
            </a:r>
            <a:r>
              <a:rPr lang="en-GB" b="1" dirty="0"/>
              <a:t>fibrils</a:t>
            </a:r>
            <a:r>
              <a:rPr lang="en-GB" dirty="0"/>
              <a:t>.</a:t>
            </a:r>
            <a:r>
              <a:rPr lang="cs-CZ" dirty="0"/>
              <a:t> </a:t>
            </a:r>
            <a:r>
              <a:rPr lang="en-GB" b="1" dirty="0"/>
              <a:t>Cross-linkage</a:t>
            </a:r>
            <a:r>
              <a:rPr lang="en-GB" dirty="0"/>
              <a:t> between adjacent </a:t>
            </a:r>
            <a:r>
              <a:rPr lang="en-GB" dirty="0" err="1"/>
              <a:t>tropocollagen</a:t>
            </a:r>
            <a:r>
              <a:rPr lang="en-GB" dirty="0"/>
              <a:t> molecules stabilizes the fibrils. 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91" r="1519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710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Collagen Amino Acid Modifications</a:t>
            </a:r>
            <a:endParaRPr lang="en-US" dirty="0"/>
          </a:p>
        </p:txBody>
      </p:sp>
      <p:pic>
        <p:nvPicPr>
          <p:cNvPr id="17" name="Content Placeholder 1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13" b="11413"/>
          <a:stretch>
            <a:fillRect/>
          </a:stretch>
        </p:blipFill>
        <p:spPr bwMode="blackWhite"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xmlns="" val="2130037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17829</TotalTime>
  <Words>2306</Words>
  <Application>Microsoft Macintosh PowerPoint</Application>
  <PresentationFormat>On-screen Show (4:3)</PresentationFormat>
  <Paragraphs>448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EXTRACELLULAR MATRIX</vt:lpstr>
      <vt:lpstr>Objectives</vt:lpstr>
      <vt:lpstr>Extracellular Matrix</vt:lpstr>
      <vt:lpstr> ECM</vt:lpstr>
      <vt:lpstr>COLLAGEN</vt:lpstr>
      <vt:lpstr>Collagen Structure</vt:lpstr>
      <vt:lpstr>Collagen synthesis</vt:lpstr>
      <vt:lpstr>Collagen synthesis</vt:lpstr>
      <vt:lpstr>Collagen Amino Acid Modifications</vt:lpstr>
      <vt:lpstr>Collagen Types</vt:lpstr>
      <vt:lpstr>Clinical correlation</vt:lpstr>
      <vt:lpstr>Elastin</vt:lpstr>
      <vt:lpstr>Elastin</vt:lpstr>
      <vt:lpstr>Fibrillin</vt:lpstr>
      <vt:lpstr>Slide 15</vt:lpstr>
      <vt:lpstr>Fibronectin </vt:lpstr>
      <vt:lpstr>Laminin structure  and function</vt:lpstr>
      <vt:lpstr>Proteoglycans</vt:lpstr>
      <vt:lpstr>Glycoaminoglycans</vt:lpstr>
      <vt:lpstr>Slide 20</vt:lpstr>
      <vt:lpstr>Linkage of GAGs to protein core by specific trisaccharide linker</vt:lpstr>
      <vt:lpstr>Types of GAGs</vt:lpstr>
      <vt:lpstr>Hyalarunan</vt:lpstr>
      <vt:lpstr>Chondroitin sulfate</vt:lpstr>
      <vt:lpstr>Dermatan sulfate</vt:lpstr>
      <vt:lpstr>Keratan Sulfate (KS) I and  II</vt:lpstr>
      <vt:lpstr>Heparin</vt:lpstr>
      <vt:lpstr>Heparan sulfate</vt:lpstr>
      <vt:lpstr>Synthesis of proteoglycans</vt:lpstr>
      <vt:lpstr>Slide 30</vt:lpstr>
      <vt:lpstr> Function of Proteoglycans</vt:lpstr>
      <vt:lpstr>Degradation of GAGs and Inborn Errors of Metabolism</vt:lpstr>
      <vt:lpstr>BIOCHEMISTRY OF BONE</vt:lpstr>
      <vt:lpstr>Matrix</vt:lpstr>
      <vt:lpstr>Metabolism</vt:lpstr>
      <vt:lpstr>Osteoblast and bone deposition</vt:lpstr>
      <vt:lpstr>OSTEOCLAST AND BONE RESORPTION</vt:lpstr>
      <vt:lpstr>Calcium homeostasis </vt:lpstr>
      <vt:lpstr>Other systemic hormones </vt:lpstr>
      <vt:lpstr>CARTILAGE</vt:lpstr>
      <vt:lpstr>CONDROCYTES</vt:lpstr>
      <vt:lpstr>Cartilage Matrix</vt:lpstr>
      <vt:lpstr>Clinical Correlation-Bone and </vt:lpstr>
      <vt:lpstr>Slide 44</vt:lpstr>
    </vt:vector>
  </TitlesOfParts>
  <Company>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EXTRACELLULAR MATRIX</dc:title>
  <dc:creator>Georgette Amoako</dc:creator>
  <cp:lastModifiedBy>NaeemChemistry</cp:lastModifiedBy>
  <cp:revision>116</cp:revision>
  <dcterms:created xsi:type="dcterms:W3CDTF">2013-09-28T13:53:38Z</dcterms:created>
  <dcterms:modified xsi:type="dcterms:W3CDTF">2017-04-12T10:52:35Z</dcterms:modified>
</cp:coreProperties>
</file>