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4"/>
  </p:notesMasterIdLst>
  <p:handoutMasterIdLst>
    <p:handoutMasterId r:id="rId35"/>
  </p:handoutMasterIdLst>
  <p:sldIdLst>
    <p:sldId id="256" r:id="rId2"/>
    <p:sldId id="257" r:id="rId3"/>
    <p:sldId id="258" r:id="rId4"/>
    <p:sldId id="259" r:id="rId5"/>
    <p:sldId id="260" r:id="rId6"/>
    <p:sldId id="261" r:id="rId7"/>
    <p:sldId id="264" r:id="rId8"/>
    <p:sldId id="265" r:id="rId9"/>
    <p:sldId id="262" r:id="rId10"/>
    <p:sldId id="263"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224"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notesMaster" Target="notesMasters/notesMaster1.xml"/><Relationship Id="rId35" Type="http://schemas.openxmlformats.org/officeDocument/2006/relationships/handoutMaster" Target="handoutMasters/handoutMaster1.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58B88DA-DD9F-7747-87DE-A1E38B1E5A8D}" type="datetimeFigureOut">
              <a:rPr lang="en-US" smtClean="0"/>
              <a:t>06/02/15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C3AF72A-D406-C541-9BE5-EC7F86164761}" type="slidenum">
              <a:rPr lang="en-US" smtClean="0"/>
              <a:t>‹#›</a:t>
            </a:fld>
            <a:endParaRPr lang="en-US"/>
          </a:p>
        </p:txBody>
      </p:sp>
    </p:spTree>
    <p:extLst>
      <p:ext uri="{BB962C8B-B14F-4D97-AF65-F5344CB8AC3E}">
        <p14:creationId xmlns:p14="http://schemas.microsoft.com/office/powerpoint/2010/main" val="15825478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FD456A-16B3-4F42-BA03-71460D57CD9B}" type="datetimeFigureOut">
              <a:rPr lang="en-US" smtClean="0"/>
              <a:t>06/02/15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17379E-8C79-4604-8348-0A0E201435DF}" type="slidenum">
              <a:rPr lang="en-US" smtClean="0"/>
              <a:t>‹#›</a:t>
            </a:fld>
            <a:endParaRPr lang="en-US"/>
          </a:p>
        </p:txBody>
      </p:sp>
    </p:spTree>
    <p:extLst>
      <p:ext uri="{BB962C8B-B14F-4D97-AF65-F5344CB8AC3E}">
        <p14:creationId xmlns:p14="http://schemas.microsoft.com/office/powerpoint/2010/main" val="352281147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30/01/2015</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30/01/2015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30/01/2015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a:defRPr sz="2800"/>
            </a:lvl1pPr>
            <a:lvl2pPr>
              <a:defRPr sz="2800"/>
            </a:lvl2pPr>
            <a:lvl3pPr>
              <a:defRPr sz="2800"/>
            </a:lvl3pPr>
            <a:lvl4pPr>
              <a:defRPr sz="2800"/>
            </a:lvl4pPr>
            <a:lvl5pPr>
              <a:defRPr sz="2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30/01/2015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30/01/2015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30/01/2015</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30/01/2015</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30/01/2015</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30/01/2015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30/01/2015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30/01/2015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geeksforgeeks.org/greedy-algorithms-set-6-dijkstras-shortest-path-algorithm/" TargetMode="External"/><Relationship Id="rId4" Type="http://schemas.openxmlformats.org/officeDocument/2006/relationships/hyperlink" Target="http://www.geeksforgeeks.org/dynamic-programming-set-23-bellman-ford-algorithm/" TargetMode="External"/><Relationship Id="rId1" Type="http://schemas.openxmlformats.org/officeDocument/2006/relationships/slideLayout" Target="../slideLayouts/slideLayout2.xml"/><Relationship Id="rId2" Type="http://schemas.openxmlformats.org/officeDocument/2006/relationships/hyperlink" Target="http://www.geeksforgeeks.org/dynamic-programming-set-16-floyd-warshall-algorithm/"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eksforgeeks.org/greedy-algorithms-set-6-dijkstras-shortest-path-algorithm/" TargetMode="External"/><Relationship Id="rId3" Type="http://schemas.openxmlformats.org/officeDocument/2006/relationships/hyperlink" Target="http://www.geeksforgeeks.org/dynamic-programming-set-16-floyd-warshall-algorithm/"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eksforgeeks.org/dynamic-programming-set-23-bellman-ford-algorithm/"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eksforgeeks.org/dynamic-programming-set-23-bellman-ford-algorithm/" TargetMode="External"/><Relationship Id="rId3" Type="http://schemas.openxmlformats.org/officeDocument/2006/relationships/hyperlink" Target="http://www.geeksforgeeks.org/greedy-algorithms-set-6-dijkstras-shortest-path-algorith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9.png"/><Relationship Id="rId3" Type="http://schemas.openxmlformats.org/officeDocument/2006/relationships/image" Target="../media/image2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1.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geeksforgeeks.org/dynamic-programming-set-16-floyd-warshall-algorith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Advanced Analysis of Algorithms</a:t>
            </a:r>
            <a:endParaRPr lang="en-US" dirty="0"/>
          </a:p>
        </p:txBody>
      </p:sp>
      <p:sp>
        <p:nvSpPr>
          <p:cNvPr id="3" name="Subtitle 2"/>
          <p:cNvSpPr>
            <a:spLocks noGrp="1"/>
          </p:cNvSpPr>
          <p:nvPr>
            <p:ph type="subTitle" idx="1"/>
          </p:nvPr>
        </p:nvSpPr>
        <p:spPr/>
        <p:txBody>
          <a:bodyPr>
            <a:normAutofit fontScale="70000" lnSpcReduction="20000"/>
          </a:bodyPr>
          <a:lstStyle/>
          <a:p>
            <a:r>
              <a:rPr lang="en-US" dirty="0" smtClean="0"/>
              <a:t>Dr</a:t>
            </a:r>
            <a:r>
              <a:rPr lang="en-US" dirty="0"/>
              <a:t>. Qaiser Abbas</a:t>
            </a:r>
          </a:p>
          <a:p>
            <a:r>
              <a:rPr lang="en-US" dirty="0" smtClean="0"/>
              <a:t>Department </a:t>
            </a:r>
            <a:r>
              <a:rPr lang="en-US" dirty="0"/>
              <a:t>of Computer </a:t>
            </a:r>
            <a:r>
              <a:rPr lang="en-US" dirty="0" smtClean="0"/>
              <a:t>Science &amp; IT, </a:t>
            </a:r>
          </a:p>
          <a:p>
            <a:r>
              <a:rPr lang="en-US" dirty="0" smtClean="0"/>
              <a:t>University </a:t>
            </a:r>
            <a:r>
              <a:rPr lang="en-US" dirty="0"/>
              <a:t>of </a:t>
            </a:r>
            <a:r>
              <a:rPr lang="en-US" dirty="0" smtClean="0"/>
              <a:t>Sargodha, Sargodha</a:t>
            </a:r>
            <a:r>
              <a:rPr lang="en-US" dirty="0"/>
              <a:t>, 40100, Pakistan</a:t>
            </a:r>
          </a:p>
          <a:p>
            <a:r>
              <a:rPr lang="en-US" dirty="0" smtClean="0"/>
              <a:t>qaiser.abbas@uos.edu.pk</a:t>
            </a:r>
            <a:endParaRPr lang="en-US" dirty="0"/>
          </a:p>
          <a:p>
            <a:endParaRPr lang="en-US" dirty="0"/>
          </a:p>
        </p:txBody>
      </p:sp>
    </p:spTree>
    <p:extLst>
      <p:ext uri="{BB962C8B-B14F-4D97-AF65-F5344CB8AC3E}">
        <p14:creationId xmlns:p14="http://schemas.microsoft.com/office/powerpoint/2010/main" val="380672572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dirty="0"/>
              <a:t>Basically the algorithm works by repeatedly exploring paths between every pair using each vertex as an intermediate vertex.</a:t>
            </a:r>
          </a:p>
          <a:p>
            <a:r>
              <a:rPr lang="en-US" dirty="0"/>
              <a:t>Since Floyd-</a:t>
            </a:r>
            <a:r>
              <a:rPr lang="en-US" dirty="0" err="1"/>
              <a:t>Warshall</a:t>
            </a:r>
            <a:r>
              <a:rPr lang="en-US" dirty="0"/>
              <a:t> is simply three (tight) nested loops, the run time is clearly O(</a:t>
            </a:r>
            <a:r>
              <a:rPr lang="en-US" i="1" dirty="0"/>
              <a:t>V</a:t>
            </a:r>
            <a:r>
              <a:rPr lang="en-US" baseline="30000" dirty="0"/>
              <a:t>3</a:t>
            </a:r>
            <a:r>
              <a:rPr lang="en-US" dirty="0"/>
              <a:t>)</a:t>
            </a:r>
            <a:r>
              <a:rPr lang="en-US" dirty="0" smtClean="0"/>
              <a:t>.</a:t>
            </a:r>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425277660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5" name="Picture 4" descr="FloydWarshexamp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7000" y="2311400"/>
            <a:ext cx="3797300" cy="2235200"/>
          </a:xfrm>
          <a:prstGeom prst="rect">
            <a:avLst/>
          </a:prstGeom>
        </p:spPr>
      </p:pic>
    </p:spTree>
    <p:extLst>
      <p:ext uri="{BB962C8B-B14F-4D97-AF65-F5344CB8AC3E}">
        <p14:creationId xmlns:p14="http://schemas.microsoft.com/office/powerpoint/2010/main" val="142394131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Initialization</a:t>
            </a:r>
            <a:r>
              <a:rPr lang="en-US" dirty="0"/>
              <a:t>: (</a:t>
            </a:r>
            <a:r>
              <a:rPr lang="en-US" i="1" dirty="0"/>
              <a:t>k</a:t>
            </a:r>
            <a:r>
              <a:rPr lang="en-US" dirty="0"/>
              <a:t> = 0</a:t>
            </a:r>
            <a:r>
              <a:rPr lang="en-US" dirty="0" smtClean="0"/>
              <a:t>)</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6" name="Picture 5" descr="FloydWarshexample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2509" y="2743200"/>
            <a:ext cx="7458982" cy="2336800"/>
          </a:xfrm>
          <a:prstGeom prst="rect">
            <a:avLst/>
          </a:prstGeom>
        </p:spPr>
      </p:pic>
    </p:spTree>
    <p:extLst>
      <p:ext uri="{BB962C8B-B14F-4D97-AF65-F5344CB8AC3E}">
        <p14:creationId xmlns:p14="http://schemas.microsoft.com/office/powerpoint/2010/main" val="392887640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Iteration 1</a:t>
            </a:r>
            <a:r>
              <a:rPr lang="en-US" dirty="0"/>
              <a:t>: (</a:t>
            </a:r>
            <a:r>
              <a:rPr lang="en-US" i="1" dirty="0"/>
              <a:t>k</a:t>
            </a:r>
            <a:r>
              <a:rPr lang="en-US" dirty="0"/>
              <a:t> = 1) Shorter paths from 2 ↝ 3 and 2 ↝ 4 are found through vertex </a:t>
            </a:r>
            <a:r>
              <a:rPr lang="en-US" dirty="0" smtClean="0"/>
              <a:t>1</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5" name="Picture 4" descr="FloydWarshexample2.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0900" y="3154858"/>
            <a:ext cx="7442200" cy="2331542"/>
          </a:xfrm>
          <a:prstGeom prst="rect">
            <a:avLst/>
          </a:prstGeom>
        </p:spPr>
      </p:pic>
    </p:spTree>
    <p:extLst>
      <p:ext uri="{BB962C8B-B14F-4D97-AF65-F5344CB8AC3E}">
        <p14:creationId xmlns:p14="http://schemas.microsoft.com/office/powerpoint/2010/main" val="48894702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Iteration 2</a:t>
            </a:r>
            <a:r>
              <a:rPr lang="en-US" dirty="0"/>
              <a:t>: (</a:t>
            </a:r>
            <a:r>
              <a:rPr lang="en-US" i="1" dirty="0"/>
              <a:t>k</a:t>
            </a:r>
            <a:r>
              <a:rPr lang="en-US" dirty="0"/>
              <a:t> = 2) Shorter paths from 4 ↝ 1, 5 ↝ 1, and 5 ↝ 3 are found through vertex 2</a:t>
            </a:r>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6" name="Picture 5" descr="FloydWarshexample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3600" y="3135568"/>
            <a:ext cx="7747000" cy="2427032"/>
          </a:xfrm>
          <a:prstGeom prst="rect">
            <a:avLst/>
          </a:prstGeom>
        </p:spPr>
      </p:pic>
    </p:spTree>
    <p:extLst>
      <p:ext uri="{BB962C8B-B14F-4D97-AF65-F5344CB8AC3E}">
        <p14:creationId xmlns:p14="http://schemas.microsoft.com/office/powerpoint/2010/main" val="342489703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Iteration 3</a:t>
            </a:r>
            <a:r>
              <a:rPr lang="en-US" dirty="0"/>
              <a:t>: (</a:t>
            </a:r>
            <a:r>
              <a:rPr lang="en-US" i="1" dirty="0"/>
              <a:t>k</a:t>
            </a:r>
            <a:r>
              <a:rPr lang="en-US" dirty="0"/>
              <a:t> = 3) No shorter paths are found through vertex </a:t>
            </a:r>
            <a:r>
              <a:rPr lang="en-US" dirty="0" smtClean="0"/>
              <a:t>3</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5" name="Picture 4" descr="FloydWarshexample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3181953"/>
            <a:ext cx="7366000" cy="2304447"/>
          </a:xfrm>
          <a:prstGeom prst="rect">
            <a:avLst/>
          </a:prstGeom>
        </p:spPr>
      </p:pic>
    </p:spTree>
    <p:extLst>
      <p:ext uri="{BB962C8B-B14F-4D97-AF65-F5344CB8AC3E}">
        <p14:creationId xmlns:p14="http://schemas.microsoft.com/office/powerpoint/2010/main" val="3469980622"/>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Iteration 4</a:t>
            </a:r>
            <a:r>
              <a:rPr lang="en-US" dirty="0"/>
              <a:t>: (</a:t>
            </a:r>
            <a:r>
              <a:rPr lang="en-US" i="1" dirty="0"/>
              <a:t>k</a:t>
            </a:r>
            <a:r>
              <a:rPr lang="en-US" dirty="0"/>
              <a:t> = 4) Shorter paths from 1 ↝ 2, 1 ↝ 3, 2 ↝ 3, 3 ↝ 1, 3 ↝ 2, 5 ↝ 1, 5 ↝ 2, 5 ↝ 3, and 5 ↝ 4 are found through vertex </a:t>
            </a:r>
            <a:r>
              <a:rPr lang="en-US" dirty="0" smtClean="0"/>
              <a:t>4</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6" name="Picture 5" descr="FloydWarshexample5.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517" y="3619500"/>
            <a:ext cx="7394967" cy="2400300"/>
          </a:xfrm>
          <a:prstGeom prst="rect">
            <a:avLst/>
          </a:prstGeom>
        </p:spPr>
      </p:pic>
    </p:spTree>
    <p:extLst>
      <p:ext uri="{BB962C8B-B14F-4D97-AF65-F5344CB8AC3E}">
        <p14:creationId xmlns:p14="http://schemas.microsoft.com/office/powerpoint/2010/main" val="207110145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i="1" dirty="0"/>
              <a:t>Iteration 5</a:t>
            </a:r>
            <a:r>
              <a:rPr lang="en-US" dirty="0"/>
              <a:t>: (</a:t>
            </a:r>
            <a:r>
              <a:rPr lang="en-US" i="1" dirty="0"/>
              <a:t>k</a:t>
            </a:r>
            <a:r>
              <a:rPr lang="en-US" dirty="0"/>
              <a:t> = 5) No shorter paths are found through vertex </a:t>
            </a:r>
            <a:r>
              <a:rPr lang="en-US" dirty="0" smtClean="0"/>
              <a:t>5</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5" name="Picture 4" descr="FloydWarshexample6.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4517" y="3200400"/>
            <a:ext cx="7394967" cy="2400300"/>
          </a:xfrm>
          <a:prstGeom prst="rect">
            <a:avLst/>
          </a:prstGeom>
        </p:spPr>
      </p:pic>
    </p:spTree>
    <p:extLst>
      <p:ext uri="{BB962C8B-B14F-4D97-AF65-F5344CB8AC3E}">
        <p14:creationId xmlns:p14="http://schemas.microsoft.com/office/powerpoint/2010/main" val="31119804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b="1" dirty="0" smtClean="0"/>
              <a:t>Example:</a:t>
            </a:r>
          </a:p>
          <a:p>
            <a:pPr lvl="1"/>
            <a:r>
              <a:rPr lang="en-US" dirty="0"/>
              <a:t>The final shortest paths for all pairs is given </a:t>
            </a:r>
            <a:r>
              <a:rPr lang="en-US" dirty="0" smtClean="0"/>
              <a:t>by</a:t>
            </a:r>
          </a:p>
          <a:p>
            <a:pPr lvl="1"/>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6" name="Picture 5" descr="FloydWarshexample7.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2806700"/>
            <a:ext cx="5168900" cy="2984500"/>
          </a:xfrm>
          <a:prstGeom prst="rect">
            <a:avLst/>
          </a:prstGeom>
        </p:spPr>
      </p:pic>
    </p:spTree>
    <p:extLst>
      <p:ext uri="{BB962C8B-B14F-4D97-AF65-F5344CB8AC3E}">
        <p14:creationId xmlns:p14="http://schemas.microsoft.com/office/powerpoint/2010/main" val="333244099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Transitive Closure</a:t>
            </a:r>
            <a:endParaRPr lang="en-US" b="1" dirty="0"/>
          </a:p>
        </p:txBody>
      </p:sp>
      <p:sp>
        <p:nvSpPr>
          <p:cNvPr id="3" name="Content Placeholder 2"/>
          <p:cNvSpPr>
            <a:spLocks noGrp="1"/>
          </p:cNvSpPr>
          <p:nvPr>
            <p:ph idx="1"/>
          </p:nvPr>
        </p:nvSpPr>
        <p:spPr/>
        <p:txBody>
          <a:bodyPr>
            <a:normAutofit/>
          </a:bodyPr>
          <a:lstStyle/>
          <a:p>
            <a:r>
              <a:rPr lang="en-US" dirty="0"/>
              <a:t>Floyd-</a:t>
            </a:r>
            <a:r>
              <a:rPr lang="en-US" dirty="0" err="1"/>
              <a:t>Warshall</a:t>
            </a:r>
            <a:r>
              <a:rPr lang="en-US" dirty="0"/>
              <a:t> can be used to determine whether or not a graph has </a:t>
            </a:r>
            <a:r>
              <a:rPr lang="en-US" i="1" dirty="0"/>
              <a:t>transitive closure</a:t>
            </a:r>
            <a:r>
              <a:rPr lang="en-US" dirty="0"/>
              <a:t>, i.e. whether or not there are paths between all vertices.</a:t>
            </a:r>
          </a:p>
          <a:p>
            <a:pPr lvl="1"/>
            <a:r>
              <a:rPr lang="en-US" dirty="0"/>
              <a:t>Assign all edges in the graph to have weight = 1</a:t>
            </a:r>
          </a:p>
          <a:p>
            <a:pPr lvl="1"/>
            <a:r>
              <a:rPr lang="en-US" dirty="0"/>
              <a:t>Run Floyd-</a:t>
            </a:r>
            <a:r>
              <a:rPr lang="en-US" dirty="0" err="1"/>
              <a:t>Warshall</a:t>
            </a:r>
            <a:endParaRPr lang="en-US" dirty="0"/>
          </a:p>
          <a:p>
            <a:pPr lvl="1"/>
            <a:r>
              <a:rPr lang="en-US" dirty="0"/>
              <a:t>Check if </a:t>
            </a:r>
            <a:r>
              <a:rPr lang="en-US" i="1" dirty="0"/>
              <a:t>all</a:t>
            </a:r>
            <a:r>
              <a:rPr lang="en-US" dirty="0"/>
              <a:t> </a:t>
            </a:r>
            <a:r>
              <a:rPr lang="en-US" i="1" dirty="0" err="1"/>
              <a:t>d</a:t>
            </a:r>
            <a:r>
              <a:rPr lang="en-US" baseline="-25000" dirty="0" err="1"/>
              <a:t>ij</a:t>
            </a:r>
            <a:r>
              <a:rPr lang="en-US" dirty="0"/>
              <a:t> &lt; </a:t>
            </a:r>
            <a:r>
              <a:rPr lang="en-US" i="1" dirty="0"/>
              <a:t>n</a:t>
            </a:r>
            <a:endParaRPr lang="en-US" dirty="0"/>
          </a:p>
          <a:p>
            <a:r>
              <a:rPr lang="en-US" dirty="0"/>
              <a:t>This procedure can implement a slightly more efficient algorithm through the use of logical operators rather than min() and +.</a:t>
            </a:r>
          </a:p>
          <a:p>
            <a:endParaRPr lang="en-US" b="1" dirty="0"/>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271580341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Bellman-Ford and </a:t>
            </a:r>
            <a:r>
              <a:rPr lang="en-US" dirty="0" err="1"/>
              <a:t>Dijkstra's</a:t>
            </a:r>
            <a:r>
              <a:rPr lang="en-US" dirty="0"/>
              <a:t> algorithms provide a means to find the shortest path from a </a:t>
            </a:r>
            <a:r>
              <a:rPr lang="en-US" i="1" dirty="0"/>
              <a:t>given</a:t>
            </a:r>
            <a:r>
              <a:rPr lang="en-US" dirty="0"/>
              <a:t> source. However often we may wish to find the shortest paths between </a:t>
            </a:r>
            <a:r>
              <a:rPr lang="en-US" i="1" dirty="0"/>
              <a:t>all pairs</a:t>
            </a:r>
            <a:r>
              <a:rPr lang="en-US" dirty="0"/>
              <a:t> of vertices. </a:t>
            </a:r>
            <a:endParaRPr lang="en-US" dirty="0" smtClean="0"/>
          </a:p>
          <a:p>
            <a:r>
              <a:rPr lang="en-US" dirty="0" smtClean="0"/>
              <a:t>One </a:t>
            </a:r>
            <a:r>
              <a:rPr lang="en-US" dirty="0"/>
              <a:t>way to accomplish this would be to simply run Bellman-Ford or </a:t>
            </a:r>
            <a:r>
              <a:rPr lang="en-US" dirty="0" err="1"/>
              <a:t>Dijkstra's</a:t>
            </a:r>
            <a:r>
              <a:rPr lang="en-US" dirty="0"/>
              <a:t> algorithm for each vertex in the graph. Thus the run times for these strategies would be </a:t>
            </a:r>
            <a:r>
              <a:rPr lang="en-US" dirty="0" smtClean="0"/>
              <a:t>(for </a:t>
            </a:r>
            <a:r>
              <a:rPr lang="en-US" dirty="0"/>
              <a:t>dense graphs where |</a:t>
            </a:r>
            <a:r>
              <a:rPr lang="en-US" i="1" dirty="0"/>
              <a:t>E</a:t>
            </a:r>
            <a:r>
              <a:rPr lang="en-US" dirty="0"/>
              <a:t>| ≈ |</a:t>
            </a:r>
            <a:r>
              <a:rPr lang="en-US" i="1" dirty="0"/>
              <a:t>V</a:t>
            </a:r>
            <a:r>
              <a:rPr lang="en-US" dirty="0"/>
              <a:t>|</a:t>
            </a:r>
            <a:r>
              <a:rPr lang="en-US" baseline="30000" dirty="0"/>
              <a:t>2</a:t>
            </a:r>
            <a:r>
              <a:rPr lang="en-US" dirty="0"/>
              <a:t>):</a:t>
            </a:r>
          </a:p>
          <a:p>
            <a:pPr lvl="1"/>
            <a:r>
              <a:rPr lang="en-US" b="1" dirty="0"/>
              <a:t>Bellman-</a:t>
            </a:r>
            <a:r>
              <a:rPr lang="en-US" b="1" dirty="0" smtClean="0"/>
              <a:t>Ford:</a:t>
            </a:r>
          </a:p>
          <a:p>
            <a:pPr lvl="3"/>
            <a:r>
              <a:rPr lang="en-US" dirty="0" smtClean="0"/>
              <a:t>|</a:t>
            </a:r>
            <a:r>
              <a:rPr lang="en-US" i="1" dirty="0"/>
              <a:t>V</a:t>
            </a:r>
            <a:r>
              <a:rPr lang="en-US" dirty="0"/>
              <a:t>| O(</a:t>
            </a:r>
            <a:r>
              <a:rPr lang="en-US" i="1" dirty="0"/>
              <a:t>VE</a:t>
            </a:r>
            <a:r>
              <a:rPr lang="en-US" dirty="0"/>
              <a:t>) ≈ O(</a:t>
            </a:r>
            <a:r>
              <a:rPr lang="en-US" i="1" dirty="0"/>
              <a:t>V</a:t>
            </a:r>
            <a:r>
              <a:rPr lang="en-US" baseline="30000" dirty="0"/>
              <a:t>4</a:t>
            </a:r>
            <a:r>
              <a:rPr lang="en-US" dirty="0"/>
              <a:t>)</a:t>
            </a:r>
          </a:p>
          <a:p>
            <a:pPr lvl="1"/>
            <a:r>
              <a:rPr lang="en-US" b="1" dirty="0" err="1"/>
              <a:t>Dijkstra</a:t>
            </a:r>
            <a:r>
              <a:rPr lang="en-US" dirty="0"/>
              <a:t> </a:t>
            </a:r>
          </a:p>
          <a:p>
            <a:pPr lvl="3"/>
            <a:r>
              <a:rPr lang="en-US" dirty="0" smtClean="0"/>
              <a:t>|</a:t>
            </a:r>
            <a:r>
              <a:rPr lang="en-US" i="1" dirty="0"/>
              <a:t>V</a:t>
            </a:r>
            <a:r>
              <a:rPr lang="en-US" dirty="0"/>
              <a:t>| O(</a:t>
            </a:r>
            <a:r>
              <a:rPr lang="en-US" i="1" dirty="0"/>
              <a:t>V</a:t>
            </a:r>
            <a:r>
              <a:rPr lang="en-US" baseline="30000" dirty="0"/>
              <a:t>2</a:t>
            </a:r>
            <a:r>
              <a:rPr lang="en-US" dirty="0"/>
              <a:t> + </a:t>
            </a:r>
            <a:r>
              <a:rPr lang="en-US" i="1" dirty="0"/>
              <a:t>E</a:t>
            </a:r>
            <a:r>
              <a:rPr lang="en-US" dirty="0"/>
              <a:t>) ≈ O(</a:t>
            </a:r>
            <a:r>
              <a:rPr lang="en-US" i="1" dirty="0"/>
              <a:t>V</a:t>
            </a:r>
            <a:r>
              <a:rPr lang="en-US" baseline="30000" dirty="0"/>
              <a:t>3</a:t>
            </a:r>
            <a:r>
              <a:rPr lang="en-US" dirty="0"/>
              <a:t>)</a:t>
            </a:r>
          </a:p>
          <a:p>
            <a:pPr lvl="3"/>
            <a:r>
              <a:rPr lang="en-US" dirty="0"/>
              <a:t>|</a:t>
            </a:r>
            <a:r>
              <a:rPr lang="en-US" i="1" dirty="0"/>
              <a:t>V</a:t>
            </a:r>
            <a:r>
              <a:rPr lang="en-US" dirty="0"/>
              <a:t>| O(</a:t>
            </a:r>
            <a:r>
              <a:rPr lang="en-US" i="1" dirty="0"/>
              <a:t>V</a:t>
            </a:r>
            <a:r>
              <a:rPr lang="en-US" dirty="0"/>
              <a:t> </a:t>
            </a:r>
            <a:r>
              <a:rPr lang="en-US" dirty="0" err="1"/>
              <a:t>lg</a:t>
            </a:r>
            <a:r>
              <a:rPr lang="en-US" dirty="0"/>
              <a:t> </a:t>
            </a:r>
            <a:r>
              <a:rPr lang="en-US" i="1" dirty="0"/>
              <a:t>V</a:t>
            </a:r>
            <a:r>
              <a:rPr lang="en-US" dirty="0"/>
              <a:t> + </a:t>
            </a:r>
            <a:r>
              <a:rPr lang="en-US" i="1" dirty="0"/>
              <a:t>E</a:t>
            </a:r>
            <a:r>
              <a:rPr lang="en-US" dirty="0"/>
              <a:t>) ≈ O(</a:t>
            </a:r>
            <a:r>
              <a:rPr lang="en-US" i="1" dirty="0"/>
              <a:t>V</a:t>
            </a:r>
            <a:r>
              <a:rPr lang="en-US" baseline="30000" dirty="0"/>
              <a:t>2</a:t>
            </a:r>
            <a:r>
              <a:rPr lang="en-US" dirty="0"/>
              <a:t> </a:t>
            </a:r>
            <a:r>
              <a:rPr lang="en-US" dirty="0" err="1"/>
              <a:t>lg</a:t>
            </a:r>
            <a:r>
              <a:rPr lang="en-US" dirty="0"/>
              <a:t> </a:t>
            </a:r>
            <a:r>
              <a:rPr lang="en-US" i="1" dirty="0"/>
              <a:t>V</a:t>
            </a:r>
            <a:r>
              <a:rPr lang="en-US" dirty="0"/>
              <a:t> + </a:t>
            </a:r>
            <a:r>
              <a:rPr lang="en-US" i="1" dirty="0"/>
              <a:t>VE</a:t>
            </a:r>
            <a:r>
              <a:rPr lang="en-US" dirty="0"/>
              <a:t>) </a:t>
            </a:r>
            <a:endParaRPr lang="en-US" dirty="0" smtClean="0"/>
          </a:p>
          <a:p>
            <a:r>
              <a:rPr lang="en-US" dirty="0" smtClean="0"/>
              <a:t>In </a:t>
            </a:r>
            <a:r>
              <a:rPr lang="en-US" dirty="0"/>
              <a:t>the case of dense graphs an often more efficient algorithm (with very low hidden constants) for finding all pairs shortest paths is the </a:t>
            </a:r>
            <a:r>
              <a:rPr lang="en-US" i="1" dirty="0"/>
              <a:t>Floyd-</a:t>
            </a:r>
            <a:r>
              <a:rPr lang="en-US" i="1" dirty="0" err="1"/>
              <a:t>Warshall</a:t>
            </a:r>
            <a:r>
              <a:rPr lang="en-US" i="1" dirty="0"/>
              <a:t> algorithm</a:t>
            </a:r>
            <a:r>
              <a:rPr lang="en-US" dirty="0"/>
              <a:t>.</a:t>
            </a:r>
          </a:p>
          <a:p>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252216027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p:txBody>
          <a:bodyPr>
            <a:normAutofit/>
          </a:bodyPr>
          <a:lstStyle/>
          <a:p>
            <a:r>
              <a:rPr lang="en-US" dirty="0"/>
              <a:t>While Floyd-</a:t>
            </a:r>
            <a:r>
              <a:rPr lang="en-US" dirty="0" err="1"/>
              <a:t>Warshall</a:t>
            </a:r>
            <a:r>
              <a:rPr lang="en-US" dirty="0"/>
              <a:t> is efficient for dense graphs, if the graph is sparse then an alternative all pairs shortest path strategy known as </a:t>
            </a:r>
            <a:r>
              <a:rPr lang="en-US" i="1" dirty="0"/>
              <a:t>Johnson's algorithm</a:t>
            </a:r>
            <a:r>
              <a:rPr lang="en-US" dirty="0"/>
              <a:t> can be used. </a:t>
            </a:r>
            <a:endParaRPr lang="en-US" dirty="0" smtClean="0"/>
          </a:p>
          <a:p>
            <a:r>
              <a:rPr lang="en-US" dirty="0" smtClean="0"/>
              <a:t>This </a:t>
            </a:r>
            <a:r>
              <a:rPr lang="en-US" dirty="0"/>
              <a:t>algorithm basically uses Bellman-Ford to detect any negative weight cycles and then employs the technique of </a:t>
            </a:r>
            <a:r>
              <a:rPr lang="en-US" i="1" dirty="0"/>
              <a:t>reweighting</a:t>
            </a:r>
            <a:r>
              <a:rPr lang="en-US" dirty="0"/>
              <a:t> the edges to allow </a:t>
            </a:r>
            <a:r>
              <a:rPr lang="en-US" dirty="0" err="1"/>
              <a:t>Dijkstra's</a:t>
            </a:r>
            <a:r>
              <a:rPr lang="en-US" dirty="0"/>
              <a:t> algorithm to find the shortest paths. This algorithm can be made to run in O(</a:t>
            </a:r>
            <a:r>
              <a:rPr lang="en-US" i="1" dirty="0"/>
              <a:t>V</a:t>
            </a:r>
            <a:r>
              <a:rPr lang="en-US" baseline="30000" dirty="0"/>
              <a:t>2</a:t>
            </a:r>
            <a:r>
              <a:rPr lang="en-US" dirty="0"/>
              <a:t> </a:t>
            </a:r>
            <a:r>
              <a:rPr lang="en-US" dirty="0" err="1"/>
              <a:t>lg</a:t>
            </a:r>
            <a:r>
              <a:rPr lang="en-US" dirty="0"/>
              <a:t> </a:t>
            </a:r>
            <a:r>
              <a:rPr lang="en-US" i="1" dirty="0"/>
              <a:t>V</a:t>
            </a:r>
            <a:r>
              <a:rPr lang="en-US" dirty="0"/>
              <a:t> + </a:t>
            </a:r>
            <a:r>
              <a:rPr lang="en-US" i="1" dirty="0"/>
              <a:t>VE</a:t>
            </a:r>
            <a:r>
              <a:rPr lang="en-US" dirty="0"/>
              <a:t>).</a:t>
            </a:r>
            <a:endParaRPr lang="en-US" b="1" dirty="0"/>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266909753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p:txBody>
          <a:bodyPr>
            <a:normAutofit/>
          </a:bodyPr>
          <a:lstStyle/>
          <a:p>
            <a:r>
              <a:rPr lang="en-US" dirty="0"/>
              <a:t>The problem is to find shortest paths between every pair of vertices in a given weighted directed Graph and weights may be negative. </a:t>
            </a:r>
            <a:endParaRPr lang="en-US" dirty="0" smtClean="0"/>
          </a:p>
          <a:p>
            <a:r>
              <a:rPr lang="en-US" dirty="0" smtClean="0"/>
              <a:t>We </a:t>
            </a:r>
            <a:r>
              <a:rPr lang="en-US" dirty="0"/>
              <a:t>have discussed </a:t>
            </a:r>
            <a:r>
              <a:rPr lang="en-US" dirty="0">
                <a:hlinkClick r:id="rId2"/>
              </a:rPr>
              <a:t>Floyd Warshall Algorithm</a:t>
            </a:r>
            <a:r>
              <a:rPr lang="en-US" dirty="0"/>
              <a:t> for this problem. Time complexity of Floyd </a:t>
            </a:r>
            <a:r>
              <a:rPr lang="en-US" dirty="0" err="1"/>
              <a:t>Warshall</a:t>
            </a:r>
            <a:r>
              <a:rPr lang="en-US" dirty="0"/>
              <a:t> Algorithm is (V</a:t>
            </a:r>
            <a:r>
              <a:rPr lang="en-US" baseline="30000" dirty="0"/>
              <a:t>3</a:t>
            </a:r>
            <a:r>
              <a:rPr lang="en-US" dirty="0"/>
              <a:t>). </a:t>
            </a:r>
            <a:r>
              <a:rPr lang="en-US" i="1" dirty="0"/>
              <a:t>Using Johnson’s algorithm, we can find all pair shortest paths in O(V</a:t>
            </a:r>
            <a:r>
              <a:rPr lang="en-US" i="1" baseline="30000" dirty="0"/>
              <a:t>2</a:t>
            </a:r>
            <a:r>
              <a:rPr lang="en-US" i="1" dirty="0"/>
              <a:t>log V + VE) time.</a:t>
            </a:r>
            <a:r>
              <a:rPr lang="en-US" dirty="0"/>
              <a:t> </a:t>
            </a:r>
            <a:endParaRPr lang="en-US" dirty="0" smtClean="0"/>
          </a:p>
          <a:p>
            <a:r>
              <a:rPr lang="en-US" dirty="0" smtClean="0"/>
              <a:t>Johnson’s </a:t>
            </a:r>
            <a:r>
              <a:rPr lang="en-US" dirty="0"/>
              <a:t>algorithm uses both </a:t>
            </a:r>
            <a:r>
              <a:rPr lang="en-US" dirty="0">
                <a:hlinkClick r:id="rId3"/>
              </a:rPr>
              <a:t>Dijkstra</a:t>
            </a:r>
            <a:r>
              <a:rPr lang="en-US" dirty="0"/>
              <a:t> and </a:t>
            </a:r>
            <a:r>
              <a:rPr lang="en-US" dirty="0">
                <a:hlinkClick r:id="rId4"/>
              </a:rPr>
              <a:t>Bellman-Ford</a:t>
            </a:r>
            <a:r>
              <a:rPr lang="en-US" dirty="0"/>
              <a:t> as subroutines.</a:t>
            </a:r>
            <a:endParaRPr lang="en-US" b="1" dirty="0"/>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55561472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p:txBody>
          <a:bodyPr>
            <a:normAutofit lnSpcReduction="10000"/>
          </a:bodyPr>
          <a:lstStyle/>
          <a:p>
            <a:r>
              <a:rPr lang="en-US" dirty="0"/>
              <a:t>If we apply </a:t>
            </a:r>
            <a:r>
              <a:rPr lang="en-US" dirty="0">
                <a:hlinkClick r:id="rId2"/>
              </a:rPr>
              <a:t>Dijkstra’s Single Source shortest path algorithm</a:t>
            </a:r>
            <a:r>
              <a:rPr lang="en-US" dirty="0"/>
              <a:t> for every vertex, considering every vertex as source, we can find all pair shortest paths in O(V*</a:t>
            </a:r>
            <a:r>
              <a:rPr lang="en-US" dirty="0" err="1"/>
              <a:t>VLogV</a:t>
            </a:r>
            <a:r>
              <a:rPr lang="en-US" dirty="0"/>
              <a:t>) time. </a:t>
            </a:r>
            <a:endParaRPr lang="en-US" dirty="0" smtClean="0"/>
          </a:p>
          <a:p>
            <a:r>
              <a:rPr lang="en-US" dirty="0" smtClean="0"/>
              <a:t>So </a:t>
            </a:r>
            <a:r>
              <a:rPr lang="en-US" dirty="0"/>
              <a:t>using </a:t>
            </a:r>
            <a:r>
              <a:rPr lang="en-US" dirty="0" err="1"/>
              <a:t>Dijkstra’s</a:t>
            </a:r>
            <a:r>
              <a:rPr lang="en-US" dirty="0"/>
              <a:t> single source shortest path seems to be a better option than </a:t>
            </a:r>
            <a:r>
              <a:rPr lang="en-US" dirty="0">
                <a:hlinkClick r:id="rId3"/>
              </a:rPr>
              <a:t>Floyd Warshell</a:t>
            </a:r>
            <a:r>
              <a:rPr lang="en-US" dirty="0"/>
              <a:t>, but the problem with </a:t>
            </a:r>
            <a:r>
              <a:rPr lang="en-US" dirty="0" err="1"/>
              <a:t>Dijkstra’s</a:t>
            </a:r>
            <a:r>
              <a:rPr lang="en-US" dirty="0"/>
              <a:t> algorithm is, it doesn’t work for negative weight </a:t>
            </a:r>
            <a:r>
              <a:rPr lang="en-US" dirty="0" smtClean="0"/>
              <a:t>edge.</a:t>
            </a:r>
          </a:p>
          <a:p>
            <a:r>
              <a:rPr lang="en-US" i="1" dirty="0" smtClean="0"/>
              <a:t>The </a:t>
            </a:r>
            <a:r>
              <a:rPr lang="en-US" i="1" dirty="0"/>
              <a:t>idea of Johnson’s algorithm is to re-weight all edges and make them all positive, then apply </a:t>
            </a:r>
            <a:r>
              <a:rPr lang="en-US" i="1" dirty="0" err="1"/>
              <a:t>Dijkstra’s</a:t>
            </a:r>
            <a:r>
              <a:rPr lang="en-US" i="1" dirty="0"/>
              <a:t> algorithm for every vertex.</a:t>
            </a:r>
            <a:endParaRPr lang="en-US" b="1" dirty="0"/>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384033131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b="1" dirty="0"/>
              <a:t>How to transform a given graph to a graph with all non-negative weight edges?</a:t>
            </a:r>
            <a:r>
              <a:rPr lang="en-US" dirty="0"/>
              <a:t/>
            </a:r>
            <a:br>
              <a:rPr lang="en-US" dirty="0"/>
            </a:br>
            <a:r>
              <a:rPr lang="en-US" dirty="0"/>
              <a:t>One may think of a simple approach of finding the minimum weight edge and adding this weight to all edges. Unfortunately, this doesn’t work as there may be different number of edges in different paths (See </a:t>
            </a:r>
            <a:r>
              <a:rPr lang="en-US" dirty="0" smtClean="0"/>
              <a:t>next slide </a:t>
            </a:r>
            <a:r>
              <a:rPr lang="en-US" dirty="0"/>
              <a:t>for an example). </a:t>
            </a:r>
            <a:endParaRPr lang="en-US" dirty="0" smtClean="0"/>
          </a:p>
          <a:p>
            <a:r>
              <a:rPr lang="en-US" dirty="0"/>
              <a:t>In a weighted graph, assume that the shortest path from a source ‘s’ to a destination ‘t’ is correctly calculated using a shortest path algorithm. Is the following statement true?</a:t>
            </a:r>
            <a:br>
              <a:rPr lang="en-US" dirty="0"/>
            </a:br>
            <a:endParaRPr lang="en-US" dirty="0" smtClean="0"/>
          </a:p>
          <a:p>
            <a:pPr lvl="1"/>
            <a:r>
              <a:rPr lang="en-US" dirty="0" smtClean="0"/>
              <a:t>If </a:t>
            </a:r>
            <a:r>
              <a:rPr lang="en-US" dirty="0"/>
              <a:t>we increase weight of every edge by 1, the shortest path always remains same.</a:t>
            </a:r>
            <a:br>
              <a:rPr lang="en-US" dirty="0"/>
            </a:br>
            <a:endParaRPr lang="en-US" dirty="0" smtClean="0"/>
          </a:p>
          <a:p>
            <a:pPr marL="800100" lvl="2" indent="0">
              <a:buNone/>
            </a:pPr>
            <a:r>
              <a:rPr lang="en-US" b="1" dirty="0" smtClean="0"/>
              <a:t>(</a:t>
            </a:r>
            <a:r>
              <a:rPr lang="en-US" b="1" dirty="0"/>
              <a:t>A)</a:t>
            </a:r>
            <a:r>
              <a:rPr lang="en-US" dirty="0"/>
              <a:t> Yes</a:t>
            </a:r>
            <a:br>
              <a:rPr lang="en-US" dirty="0"/>
            </a:br>
            <a:r>
              <a:rPr lang="en-US" b="1" dirty="0"/>
              <a:t>(B)</a:t>
            </a:r>
            <a:r>
              <a:rPr lang="en-US" dirty="0"/>
              <a:t> No</a:t>
            </a:r>
            <a:br>
              <a:rPr lang="en-US" dirty="0"/>
            </a:br>
            <a:r>
              <a:rPr lang="en-US" dirty="0"/>
              <a:t/>
            </a:r>
            <a:br>
              <a:rPr lang="en-US" dirty="0"/>
            </a:br>
            <a:r>
              <a:rPr lang="en-US" dirty="0"/>
              <a:t/>
            </a:r>
            <a:br>
              <a:rPr lang="en-US" dirty="0"/>
            </a:br>
            <a:r>
              <a:rPr lang="en-US" b="1" dirty="0"/>
              <a:t>Answer:</a:t>
            </a:r>
            <a:r>
              <a:rPr lang="en-US" dirty="0"/>
              <a:t> </a:t>
            </a:r>
            <a:r>
              <a:rPr lang="en-US" b="1" dirty="0"/>
              <a:t>(B)</a:t>
            </a:r>
            <a:r>
              <a:rPr lang="en-US" dirty="0"/>
              <a:t> </a:t>
            </a:r>
            <a:r>
              <a:rPr lang="en-US" dirty="0" smtClean="0"/>
              <a:t>(Explanation is on next slide)</a:t>
            </a:r>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236648494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p:txBody>
          <a:bodyPr>
            <a:normAutofit fontScale="85000" lnSpcReduction="10000"/>
          </a:bodyPr>
          <a:lstStyle/>
          <a:p>
            <a:r>
              <a:rPr lang="en-US" b="1" dirty="0"/>
              <a:t>Explanation:</a:t>
            </a:r>
            <a:r>
              <a:rPr lang="en-US" dirty="0"/>
              <a:t> See the following counterexample.</a:t>
            </a:r>
          </a:p>
          <a:p>
            <a:r>
              <a:rPr lang="en-US" dirty="0"/>
              <a:t>There are 4 edges s-a, a-b, b-t and s-t of </a:t>
            </a:r>
            <a:r>
              <a:rPr lang="en-US" dirty="0" err="1"/>
              <a:t>wights</a:t>
            </a:r>
            <a:r>
              <a:rPr lang="en-US" dirty="0"/>
              <a:t> 1, 1, 1 and 4 respectively. The shortest path from s to t is s-a, a-b, b-t. IF we increase weight of every edge by 1, the shortest path changes to s-t. </a:t>
            </a:r>
            <a:endParaRPr lang="en-US" dirty="0" smtClean="0"/>
          </a:p>
          <a:p>
            <a:endParaRPr lang="en-US" dirty="0"/>
          </a:p>
          <a:p>
            <a:endParaRPr lang="en-US" dirty="0" smtClean="0"/>
          </a:p>
          <a:p>
            <a:endParaRPr lang="en-US" dirty="0"/>
          </a:p>
          <a:p>
            <a:endParaRPr lang="en-US" dirty="0" smtClean="0"/>
          </a:p>
          <a:p>
            <a:r>
              <a:rPr lang="en-US" dirty="0" smtClean="0"/>
              <a:t>So, If </a:t>
            </a:r>
            <a:r>
              <a:rPr lang="en-US" dirty="0"/>
              <a:t>there are multiple paths from a vertex u to v, then all paths must be increased by same amount, so that the shortest path remains the shortest in the transformed graph.</a:t>
            </a:r>
            <a:endParaRPr lang="en-US" dirty="0" smtClean="0"/>
          </a:p>
          <a:p>
            <a:endParaRPr lang="en-US" dirty="0"/>
          </a:p>
          <a:p>
            <a:pPr marL="0" indent="0">
              <a:buNone/>
            </a:pPr>
            <a:endParaRPr lang="en-US" dirty="0" smtClean="0"/>
          </a:p>
        </p:txBody>
      </p:sp>
      <p:sp>
        <p:nvSpPr>
          <p:cNvPr id="4" name="Date Placeholder 3"/>
          <p:cNvSpPr>
            <a:spLocks noGrp="1"/>
          </p:cNvSpPr>
          <p:nvPr>
            <p:ph type="dt" sz="half" idx="10"/>
          </p:nvPr>
        </p:nvSpPr>
        <p:spPr/>
        <p:txBody>
          <a:bodyPr/>
          <a:lstStyle/>
          <a:p>
            <a:r>
              <a:rPr lang="en-US" dirty="0" smtClean="0"/>
              <a:t>30/01/2015</a:t>
            </a:r>
            <a:endParaRPr lang="en-US" dirty="0"/>
          </a:p>
        </p:txBody>
      </p:sp>
      <p:pic>
        <p:nvPicPr>
          <p:cNvPr id="5" name="Picture 4"/>
          <p:cNvPicPr>
            <a:picLocks noChangeAspect="1"/>
          </p:cNvPicPr>
          <p:nvPr/>
        </p:nvPicPr>
        <p:blipFill>
          <a:blip r:embed="rId2"/>
          <a:stretch>
            <a:fillRect/>
          </a:stretch>
        </p:blipFill>
        <p:spPr>
          <a:xfrm>
            <a:off x="2921000" y="3124200"/>
            <a:ext cx="3098800" cy="1818173"/>
          </a:xfrm>
          <a:prstGeom prst="rect">
            <a:avLst/>
          </a:prstGeom>
        </p:spPr>
      </p:pic>
    </p:spTree>
    <p:extLst>
      <p:ext uri="{BB962C8B-B14F-4D97-AF65-F5344CB8AC3E}">
        <p14:creationId xmlns:p14="http://schemas.microsoft.com/office/powerpoint/2010/main" val="159005467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a:t>The idea of Johnson’s algorithm is to assign a weight to every vertex. Let the weight assigned to vertex u be h[u]. </a:t>
            </a:r>
            <a:endParaRPr lang="en-US" dirty="0" smtClean="0"/>
          </a:p>
          <a:p>
            <a:r>
              <a:rPr lang="en-US" dirty="0" smtClean="0"/>
              <a:t>We </a:t>
            </a:r>
            <a:r>
              <a:rPr lang="en-US" dirty="0"/>
              <a:t>reweight edges using vertex weights. For example, for an edge (u, v) of weight w(u, v), the new weight becomes w(u, v) + h[u] – h[v]. </a:t>
            </a:r>
            <a:endParaRPr lang="en-US" dirty="0" smtClean="0"/>
          </a:p>
          <a:p>
            <a:r>
              <a:rPr lang="en-US" dirty="0" smtClean="0"/>
              <a:t>The </a:t>
            </a:r>
            <a:r>
              <a:rPr lang="en-US" dirty="0"/>
              <a:t>great thing about this reweighting is, all set of paths between any two vertices are increased by same amount and all negative weights become non-negative</a:t>
            </a:r>
            <a:r>
              <a:rPr lang="en-US" dirty="0" smtClean="0"/>
              <a:t>.</a:t>
            </a:r>
          </a:p>
          <a:p>
            <a:r>
              <a:rPr lang="en-US" dirty="0" smtClean="0"/>
              <a:t> </a:t>
            </a:r>
            <a:r>
              <a:rPr lang="en-US" dirty="0"/>
              <a:t>Consider any path between two vertices s and t, weight of every path is increased by h[s] – h[t], all h[] values of vertices on path from s to t cancel each other.</a:t>
            </a:r>
            <a:endParaRPr lang="en-US" dirty="0" smtClean="0"/>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2237633256"/>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a:bodyPr>
          <a:lstStyle/>
          <a:p>
            <a:r>
              <a:rPr lang="en-US" dirty="0"/>
              <a:t>How do we calculate h[] </a:t>
            </a:r>
            <a:r>
              <a:rPr lang="en-US" dirty="0" smtClean="0"/>
              <a:t>values? </a:t>
            </a:r>
          </a:p>
          <a:p>
            <a:pPr lvl="1"/>
            <a:r>
              <a:rPr lang="en-US" dirty="0" smtClean="0">
                <a:hlinkClick r:id="rId2"/>
              </a:rPr>
              <a:t>Bellman-Ford algorithm</a:t>
            </a:r>
            <a:r>
              <a:rPr lang="en-US" dirty="0" smtClean="0"/>
              <a:t> is used for this purpose. Following is the complete algorithm. A new vertex is added to the graph and connected to all existing vertices. The shortest distance values from new vertex to all existing vertices are h[] values.</a:t>
            </a:r>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2167715950"/>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b="1" dirty="0" smtClean="0"/>
              <a:t>Theory of Algorithm</a:t>
            </a:r>
          </a:p>
          <a:p>
            <a:pPr marL="400050" lvl="1" indent="0">
              <a:buNone/>
            </a:pPr>
            <a:r>
              <a:rPr lang="en-US" b="1" dirty="0" smtClean="0"/>
              <a:t>1</a:t>
            </a:r>
            <a:r>
              <a:rPr lang="en-US" b="1" dirty="0"/>
              <a:t>)</a:t>
            </a:r>
            <a:r>
              <a:rPr lang="en-US" dirty="0"/>
              <a:t> Let the given graph be G. Add a new vertex s to the graph, add edges from new vertex to all vertices of G. Let the modified graph be G’.</a:t>
            </a:r>
          </a:p>
          <a:p>
            <a:pPr marL="400050" lvl="1" indent="0">
              <a:buNone/>
            </a:pPr>
            <a:r>
              <a:rPr lang="en-US" b="1" dirty="0"/>
              <a:t>2)</a:t>
            </a:r>
            <a:r>
              <a:rPr lang="en-US" dirty="0"/>
              <a:t> Run </a:t>
            </a:r>
            <a:r>
              <a:rPr lang="en-US" dirty="0">
                <a:hlinkClick r:id="rId2"/>
              </a:rPr>
              <a:t>Bellman-Ford algorithm</a:t>
            </a:r>
            <a:r>
              <a:rPr lang="en-US" dirty="0"/>
              <a:t> on G’ with s as source. Let the distances calculated by Bellman-Ford be h[0], h[1], .. h[V-1]. If we find a negative weight cycle, then return. Note that the negative weight cycle cannot be created by new vertex s as there is no edge to s. All edges are from s.</a:t>
            </a:r>
          </a:p>
          <a:p>
            <a:pPr marL="400050" lvl="1" indent="0">
              <a:buNone/>
            </a:pPr>
            <a:r>
              <a:rPr lang="en-US" b="1" dirty="0"/>
              <a:t>3)</a:t>
            </a:r>
            <a:r>
              <a:rPr lang="en-US" dirty="0"/>
              <a:t> Reweight the edges of original graph. For each edge (u, v), assign the new weight as “original weight + h[u] – h[v]”.</a:t>
            </a:r>
          </a:p>
          <a:p>
            <a:pPr marL="400050" lvl="1" indent="0">
              <a:buNone/>
            </a:pPr>
            <a:r>
              <a:rPr lang="en-US" b="1" dirty="0"/>
              <a:t>4)</a:t>
            </a:r>
            <a:r>
              <a:rPr lang="en-US" dirty="0"/>
              <a:t> Remove the added vertex s and run </a:t>
            </a:r>
            <a:r>
              <a:rPr lang="en-US" dirty="0">
                <a:hlinkClick r:id="rId3"/>
              </a:rPr>
              <a:t>Dijkstra’s algorithm</a:t>
            </a:r>
            <a:r>
              <a:rPr lang="en-US" dirty="0"/>
              <a:t> for every vertex.</a:t>
            </a:r>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387743186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pic>
        <p:nvPicPr>
          <p:cNvPr id="5" name="Content Placeholder 4"/>
          <p:cNvPicPr>
            <a:picLocks noGrp="1" noChangeAspect="1"/>
          </p:cNvPicPr>
          <p:nvPr>
            <p:ph idx="1"/>
          </p:nvPr>
        </p:nvPicPr>
        <p:blipFill>
          <a:blip r:embed="rId2"/>
          <a:srcRect l="-10545" r="-10545"/>
          <a:stretch>
            <a:fillRect/>
          </a:stretch>
        </p:blipFill>
        <p:spPr>
          <a:xfrm>
            <a:off x="457200" y="1600200"/>
            <a:ext cx="8229600" cy="4724400"/>
          </a:xfrm>
        </p:spPr>
      </p:pic>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178403870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b="1" dirty="0"/>
              <a:t>How does the transformation ensure nonnegative weight edges</a:t>
            </a:r>
            <a:r>
              <a:rPr lang="en-US" b="1" dirty="0" smtClean="0"/>
              <a:t>?</a:t>
            </a:r>
            <a:endParaRPr lang="en-US" dirty="0" smtClean="0"/>
          </a:p>
          <a:p>
            <a:pPr lvl="1"/>
            <a:r>
              <a:rPr lang="en-US" dirty="0" smtClean="0"/>
              <a:t>The </a:t>
            </a:r>
            <a:r>
              <a:rPr lang="en-US" dirty="0"/>
              <a:t>following property is always true about h[] values as they are shortest distances. </a:t>
            </a:r>
          </a:p>
          <a:p>
            <a:pPr lvl="1"/>
            <a:r>
              <a:rPr lang="en-US" dirty="0"/>
              <a:t>h[v] &lt;= h[u] + w(u, v) The property simply means, shortest distance from s to v must be smaller than or equal to shortest distance from s to u plus weight of edge (u, v). </a:t>
            </a:r>
            <a:endParaRPr lang="en-US" dirty="0" smtClean="0"/>
          </a:p>
          <a:p>
            <a:pPr lvl="1"/>
            <a:r>
              <a:rPr lang="en-US" dirty="0" smtClean="0"/>
              <a:t>The </a:t>
            </a:r>
            <a:r>
              <a:rPr lang="en-US" dirty="0"/>
              <a:t>new weights are w(u, v) + h[u] - h[v]. The value of the new weights must be greater than or equal to zero because of the inequality "h[v] &lt;= h[u] + w(u, v)".</a:t>
            </a:r>
          </a:p>
          <a:p>
            <a:endParaRPr lang="en-US" dirty="0"/>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37732889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dirty="0"/>
              <a:t>The Floyd-</a:t>
            </a:r>
            <a:r>
              <a:rPr lang="en-US" dirty="0" err="1"/>
              <a:t>Warshall</a:t>
            </a:r>
            <a:r>
              <a:rPr lang="en-US" dirty="0"/>
              <a:t> algorithm works based on a property of </a:t>
            </a:r>
            <a:r>
              <a:rPr lang="en-US" i="1" dirty="0"/>
              <a:t>intermediate</a:t>
            </a:r>
            <a:r>
              <a:rPr lang="en-US" dirty="0"/>
              <a:t> vertices of a shortest path. An </a:t>
            </a:r>
            <a:r>
              <a:rPr lang="en-US" i="1" dirty="0"/>
              <a:t>intermediate</a:t>
            </a:r>
            <a:r>
              <a:rPr lang="en-US" dirty="0"/>
              <a:t> vertex for a path </a:t>
            </a:r>
            <a:r>
              <a:rPr lang="en-US" i="1" dirty="0"/>
              <a:t>p</a:t>
            </a:r>
            <a:r>
              <a:rPr lang="en-US" dirty="0"/>
              <a:t> = &lt;</a:t>
            </a:r>
            <a:r>
              <a:rPr lang="en-US" i="1" dirty="0"/>
              <a:t>v</a:t>
            </a:r>
            <a:r>
              <a:rPr lang="en-US" baseline="-25000" dirty="0"/>
              <a:t>1</a:t>
            </a:r>
            <a:r>
              <a:rPr lang="en-US" dirty="0"/>
              <a:t>, </a:t>
            </a:r>
            <a:r>
              <a:rPr lang="en-US" i="1" dirty="0"/>
              <a:t>v</a:t>
            </a:r>
            <a:r>
              <a:rPr lang="en-US" baseline="-25000" dirty="0"/>
              <a:t>2</a:t>
            </a:r>
            <a:r>
              <a:rPr lang="en-US" dirty="0"/>
              <a:t>, ..., </a:t>
            </a:r>
            <a:r>
              <a:rPr lang="en-US" i="1" dirty="0" err="1"/>
              <a:t>v</a:t>
            </a:r>
            <a:r>
              <a:rPr lang="en-US" baseline="-25000" dirty="0" err="1"/>
              <a:t>j</a:t>
            </a:r>
            <a:r>
              <a:rPr lang="en-US" dirty="0"/>
              <a:t>&gt; is any vertex other than </a:t>
            </a:r>
            <a:r>
              <a:rPr lang="en-US" i="1" dirty="0"/>
              <a:t>v</a:t>
            </a:r>
            <a:r>
              <a:rPr lang="en-US" baseline="-25000" dirty="0"/>
              <a:t>1</a:t>
            </a:r>
            <a:r>
              <a:rPr lang="en-US" dirty="0"/>
              <a:t> or </a:t>
            </a:r>
            <a:r>
              <a:rPr lang="en-US" i="1" dirty="0" err="1"/>
              <a:t>v</a:t>
            </a:r>
            <a:r>
              <a:rPr lang="en-US" baseline="-25000" dirty="0" err="1"/>
              <a:t>j</a:t>
            </a:r>
            <a:r>
              <a:rPr lang="en-US" dirty="0" smtClean="0"/>
              <a:t>.</a:t>
            </a:r>
          </a:p>
          <a:p>
            <a:r>
              <a:rPr lang="en-US" dirty="0"/>
              <a:t>If the vertices of a graph </a:t>
            </a:r>
            <a:r>
              <a:rPr lang="en-US" i="1" dirty="0"/>
              <a:t>G</a:t>
            </a:r>
            <a:r>
              <a:rPr lang="en-US" dirty="0"/>
              <a:t> are indexed by {1, 2, ..., </a:t>
            </a:r>
            <a:r>
              <a:rPr lang="en-US" i="1" dirty="0"/>
              <a:t>n</a:t>
            </a:r>
            <a:r>
              <a:rPr lang="en-US" dirty="0"/>
              <a:t>}, then consider a subset of vertices {1, 2, ..., </a:t>
            </a:r>
            <a:r>
              <a:rPr lang="en-US" i="1" dirty="0"/>
              <a:t>k</a:t>
            </a:r>
            <a:r>
              <a:rPr lang="en-US" dirty="0"/>
              <a:t>}. Assume </a:t>
            </a:r>
            <a:r>
              <a:rPr lang="en-US" i="1" dirty="0"/>
              <a:t>p</a:t>
            </a:r>
            <a:r>
              <a:rPr lang="en-US" dirty="0"/>
              <a:t> is a minimum weight path from vertex </a:t>
            </a:r>
            <a:r>
              <a:rPr lang="en-US" i="1" dirty="0" err="1"/>
              <a:t>i</a:t>
            </a:r>
            <a:r>
              <a:rPr lang="en-US" dirty="0"/>
              <a:t> to vertex </a:t>
            </a:r>
            <a:r>
              <a:rPr lang="en-US" i="1" dirty="0"/>
              <a:t>j</a:t>
            </a:r>
            <a:r>
              <a:rPr lang="en-US" dirty="0"/>
              <a:t> whose intermediate vertices are drawn from the subset {1, 2, ..., </a:t>
            </a:r>
            <a:r>
              <a:rPr lang="en-US" i="1" dirty="0"/>
              <a:t>k</a:t>
            </a:r>
            <a:r>
              <a:rPr lang="en-US" dirty="0"/>
              <a:t>}. </a:t>
            </a:r>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3048717246"/>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b="1" dirty="0" smtClean="0"/>
              <a:t>Example:</a:t>
            </a:r>
            <a:endParaRPr lang="en-US" dirty="0" smtClean="0"/>
          </a:p>
          <a:p>
            <a:pPr lvl="1"/>
            <a:r>
              <a:rPr lang="en-US" dirty="0" smtClean="0"/>
              <a:t>Let </a:t>
            </a:r>
            <a:r>
              <a:rPr lang="en-US" dirty="0"/>
              <a:t>us consider the following graph. </a:t>
            </a:r>
            <a:endParaRPr lang="en-US" dirty="0" smtClean="0"/>
          </a:p>
          <a:p>
            <a:pPr lvl="1"/>
            <a:endParaRPr lang="en-US" dirty="0"/>
          </a:p>
          <a:p>
            <a:pPr lvl="1"/>
            <a:endParaRPr lang="en-US" dirty="0" smtClean="0"/>
          </a:p>
          <a:p>
            <a:pPr lvl="1"/>
            <a:endParaRPr lang="en-US" dirty="0"/>
          </a:p>
          <a:p>
            <a:pPr lvl="1"/>
            <a:endParaRPr lang="en-US" dirty="0" smtClean="0"/>
          </a:p>
          <a:p>
            <a:pPr lvl="1"/>
            <a:endParaRPr lang="en-US" dirty="0" smtClean="0"/>
          </a:p>
          <a:p>
            <a:pPr lvl="1"/>
            <a:r>
              <a:rPr lang="en-US" dirty="0" smtClean="0"/>
              <a:t>We </a:t>
            </a:r>
            <a:r>
              <a:rPr lang="en-US" dirty="0"/>
              <a:t>add a source s and add edges from s to all vertices of the original graph. In the following diagram s is </a:t>
            </a:r>
            <a:r>
              <a:rPr lang="en-US" dirty="0" smtClean="0"/>
              <a:t>4.</a:t>
            </a:r>
            <a:endParaRPr lang="en-US" dirty="0"/>
          </a:p>
        </p:txBody>
      </p:sp>
      <p:sp>
        <p:nvSpPr>
          <p:cNvPr id="4" name="Date Placeholder 3"/>
          <p:cNvSpPr>
            <a:spLocks noGrp="1"/>
          </p:cNvSpPr>
          <p:nvPr>
            <p:ph type="dt" sz="half" idx="10"/>
          </p:nvPr>
        </p:nvSpPr>
        <p:spPr/>
        <p:txBody>
          <a:bodyPr/>
          <a:lstStyle/>
          <a:p>
            <a:r>
              <a:rPr lang="en-US" dirty="0" smtClean="0"/>
              <a:t>30/01/2015</a:t>
            </a:r>
            <a:endParaRPr lang="en-US" dirty="0"/>
          </a:p>
        </p:txBody>
      </p:sp>
      <p:pic>
        <p:nvPicPr>
          <p:cNvPr id="5" name="Picture 4" descr="Johnson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0600" y="2620260"/>
            <a:ext cx="2743200" cy="2180340"/>
          </a:xfrm>
          <a:prstGeom prst="rect">
            <a:avLst/>
          </a:prstGeom>
        </p:spPr>
      </p:pic>
      <p:pic>
        <p:nvPicPr>
          <p:cNvPr id="6" name="Picture 5" descr="Johnson2.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48200" y="2561167"/>
            <a:ext cx="3771900" cy="2468033"/>
          </a:xfrm>
          <a:prstGeom prst="rect">
            <a:avLst/>
          </a:prstGeom>
        </p:spPr>
      </p:pic>
    </p:spTree>
    <p:extLst>
      <p:ext uri="{BB962C8B-B14F-4D97-AF65-F5344CB8AC3E}">
        <p14:creationId xmlns:p14="http://schemas.microsoft.com/office/powerpoint/2010/main" val="358910771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fontScale="55000" lnSpcReduction="20000"/>
          </a:bodyPr>
          <a:lstStyle/>
          <a:p>
            <a:r>
              <a:rPr lang="en-US" dirty="0"/>
              <a:t>We calculate the shortest distances from 4 to all other vertices using Bellman-Ford algorithm. </a:t>
            </a:r>
            <a:endParaRPr lang="en-US" dirty="0" smtClean="0"/>
          </a:p>
          <a:p>
            <a:r>
              <a:rPr lang="en-US" dirty="0" smtClean="0"/>
              <a:t>The </a:t>
            </a:r>
            <a:r>
              <a:rPr lang="en-US" dirty="0"/>
              <a:t>shortest distances from 4 to 0, 1, 2 and 3 are 0, -5, -1 and 0 respectively, i.e., h[] = {0, -5, -1, 0}. </a:t>
            </a:r>
            <a:endParaRPr lang="en-US" dirty="0" smtClean="0"/>
          </a:p>
          <a:p>
            <a:r>
              <a:rPr lang="en-US" dirty="0" smtClean="0"/>
              <a:t>Once </a:t>
            </a:r>
            <a:r>
              <a:rPr lang="en-US" dirty="0"/>
              <a:t>we get these distances, we remove the source vertex 4 and reweight the edges using following formula. w(u, v) = w(u, v) + h[u] - h[v]</a:t>
            </a:r>
            <a:r>
              <a:rPr lang="en-US" dirty="0" smtClean="0"/>
              <a:t>.</a:t>
            </a:r>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smtClean="0"/>
          </a:p>
          <a:p>
            <a:endParaRPr lang="en-US" dirty="0"/>
          </a:p>
          <a:p>
            <a:endParaRPr lang="en-US" dirty="0" smtClean="0"/>
          </a:p>
          <a:p>
            <a:endParaRPr lang="en-US" dirty="0"/>
          </a:p>
          <a:p>
            <a:endParaRPr lang="en-US" dirty="0" smtClean="0"/>
          </a:p>
          <a:p>
            <a:endParaRPr lang="en-US" dirty="0"/>
          </a:p>
          <a:p>
            <a:r>
              <a:rPr lang="en-US" dirty="0" smtClean="0"/>
              <a:t>Since </a:t>
            </a:r>
            <a:r>
              <a:rPr lang="en-US" dirty="0"/>
              <a:t>all weights are positive now, we can run </a:t>
            </a:r>
            <a:r>
              <a:rPr lang="en-US" dirty="0" err="1"/>
              <a:t>Dijkstra's</a:t>
            </a:r>
            <a:r>
              <a:rPr lang="en-US" dirty="0"/>
              <a:t> shortest path algorithm for every vertex as source.</a:t>
            </a:r>
          </a:p>
          <a:p>
            <a:endParaRPr lang="en-US" dirty="0" smtClean="0"/>
          </a:p>
          <a:p>
            <a:endParaRPr lang="en-US" dirty="0"/>
          </a:p>
        </p:txBody>
      </p:sp>
      <p:sp>
        <p:nvSpPr>
          <p:cNvPr id="4" name="Date Placeholder 3"/>
          <p:cNvSpPr>
            <a:spLocks noGrp="1"/>
          </p:cNvSpPr>
          <p:nvPr>
            <p:ph type="dt" sz="half" idx="10"/>
          </p:nvPr>
        </p:nvSpPr>
        <p:spPr/>
        <p:txBody>
          <a:bodyPr/>
          <a:lstStyle/>
          <a:p>
            <a:r>
              <a:rPr lang="en-US" dirty="0" smtClean="0"/>
              <a:t>30/01/2015</a:t>
            </a:r>
            <a:endParaRPr lang="en-US" dirty="0"/>
          </a:p>
        </p:txBody>
      </p:sp>
      <p:pic>
        <p:nvPicPr>
          <p:cNvPr id="7" name="Picture 6" descr="Johnson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11600" y="2743200"/>
            <a:ext cx="3098800" cy="2638582"/>
          </a:xfrm>
          <a:prstGeom prst="rect">
            <a:avLst/>
          </a:prstGeom>
        </p:spPr>
      </p:pic>
    </p:spTree>
    <p:extLst>
      <p:ext uri="{BB962C8B-B14F-4D97-AF65-F5344CB8AC3E}">
        <p14:creationId xmlns:p14="http://schemas.microsoft.com/office/powerpoint/2010/main" val="3038033834"/>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Johnson's Algorithm</a:t>
            </a:r>
          </a:p>
        </p:txBody>
      </p:sp>
      <p:sp>
        <p:nvSpPr>
          <p:cNvPr id="3" name="Content Placeholder 2"/>
          <p:cNvSpPr>
            <a:spLocks noGrp="1"/>
          </p:cNvSpPr>
          <p:nvPr>
            <p:ph idx="1"/>
          </p:nvPr>
        </p:nvSpPr>
        <p:spPr>
          <a:xfrm>
            <a:off x="457200" y="1600200"/>
            <a:ext cx="8229600" cy="4724400"/>
          </a:xfrm>
        </p:spPr>
        <p:txBody>
          <a:bodyPr>
            <a:normAutofit lnSpcReduction="10000"/>
          </a:bodyPr>
          <a:lstStyle/>
          <a:p>
            <a:r>
              <a:rPr lang="en-US" b="1" dirty="0"/>
              <a:t>Time Complexity: </a:t>
            </a:r>
            <a:r>
              <a:rPr lang="en-US" dirty="0"/>
              <a:t>The main steps in algorithm are Bellman Ford Algorithm called once and </a:t>
            </a:r>
            <a:r>
              <a:rPr lang="en-US" dirty="0" err="1"/>
              <a:t>Dijkstra</a:t>
            </a:r>
            <a:r>
              <a:rPr lang="en-US" dirty="0"/>
              <a:t> called V times. </a:t>
            </a:r>
            <a:endParaRPr lang="en-US" dirty="0" smtClean="0"/>
          </a:p>
          <a:p>
            <a:r>
              <a:rPr lang="en-US" dirty="0" smtClean="0"/>
              <a:t>Time </a:t>
            </a:r>
            <a:r>
              <a:rPr lang="en-US" dirty="0"/>
              <a:t>complexity of Bellman Ford is O(VE) and time complexity of </a:t>
            </a:r>
            <a:r>
              <a:rPr lang="en-US" dirty="0" err="1"/>
              <a:t>Dijkstra</a:t>
            </a:r>
            <a:r>
              <a:rPr lang="en-US" dirty="0"/>
              <a:t> is O(</a:t>
            </a:r>
            <a:r>
              <a:rPr lang="en-US" dirty="0" err="1"/>
              <a:t>VLogV</a:t>
            </a:r>
            <a:r>
              <a:rPr lang="en-US" dirty="0"/>
              <a:t>). So overall time complexity is O(V</a:t>
            </a:r>
            <a:r>
              <a:rPr lang="en-US" baseline="30000" dirty="0"/>
              <a:t>2</a:t>
            </a:r>
            <a:r>
              <a:rPr lang="en-US" dirty="0"/>
              <a:t>log V + VE)</a:t>
            </a:r>
            <a:r>
              <a:rPr lang="en-US" dirty="0" smtClean="0"/>
              <a:t>.</a:t>
            </a:r>
          </a:p>
          <a:p>
            <a:r>
              <a:rPr lang="en-US" dirty="0" smtClean="0"/>
              <a:t>The </a:t>
            </a:r>
            <a:r>
              <a:rPr lang="en-US" dirty="0"/>
              <a:t>time complexity of Johnson's algorithm becomes same as </a:t>
            </a:r>
            <a:r>
              <a:rPr lang="en-US" dirty="0">
                <a:hlinkClick r:id="rId2"/>
              </a:rPr>
              <a:t>Floyd Warshell </a:t>
            </a:r>
            <a:r>
              <a:rPr lang="en-US" dirty="0"/>
              <a:t>when the graphs is complete (For a complete graph E = O(V</a:t>
            </a:r>
            <a:r>
              <a:rPr lang="en-US" baseline="30000" dirty="0"/>
              <a:t>2</a:t>
            </a:r>
            <a:r>
              <a:rPr lang="en-US" dirty="0"/>
              <a:t>). But for sparse graphs, the algorithm performs much better than </a:t>
            </a:r>
            <a:r>
              <a:rPr lang="en-US" dirty="0">
                <a:hlinkClick r:id="rId2"/>
              </a:rPr>
              <a:t>Floyd Warshell</a:t>
            </a:r>
            <a:r>
              <a:rPr lang="en-US" dirty="0"/>
              <a:t>.</a:t>
            </a:r>
          </a:p>
        </p:txBody>
      </p:sp>
      <p:sp>
        <p:nvSpPr>
          <p:cNvPr id="4" name="Date Placeholder 3"/>
          <p:cNvSpPr>
            <a:spLocks noGrp="1"/>
          </p:cNvSpPr>
          <p:nvPr>
            <p:ph type="dt" sz="half" idx="10"/>
          </p:nvPr>
        </p:nvSpPr>
        <p:spPr/>
        <p:txBody>
          <a:bodyPr/>
          <a:lstStyle/>
          <a:p>
            <a:r>
              <a:rPr lang="en-US" dirty="0" smtClean="0"/>
              <a:t>30/01/2015</a:t>
            </a:r>
            <a:endParaRPr lang="en-US" dirty="0"/>
          </a:p>
        </p:txBody>
      </p:sp>
    </p:spTree>
    <p:extLst>
      <p:ext uri="{BB962C8B-B14F-4D97-AF65-F5344CB8AC3E}">
        <p14:creationId xmlns:p14="http://schemas.microsoft.com/office/powerpoint/2010/main" val="362190015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r>
              <a:rPr lang="en-US" dirty="0"/>
              <a:t>If we consider vertex </a:t>
            </a:r>
            <a:r>
              <a:rPr lang="en-US" i="1" dirty="0"/>
              <a:t>k</a:t>
            </a:r>
            <a:r>
              <a:rPr lang="en-US" dirty="0"/>
              <a:t> on the path then either:</a:t>
            </a:r>
          </a:p>
          <a:p>
            <a:pPr lvl="1"/>
            <a:r>
              <a:rPr lang="en-US" i="1" dirty="0"/>
              <a:t>k</a:t>
            </a:r>
            <a:r>
              <a:rPr lang="en-US" dirty="0"/>
              <a:t> is </a:t>
            </a:r>
            <a:r>
              <a:rPr lang="en-US" b="1" dirty="0"/>
              <a:t>not</a:t>
            </a:r>
            <a:r>
              <a:rPr lang="en-US" dirty="0"/>
              <a:t> an intermediate vertex of </a:t>
            </a:r>
            <a:r>
              <a:rPr lang="en-US" i="1" dirty="0"/>
              <a:t>p</a:t>
            </a:r>
            <a:r>
              <a:rPr lang="en-US" dirty="0"/>
              <a:t> (i.e. is not used in the minimum weight path)</a:t>
            </a:r>
          </a:p>
          <a:p>
            <a:pPr marL="914400" lvl="2" indent="0">
              <a:buNone/>
            </a:pPr>
            <a:r>
              <a:rPr lang="en-US" dirty="0"/>
              <a:t>⇒ all intermediate vertices are in {1, 2, ..., </a:t>
            </a:r>
            <a:r>
              <a:rPr lang="en-US" i="1" dirty="0"/>
              <a:t>k</a:t>
            </a:r>
            <a:r>
              <a:rPr lang="en-US" dirty="0"/>
              <a:t>-1</a:t>
            </a:r>
            <a:r>
              <a:rPr lang="en-US" dirty="0" smtClean="0"/>
              <a:t>}</a:t>
            </a:r>
          </a:p>
          <a:p>
            <a:pPr lvl="1"/>
            <a:r>
              <a:rPr lang="en-US" i="1" dirty="0"/>
              <a:t>k</a:t>
            </a:r>
            <a:r>
              <a:rPr lang="en-US" dirty="0"/>
              <a:t> is an intermediate vertex of </a:t>
            </a:r>
            <a:r>
              <a:rPr lang="en-US" i="1" dirty="0"/>
              <a:t>p</a:t>
            </a:r>
            <a:r>
              <a:rPr lang="en-US" dirty="0"/>
              <a:t> (i.e. is used in the minimum weight path)</a:t>
            </a:r>
          </a:p>
          <a:p>
            <a:pPr marL="914400" lvl="2" indent="0">
              <a:buNone/>
            </a:pPr>
            <a:r>
              <a:rPr lang="en-US" dirty="0"/>
              <a:t>⇒ we can divide </a:t>
            </a:r>
            <a:r>
              <a:rPr lang="en-US" i="1" dirty="0"/>
              <a:t>p</a:t>
            </a:r>
            <a:r>
              <a:rPr lang="en-US" dirty="0"/>
              <a:t> at </a:t>
            </a:r>
            <a:r>
              <a:rPr lang="en-US" i="1" dirty="0"/>
              <a:t>k</a:t>
            </a:r>
            <a:r>
              <a:rPr lang="en-US" dirty="0"/>
              <a:t> giving two </a:t>
            </a:r>
            <a:r>
              <a:rPr lang="en-US" dirty="0" err="1"/>
              <a:t>subpaths</a:t>
            </a:r>
            <a:r>
              <a:rPr lang="en-US" dirty="0"/>
              <a:t> </a:t>
            </a:r>
            <a:r>
              <a:rPr lang="en-US" i="1" dirty="0"/>
              <a:t>p</a:t>
            </a:r>
            <a:r>
              <a:rPr lang="en-US" baseline="-25000" dirty="0"/>
              <a:t>1</a:t>
            </a:r>
            <a:r>
              <a:rPr lang="en-US" dirty="0"/>
              <a:t> and </a:t>
            </a:r>
            <a:r>
              <a:rPr lang="en-US" i="1" dirty="0"/>
              <a:t>p</a:t>
            </a:r>
            <a:r>
              <a:rPr lang="en-US" baseline="-25000" dirty="0"/>
              <a:t>2</a:t>
            </a:r>
            <a:r>
              <a:rPr lang="en-US" dirty="0"/>
              <a:t> giving </a:t>
            </a:r>
            <a:r>
              <a:rPr lang="en-US" i="1" dirty="0"/>
              <a:t>v</a:t>
            </a:r>
            <a:r>
              <a:rPr lang="en-US" baseline="-25000" dirty="0"/>
              <a:t>i</a:t>
            </a:r>
            <a:r>
              <a:rPr lang="en-US" dirty="0"/>
              <a:t> ↝ </a:t>
            </a:r>
            <a:r>
              <a:rPr lang="en-US" i="1" dirty="0"/>
              <a:t>k</a:t>
            </a:r>
            <a:r>
              <a:rPr lang="en-US" dirty="0"/>
              <a:t> ↝ </a:t>
            </a:r>
            <a:r>
              <a:rPr lang="en-US" i="1" dirty="0" err="1" smtClean="0"/>
              <a:t>v</a:t>
            </a:r>
            <a:r>
              <a:rPr lang="en-US" baseline="-25000" dirty="0" err="1" smtClean="0"/>
              <a:t>j</a:t>
            </a:r>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152355436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pic>
        <p:nvPicPr>
          <p:cNvPr id="5" name="Content Placeholder 4"/>
          <p:cNvPicPr>
            <a:picLocks noGrp="1" noChangeAspect="1"/>
          </p:cNvPicPr>
          <p:nvPr>
            <p:ph idx="1"/>
          </p:nvPr>
        </p:nvPicPr>
        <p:blipFill>
          <a:blip r:embed="rId2"/>
          <a:srcRect t="-15322" b="-15322"/>
          <a:stretch>
            <a:fillRect/>
          </a:stretch>
        </p:blipFill>
        <p:spPr/>
      </p:pic>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421517996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fontScale="92500"/>
          </a:bodyPr>
          <a:lstStyle/>
          <a:p>
            <a:r>
              <a:rPr lang="en-US" dirty="0" smtClean="0"/>
              <a:t>For D</a:t>
            </a:r>
            <a:r>
              <a:rPr lang="en-US" baseline="30000" dirty="0" smtClean="0"/>
              <a:t>0</a:t>
            </a:r>
            <a:r>
              <a:rPr lang="en-US" baseline="-25000" dirty="0" smtClean="0"/>
              <a:t>ij</a:t>
            </a:r>
            <a:r>
              <a:rPr lang="en-US" dirty="0" smtClean="0"/>
              <a:t> matrix entries, if </a:t>
            </a:r>
            <a:r>
              <a:rPr lang="en-US" dirty="0" err="1" smtClean="0"/>
              <a:t>i</a:t>
            </a:r>
            <a:r>
              <a:rPr lang="en-US" dirty="0" smtClean="0"/>
              <a:t>=j, </a:t>
            </a:r>
            <a:r>
              <a:rPr lang="en-US" dirty="0"/>
              <a:t>then </a:t>
            </a:r>
            <a:r>
              <a:rPr lang="en-US" dirty="0" smtClean="0"/>
              <a:t>D</a:t>
            </a:r>
            <a:r>
              <a:rPr lang="en-US" baseline="30000" dirty="0" smtClean="0"/>
              <a:t>0</a:t>
            </a:r>
            <a:r>
              <a:rPr lang="en-US" baseline="-25000" dirty="0" smtClean="0"/>
              <a:t>ij</a:t>
            </a:r>
            <a:r>
              <a:rPr lang="en-US" dirty="0" smtClean="0"/>
              <a:t>= 0 and if </a:t>
            </a:r>
            <a:r>
              <a:rPr lang="en-US" dirty="0" err="1" smtClean="0"/>
              <a:t>i≠j</a:t>
            </a:r>
            <a:r>
              <a:rPr lang="en-US" dirty="0" smtClean="0"/>
              <a:t>, then D</a:t>
            </a:r>
            <a:r>
              <a:rPr lang="en-US" baseline="30000" dirty="0" smtClean="0"/>
              <a:t>0</a:t>
            </a:r>
            <a:r>
              <a:rPr lang="en-US" baseline="-25000" dirty="0" smtClean="0"/>
              <a:t>ij </a:t>
            </a:r>
            <a:r>
              <a:rPr lang="en-US" dirty="0" smtClean="0"/>
              <a:t>= ∞ if there is no any edge. </a:t>
            </a:r>
          </a:p>
          <a:p>
            <a:r>
              <a:rPr lang="en-US" dirty="0" smtClean="0"/>
              <a:t>Thus </a:t>
            </a:r>
            <a:r>
              <a:rPr lang="en-US" dirty="0"/>
              <a:t>if we define a quantity </a:t>
            </a:r>
            <a:r>
              <a:rPr lang="en-US" i="1" dirty="0"/>
              <a:t>d</a:t>
            </a:r>
            <a:r>
              <a:rPr lang="en-US" baseline="30000" dirty="0"/>
              <a:t>(k)</a:t>
            </a:r>
            <a:r>
              <a:rPr lang="en-US" baseline="-25000" dirty="0" err="1"/>
              <a:t>ij</a:t>
            </a:r>
            <a:r>
              <a:rPr lang="en-US" dirty="0"/>
              <a:t> as the minimum weight of the path from vertex </a:t>
            </a:r>
            <a:r>
              <a:rPr lang="en-US" i="1" dirty="0" err="1"/>
              <a:t>i</a:t>
            </a:r>
            <a:r>
              <a:rPr lang="en-US" dirty="0"/>
              <a:t> to vertex </a:t>
            </a:r>
            <a:r>
              <a:rPr lang="en-US" i="1" dirty="0"/>
              <a:t>j</a:t>
            </a:r>
            <a:r>
              <a:rPr lang="en-US" dirty="0"/>
              <a:t> with intermediate vertices drawn from the set {1, 2, ..., </a:t>
            </a:r>
            <a:r>
              <a:rPr lang="en-US" i="1" dirty="0"/>
              <a:t>k</a:t>
            </a:r>
            <a:r>
              <a:rPr lang="en-US" dirty="0"/>
              <a:t>} the above properties give the following recursive </a:t>
            </a:r>
            <a:r>
              <a:rPr lang="en-US" dirty="0" smtClean="0"/>
              <a:t>solution</a:t>
            </a:r>
          </a:p>
          <a:p>
            <a:endParaRPr lang="en-US" dirty="0" smtClean="0"/>
          </a:p>
          <a:p>
            <a:endParaRPr lang="en-US" dirty="0"/>
          </a:p>
          <a:p>
            <a:r>
              <a:rPr lang="en-US" dirty="0" smtClean="0"/>
              <a:t>Thus </a:t>
            </a:r>
            <a:r>
              <a:rPr lang="en-US" dirty="0"/>
              <a:t>we can represent the optimal values (when </a:t>
            </a:r>
            <a:r>
              <a:rPr lang="en-US" i="1" dirty="0"/>
              <a:t>k</a:t>
            </a:r>
            <a:r>
              <a:rPr lang="en-US" dirty="0"/>
              <a:t> = </a:t>
            </a:r>
            <a:r>
              <a:rPr lang="en-US" i="1" dirty="0"/>
              <a:t>n</a:t>
            </a:r>
            <a:r>
              <a:rPr lang="en-US" dirty="0"/>
              <a:t>) in a matrix </a:t>
            </a:r>
            <a:r>
              <a:rPr lang="en-US" dirty="0" smtClean="0"/>
              <a:t>as</a:t>
            </a:r>
          </a:p>
          <a:p>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8" name="Picture 7"/>
          <p:cNvPicPr>
            <a:picLocks noChangeAspect="1"/>
          </p:cNvPicPr>
          <p:nvPr/>
        </p:nvPicPr>
        <p:blipFill>
          <a:blip r:embed="rId2"/>
          <a:stretch>
            <a:fillRect/>
          </a:stretch>
        </p:blipFill>
        <p:spPr>
          <a:xfrm>
            <a:off x="1905000" y="4090020"/>
            <a:ext cx="6629400" cy="1167780"/>
          </a:xfrm>
          <a:prstGeom prst="rect">
            <a:avLst/>
          </a:prstGeom>
        </p:spPr>
      </p:pic>
      <p:pic>
        <p:nvPicPr>
          <p:cNvPr id="9" name="Picture 8"/>
          <p:cNvPicPr>
            <a:picLocks noChangeAspect="1"/>
          </p:cNvPicPr>
          <p:nvPr/>
        </p:nvPicPr>
        <p:blipFill>
          <a:blip r:embed="rId3"/>
          <a:stretch>
            <a:fillRect/>
          </a:stretch>
        </p:blipFill>
        <p:spPr>
          <a:xfrm>
            <a:off x="3302000" y="5638800"/>
            <a:ext cx="2184400" cy="525096"/>
          </a:xfrm>
          <a:prstGeom prst="rect">
            <a:avLst/>
          </a:prstGeom>
        </p:spPr>
      </p:pic>
      <p:pic>
        <p:nvPicPr>
          <p:cNvPr id="10" name="Picture 9"/>
          <p:cNvPicPr>
            <a:picLocks noChangeAspect="1"/>
          </p:cNvPicPr>
          <p:nvPr/>
        </p:nvPicPr>
        <p:blipFill>
          <a:blip r:embed="rId4"/>
          <a:stretch>
            <a:fillRect/>
          </a:stretch>
        </p:blipFill>
        <p:spPr>
          <a:xfrm>
            <a:off x="5486400" y="5638800"/>
            <a:ext cx="1447800" cy="524565"/>
          </a:xfrm>
          <a:prstGeom prst="rect">
            <a:avLst/>
          </a:prstGeom>
        </p:spPr>
      </p:pic>
    </p:spTree>
    <p:extLst>
      <p:ext uri="{BB962C8B-B14F-4D97-AF65-F5344CB8AC3E}">
        <p14:creationId xmlns:p14="http://schemas.microsoft.com/office/powerpoint/2010/main" val="2854167869"/>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fontScale="92500" lnSpcReduction="10000"/>
          </a:bodyPr>
          <a:lstStyle/>
          <a:p>
            <a:r>
              <a:rPr lang="en-US" dirty="0"/>
              <a:t>There are a variety of different methods for constructing shortest paths in the Floyd- </a:t>
            </a:r>
            <a:r>
              <a:rPr lang="en-US" dirty="0" err="1"/>
              <a:t>Warshall</a:t>
            </a:r>
            <a:r>
              <a:rPr lang="en-US" dirty="0"/>
              <a:t> algorithm. </a:t>
            </a:r>
            <a:endParaRPr lang="en-US" dirty="0" smtClean="0"/>
          </a:p>
          <a:p>
            <a:pPr lvl="1"/>
            <a:r>
              <a:rPr lang="en-US" dirty="0" smtClean="0"/>
              <a:t>One way, </a:t>
            </a:r>
            <a:r>
              <a:rPr lang="en-US" dirty="0"/>
              <a:t>is to compute the matrix D of shortest-path weights and then construct the predecessor </a:t>
            </a:r>
            <a:r>
              <a:rPr lang="en-US" dirty="0" smtClean="0"/>
              <a:t>matrix </a:t>
            </a:r>
            <a:r>
              <a:rPr lang="en-US" dirty="0" err="1" smtClean="0"/>
              <a:t>Π</a:t>
            </a:r>
            <a:r>
              <a:rPr lang="en-US" dirty="0" smtClean="0"/>
              <a:t> from </a:t>
            </a:r>
            <a:r>
              <a:rPr lang="en-US" dirty="0"/>
              <a:t>the D matrix. </a:t>
            </a:r>
            <a:endParaRPr lang="en-US" dirty="0" smtClean="0"/>
          </a:p>
          <a:p>
            <a:pPr lvl="1"/>
            <a:r>
              <a:rPr lang="en-US" dirty="0"/>
              <a:t>Alternatively, we can compute the predecessor matrix </a:t>
            </a:r>
            <a:r>
              <a:rPr lang="en-US" dirty="0" err="1" smtClean="0"/>
              <a:t>Π</a:t>
            </a:r>
            <a:r>
              <a:rPr lang="en-US" dirty="0" smtClean="0"/>
              <a:t> while </a:t>
            </a:r>
            <a:r>
              <a:rPr lang="en-US" dirty="0"/>
              <a:t>the algorithm </a:t>
            </a:r>
            <a:r>
              <a:rPr lang="en-US" dirty="0" smtClean="0"/>
              <a:t>computes </a:t>
            </a:r>
            <a:r>
              <a:rPr lang="en-US" dirty="0"/>
              <a:t>the matrices </a:t>
            </a:r>
            <a:r>
              <a:rPr lang="en-US" dirty="0" smtClean="0"/>
              <a:t>D</a:t>
            </a:r>
            <a:r>
              <a:rPr lang="en-US" baseline="30000" dirty="0" smtClean="0"/>
              <a:t>(k)</a:t>
            </a:r>
            <a:r>
              <a:rPr lang="en-US" dirty="0" smtClean="0"/>
              <a:t>. Specifically</a:t>
            </a:r>
            <a:r>
              <a:rPr lang="en-US" dirty="0"/>
              <a:t>, we compute a sequence of </a:t>
            </a:r>
            <a:r>
              <a:rPr lang="en-US" dirty="0" smtClean="0"/>
              <a:t>matrices </a:t>
            </a:r>
            <a:r>
              <a:rPr lang="en-US" dirty="0" err="1" smtClean="0"/>
              <a:t>Π</a:t>
            </a:r>
            <a:r>
              <a:rPr lang="en-US" baseline="30000" dirty="0" smtClean="0"/>
              <a:t>(0)</a:t>
            </a:r>
            <a:r>
              <a:rPr lang="en-US" dirty="0" smtClean="0"/>
              <a:t>, </a:t>
            </a:r>
            <a:r>
              <a:rPr lang="en-US" dirty="0" err="1" smtClean="0"/>
              <a:t>Π</a:t>
            </a:r>
            <a:r>
              <a:rPr lang="en-US" baseline="30000" dirty="0" smtClean="0"/>
              <a:t>(1)</a:t>
            </a:r>
            <a:r>
              <a:rPr lang="en-US" dirty="0" smtClean="0"/>
              <a:t>, … , </a:t>
            </a:r>
            <a:r>
              <a:rPr lang="en-US" dirty="0" err="1" smtClean="0"/>
              <a:t>Π</a:t>
            </a:r>
            <a:r>
              <a:rPr lang="en-US" baseline="30000" dirty="0" smtClean="0"/>
              <a:t>(n)</a:t>
            </a:r>
            <a:r>
              <a:rPr lang="en-US" dirty="0" smtClean="0"/>
              <a:t>,where </a:t>
            </a:r>
            <a:r>
              <a:rPr lang="en-US" dirty="0" err="1" smtClean="0"/>
              <a:t>Π</a:t>
            </a:r>
            <a:r>
              <a:rPr lang="en-US" baseline="30000" dirty="0"/>
              <a:t> </a:t>
            </a:r>
            <a:r>
              <a:rPr lang="en-US" dirty="0" smtClean="0"/>
              <a:t>= </a:t>
            </a:r>
            <a:r>
              <a:rPr lang="en-US" dirty="0" err="1"/>
              <a:t>Π</a:t>
            </a:r>
            <a:r>
              <a:rPr lang="en-US" baseline="30000" dirty="0"/>
              <a:t>(n</a:t>
            </a:r>
            <a:r>
              <a:rPr lang="en-US" baseline="30000" dirty="0" smtClean="0"/>
              <a:t>) </a:t>
            </a:r>
            <a:r>
              <a:rPr lang="en-US" dirty="0" smtClean="0"/>
              <a:t>and we define π</a:t>
            </a:r>
            <a:r>
              <a:rPr lang="en-US" baseline="-25000" dirty="0" err="1" smtClean="0"/>
              <a:t>ij</a:t>
            </a:r>
            <a:r>
              <a:rPr lang="en-US" baseline="30000" dirty="0" smtClean="0"/>
              <a:t>(k)</a:t>
            </a:r>
            <a:r>
              <a:rPr lang="en-US" dirty="0" smtClean="0"/>
              <a:t> as the predecessor of vertex </a:t>
            </a:r>
            <a:r>
              <a:rPr lang="en-US" dirty="0"/>
              <a:t>j on a shortest path from vertex </a:t>
            </a:r>
            <a:r>
              <a:rPr lang="en-US" dirty="0" err="1"/>
              <a:t>i</a:t>
            </a:r>
            <a:r>
              <a:rPr lang="en-US" dirty="0"/>
              <a:t> with all intermediate vertices in the set </a:t>
            </a:r>
            <a:r>
              <a:rPr lang="en-US" dirty="0" smtClean="0"/>
              <a:t>from {1,2,…k}</a:t>
            </a:r>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spTree>
    <p:extLst>
      <p:ext uri="{BB962C8B-B14F-4D97-AF65-F5344CB8AC3E}">
        <p14:creationId xmlns:p14="http://schemas.microsoft.com/office/powerpoint/2010/main" val="33687636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fontScale="77500" lnSpcReduction="20000"/>
          </a:bodyPr>
          <a:lstStyle/>
          <a:p>
            <a:r>
              <a:rPr lang="en-US" dirty="0"/>
              <a:t>We can give a recursive formulation </a:t>
            </a:r>
            <a:r>
              <a:rPr lang="en-US" dirty="0" smtClean="0"/>
              <a:t>of </a:t>
            </a:r>
            <a:r>
              <a:rPr lang="en-US" dirty="0"/>
              <a:t>π</a:t>
            </a:r>
            <a:r>
              <a:rPr lang="en-US" baseline="-25000" dirty="0" err="1"/>
              <a:t>ij</a:t>
            </a:r>
            <a:r>
              <a:rPr lang="en-US" baseline="30000" dirty="0"/>
              <a:t>(k)</a:t>
            </a:r>
            <a:r>
              <a:rPr lang="en-US" dirty="0" smtClean="0"/>
              <a:t> When k=0, </a:t>
            </a:r>
            <a:r>
              <a:rPr lang="en-US" dirty="0"/>
              <a:t>a shortest path </a:t>
            </a:r>
            <a:r>
              <a:rPr lang="en-US" dirty="0" smtClean="0"/>
              <a:t>from </a:t>
            </a:r>
            <a:r>
              <a:rPr lang="en-US" dirty="0" err="1" smtClean="0"/>
              <a:t>i</a:t>
            </a:r>
            <a:r>
              <a:rPr lang="en-US" dirty="0" smtClean="0"/>
              <a:t> to </a:t>
            </a:r>
            <a:r>
              <a:rPr lang="en-US" dirty="0"/>
              <a:t>j has no intermediate vertices at all. Thus</a:t>
            </a:r>
            <a:r>
              <a:rPr lang="en-US" dirty="0" smtClean="0"/>
              <a:t>,</a:t>
            </a:r>
          </a:p>
          <a:p>
            <a:endParaRPr lang="en-US" dirty="0"/>
          </a:p>
          <a:p>
            <a:endParaRPr lang="en-US" dirty="0" smtClean="0"/>
          </a:p>
          <a:p>
            <a:endParaRPr lang="en-US" dirty="0" smtClean="0"/>
          </a:p>
          <a:p>
            <a:r>
              <a:rPr lang="en-US" dirty="0" smtClean="0"/>
              <a:t>For k ≥ 1, if we take the path </a:t>
            </a:r>
            <a:r>
              <a:rPr lang="en-US" dirty="0" err="1" smtClean="0"/>
              <a:t>i</a:t>
            </a:r>
            <a:r>
              <a:rPr lang="en-US" dirty="0" smtClean="0"/>
              <a:t> </a:t>
            </a:r>
            <a:r>
              <a:rPr lang="en-US" dirty="0" smtClean="0">
                <a:sym typeface="Wingdings"/>
              </a:rPr>
              <a:t> k  j, where k ≠ j, </a:t>
            </a:r>
            <a:r>
              <a:rPr lang="en-US" dirty="0"/>
              <a:t>then the predecessor of j we choose is the same as the predecessor of j we chose on a shortest path from k with all intermediate vertices in the set </a:t>
            </a:r>
            <a:r>
              <a:rPr lang="en-US" dirty="0" smtClean="0"/>
              <a:t>{1,2,…k}. Otherwise</a:t>
            </a:r>
            <a:r>
              <a:rPr lang="en-US" dirty="0"/>
              <a:t>, we choose the same predecessor of j that we chose on a shortest path from </a:t>
            </a:r>
            <a:r>
              <a:rPr lang="en-US" dirty="0" err="1"/>
              <a:t>i</a:t>
            </a:r>
            <a:r>
              <a:rPr lang="en-US" dirty="0"/>
              <a:t> with all </a:t>
            </a:r>
            <a:r>
              <a:rPr lang="en-US" dirty="0" smtClean="0"/>
              <a:t>intermediate vertices in the set {1,2,…k-1}. Formally, for k≥1</a:t>
            </a:r>
          </a:p>
          <a:p>
            <a:endParaRPr lang="en-US" dirty="0"/>
          </a:p>
          <a:p>
            <a:r>
              <a:rPr lang="en-US" dirty="0" smtClean="0"/>
              <a:t>.</a:t>
            </a:r>
          </a:p>
          <a:p>
            <a:endParaRPr lang="en-US" dirty="0"/>
          </a:p>
          <a:p>
            <a:endParaRPr lang="en-US" dirty="0" smtClean="0"/>
          </a:p>
          <a:p>
            <a:endParaRPr lang="en-US" dirty="0"/>
          </a:p>
          <a:p>
            <a:endParaRPr lang="en-US" dirty="0"/>
          </a:p>
          <a:p>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5" name="Picture 4"/>
          <p:cNvPicPr>
            <a:picLocks noChangeAspect="1"/>
          </p:cNvPicPr>
          <p:nvPr/>
        </p:nvPicPr>
        <p:blipFill>
          <a:blip r:embed="rId2"/>
          <a:stretch>
            <a:fillRect/>
          </a:stretch>
        </p:blipFill>
        <p:spPr>
          <a:xfrm>
            <a:off x="2235200" y="2286000"/>
            <a:ext cx="4851400" cy="970280"/>
          </a:xfrm>
          <a:prstGeom prst="rect">
            <a:avLst/>
          </a:prstGeom>
        </p:spPr>
      </p:pic>
      <p:pic>
        <p:nvPicPr>
          <p:cNvPr id="6" name="Picture 5"/>
          <p:cNvPicPr>
            <a:picLocks noChangeAspect="1"/>
          </p:cNvPicPr>
          <p:nvPr/>
        </p:nvPicPr>
        <p:blipFill>
          <a:blip r:embed="rId3"/>
          <a:stretch>
            <a:fillRect/>
          </a:stretch>
        </p:blipFill>
        <p:spPr>
          <a:xfrm>
            <a:off x="1774825" y="4953000"/>
            <a:ext cx="5594350" cy="935175"/>
          </a:xfrm>
          <a:prstGeom prst="rect">
            <a:avLst/>
          </a:prstGeom>
        </p:spPr>
      </p:pic>
    </p:spTree>
    <p:extLst>
      <p:ext uri="{BB962C8B-B14F-4D97-AF65-F5344CB8AC3E}">
        <p14:creationId xmlns:p14="http://schemas.microsoft.com/office/powerpoint/2010/main" val="319459289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Floyd-</a:t>
            </a:r>
            <a:r>
              <a:rPr lang="en-US" b="1" dirty="0" err="1"/>
              <a:t>Warshall</a:t>
            </a:r>
            <a:r>
              <a:rPr lang="en-US" b="1" dirty="0"/>
              <a:t> </a:t>
            </a:r>
            <a:r>
              <a:rPr lang="en-US" b="1" dirty="0" smtClean="0"/>
              <a:t>Algorithm</a:t>
            </a:r>
            <a:endParaRPr lang="en-US" b="1" dirty="0"/>
          </a:p>
        </p:txBody>
      </p:sp>
      <p:sp>
        <p:nvSpPr>
          <p:cNvPr id="3" name="Content Placeholder 2"/>
          <p:cNvSpPr>
            <a:spLocks noGrp="1"/>
          </p:cNvSpPr>
          <p:nvPr>
            <p:ph idx="1"/>
          </p:nvPr>
        </p:nvSpPr>
        <p:spPr/>
        <p:txBody>
          <a:bodyPr>
            <a:normAutofit/>
          </a:bodyPr>
          <a:lstStyle/>
          <a:p>
            <a:endParaRPr lang="en-US" dirty="0" smtClean="0"/>
          </a:p>
          <a:p>
            <a:endParaRPr lang="en-US" dirty="0"/>
          </a:p>
          <a:p>
            <a:endParaRPr lang="en-US" dirty="0" smtClean="0"/>
          </a:p>
          <a:p>
            <a:endParaRPr lang="en-US" dirty="0"/>
          </a:p>
          <a:p>
            <a:endParaRPr lang="en-US" dirty="0"/>
          </a:p>
        </p:txBody>
      </p:sp>
      <p:sp>
        <p:nvSpPr>
          <p:cNvPr id="4" name="Date Placeholder 3"/>
          <p:cNvSpPr>
            <a:spLocks noGrp="1"/>
          </p:cNvSpPr>
          <p:nvPr>
            <p:ph type="dt" sz="half" idx="10"/>
          </p:nvPr>
        </p:nvSpPr>
        <p:spPr/>
        <p:txBody>
          <a:bodyPr/>
          <a:lstStyle/>
          <a:p>
            <a:r>
              <a:rPr lang="en-US" smtClean="0"/>
              <a:t>30/01/2015</a:t>
            </a:r>
            <a:endParaRPr lang="en-US"/>
          </a:p>
        </p:txBody>
      </p:sp>
      <p:pic>
        <p:nvPicPr>
          <p:cNvPr id="6" name="Picture 5"/>
          <p:cNvPicPr>
            <a:picLocks noChangeAspect="1"/>
          </p:cNvPicPr>
          <p:nvPr/>
        </p:nvPicPr>
        <p:blipFill>
          <a:blip r:embed="rId2"/>
          <a:stretch>
            <a:fillRect/>
          </a:stretch>
        </p:blipFill>
        <p:spPr>
          <a:xfrm>
            <a:off x="1657350" y="1209964"/>
            <a:ext cx="5829300" cy="1609436"/>
          </a:xfrm>
          <a:prstGeom prst="rect">
            <a:avLst/>
          </a:prstGeom>
        </p:spPr>
      </p:pic>
      <p:pic>
        <p:nvPicPr>
          <p:cNvPr id="11" name="Picture 10"/>
          <p:cNvPicPr>
            <a:picLocks noChangeAspect="1"/>
          </p:cNvPicPr>
          <p:nvPr/>
        </p:nvPicPr>
        <p:blipFill>
          <a:blip r:embed="rId3"/>
          <a:stretch>
            <a:fillRect/>
          </a:stretch>
        </p:blipFill>
        <p:spPr>
          <a:xfrm>
            <a:off x="1676400" y="2810423"/>
            <a:ext cx="6324600" cy="3742777"/>
          </a:xfrm>
          <a:prstGeom prst="rect">
            <a:avLst/>
          </a:prstGeom>
        </p:spPr>
      </p:pic>
    </p:spTree>
    <p:extLst>
      <p:ext uri="{BB962C8B-B14F-4D97-AF65-F5344CB8AC3E}">
        <p14:creationId xmlns:p14="http://schemas.microsoft.com/office/powerpoint/2010/main" val="341730232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3944</TotalTime>
  <Words>2445</Words>
  <Application>Microsoft Macintosh PowerPoint</Application>
  <PresentationFormat>On-screen Show (4:3)</PresentationFormat>
  <Paragraphs>188</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Advanced Analysis of Algorithms</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Floyd-Warshall Algorithm</vt:lpstr>
      <vt:lpstr>Transitive Closure</vt:lpstr>
      <vt:lpstr>Johnson's Algorithm</vt:lpstr>
      <vt:lpstr>Johnson's Algorithm</vt:lpstr>
      <vt:lpstr>Johnson's Algorithm</vt:lpstr>
      <vt:lpstr>Johnson's Algorithm</vt:lpstr>
      <vt:lpstr>Johnson's Algorithm</vt:lpstr>
      <vt:lpstr>Johnson's Algorithm</vt:lpstr>
      <vt:lpstr>Johnson's Algorithm</vt:lpstr>
      <vt:lpstr>Johnson's Algorithm</vt:lpstr>
      <vt:lpstr>Johnson's Algorithm</vt:lpstr>
      <vt:lpstr>Johnson's Algorithm</vt:lpstr>
      <vt:lpstr>Johnson's Algorithm</vt:lpstr>
      <vt:lpstr>Johnson's Algorithm</vt:lpstr>
      <vt:lpstr>Johnson's Algorithm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Analysis of Algorithms</dc:title>
  <dc:creator>Genius Computers</dc:creator>
  <cp:lastModifiedBy>Dr .Qaisar Abbas</cp:lastModifiedBy>
  <cp:revision>426</cp:revision>
  <dcterms:created xsi:type="dcterms:W3CDTF">2006-08-16T00:00:00Z</dcterms:created>
  <dcterms:modified xsi:type="dcterms:W3CDTF">2015-02-06T13:18:06Z</dcterms:modified>
</cp:coreProperties>
</file>