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8B10FEB0-7121-4FA2-B351-761B254FF88D}"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10FEB0-7121-4FA2-B351-761B254FF8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10FEB0-7121-4FA2-B351-761B254FF8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10FEB0-7121-4FA2-B351-761B254FF8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10FEB0-7121-4FA2-B351-761B254FF88D}"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B10FEB0-7121-4FA2-B351-761B254FF8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B10FEB0-7121-4FA2-B351-761B254FF88D}"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B10FEB0-7121-4FA2-B351-761B254FF8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B10FEB0-7121-4FA2-B351-761B254FF8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E7336D0-071A-4364-AB06-3007DF2BC740}" type="datetimeFigureOut">
              <a:rPr lang="en-US" smtClean="0"/>
              <a:t>3/16/2021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B10FEB0-7121-4FA2-B351-761B254FF8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9E7336D0-071A-4364-AB06-3007DF2BC740}" type="datetimeFigureOut">
              <a:rPr lang="en-US" smtClean="0"/>
              <a:t>3/16/2021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8B10FEB0-7121-4FA2-B351-761B254FF88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E7336D0-071A-4364-AB06-3007DF2BC740}" type="datetimeFigureOut">
              <a:rPr lang="en-US" smtClean="0"/>
              <a:t>3/16/2021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B10FEB0-7121-4FA2-B351-761B254FF88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Journalistic code of ethics</a:t>
            </a:r>
            <a:endParaRPr lang="en-US" dirty="0"/>
          </a:p>
        </p:txBody>
      </p:sp>
      <p:sp>
        <p:nvSpPr>
          <p:cNvPr id="3" name="Subtitle 2"/>
          <p:cNvSpPr>
            <a:spLocks noGrp="1"/>
          </p:cNvSpPr>
          <p:nvPr>
            <p:ph type="subTitle" idx="1"/>
          </p:nvPr>
        </p:nvSpPr>
        <p:spPr/>
        <p:txBody>
          <a:bodyPr/>
          <a:lstStyle/>
          <a:p>
            <a:r>
              <a:rPr lang="en-US" dirty="0" smtClean="0"/>
              <a:t>Topic 4</a:t>
            </a:r>
          </a:p>
          <a:p>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A Code of Ethics is a </a:t>
            </a:r>
            <a:r>
              <a:rPr lang="en-US" dirty="0" smtClean="0">
                <a:solidFill>
                  <a:srgbClr val="FFFF00"/>
                </a:solidFill>
              </a:rPr>
              <a:t>set of standards, rules, guidelines, and values that govern and guide ethical business behavior in a company, profession, or organization of it's employees, interactions among the employees, and interactions between the employees and the general public.</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solidFill>
                  <a:srgbClr val="FFFF00"/>
                </a:solidFill>
              </a:rPr>
              <a:t>Some codes of ethics have the force of </a:t>
            </a:r>
            <a:r>
              <a:rPr lang="en-US" b="1" dirty="0" smtClean="0">
                <a:solidFill>
                  <a:srgbClr val="FFFF00"/>
                </a:solidFill>
              </a:rPr>
              <a:t>law</a:t>
            </a:r>
            <a:r>
              <a:rPr lang="en-US" dirty="0" smtClean="0"/>
              <a:t>.</a:t>
            </a:r>
          </a:p>
          <a:p>
            <a:pPr lvl="1" algn="just"/>
            <a:r>
              <a:rPr lang="en-US" dirty="0" smtClean="0"/>
              <a:t>Violations </a:t>
            </a:r>
            <a:r>
              <a:rPr lang="en-US" dirty="0" smtClean="0"/>
              <a:t>of these codes may be subject to administrative (e.g., loss of license), civil or penal </a:t>
            </a:r>
            <a:r>
              <a:rPr lang="en-US" dirty="0" smtClean="0"/>
              <a:t>remedies</a:t>
            </a:r>
          </a:p>
          <a:p>
            <a:pPr algn="just"/>
            <a:endParaRPr lang="en-US" b="1" dirty="0" smtClean="0">
              <a:solidFill>
                <a:srgbClr val="FFFF00"/>
              </a:solidFill>
            </a:endParaRPr>
          </a:p>
          <a:p>
            <a:pPr algn="just"/>
            <a:r>
              <a:rPr lang="en-US" b="1" dirty="0" smtClean="0">
                <a:solidFill>
                  <a:srgbClr val="FFFF00"/>
                </a:solidFill>
              </a:rPr>
              <a:t>Other </a:t>
            </a:r>
            <a:r>
              <a:rPr lang="en-US" b="1" dirty="0" smtClean="0">
                <a:solidFill>
                  <a:srgbClr val="FFFF00"/>
                </a:solidFill>
              </a:rPr>
              <a:t>codes can be enforced by the promulgating organization </a:t>
            </a:r>
            <a:r>
              <a:rPr lang="en-US" b="1" dirty="0" smtClean="0">
                <a:solidFill>
                  <a:srgbClr val="FFFF00"/>
                </a:solidFill>
              </a:rPr>
              <a:t>alone</a:t>
            </a:r>
          </a:p>
          <a:p>
            <a:pPr lvl="1" algn="just"/>
            <a:r>
              <a:rPr lang="en-US" dirty="0" smtClean="0"/>
              <a:t>a </a:t>
            </a:r>
            <a:r>
              <a:rPr lang="en-US" dirty="0" smtClean="0"/>
              <a:t>violation of these codes is usually limited to loss of membership in the organization</a:t>
            </a:r>
            <a:r>
              <a:rPr lang="en-US" dirty="0" smtClean="0"/>
              <a:t>.</a:t>
            </a:r>
          </a:p>
          <a:p>
            <a:pPr algn="just"/>
            <a:endParaRPr lang="en-US" b="1" dirty="0" smtClean="0">
              <a:solidFill>
                <a:srgbClr val="FFFF00"/>
              </a:solidFill>
            </a:endParaRPr>
          </a:p>
          <a:p>
            <a:pPr algn="just"/>
            <a:r>
              <a:rPr lang="en-US" b="1" dirty="0" smtClean="0">
                <a:solidFill>
                  <a:srgbClr val="FFFF00"/>
                </a:solidFill>
              </a:rPr>
              <a:t>Other </a:t>
            </a:r>
            <a:r>
              <a:rPr lang="en-US" b="1" dirty="0" smtClean="0">
                <a:solidFill>
                  <a:srgbClr val="FFFF00"/>
                </a:solidFill>
              </a:rPr>
              <a:t>codes are merely advisory </a:t>
            </a:r>
          </a:p>
          <a:p>
            <a:pPr lvl="1" algn="just"/>
            <a:r>
              <a:rPr lang="en-US" dirty="0" smtClean="0"/>
              <a:t>there </a:t>
            </a:r>
            <a:r>
              <a:rPr lang="en-US" dirty="0" smtClean="0"/>
              <a:t>are no prescribed remedies for violations or even procedures for determining whether a violation even occurred</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Journalistic </a:t>
            </a:r>
            <a:r>
              <a:rPr lang="en-US" dirty="0" smtClean="0"/>
              <a:t>standards and ethics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solidFill>
                  <a:srgbClr val="FFFF00"/>
                </a:solidFill>
              </a:rPr>
              <a:t> Objectivity</a:t>
            </a:r>
          </a:p>
          <a:p>
            <a:pPr lvl="1" algn="just"/>
            <a:r>
              <a:rPr lang="en-US" dirty="0" smtClean="0"/>
              <a:t>Unequivocal separation between news and opinion. </a:t>
            </a:r>
          </a:p>
          <a:p>
            <a:pPr lvl="1" algn="just"/>
            <a:r>
              <a:rPr lang="en-US" dirty="0" smtClean="0"/>
              <a:t>Unequivocal separation between advertisements and news. </a:t>
            </a:r>
          </a:p>
          <a:p>
            <a:pPr lvl="1" algn="just"/>
            <a:r>
              <a:rPr lang="en-US" dirty="0" smtClean="0"/>
              <a:t>Reporter must avoid conflicts of </a:t>
            </a:r>
            <a:r>
              <a:rPr lang="en-US" dirty="0" smtClean="0"/>
              <a:t>interest</a:t>
            </a:r>
            <a:endParaRPr lang="en-US" dirty="0" smtClean="0"/>
          </a:p>
          <a:p>
            <a:pPr lvl="1" algn="just"/>
            <a:r>
              <a:rPr lang="en-US" dirty="0" smtClean="0"/>
              <a:t>Competing points of view are balanced and fairly characterized.</a:t>
            </a:r>
          </a:p>
          <a:p>
            <a:pPr lvl="1" algn="just"/>
            <a:r>
              <a:rPr lang="en-US" dirty="0" smtClean="0"/>
              <a:t>Persons who are the subject of adverse news stories are allowed a reasonable opportunity to respond to the adverse information before the story is published or broadcast.</a:t>
            </a:r>
          </a:p>
          <a:p>
            <a:pPr lvl="1" algn="just"/>
            <a:r>
              <a:rPr lang="en-US" dirty="0" smtClean="0"/>
              <a:t>Interference with reporting by any entity, including censorship, must be disclosed.</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dirty="0" smtClean="0">
                <a:solidFill>
                  <a:srgbClr val="FFFF00"/>
                </a:solidFill>
              </a:rPr>
              <a:t>Seek the Truth and Report It</a:t>
            </a:r>
            <a:endParaRPr lang="en-US" dirty="0" smtClean="0">
              <a:solidFill>
                <a:srgbClr val="FFFF00"/>
              </a:solidFill>
            </a:endParaRPr>
          </a:p>
          <a:p>
            <a:pPr lvl="1" algn="just"/>
            <a:r>
              <a:rPr lang="en-US" dirty="0" smtClean="0"/>
              <a:t>Journalists should be honest, fair and courageous in gathering, reporting and interpreting information. </a:t>
            </a:r>
          </a:p>
          <a:p>
            <a:pPr lvl="1" algn="just"/>
            <a:r>
              <a:rPr lang="en-US" dirty="0" smtClean="0"/>
              <a:t>Test the accuracy of information from all sources and exercise care to avoid inadvertent error. </a:t>
            </a:r>
            <a:r>
              <a:rPr lang="en-US" dirty="0" smtClean="0"/>
              <a:t>Deliberate distortion is never permissible.</a:t>
            </a:r>
            <a:endParaRPr lang="en-US" dirty="0" smtClean="0"/>
          </a:p>
          <a:p>
            <a:pPr lvl="1" algn="just"/>
            <a:r>
              <a:rPr lang="en-US" dirty="0" smtClean="0"/>
              <a:t>Diligently seek out subjects of news stories to give them the opportunity to respond to allegations of wrong doing.</a:t>
            </a:r>
          </a:p>
          <a:p>
            <a:pPr lvl="1" algn="just"/>
            <a:r>
              <a:rPr lang="en-US" dirty="0" smtClean="0"/>
              <a:t>Identify sources whenever feasible. The public is entitled to as much information as possible on sources so always question sources’ motives before promising anonymity. </a:t>
            </a:r>
          </a:p>
          <a:p>
            <a:pPr lvl="1" algn="just"/>
            <a:r>
              <a:rPr lang="en-US" dirty="0" smtClean="0"/>
              <a:t>Clarify conditions attached to any promise made in exchange for information. Keep promises.</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10000"/>
          </a:bodyPr>
          <a:lstStyle/>
          <a:p>
            <a:pPr lvl="1" algn="just"/>
            <a:r>
              <a:rPr lang="en-US" dirty="0" smtClean="0"/>
              <a:t>Make certain that headlines, news teases and promotional material, photos, video, audio, graphics, sound bites and quotations do not misrepresent. They should not oversimplify or highlight incidents out of context.</a:t>
            </a:r>
          </a:p>
          <a:p>
            <a:pPr lvl="1" algn="just"/>
            <a:r>
              <a:rPr lang="en-US" dirty="0" smtClean="0"/>
              <a:t>Never distort the content of news photos or video. Image enhancement for technical clarity is always permissible. Label montages and photo illustrations.</a:t>
            </a:r>
          </a:p>
          <a:p>
            <a:pPr lvl="1" algn="just"/>
            <a:r>
              <a:rPr lang="en-US" dirty="0" smtClean="0"/>
              <a:t>Avoid misleading re-enactments or staged news events. If re-enactment is necessary to tell a story, label it.</a:t>
            </a:r>
          </a:p>
          <a:p>
            <a:pPr lvl="1" algn="just"/>
            <a:r>
              <a:rPr lang="en-US" dirty="0" smtClean="0"/>
              <a:t>Avoid undercover or other surreptitious methods of gathering information except when traditional open methods will not yield information vital to the public. Use of such methods should be explained as part of the story</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Autofit/>
          </a:bodyPr>
          <a:lstStyle/>
          <a:p>
            <a:pPr algn="just"/>
            <a:r>
              <a:rPr lang="en-US" sz="2000" b="1" dirty="0" smtClean="0">
                <a:solidFill>
                  <a:srgbClr val="FFFF00"/>
                </a:solidFill>
              </a:rPr>
              <a:t>Never plagiarize</a:t>
            </a:r>
            <a:endParaRPr lang="en-US" sz="2000" dirty="0" smtClean="0">
              <a:solidFill>
                <a:srgbClr val="FFFF00"/>
              </a:solidFill>
            </a:endParaRPr>
          </a:p>
          <a:p>
            <a:pPr lvl="1" algn="just"/>
            <a:r>
              <a:rPr lang="en-US" sz="1800" dirty="0" smtClean="0"/>
              <a:t>Tell the story of the diversity and magnitude of the human experience boldly, even when it is unpopular to do so.</a:t>
            </a:r>
          </a:p>
          <a:p>
            <a:pPr lvl="1" algn="just"/>
            <a:r>
              <a:rPr lang="en-US" sz="1800" dirty="0" smtClean="0"/>
              <a:t>Examine their own cultural values and avoid imposing those values on others.</a:t>
            </a:r>
          </a:p>
          <a:p>
            <a:pPr lvl="1" algn="just"/>
            <a:r>
              <a:rPr lang="en-US" sz="1800" dirty="0" smtClean="0"/>
              <a:t>Avoid stereotyping by race, gender, age, religion, ethnicity, geography, sexual orientation, disability, physical appearance or social status.</a:t>
            </a:r>
          </a:p>
          <a:p>
            <a:pPr lvl="1" algn="just"/>
            <a:r>
              <a:rPr lang="en-US" sz="1800" dirty="0" smtClean="0"/>
              <a:t>Support the open exchange of views, even views they find repugnant.</a:t>
            </a:r>
          </a:p>
          <a:p>
            <a:pPr lvl="1" algn="just"/>
            <a:r>
              <a:rPr lang="en-US" sz="1800" dirty="0" smtClean="0"/>
              <a:t>Give voice to the voiceless; official and unofficial sources of information can be equally valid.</a:t>
            </a:r>
          </a:p>
          <a:p>
            <a:pPr lvl="1" algn="just"/>
            <a:r>
              <a:rPr lang="en-US" sz="1800" dirty="0" smtClean="0"/>
              <a:t>Distinguish between advocacy and news reporting. Analysis and commentary should be labeled and not misrepresent fact or context.</a:t>
            </a:r>
          </a:p>
          <a:p>
            <a:pPr lvl="1" algn="just"/>
            <a:r>
              <a:rPr lang="en-US" sz="1800" dirty="0" smtClean="0"/>
              <a:t>Distinguish news from advertising and shun hybrids that blur the lines between the two.</a:t>
            </a:r>
          </a:p>
          <a:p>
            <a:pPr lvl="1" algn="just"/>
            <a:r>
              <a:rPr lang="en-US" sz="1800" dirty="0" smtClean="0"/>
              <a:t>Recognize a special obligation to ensure that the public's business is conducted in the open and that government records are open to check.</a:t>
            </a:r>
          </a:p>
          <a:p>
            <a:pPr algn="just"/>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19400"/>
            <a:ext cx="7772400" cy="914400"/>
          </a:xfrm>
        </p:spPr>
        <p:txBody>
          <a:bodyPr/>
          <a:lstStyle/>
          <a:p>
            <a:pPr algn="ctr"/>
            <a:r>
              <a:rPr lang="en-US" b="1" dirty="0" smtClean="0">
                <a:solidFill>
                  <a:srgbClr val="FFFF00"/>
                </a:solidFill>
              </a:rPr>
              <a:t>Thank You!</a:t>
            </a:r>
            <a:endParaRPr lang="en-US"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316736"/>
          </a:xfrm>
        </p:spPr>
        <p:txBody>
          <a:bodyPr/>
          <a:lstStyle/>
          <a:p>
            <a:r>
              <a:rPr lang="en-US" dirty="0" smtClean="0"/>
              <a:t>Journalistic ethics and standards </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principles of ethics and of good practice to address the specific challenges faced by professional </a:t>
            </a:r>
            <a:r>
              <a:rPr lang="en-US" dirty="0" smtClean="0"/>
              <a:t>journalists</a:t>
            </a:r>
          </a:p>
          <a:p>
            <a:pPr algn="just"/>
            <a:endParaRPr lang="en-US" dirty="0" smtClean="0"/>
          </a:p>
          <a:p>
            <a:pPr algn="just"/>
            <a:r>
              <a:rPr lang="en-US" dirty="0" smtClean="0"/>
              <a:t>professional </a:t>
            </a:r>
            <a:r>
              <a:rPr lang="en-US" dirty="0" smtClean="0"/>
              <a:t>"code of ethics" or the "canons of </a:t>
            </a:r>
            <a:r>
              <a:rPr lang="en-US" dirty="0" smtClean="0"/>
              <a:t>journalism“</a:t>
            </a:r>
          </a:p>
          <a:p>
            <a:pPr algn="just"/>
            <a:endParaRPr lang="en-US" dirty="0" smtClean="0"/>
          </a:p>
          <a:p>
            <a:pPr algn="just"/>
            <a:r>
              <a:rPr lang="en-US" dirty="0" smtClean="0"/>
              <a:t>by </a:t>
            </a:r>
            <a:r>
              <a:rPr lang="en-US" dirty="0" smtClean="0"/>
              <a:t>professional journalism associations and individual print broadcast, and online news organizations.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Most of the codes, share </a:t>
            </a:r>
            <a:r>
              <a:rPr lang="en-US" dirty="0" smtClean="0"/>
              <a:t>common </a:t>
            </a:r>
            <a:r>
              <a:rPr lang="en-US" dirty="0" smtClean="0"/>
              <a:t>elements:</a:t>
            </a:r>
          </a:p>
          <a:p>
            <a:pPr lvl="1"/>
            <a:r>
              <a:rPr lang="en-US" dirty="0" smtClean="0"/>
              <a:t>Truthfulness</a:t>
            </a:r>
          </a:p>
          <a:p>
            <a:pPr lvl="1"/>
            <a:r>
              <a:rPr lang="en-US" dirty="0" smtClean="0"/>
              <a:t>Accuracy</a:t>
            </a:r>
          </a:p>
          <a:p>
            <a:pPr lvl="1"/>
            <a:r>
              <a:rPr lang="en-US" dirty="0" smtClean="0"/>
              <a:t>O</a:t>
            </a:r>
            <a:r>
              <a:rPr lang="en-US" dirty="0" smtClean="0"/>
              <a:t>bjectivity </a:t>
            </a:r>
          </a:p>
          <a:p>
            <a:pPr lvl="1"/>
            <a:r>
              <a:rPr lang="en-US" dirty="0" smtClean="0"/>
              <a:t>Impartiality</a:t>
            </a:r>
          </a:p>
          <a:p>
            <a:pPr lvl="1"/>
            <a:r>
              <a:rPr lang="en-US" dirty="0" smtClean="0"/>
              <a:t>Fairness</a:t>
            </a:r>
          </a:p>
          <a:p>
            <a:pPr lvl="1"/>
            <a:r>
              <a:rPr lang="en-US" dirty="0" smtClean="0"/>
              <a:t>P</a:t>
            </a:r>
            <a:r>
              <a:rPr lang="en-US" dirty="0" smtClean="0"/>
              <a:t>ublic </a:t>
            </a:r>
            <a:r>
              <a:rPr lang="en-US" dirty="0" smtClean="0"/>
              <a:t>accountability </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CODE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The Code, which includes this </a:t>
            </a:r>
            <a:r>
              <a:rPr lang="en-US" dirty="0" smtClean="0">
                <a:solidFill>
                  <a:srgbClr val="FFFF00"/>
                </a:solidFill>
              </a:rPr>
              <a:t>preamble</a:t>
            </a:r>
            <a:r>
              <a:rPr lang="en-US" dirty="0" smtClean="0"/>
              <a:t> and the </a:t>
            </a:r>
            <a:r>
              <a:rPr lang="en-US" dirty="0" smtClean="0">
                <a:solidFill>
                  <a:srgbClr val="FFFF00"/>
                </a:solidFill>
              </a:rPr>
              <a:t>public interest exceptions </a:t>
            </a:r>
            <a:r>
              <a:rPr lang="en-US" dirty="0" smtClean="0"/>
              <a:t>below, sets the benchmark for those ethical standards, protecting both the rights of the individual and the public's right to know</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algn="just"/>
            <a:r>
              <a:rPr lang="en-US" dirty="0" smtClean="0"/>
              <a:t>Practical implementation rather than theoretical only</a:t>
            </a:r>
          </a:p>
          <a:p>
            <a:pPr algn="just"/>
            <a:r>
              <a:rPr lang="en-US" dirty="0" smtClean="0"/>
              <a:t>rights of the </a:t>
            </a:r>
            <a:r>
              <a:rPr lang="en-US" dirty="0" smtClean="0"/>
              <a:t>individual to an extent</a:t>
            </a:r>
          </a:p>
          <a:p>
            <a:pPr algn="just"/>
            <a:r>
              <a:rPr lang="en-US" dirty="0" smtClean="0"/>
              <a:t>the responsibility of editors and publishers to apply the Code to editorial material in both printed and online versions of publications</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Press Complaints </a:t>
            </a:r>
            <a:r>
              <a:rPr lang="en-US" b="1" dirty="0" smtClean="0"/>
              <a:t>Commission (PCC)</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Press Complaints Commission is charged with enforcing the following Code of Practice </a:t>
            </a:r>
            <a:endParaRPr lang="en-US" dirty="0" smtClean="0"/>
          </a:p>
          <a:p>
            <a:pPr algn="just"/>
            <a:r>
              <a:rPr lang="en-US" dirty="0" smtClean="0"/>
              <a:t>This was ratified </a:t>
            </a:r>
            <a:r>
              <a:rPr lang="en-US" dirty="0" smtClean="0"/>
              <a:t>by the PCC on 01 August 2007</a:t>
            </a:r>
            <a:r>
              <a:rPr lang="en-US" dirty="0" smtClean="0"/>
              <a:t>.</a:t>
            </a:r>
          </a:p>
          <a:p>
            <a:pPr algn="just"/>
            <a:r>
              <a:rPr lang="en-US" dirty="0" smtClean="0"/>
              <a:t>Editors </a:t>
            </a:r>
            <a:r>
              <a:rPr lang="en-US" dirty="0" smtClean="0"/>
              <a:t>should co-operate swiftly with the PCC </a:t>
            </a:r>
            <a:endParaRPr lang="en-US" dirty="0" smtClean="0"/>
          </a:p>
          <a:p>
            <a:pPr algn="just"/>
            <a:r>
              <a:rPr lang="en-US" dirty="0" smtClean="0"/>
              <a:t>Any publication judged to have breached the Code must print the adjudication in full and with due prominence, including headline reference to the PCC.</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Evolution and </a:t>
            </a:r>
            <a:r>
              <a:rPr lang="en-US" b="1" dirty="0" smtClean="0"/>
              <a:t>Purpose </a:t>
            </a:r>
            <a:r>
              <a:rPr lang="en-US" b="1" dirty="0" smtClean="0"/>
              <a:t>of </a:t>
            </a:r>
            <a:r>
              <a:rPr lang="en-US" b="1" dirty="0" smtClean="0"/>
              <a:t>Codes </a:t>
            </a:r>
            <a:r>
              <a:rPr lang="en-US" b="1" dirty="0" smtClean="0"/>
              <a:t>of </a:t>
            </a:r>
            <a:r>
              <a:rPr lang="en-US" b="1" dirty="0" smtClean="0"/>
              <a:t>Journalism</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solidFill>
                  <a:srgbClr val="FFFF00"/>
                </a:solidFill>
              </a:rPr>
              <a:t>Evolution</a:t>
            </a:r>
          </a:p>
          <a:p>
            <a:pPr lvl="1" algn="just"/>
            <a:r>
              <a:rPr lang="en-US" dirty="0" smtClean="0"/>
              <a:t>To </a:t>
            </a:r>
            <a:r>
              <a:rPr lang="en-US" dirty="0" smtClean="0"/>
              <a:t>a large degree, the codes and canons evolved via observation of and response to past ethical lapses by journalists and </a:t>
            </a:r>
            <a:r>
              <a:rPr lang="en-US" dirty="0" smtClean="0"/>
              <a:t>publishers</a:t>
            </a:r>
          </a:p>
          <a:p>
            <a:pPr lvl="1" algn="just"/>
            <a:r>
              <a:rPr lang="en-US" dirty="0" smtClean="0"/>
              <a:t>Today</a:t>
            </a:r>
            <a:r>
              <a:rPr lang="en-US" dirty="0" smtClean="0"/>
              <a:t>, it is </a:t>
            </a:r>
            <a:r>
              <a:rPr lang="en-US" dirty="0" smtClean="0"/>
              <a:t>applicable </a:t>
            </a:r>
            <a:r>
              <a:rPr lang="en-US" dirty="0" smtClean="0"/>
              <a:t>to both staff and freelance journalists</a:t>
            </a:r>
            <a:endParaRPr lang="en-US" dirty="0" smtClean="0"/>
          </a:p>
          <a:p>
            <a:pPr algn="just"/>
            <a:endParaRPr lang="en-US" b="1" dirty="0" smtClean="0"/>
          </a:p>
          <a:p>
            <a:pPr algn="just"/>
            <a:r>
              <a:rPr lang="en-US" b="1" dirty="0" smtClean="0">
                <a:solidFill>
                  <a:srgbClr val="FFFF00"/>
                </a:solidFill>
              </a:rPr>
              <a:t>Purpose</a:t>
            </a:r>
          </a:p>
          <a:p>
            <a:pPr lvl="1" algn="just"/>
            <a:r>
              <a:rPr lang="en-US" dirty="0" smtClean="0"/>
              <a:t>highest </a:t>
            </a:r>
            <a:r>
              <a:rPr lang="en-US" dirty="0" smtClean="0"/>
              <a:t>quality of </a:t>
            </a:r>
            <a:r>
              <a:rPr lang="en-US" dirty="0" smtClean="0"/>
              <a:t>news</a:t>
            </a:r>
          </a:p>
          <a:p>
            <a:pPr lvl="1" algn="just"/>
            <a:r>
              <a:rPr lang="en-US" dirty="0" smtClean="0"/>
              <a:t>timely distribution of information in service of the public interest</a:t>
            </a:r>
            <a:r>
              <a:rPr lang="en-US" dirty="0" smtClean="0"/>
              <a:t>.</a:t>
            </a:r>
          </a:p>
          <a:p>
            <a:pPr lvl="1" algn="just"/>
            <a:r>
              <a:rPr lang="en-US" dirty="0" smtClean="0"/>
              <a:t>reputation of and trust in a news </a:t>
            </a:r>
            <a:r>
              <a:rPr lang="en-US" dirty="0" smtClean="0"/>
              <a:t>organization</a:t>
            </a:r>
          </a:p>
          <a:p>
            <a:pPr lvl="1" algn="just"/>
            <a:r>
              <a:rPr lang="en-US" dirty="0" smtClean="0"/>
              <a:t>guides through numerous </a:t>
            </a:r>
            <a:r>
              <a:rPr lang="en-US" dirty="0" smtClean="0"/>
              <a:t>difficulties</a:t>
            </a:r>
          </a:p>
          <a:p>
            <a:pPr lvl="1" algn="just"/>
            <a:r>
              <a:rPr lang="en-US" dirty="0" smtClean="0"/>
              <a:t>framework for self-monitoring and self-correction</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Organizations for Code of Ethics</a:t>
            </a:r>
            <a:endParaRPr lang="en-US" dirty="0"/>
          </a:p>
        </p:txBody>
      </p:sp>
      <p:sp>
        <p:nvSpPr>
          <p:cNvPr id="3" name="Content Placeholder 2"/>
          <p:cNvSpPr>
            <a:spLocks noGrp="1"/>
          </p:cNvSpPr>
          <p:nvPr>
            <p:ph idx="1"/>
          </p:nvPr>
        </p:nvSpPr>
        <p:spPr/>
        <p:txBody>
          <a:bodyPr>
            <a:normAutofit fontScale="92500"/>
          </a:bodyPr>
          <a:lstStyle/>
          <a:p>
            <a:pPr algn="just"/>
            <a:r>
              <a:rPr lang="en-US" b="1" dirty="0" smtClean="0">
                <a:solidFill>
                  <a:srgbClr val="FFFF00"/>
                </a:solidFill>
              </a:rPr>
              <a:t>Society of Professional Journalists </a:t>
            </a:r>
            <a:endParaRPr lang="en-US" b="1" dirty="0" smtClean="0">
              <a:solidFill>
                <a:srgbClr val="FFFF00"/>
              </a:solidFill>
            </a:endParaRPr>
          </a:p>
          <a:p>
            <a:pPr lvl="1" algn="just"/>
            <a:r>
              <a:rPr lang="en-US" dirty="0" smtClean="0"/>
              <a:t>forerunner of justice and the foundation of </a:t>
            </a:r>
            <a:r>
              <a:rPr lang="en-US" dirty="0" smtClean="0"/>
              <a:t>democracy</a:t>
            </a:r>
          </a:p>
          <a:p>
            <a:pPr lvl="1" algn="just"/>
            <a:r>
              <a:rPr lang="en-US" dirty="0" smtClean="0"/>
              <a:t>seeking truth and providing a fair and comprehensive account of events and </a:t>
            </a:r>
            <a:r>
              <a:rPr lang="en-US" dirty="0" smtClean="0"/>
              <a:t>issues</a:t>
            </a:r>
          </a:p>
          <a:p>
            <a:pPr algn="just"/>
            <a:endParaRPr lang="en-US" dirty="0" smtClean="0"/>
          </a:p>
          <a:p>
            <a:pPr algn="just"/>
            <a:r>
              <a:rPr lang="en-US" b="1" dirty="0" smtClean="0">
                <a:solidFill>
                  <a:srgbClr val="FFFF00"/>
                </a:solidFill>
              </a:rPr>
              <a:t>Radio </a:t>
            </a:r>
            <a:r>
              <a:rPr lang="en-US" b="1" dirty="0" smtClean="0">
                <a:solidFill>
                  <a:srgbClr val="FFFF00"/>
                </a:solidFill>
              </a:rPr>
              <a:t>Television Digital News </a:t>
            </a:r>
            <a:r>
              <a:rPr lang="en-US" b="1" dirty="0" smtClean="0">
                <a:solidFill>
                  <a:srgbClr val="FFFF00"/>
                </a:solidFill>
              </a:rPr>
              <a:t>Association</a:t>
            </a:r>
            <a:r>
              <a:rPr lang="en-US" b="1" dirty="0" smtClean="0">
                <a:solidFill>
                  <a:srgbClr val="FFFF00"/>
                </a:solidFill>
              </a:rPr>
              <a:t> </a:t>
            </a:r>
            <a:r>
              <a:rPr lang="en-US" b="1" dirty="0" smtClean="0">
                <a:solidFill>
                  <a:srgbClr val="FFFF00"/>
                </a:solidFill>
              </a:rPr>
              <a:t>(RTDNA)</a:t>
            </a:r>
          </a:p>
          <a:p>
            <a:pPr lvl="1" algn="just"/>
            <a:r>
              <a:rPr lang="en-US" dirty="0" smtClean="0"/>
              <a:t>public trust, truthfulness, fairness, integrity, independence and </a:t>
            </a:r>
            <a:r>
              <a:rPr lang="en-US" dirty="0" smtClean="0"/>
              <a:t>accountability</a:t>
            </a:r>
          </a:p>
          <a:p>
            <a:pPr lvl="1" algn="just"/>
            <a:r>
              <a:rPr lang="en-US" dirty="0" smtClean="0"/>
              <a:t>pocket guide </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algn="just"/>
            <a:r>
              <a:rPr lang="en-US" b="1" dirty="0" smtClean="0">
                <a:solidFill>
                  <a:srgbClr val="FFFF00"/>
                </a:solidFill>
              </a:rPr>
              <a:t>Others</a:t>
            </a:r>
          </a:p>
          <a:p>
            <a:pPr lvl="1" algn="just"/>
            <a:r>
              <a:rPr lang="en-US" dirty="0" smtClean="0"/>
              <a:t>British </a:t>
            </a:r>
            <a:r>
              <a:rPr lang="en-US" dirty="0" smtClean="0"/>
              <a:t>Broadcasting Corporation: Editorial Guidelines</a:t>
            </a:r>
          </a:p>
          <a:p>
            <a:pPr lvl="1" algn="just"/>
            <a:r>
              <a:rPr lang="en-US" dirty="0" smtClean="0"/>
              <a:t>Canadian </a:t>
            </a:r>
            <a:r>
              <a:rPr lang="en-US" dirty="0" smtClean="0"/>
              <a:t>Broadcasting Corporation: Journalistic Standard and Practices</a:t>
            </a:r>
          </a:p>
          <a:p>
            <a:pPr lvl="1" algn="just"/>
            <a:r>
              <a:rPr lang="en-US" dirty="0" smtClean="0"/>
              <a:t>Al </a:t>
            </a:r>
            <a:r>
              <a:rPr lang="en-US" dirty="0" err="1" smtClean="0"/>
              <a:t>Jazeera</a:t>
            </a:r>
            <a:r>
              <a:rPr lang="en-US" dirty="0" smtClean="0"/>
              <a:t>: Code of Ethics.</a:t>
            </a:r>
          </a:p>
          <a:p>
            <a:pPr lvl="1" algn="just"/>
            <a:r>
              <a:rPr lang="en-US" dirty="0" smtClean="0"/>
              <a:t>Code </a:t>
            </a:r>
            <a:r>
              <a:rPr lang="en-US" dirty="0" smtClean="0"/>
              <a:t>of Journalists of the Republic of Slovenia</a:t>
            </a:r>
          </a:p>
          <a:p>
            <a:pPr algn="just"/>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34</TotalTime>
  <Words>968</Words>
  <Application>Microsoft Office PowerPoint</Application>
  <PresentationFormat>On-screen Show (4:3)</PresentationFormat>
  <Paragraphs>95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Metro</vt:lpstr>
      <vt:lpstr>Journalistic code of ethics</vt:lpstr>
      <vt:lpstr>Journalistic ethics and standards </vt:lpstr>
      <vt:lpstr>Continued…</vt:lpstr>
      <vt:lpstr>THE CODE </vt:lpstr>
      <vt:lpstr>Continued…</vt:lpstr>
      <vt:lpstr>Press Complaints Commission (PCC) </vt:lpstr>
      <vt:lpstr>Evolution and Purpose of Codes of Journalism </vt:lpstr>
      <vt:lpstr>Organizations for Code of Ethics</vt:lpstr>
      <vt:lpstr>Continued…</vt:lpstr>
      <vt:lpstr>Definition  </vt:lpstr>
      <vt:lpstr>Continued…</vt:lpstr>
      <vt:lpstr>Journalistic standards and ethics </vt:lpstr>
      <vt:lpstr>Continued…</vt:lpstr>
      <vt:lpstr>Continued…</vt:lpstr>
      <vt:lpstr>Continued…</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Journalistic code of ethics</dc:title>
  <dc:creator>Olive</dc:creator>
  <cp:lastModifiedBy>Olive</cp:lastModifiedBy>
  <cp:revision>35</cp:revision>
  <dcterms:created xsi:type="dcterms:W3CDTF">2021-03-16T14:35:40Z</dcterms:created>
  <dcterms:modified xsi:type="dcterms:W3CDTF">2021-03-16T15:10:26Z</dcterms:modified>
</cp:coreProperties>
</file>