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6" r:id="rId4"/>
    <p:sldId id="267" r:id="rId5"/>
    <p:sldId id="279" r:id="rId6"/>
    <p:sldId id="268" r:id="rId7"/>
    <p:sldId id="269" r:id="rId8"/>
    <p:sldId id="280" r:id="rId9"/>
    <p:sldId id="271" r:id="rId10"/>
    <p:sldId id="272" r:id="rId11"/>
    <p:sldId id="281" r:id="rId12"/>
    <p:sldId id="273" r:id="rId13"/>
    <p:sldId id="282" r:id="rId14"/>
    <p:sldId id="274" r:id="rId15"/>
    <p:sldId id="270" r:id="rId16"/>
    <p:sldId id="275" r:id="rId17"/>
    <p:sldId id="276" r:id="rId18"/>
    <p:sldId id="277" r:id="rId19"/>
    <p:sldId id="283" r:id="rId20"/>
    <p:sldId id="278" r:id="rId21"/>
    <p:sldId id="25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DEAFC4-30F1-424A-977F-099783DDDAA8}" type="datetimeFigureOut">
              <a:rPr lang="en-US" smtClean="0"/>
              <a:t>2/12/2020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969301-FEC2-4B25-8D0D-2D540EB3A414}" type="slidenum">
              <a:rPr lang="en-US" smtClean="0"/>
              <a:t>‹#›</a:t>
            </a:fld>
            <a:endParaRPr lang="en-US"/>
          </a:p>
        </p:txBody>
      </p:sp>
    </p:spTree>
    <p:extLst>
      <p:ext uri="{BB962C8B-B14F-4D97-AF65-F5344CB8AC3E}">
        <p14:creationId xmlns:p14="http://schemas.microsoft.com/office/powerpoint/2010/main" val="1209379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6000" b="1" i="1" u="sng" dirty="0" smtClean="0"/>
              <a:t>AN OVERVIEW of PROJECT PLANNING</a:t>
            </a:r>
            <a:endParaRPr lang="en-US" sz="60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3: Analyze </a:t>
            </a:r>
            <a:r>
              <a:rPr lang="en-US" b="1" u="sng" dirty="0" smtClean="0"/>
              <a:t/>
            </a:r>
            <a:br>
              <a:rPr lang="en-US" b="1" u="sng" dirty="0" smtClean="0"/>
            </a:br>
            <a:r>
              <a:rPr lang="en-US" b="1" u="sng" dirty="0" smtClean="0"/>
              <a:t>Project Characteristics</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a:t>Distinguish the project as either objective- or </a:t>
            </a:r>
            <a:r>
              <a:rPr lang="en-US" dirty="0" smtClean="0"/>
              <a:t>product-driven</a:t>
            </a:r>
          </a:p>
          <a:p>
            <a:r>
              <a:rPr lang="en-US" dirty="0" smtClean="0"/>
              <a:t>Analyze </a:t>
            </a:r>
            <a:r>
              <a:rPr lang="en-US" dirty="0"/>
              <a:t>other project </a:t>
            </a:r>
            <a:r>
              <a:rPr lang="en-US" dirty="0" smtClean="0"/>
              <a:t>characteristics</a:t>
            </a:r>
          </a:p>
          <a:p>
            <a:r>
              <a:rPr lang="en-US" dirty="0" smtClean="0"/>
              <a:t>Identify </a:t>
            </a:r>
            <a:r>
              <a:rPr lang="en-US" dirty="0"/>
              <a:t>high-level project </a:t>
            </a:r>
            <a:r>
              <a:rPr lang="en-US" dirty="0" smtClean="0"/>
              <a:t>risks</a:t>
            </a:r>
          </a:p>
          <a:p>
            <a:r>
              <a:rPr lang="en-US" dirty="0" smtClean="0"/>
              <a:t>Take </a:t>
            </a:r>
            <a:r>
              <a:rPr lang="en-US" dirty="0"/>
              <a:t>into account user requirements concerning </a:t>
            </a:r>
            <a:r>
              <a:rPr lang="en-US" dirty="0" smtClean="0"/>
              <a:t>implementation</a:t>
            </a:r>
          </a:p>
          <a:p>
            <a:r>
              <a:rPr lang="en-US" dirty="0" smtClean="0"/>
              <a:t>Select </a:t>
            </a:r>
            <a:r>
              <a:rPr lang="en-US" dirty="0"/>
              <a:t>development methodology and life- cycle </a:t>
            </a:r>
            <a:r>
              <a:rPr lang="en-US" dirty="0" smtClean="0"/>
              <a:t>approach</a:t>
            </a:r>
          </a:p>
          <a:p>
            <a:r>
              <a:rPr lang="en-US" dirty="0" smtClean="0"/>
              <a:t>Review </a:t>
            </a:r>
            <a:r>
              <a:rPr lang="en-US" dirty="0"/>
              <a:t>overall resource estimates </a:t>
            </a:r>
          </a:p>
        </p:txBody>
      </p:sp>
    </p:spTree>
    <p:extLst>
      <p:ext uri="{BB962C8B-B14F-4D97-AF65-F5344CB8AC3E}">
        <p14:creationId xmlns:p14="http://schemas.microsoft.com/office/powerpoint/2010/main" val="2828620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3: Analyze </a:t>
            </a:r>
            <a:r>
              <a:rPr lang="en-US" b="1" u="sng" dirty="0" smtClean="0"/>
              <a:t/>
            </a:r>
            <a:br>
              <a:rPr lang="en-US" b="1" u="sng" dirty="0" smtClean="0"/>
            </a:br>
            <a:r>
              <a:rPr lang="en-US" b="1" u="sng" dirty="0" smtClean="0"/>
              <a:t>Project </a:t>
            </a:r>
            <a:r>
              <a:rPr lang="en-US" b="1" u="sng" dirty="0"/>
              <a:t>Characteristics</a:t>
            </a:r>
            <a:endParaRPr lang="en-US" dirty="0"/>
          </a:p>
        </p:txBody>
      </p:sp>
      <p:sp>
        <p:nvSpPr>
          <p:cNvPr id="3" name="Content Placeholder 2"/>
          <p:cNvSpPr>
            <a:spLocks noGrp="1"/>
          </p:cNvSpPr>
          <p:nvPr>
            <p:ph idx="1"/>
          </p:nvPr>
        </p:nvSpPr>
        <p:spPr/>
        <p:txBody>
          <a:bodyPr/>
          <a:lstStyle/>
          <a:p>
            <a:r>
              <a:rPr lang="en-US" b="1" i="1" dirty="0"/>
              <a:t>Activity </a:t>
            </a:r>
            <a:r>
              <a:rPr lang="en-US" b="1" i="1" dirty="0" smtClean="0"/>
              <a:t>3: </a:t>
            </a:r>
            <a:r>
              <a:rPr lang="en-US" dirty="0" smtClean="0"/>
              <a:t>Prepare a list of risks, that you think </a:t>
            </a:r>
            <a:r>
              <a:rPr lang="en-US" dirty="0" err="1" smtClean="0"/>
              <a:t>brigette</a:t>
            </a:r>
            <a:r>
              <a:rPr lang="en-US" dirty="0" smtClean="0"/>
              <a:t> will identify in this step. </a:t>
            </a:r>
            <a:endParaRPr lang="en-US" dirty="0"/>
          </a:p>
        </p:txBody>
      </p:sp>
    </p:spTree>
    <p:extLst>
      <p:ext uri="{BB962C8B-B14F-4D97-AF65-F5344CB8AC3E}">
        <p14:creationId xmlns:p14="http://schemas.microsoft.com/office/powerpoint/2010/main" val="2271819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4: Identify Project </a:t>
            </a:r>
            <a:r>
              <a:rPr lang="en-US" b="1" u="sng" dirty="0" smtClean="0"/>
              <a:t/>
            </a:r>
            <a:br>
              <a:rPr lang="en-US" b="1" u="sng" dirty="0" smtClean="0"/>
            </a:br>
            <a:r>
              <a:rPr lang="en-US" b="1" u="sng" dirty="0" smtClean="0"/>
              <a:t>Products </a:t>
            </a:r>
            <a:r>
              <a:rPr lang="en-US" b="1" u="sng" dirty="0"/>
              <a:t>&amp; Activities</a:t>
            </a:r>
          </a:p>
        </p:txBody>
      </p:sp>
      <p:sp>
        <p:nvSpPr>
          <p:cNvPr id="3" name="Content Placeholder 2"/>
          <p:cNvSpPr>
            <a:spLocks noGrp="1"/>
          </p:cNvSpPr>
          <p:nvPr>
            <p:ph idx="1"/>
          </p:nvPr>
        </p:nvSpPr>
        <p:spPr/>
        <p:txBody>
          <a:bodyPr/>
          <a:lstStyle/>
          <a:p>
            <a:r>
              <a:rPr lang="en-US" dirty="0" smtClean="0"/>
              <a:t>Identify </a:t>
            </a:r>
            <a:r>
              <a:rPr lang="en-US" dirty="0"/>
              <a:t>and describe project </a:t>
            </a:r>
            <a:r>
              <a:rPr lang="en-US" dirty="0" smtClean="0"/>
              <a:t>products</a:t>
            </a:r>
          </a:p>
          <a:p>
            <a:r>
              <a:rPr lang="en-US" dirty="0" smtClean="0"/>
              <a:t>Document </a:t>
            </a:r>
            <a:r>
              <a:rPr lang="en-US" dirty="0"/>
              <a:t>generic product </a:t>
            </a:r>
            <a:r>
              <a:rPr lang="en-US" dirty="0" smtClean="0"/>
              <a:t>flows</a:t>
            </a:r>
          </a:p>
          <a:p>
            <a:r>
              <a:rPr lang="en-US" dirty="0" smtClean="0"/>
              <a:t>Recognize </a:t>
            </a:r>
            <a:r>
              <a:rPr lang="en-US" dirty="0"/>
              <a:t>product </a:t>
            </a:r>
            <a:r>
              <a:rPr lang="en-US" dirty="0" smtClean="0"/>
              <a:t>instances</a:t>
            </a:r>
          </a:p>
          <a:p>
            <a:r>
              <a:rPr lang="en-US" dirty="0" smtClean="0"/>
              <a:t>Produce </a:t>
            </a:r>
            <a:r>
              <a:rPr lang="en-US" dirty="0"/>
              <a:t>ideal activity </a:t>
            </a:r>
            <a:r>
              <a:rPr lang="en-US" dirty="0" smtClean="0"/>
              <a:t>network</a:t>
            </a:r>
          </a:p>
          <a:p>
            <a:r>
              <a:rPr lang="en-US" dirty="0" smtClean="0"/>
              <a:t>Modify </a:t>
            </a:r>
            <a:r>
              <a:rPr lang="en-US" dirty="0"/>
              <a:t>the ideal to take into account need for stages and checkpoints</a:t>
            </a:r>
          </a:p>
        </p:txBody>
      </p:sp>
    </p:spTree>
    <p:extLst>
      <p:ext uri="{BB962C8B-B14F-4D97-AF65-F5344CB8AC3E}">
        <p14:creationId xmlns:p14="http://schemas.microsoft.com/office/powerpoint/2010/main" val="416922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4: Identify Project </a:t>
            </a:r>
            <a:br>
              <a:rPr lang="en-US" b="1" u="sng" dirty="0"/>
            </a:br>
            <a:r>
              <a:rPr lang="en-US" b="1" u="sng" dirty="0"/>
              <a:t>Products &amp; Activities</a:t>
            </a:r>
            <a:endParaRPr lang="en-US" dirty="0"/>
          </a:p>
        </p:txBody>
      </p:sp>
      <p:sp>
        <p:nvSpPr>
          <p:cNvPr id="3" name="Content Placeholder 2"/>
          <p:cNvSpPr>
            <a:spLocks noGrp="1"/>
          </p:cNvSpPr>
          <p:nvPr>
            <p:ph idx="1"/>
          </p:nvPr>
        </p:nvSpPr>
        <p:spPr/>
        <p:txBody>
          <a:bodyPr/>
          <a:lstStyle/>
          <a:p>
            <a:pPr algn="just"/>
            <a:r>
              <a:rPr lang="en-US" b="1" i="1" dirty="0"/>
              <a:t>Activity </a:t>
            </a:r>
            <a:r>
              <a:rPr lang="en-US" b="1" i="1" dirty="0" smtClean="0"/>
              <a:t>4: </a:t>
            </a:r>
            <a:r>
              <a:rPr lang="en-US" dirty="0" smtClean="0"/>
              <a:t>At </a:t>
            </a:r>
            <a:r>
              <a:rPr lang="en-US" dirty="0" err="1" smtClean="0"/>
              <a:t>brightmouth</a:t>
            </a:r>
            <a:r>
              <a:rPr lang="en-US" dirty="0" smtClean="0"/>
              <a:t> college, </a:t>
            </a:r>
            <a:r>
              <a:rPr lang="en-US" dirty="0" err="1" smtClean="0"/>
              <a:t>Brigette</a:t>
            </a:r>
            <a:r>
              <a:rPr lang="en-US" dirty="0" smtClean="0"/>
              <a:t> has decided that the finance department at the college should carry out acceptance testing of the new payroll system. The staff are not sure what test documents should look like, </a:t>
            </a:r>
            <a:r>
              <a:rPr lang="en-US" dirty="0" err="1" smtClean="0"/>
              <a:t>Brigette</a:t>
            </a:r>
            <a:r>
              <a:rPr lang="en-US" dirty="0" smtClean="0"/>
              <a:t> draws up a product description of a test case. Write the content for this product description.</a:t>
            </a:r>
            <a:endParaRPr lang="en-US" dirty="0"/>
          </a:p>
        </p:txBody>
      </p:sp>
    </p:spTree>
    <p:extLst>
      <p:ext uri="{BB962C8B-B14F-4D97-AF65-F5344CB8AC3E}">
        <p14:creationId xmlns:p14="http://schemas.microsoft.com/office/powerpoint/2010/main" val="1664877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5: Estimate Effort </a:t>
            </a:r>
            <a:r>
              <a:rPr lang="en-US" b="1" u="sng" dirty="0" smtClean="0"/>
              <a:t/>
            </a:r>
            <a:br>
              <a:rPr lang="en-US" b="1" u="sng" dirty="0" smtClean="0"/>
            </a:br>
            <a:r>
              <a:rPr lang="en-US" b="1" u="sng" dirty="0" smtClean="0"/>
              <a:t>for </a:t>
            </a:r>
            <a:r>
              <a:rPr lang="en-US" b="1" u="sng" dirty="0"/>
              <a:t>Each Activity</a:t>
            </a:r>
          </a:p>
        </p:txBody>
      </p:sp>
      <p:sp>
        <p:nvSpPr>
          <p:cNvPr id="3" name="Content Placeholder 2"/>
          <p:cNvSpPr>
            <a:spLocks noGrp="1"/>
          </p:cNvSpPr>
          <p:nvPr>
            <p:ph idx="1"/>
          </p:nvPr>
        </p:nvSpPr>
        <p:spPr/>
        <p:txBody>
          <a:bodyPr/>
          <a:lstStyle/>
          <a:p>
            <a:r>
              <a:rPr lang="en-US" dirty="0"/>
              <a:t>Carry out </a:t>
            </a:r>
            <a:r>
              <a:rPr lang="en-US"/>
              <a:t>bottom-up </a:t>
            </a:r>
            <a:r>
              <a:rPr lang="en-US" smtClean="0"/>
              <a:t>estimates</a:t>
            </a:r>
          </a:p>
          <a:p>
            <a:r>
              <a:rPr lang="en-US" smtClean="0"/>
              <a:t>Revise </a:t>
            </a:r>
            <a:r>
              <a:rPr lang="en-US" dirty="0"/>
              <a:t>plan to create controllable activities </a:t>
            </a:r>
          </a:p>
        </p:txBody>
      </p:sp>
    </p:spTree>
    <p:extLst>
      <p:ext uri="{BB962C8B-B14F-4D97-AF65-F5344CB8AC3E}">
        <p14:creationId xmlns:p14="http://schemas.microsoft.com/office/powerpoint/2010/main" val="147915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Step 6: Identify Activity Risks</a:t>
            </a:r>
          </a:p>
        </p:txBody>
      </p:sp>
      <p:sp>
        <p:nvSpPr>
          <p:cNvPr id="3" name="Content Placeholder 2"/>
          <p:cNvSpPr>
            <a:spLocks noGrp="1"/>
          </p:cNvSpPr>
          <p:nvPr>
            <p:ph idx="1"/>
          </p:nvPr>
        </p:nvSpPr>
        <p:spPr/>
        <p:txBody>
          <a:bodyPr>
            <a:normAutofit fontScale="92500"/>
          </a:bodyPr>
          <a:lstStyle/>
          <a:p>
            <a:pPr algn="just"/>
            <a:r>
              <a:rPr lang="en-US" dirty="0"/>
              <a:t>Identify and quantify activity-based </a:t>
            </a:r>
            <a:r>
              <a:rPr lang="en-US" dirty="0" smtClean="0"/>
              <a:t>risks</a:t>
            </a:r>
          </a:p>
          <a:p>
            <a:pPr algn="just"/>
            <a:r>
              <a:rPr lang="en-US" dirty="0" smtClean="0"/>
              <a:t>Plan </a:t>
            </a:r>
            <a:r>
              <a:rPr lang="en-US" dirty="0"/>
              <a:t>risk reduction and contingency measures where </a:t>
            </a:r>
            <a:r>
              <a:rPr lang="en-US" dirty="0" smtClean="0"/>
              <a:t>appropriate</a:t>
            </a:r>
          </a:p>
          <a:p>
            <a:pPr algn="just"/>
            <a:r>
              <a:rPr lang="en-US" dirty="0" smtClean="0"/>
              <a:t>Adjust </a:t>
            </a:r>
            <a:r>
              <a:rPr lang="en-US" dirty="0"/>
              <a:t>overall plans and estimates to take account of </a:t>
            </a:r>
            <a:r>
              <a:rPr lang="en-US" dirty="0" smtClean="0"/>
              <a:t>risks</a:t>
            </a:r>
          </a:p>
          <a:p>
            <a:pPr algn="just"/>
            <a:r>
              <a:rPr lang="en-US" b="1" i="1" dirty="0"/>
              <a:t>Activity </a:t>
            </a:r>
            <a:r>
              <a:rPr lang="en-US" b="1" i="1" dirty="0" smtClean="0"/>
              <a:t>5:</a:t>
            </a:r>
            <a:r>
              <a:rPr lang="en-US" dirty="0" smtClean="0"/>
              <a:t> </a:t>
            </a:r>
            <a:r>
              <a:rPr lang="en-US" dirty="0" err="1" smtClean="0"/>
              <a:t>Brigette</a:t>
            </a:r>
            <a:r>
              <a:rPr lang="en-US" dirty="0" smtClean="0"/>
              <a:t> identifies as a risk the possible absence of key staff when investigating the user requirements, as this activity will take place over the holiday period. How can she reduce this risk?</a:t>
            </a:r>
            <a:endParaRPr lang="en-US" dirty="0"/>
          </a:p>
        </p:txBody>
      </p:sp>
    </p:spTree>
    <p:extLst>
      <p:ext uri="{BB962C8B-B14F-4D97-AF65-F5344CB8AC3E}">
        <p14:creationId xmlns:p14="http://schemas.microsoft.com/office/powerpoint/2010/main" val="227956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Step 7: Allocate Resources</a:t>
            </a:r>
          </a:p>
        </p:txBody>
      </p:sp>
      <p:sp>
        <p:nvSpPr>
          <p:cNvPr id="3" name="Content Placeholder 2"/>
          <p:cNvSpPr>
            <a:spLocks noGrp="1"/>
          </p:cNvSpPr>
          <p:nvPr>
            <p:ph idx="1"/>
          </p:nvPr>
        </p:nvSpPr>
        <p:spPr/>
        <p:txBody>
          <a:bodyPr/>
          <a:lstStyle/>
          <a:p>
            <a:pPr algn="just"/>
            <a:r>
              <a:rPr lang="en-US" dirty="0" smtClean="0"/>
              <a:t>Identify </a:t>
            </a:r>
            <a:r>
              <a:rPr lang="en-US" dirty="0"/>
              <a:t>and allocate </a:t>
            </a:r>
            <a:r>
              <a:rPr lang="en-US" dirty="0" smtClean="0"/>
              <a:t>resources</a:t>
            </a:r>
          </a:p>
          <a:p>
            <a:pPr algn="just"/>
            <a:r>
              <a:rPr lang="en-US" dirty="0" smtClean="0"/>
              <a:t>Revise </a:t>
            </a:r>
            <a:r>
              <a:rPr lang="en-US" dirty="0"/>
              <a:t>plans and estimates to take into account resource constraints </a:t>
            </a:r>
          </a:p>
        </p:txBody>
      </p:sp>
    </p:spTree>
    <p:extLst>
      <p:ext uri="{BB962C8B-B14F-4D97-AF65-F5344CB8AC3E}">
        <p14:creationId xmlns:p14="http://schemas.microsoft.com/office/powerpoint/2010/main" val="412541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Step 8: Review/Publicize Plan</a:t>
            </a:r>
          </a:p>
        </p:txBody>
      </p:sp>
      <p:sp>
        <p:nvSpPr>
          <p:cNvPr id="3" name="Content Placeholder 2"/>
          <p:cNvSpPr>
            <a:spLocks noGrp="1"/>
          </p:cNvSpPr>
          <p:nvPr>
            <p:ph idx="1"/>
          </p:nvPr>
        </p:nvSpPr>
        <p:spPr/>
        <p:txBody>
          <a:bodyPr/>
          <a:lstStyle/>
          <a:p>
            <a:pPr algn="just"/>
            <a:r>
              <a:rPr lang="en-US" dirty="0"/>
              <a:t>Review quality aspects of the project </a:t>
            </a:r>
            <a:r>
              <a:rPr lang="en-US" dirty="0" smtClean="0"/>
              <a:t>plan</a:t>
            </a:r>
          </a:p>
          <a:p>
            <a:pPr algn="just"/>
            <a:r>
              <a:rPr lang="en-US" dirty="0" smtClean="0"/>
              <a:t>Document </a:t>
            </a:r>
            <a:r>
              <a:rPr lang="en-US" dirty="0"/>
              <a:t>plans and obtain </a:t>
            </a:r>
            <a:r>
              <a:rPr lang="en-US" dirty="0" smtClean="0"/>
              <a:t>agreement</a:t>
            </a:r>
            <a:endParaRPr lang="en-US" dirty="0"/>
          </a:p>
        </p:txBody>
      </p:sp>
    </p:spTree>
    <p:extLst>
      <p:ext uri="{BB962C8B-B14F-4D97-AF65-F5344CB8AC3E}">
        <p14:creationId xmlns:p14="http://schemas.microsoft.com/office/powerpoint/2010/main" val="3964975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Steps 9/10: Execute Plan</a:t>
            </a:r>
            <a:r>
              <a:rPr lang="en-US" b="1" u="sng" dirty="0" smtClean="0"/>
              <a:t>/</a:t>
            </a:r>
            <a:br>
              <a:rPr lang="en-US" b="1" u="sng" dirty="0" smtClean="0"/>
            </a:br>
            <a:r>
              <a:rPr lang="en-US" b="1" u="sng" dirty="0" smtClean="0"/>
              <a:t>Lower </a:t>
            </a:r>
            <a:r>
              <a:rPr lang="en-US" b="1" u="sng" dirty="0"/>
              <a:t>Levels of Planning</a:t>
            </a:r>
          </a:p>
        </p:txBody>
      </p:sp>
      <p:sp>
        <p:nvSpPr>
          <p:cNvPr id="3" name="Content Placeholder 2"/>
          <p:cNvSpPr>
            <a:spLocks noGrp="1"/>
          </p:cNvSpPr>
          <p:nvPr>
            <p:ph idx="1"/>
          </p:nvPr>
        </p:nvSpPr>
        <p:spPr/>
        <p:txBody>
          <a:bodyPr/>
          <a:lstStyle/>
          <a:p>
            <a:pPr algn="just"/>
            <a:r>
              <a:rPr lang="en-US" dirty="0"/>
              <a:t>Once the project is under way, plans will need to be drawn up in greater detail for each activity as it becomes </a:t>
            </a:r>
            <a:r>
              <a:rPr lang="en-US" dirty="0" smtClean="0"/>
              <a:t>due.</a:t>
            </a:r>
          </a:p>
          <a:p>
            <a:pPr algn="just"/>
            <a:r>
              <a:rPr lang="en-US" dirty="0" smtClean="0"/>
              <a:t>Detailed </a:t>
            </a:r>
            <a:r>
              <a:rPr lang="en-US" dirty="0"/>
              <a:t>planning of the later stages will need to be delayed because more information will be available nearer the start of the </a:t>
            </a:r>
            <a:r>
              <a:rPr lang="en-US" dirty="0" smtClean="0"/>
              <a:t>stage.</a:t>
            </a:r>
          </a:p>
          <a:p>
            <a:pPr algn="just"/>
            <a:r>
              <a:rPr lang="en-US" dirty="0" smtClean="0"/>
              <a:t>It </a:t>
            </a:r>
            <a:r>
              <a:rPr lang="en-US" dirty="0"/>
              <a:t>is necessary to make provisional plans for the more distant tasks. </a:t>
            </a:r>
          </a:p>
        </p:txBody>
      </p:sp>
    </p:spTree>
    <p:extLst>
      <p:ext uri="{BB962C8B-B14F-4D97-AF65-F5344CB8AC3E}">
        <p14:creationId xmlns:p14="http://schemas.microsoft.com/office/powerpoint/2010/main" val="3428899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6</a:t>
            </a:r>
            <a:endParaRPr lang="en-US" b="1" u="sng" dirty="0"/>
          </a:p>
        </p:txBody>
      </p:sp>
      <p:sp>
        <p:nvSpPr>
          <p:cNvPr id="3" name="Content Placeholder 2"/>
          <p:cNvSpPr>
            <a:spLocks noGrp="1"/>
          </p:cNvSpPr>
          <p:nvPr>
            <p:ph idx="1"/>
          </p:nvPr>
        </p:nvSpPr>
        <p:spPr/>
        <p:txBody>
          <a:bodyPr/>
          <a:lstStyle/>
          <a:p>
            <a:pPr algn="just"/>
            <a:r>
              <a:rPr lang="en-US" dirty="0" smtClean="0"/>
              <a:t>List the products created by the step wise planning process.</a:t>
            </a:r>
            <a:endParaRPr lang="en-US" dirty="0"/>
          </a:p>
        </p:txBody>
      </p:sp>
    </p:spTree>
    <p:extLst>
      <p:ext uri="{BB962C8B-B14F-4D97-AF65-F5344CB8AC3E}">
        <p14:creationId xmlns:p14="http://schemas.microsoft.com/office/powerpoint/2010/main" val="64385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a:bodyPr>
          <a:lstStyle/>
          <a:p>
            <a:r>
              <a:rPr lang="en-US" dirty="0" smtClean="0"/>
              <a:t>Introduction to step wise project planning</a:t>
            </a:r>
          </a:p>
          <a:p>
            <a:r>
              <a:rPr lang="en-US" dirty="0" smtClean="0"/>
              <a:t>Ten steps of a project plan</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Summary</a:t>
            </a:r>
          </a:p>
        </p:txBody>
      </p:sp>
      <p:sp>
        <p:nvSpPr>
          <p:cNvPr id="3" name="Content Placeholder 2"/>
          <p:cNvSpPr>
            <a:spLocks noGrp="1"/>
          </p:cNvSpPr>
          <p:nvPr>
            <p:ph idx="1"/>
          </p:nvPr>
        </p:nvSpPr>
        <p:spPr/>
        <p:txBody>
          <a:bodyPr>
            <a:normAutofit fontScale="77500" lnSpcReduction="20000"/>
          </a:bodyPr>
          <a:lstStyle/>
          <a:p>
            <a:pPr algn="just"/>
            <a:r>
              <a:rPr lang="en-US" dirty="0"/>
              <a:t>Any planning approach should have the following </a:t>
            </a:r>
            <a:r>
              <a:rPr lang="en-US" dirty="0" smtClean="0"/>
              <a:t>elements:</a:t>
            </a:r>
          </a:p>
          <a:p>
            <a:pPr lvl="1" algn="just"/>
            <a:r>
              <a:rPr lang="en-US" dirty="0" smtClean="0"/>
              <a:t>the </a:t>
            </a:r>
            <a:r>
              <a:rPr lang="en-US" dirty="0"/>
              <a:t>establishment of project objectives </a:t>
            </a:r>
          </a:p>
          <a:p>
            <a:pPr lvl="1" algn="just"/>
            <a:r>
              <a:rPr lang="en-US" dirty="0" smtClean="0"/>
              <a:t>the </a:t>
            </a:r>
            <a:r>
              <a:rPr lang="en-US" dirty="0"/>
              <a:t>analysis of the characteristics of the project </a:t>
            </a:r>
          </a:p>
          <a:p>
            <a:pPr lvl="1" algn="just"/>
            <a:r>
              <a:rPr lang="en-US" dirty="0" smtClean="0"/>
              <a:t>the </a:t>
            </a:r>
            <a:r>
              <a:rPr lang="en-US" dirty="0"/>
              <a:t>establishment of an infrastructure consisting of an appropriate organization and set of standards, methods and tools </a:t>
            </a:r>
          </a:p>
          <a:p>
            <a:pPr lvl="1" algn="just"/>
            <a:r>
              <a:rPr lang="en-US" dirty="0" smtClean="0"/>
              <a:t>the </a:t>
            </a:r>
            <a:r>
              <a:rPr lang="en-US" dirty="0"/>
              <a:t>identification of the products of the project and the activities needed to generate those </a:t>
            </a:r>
            <a:r>
              <a:rPr lang="en-US" dirty="0" smtClean="0"/>
              <a:t>products</a:t>
            </a:r>
          </a:p>
          <a:p>
            <a:pPr lvl="1" algn="just"/>
            <a:r>
              <a:rPr lang="en-US" dirty="0" smtClean="0"/>
              <a:t>the </a:t>
            </a:r>
            <a:r>
              <a:rPr lang="en-US" dirty="0"/>
              <a:t>allocation of resources to </a:t>
            </a:r>
            <a:r>
              <a:rPr lang="en-US" dirty="0" smtClean="0"/>
              <a:t>activities</a:t>
            </a:r>
          </a:p>
          <a:p>
            <a:pPr lvl="1" algn="just"/>
            <a:r>
              <a:rPr lang="en-US" dirty="0" smtClean="0"/>
              <a:t>the </a:t>
            </a:r>
            <a:r>
              <a:rPr lang="en-US" dirty="0"/>
              <a:t>establishment of quality </a:t>
            </a:r>
            <a:r>
              <a:rPr lang="en-US" dirty="0" smtClean="0"/>
              <a:t>controls</a:t>
            </a:r>
          </a:p>
          <a:p>
            <a:pPr lvl="1" algn="just"/>
            <a:r>
              <a:rPr lang="en-US" dirty="0" smtClean="0"/>
              <a:t>Project </a:t>
            </a:r>
            <a:r>
              <a:rPr lang="en-US" dirty="0"/>
              <a:t>planning is an iterative process </a:t>
            </a:r>
          </a:p>
          <a:p>
            <a:pPr lvl="1" algn="just"/>
            <a:r>
              <a:rPr lang="en-US" dirty="0" smtClean="0"/>
              <a:t>As </a:t>
            </a:r>
            <a:r>
              <a:rPr lang="en-US" dirty="0"/>
              <a:t>the time approaches for particular activities to be carried out they should be </a:t>
            </a:r>
            <a:r>
              <a:rPr lang="en-US" dirty="0" smtClean="0"/>
              <a:t>re-planned </a:t>
            </a:r>
            <a:r>
              <a:rPr lang="en-US" dirty="0"/>
              <a:t>in more detail. </a:t>
            </a:r>
          </a:p>
        </p:txBody>
      </p:sp>
    </p:spTree>
    <p:extLst>
      <p:ext uri="{BB962C8B-B14F-4D97-AF65-F5344CB8AC3E}">
        <p14:creationId xmlns:p14="http://schemas.microsoft.com/office/powerpoint/2010/main" val="92449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a:t>
            </a:r>
            <a:endParaRPr lang="en-US" b="1" u="sng" dirty="0"/>
          </a:p>
        </p:txBody>
      </p:sp>
      <p:sp>
        <p:nvSpPr>
          <p:cNvPr id="3" name="Content Placeholder 2"/>
          <p:cNvSpPr>
            <a:spLocks noGrp="1"/>
          </p:cNvSpPr>
          <p:nvPr>
            <p:ph idx="1"/>
          </p:nvPr>
        </p:nvSpPr>
        <p:spPr/>
        <p:txBody>
          <a:bodyPr/>
          <a:lstStyle/>
          <a:p>
            <a:pPr algn="just"/>
            <a:r>
              <a:rPr lang="en-US" dirty="0" smtClean="0"/>
              <a:t>[Chapter 3] “Software Project Management by Bob Hughes and Mike Cotterell, McGraw-Hill Education; 6th Edition (2009). ISBN-10: 0077122798”</a:t>
            </a:r>
            <a:endParaRPr lang="en-US" b="1" u="sng" dirty="0" smtClean="0"/>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Introduction to </a:t>
            </a:r>
            <a:br>
              <a:rPr lang="en-US" b="1" u="sng" dirty="0" smtClean="0"/>
            </a:br>
            <a:r>
              <a:rPr lang="en-US" b="1" u="sng" dirty="0" smtClean="0"/>
              <a:t>Step Wise project Planning</a:t>
            </a:r>
            <a:endParaRPr lang="en-US" b="1" u="sng" dirty="0"/>
          </a:p>
        </p:txBody>
      </p:sp>
      <p:sp>
        <p:nvSpPr>
          <p:cNvPr id="3" name="Content Placeholder 2"/>
          <p:cNvSpPr>
            <a:spLocks noGrp="1"/>
          </p:cNvSpPr>
          <p:nvPr>
            <p:ph idx="1"/>
          </p:nvPr>
        </p:nvSpPr>
        <p:spPr/>
        <p:txBody>
          <a:bodyPr/>
          <a:lstStyle/>
          <a:p>
            <a:pPr algn="just"/>
            <a:r>
              <a:rPr lang="en-US" dirty="0" smtClean="0"/>
              <a:t>This section describes a framework of basic steps in project planning on which the following course contents are build.</a:t>
            </a:r>
          </a:p>
          <a:p>
            <a:pPr algn="just"/>
            <a:r>
              <a:rPr lang="en-US" dirty="0" smtClean="0"/>
              <a:t>The described framework is called the Step Wise Method.</a:t>
            </a:r>
            <a:endParaRPr lang="en-US" dirty="0"/>
          </a:p>
        </p:txBody>
      </p:sp>
    </p:spTree>
    <p:extLst>
      <p:ext uri="{BB962C8B-B14F-4D97-AF65-F5344CB8AC3E}">
        <p14:creationId xmlns:p14="http://schemas.microsoft.com/office/powerpoint/2010/main" val="234500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855"/>
            <a:ext cx="8229600" cy="1143000"/>
          </a:xfrm>
        </p:spPr>
        <p:txBody>
          <a:bodyPr>
            <a:normAutofit fontScale="90000"/>
          </a:bodyPr>
          <a:lstStyle/>
          <a:p>
            <a:r>
              <a:rPr lang="en-US" b="1" u="sng" dirty="0" smtClean="0"/>
              <a:t>An Overview of Step Wise Planning</a:t>
            </a:r>
            <a:endParaRPr lang="en-US" b="1" u="sng" dirty="0"/>
          </a:p>
        </p:txBody>
      </p:sp>
      <p:pic>
        <p:nvPicPr>
          <p:cNvPr id="6" name="Content Placeholder 5"/>
          <p:cNvPicPr>
            <a:picLocks noGrp="1" noChangeAspect="1"/>
          </p:cNvPicPr>
          <p:nvPr>
            <p:ph idx="1"/>
          </p:nvPr>
        </p:nvPicPr>
        <p:blipFill rotWithShape="1">
          <a:blip r:embed="rId2">
            <a:extLst>
              <a:ext uri="{28A0092B-C50C-407E-A947-70E740481C1C}">
                <a14:useLocalDpi xmlns:a14="http://schemas.microsoft.com/office/drawing/2010/main" val="0"/>
              </a:ext>
            </a:extLst>
          </a:blip>
          <a:srcRect l="10240" t="10867" r="14377"/>
          <a:stretch/>
        </p:blipFill>
        <p:spPr>
          <a:xfrm>
            <a:off x="1447800" y="1295400"/>
            <a:ext cx="6324599" cy="5105400"/>
          </a:xfrm>
        </p:spPr>
      </p:pic>
    </p:spTree>
    <p:extLst>
      <p:ext uri="{BB962C8B-B14F-4D97-AF65-F5344CB8AC3E}">
        <p14:creationId xmlns:p14="http://schemas.microsoft.com/office/powerpoint/2010/main" val="207500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Case Study</a:t>
            </a:r>
            <a:endParaRPr lang="en-US" b="1" u="sng" dirty="0"/>
          </a:p>
        </p:txBody>
      </p:sp>
      <p:sp>
        <p:nvSpPr>
          <p:cNvPr id="4" name="Content Placeholder 3"/>
          <p:cNvSpPr>
            <a:spLocks noGrp="1"/>
          </p:cNvSpPr>
          <p:nvPr>
            <p:ph idx="1"/>
          </p:nvPr>
        </p:nvSpPr>
        <p:spPr/>
        <p:txBody>
          <a:bodyPr>
            <a:normAutofit fontScale="92500" lnSpcReduction="20000"/>
          </a:bodyPr>
          <a:lstStyle/>
          <a:p>
            <a:pPr algn="just"/>
            <a:r>
              <a:rPr lang="en-US" dirty="0" err="1" smtClean="0"/>
              <a:t>Brigette</a:t>
            </a:r>
            <a:r>
              <a:rPr lang="en-US" dirty="0" smtClean="0"/>
              <a:t> has been working for the management services department of a local authority when she sees an advertisement for the position of information systems development officer at </a:t>
            </a:r>
            <a:r>
              <a:rPr lang="en-US" dirty="0" err="1" smtClean="0"/>
              <a:t>brightmouth</a:t>
            </a:r>
            <a:r>
              <a:rPr lang="en-US" dirty="0" smtClean="0"/>
              <a:t> college. She is attracted to the idea of being her own boss, working in a relatively small organization and helping them to setup appropriate information systems from scratch. She applies for the job and get it. One of the first tasks that confronts her is the implementation of independent payroll processing.</a:t>
            </a:r>
            <a:endParaRPr lang="en-US" dirty="0"/>
          </a:p>
        </p:txBody>
      </p:sp>
    </p:spTree>
    <p:extLst>
      <p:ext uri="{BB962C8B-B14F-4D97-AF65-F5344CB8AC3E}">
        <p14:creationId xmlns:p14="http://schemas.microsoft.com/office/powerpoint/2010/main" val="285482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Step 0: Select Project</a:t>
            </a:r>
            <a:endParaRPr lang="en-US" b="1" u="sng" dirty="0"/>
          </a:p>
        </p:txBody>
      </p:sp>
      <p:sp>
        <p:nvSpPr>
          <p:cNvPr id="3" name="Content Placeholder 2"/>
          <p:cNvSpPr>
            <a:spLocks noGrp="1"/>
          </p:cNvSpPr>
          <p:nvPr>
            <p:ph idx="1"/>
          </p:nvPr>
        </p:nvSpPr>
        <p:spPr/>
        <p:txBody>
          <a:bodyPr/>
          <a:lstStyle/>
          <a:p>
            <a:pPr algn="just"/>
            <a:r>
              <a:rPr lang="en-US" dirty="0"/>
              <a:t>Called Step 0 because it is actually outside the main project planning </a:t>
            </a:r>
            <a:r>
              <a:rPr lang="en-US" dirty="0" smtClean="0"/>
              <a:t>steps.</a:t>
            </a:r>
          </a:p>
          <a:p>
            <a:pPr algn="just"/>
            <a:r>
              <a:rPr lang="en-US" dirty="0" smtClean="0"/>
              <a:t>While </a:t>
            </a:r>
            <a:r>
              <a:rPr lang="en-US" dirty="0"/>
              <a:t>feasibility study suggests that there is a business case for the project, it would still need to be established that it should have priority over other </a:t>
            </a:r>
            <a:r>
              <a:rPr lang="en-US" dirty="0" smtClean="0"/>
              <a:t>projects.</a:t>
            </a:r>
          </a:p>
          <a:p>
            <a:pPr algn="just"/>
            <a:r>
              <a:rPr lang="en-US" dirty="0" smtClean="0"/>
              <a:t>This </a:t>
            </a:r>
            <a:r>
              <a:rPr lang="en-US" dirty="0"/>
              <a:t>evaluation can be part of project portfolio management. </a:t>
            </a:r>
          </a:p>
        </p:txBody>
      </p:sp>
    </p:spTree>
    <p:extLst>
      <p:ext uri="{BB962C8B-B14F-4D97-AF65-F5344CB8AC3E}">
        <p14:creationId xmlns:p14="http://schemas.microsoft.com/office/powerpoint/2010/main" val="329742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1: Identify Project Scope </a:t>
            </a:r>
            <a:r>
              <a:rPr lang="en-US" b="1" u="sng" dirty="0" smtClean="0"/>
              <a:t/>
            </a:r>
            <a:br>
              <a:rPr lang="en-US" b="1" u="sng" dirty="0" smtClean="0"/>
            </a:br>
            <a:r>
              <a:rPr lang="en-US" b="1" u="sng" dirty="0" smtClean="0"/>
              <a:t>and </a:t>
            </a:r>
            <a:r>
              <a:rPr lang="en-US" b="1" u="sng" dirty="0"/>
              <a:t>Objectives</a:t>
            </a:r>
          </a:p>
        </p:txBody>
      </p:sp>
      <p:sp>
        <p:nvSpPr>
          <p:cNvPr id="3" name="Content Placeholder 2"/>
          <p:cNvSpPr>
            <a:spLocks noGrp="1"/>
          </p:cNvSpPr>
          <p:nvPr>
            <p:ph idx="1"/>
          </p:nvPr>
        </p:nvSpPr>
        <p:spPr/>
        <p:txBody>
          <a:bodyPr>
            <a:normAutofit lnSpcReduction="10000"/>
          </a:bodyPr>
          <a:lstStyle/>
          <a:p>
            <a:pPr algn="just"/>
            <a:r>
              <a:rPr lang="en-US" dirty="0" smtClean="0"/>
              <a:t>Identify </a:t>
            </a:r>
            <a:r>
              <a:rPr lang="en-US" dirty="0"/>
              <a:t>objectives and practical measures of the effectiveness in meeting those </a:t>
            </a:r>
            <a:r>
              <a:rPr lang="en-US" dirty="0" smtClean="0"/>
              <a:t>objectives</a:t>
            </a:r>
          </a:p>
          <a:p>
            <a:pPr algn="just"/>
            <a:r>
              <a:rPr lang="en-US" dirty="0" smtClean="0"/>
              <a:t>Establish </a:t>
            </a:r>
            <a:r>
              <a:rPr lang="en-US" dirty="0"/>
              <a:t>a project authority </a:t>
            </a:r>
          </a:p>
          <a:p>
            <a:pPr algn="just"/>
            <a:r>
              <a:rPr lang="en-US" dirty="0" smtClean="0"/>
              <a:t>Stakeholder </a:t>
            </a:r>
            <a:r>
              <a:rPr lang="en-US" dirty="0"/>
              <a:t>analysis – identify all stakeholders in the project and their </a:t>
            </a:r>
            <a:r>
              <a:rPr lang="en-US" dirty="0" smtClean="0"/>
              <a:t>interests</a:t>
            </a:r>
          </a:p>
          <a:p>
            <a:pPr algn="just"/>
            <a:r>
              <a:rPr lang="en-US" dirty="0" smtClean="0"/>
              <a:t>Modify </a:t>
            </a:r>
            <a:r>
              <a:rPr lang="en-US" dirty="0"/>
              <a:t>objectives in the light of stakeholder </a:t>
            </a:r>
            <a:r>
              <a:rPr lang="en-US" dirty="0" smtClean="0"/>
              <a:t>analysis</a:t>
            </a:r>
          </a:p>
          <a:p>
            <a:pPr algn="just"/>
            <a:r>
              <a:rPr lang="en-US" dirty="0" smtClean="0"/>
              <a:t>Establish </a:t>
            </a:r>
            <a:r>
              <a:rPr lang="en-US" dirty="0"/>
              <a:t>methods of communication with all parties</a:t>
            </a:r>
          </a:p>
        </p:txBody>
      </p:sp>
    </p:spTree>
    <p:extLst>
      <p:ext uri="{BB962C8B-B14F-4D97-AF65-F5344CB8AC3E}">
        <p14:creationId xmlns:p14="http://schemas.microsoft.com/office/powerpoint/2010/main" val="47222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1: Identify Project Scope </a:t>
            </a:r>
            <a:br>
              <a:rPr lang="en-US" b="1" u="sng" dirty="0"/>
            </a:br>
            <a:r>
              <a:rPr lang="en-US" b="1" u="sng" dirty="0"/>
              <a:t>and Objectives</a:t>
            </a:r>
            <a:endParaRPr lang="en-US" dirty="0"/>
          </a:p>
        </p:txBody>
      </p:sp>
      <p:sp>
        <p:nvSpPr>
          <p:cNvPr id="3" name="Content Placeholder 2"/>
          <p:cNvSpPr>
            <a:spLocks noGrp="1"/>
          </p:cNvSpPr>
          <p:nvPr>
            <p:ph idx="1"/>
          </p:nvPr>
        </p:nvSpPr>
        <p:spPr/>
        <p:txBody>
          <a:bodyPr/>
          <a:lstStyle/>
          <a:p>
            <a:pPr algn="just"/>
            <a:r>
              <a:rPr lang="en-US" b="1" i="1" dirty="0" smtClean="0"/>
              <a:t>Activity 1:</a:t>
            </a:r>
            <a:r>
              <a:rPr lang="en-US" dirty="0" smtClean="0"/>
              <a:t> List objectives and Identify the main stakeholders and project authority in the provided scenario.</a:t>
            </a:r>
            <a:endParaRPr lang="en-US" dirty="0"/>
          </a:p>
        </p:txBody>
      </p:sp>
    </p:spTree>
    <p:extLst>
      <p:ext uri="{BB962C8B-B14F-4D97-AF65-F5344CB8AC3E}">
        <p14:creationId xmlns:p14="http://schemas.microsoft.com/office/powerpoint/2010/main" val="378453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Step 2: Identify Project Infrastructure</a:t>
            </a:r>
          </a:p>
        </p:txBody>
      </p:sp>
      <p:sp>
        <p:nvSpPr>
          <p:cNvPr id="3" name="Content Placeholder 2"/>
          <p:cNvSpPr>
            <a:spLocks noGrp="1"/>
          </p:cNvSpPr>
          <p:nvPr>
            <p:ph idx="1"/>
          </p:nvPr>
        </p:nvSpPr>
        <p:spPr/>
        <p:txBody>
          <a:bodyPr/>
          <a:lstStyle/>
          <a:p>
            <a:pPr algn="just"/>
            <a:r>
              <a:rPr lang="en-US" dirty="0"/>
              <a:t>Identify relationship between the project and strategic </a:t>
            </a:r>
            <a:r>
              <a:rPr lang="en-US" dirty="0" smtClean="0"/>
              <a:t>planning</a:t>
            </a:r>
          </a:p>
          <a:p>
            <a:pPr algn="just"/>
            <a:r>
              <a:rPr lang="en-US" dirty="0" smtClean="0"/>
              <a:t>Identify </a:t>
            </a:r>
            <a:r>
              <a:rPr lang="en-US" dirty="0"/>
              <a:t>installation standards and </a:t>
            </a:r>
            <a:r>
              <a:rPr lang="en-US" dirty="0" smtClean="0"/>
              <a:t>procedures</a:t>
            </a:r>
          </a:p>
          <a:p>
            <a:pPr algn="just"/>
            <a:r>
              <a:rPr lang="en-US" dirty="0" smtClean="0"/>
              <a:t>Identify </a:t>
            </a:r>
            <a:r>
              <a:rPr lang="en-US" dirty="0"/>
              <a:t>project team organization </a:t>
            </a:r>
            <a:endParaRPr lang="en-US" dirty="0" smtClean="0"/>
          </a:p>
          <a:p>
            <a:pPr algn="just"/>
            <a:r>
              <a:rPr lang="en-US" b="1" i="1" dirty="0"/>
              <a:t>Activity </a:t>
            </a:r>
            <a:r>
              <a:rPr lang="en-US" b="1" i="1" dirty="0" smtClean="0"/>
              <a:t>2: </a:t>
            </a:r>
            <a:r>
              <a:rPr lang="en-US" dirty="0"/>
              <a:t>L</a:t>
            </a:r>
            <a:r>
              <a:rPr lang="en-US" dirty="0" smtClean="0"/>
              <a:t>ist some standards that </a:t>
            </a:r>
            <a:r>
              <a:rPr lang="en-US" dirty="0" err="1" smtClean="0"/>
              <a:t>brigette</a:t>
            </a:r>
            <a:r>
              <a:rPr lang="en-US" dirty="0" smtClean="0"/>
              <a:t> should identify and set before moving on further.</a:t>
            </a:r>
            <a:endParaRPr lang="en-US" dirty="0"/>
          </a:p>
        </p:txBody>
      </p:sp>
    </p:spTree>
    <p:extLst>
      <p:ext uri="{BB962C8B-B14F-4D97-AF65-F5344CB8AC3E}">
        <p14:creationId xmlns:p14="http://schemas.microsoft.com/office/powerpoint/2010/main" val="744060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791</Words>
  <Application>Microsoft Office PowerPoint</Application>
  <PresentationFormat>On-screen Show (4:3)</PresentationFormat>
  <Paragraphs>76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AN OVERVIEW of PROJECT PLANNING</vt:lpstr>
      <vt:lpstr> Contents </vt:lpstr>
      <vt:lpstr>Introduction to  Step Wise project Planning</vt:lpstr>
      <vt:lpstr>An Overview of Step Wise Planning</vt:lpstr>
      <vt:lpstr>Case Study</vt:lpstr>
      <vt:lpstr>Step 0: Select Project</vt:lpstr>
      <vt:lpstr>Step 1: Identify Project Scope  and Objectives</vt:lpstr>
      <vt:lpstr>Step 1: Identify Project Scope  and Objectives</vt:lpstr>
      <vt:lpstr>Step 2: Identify Project Infrastructure</vt:lpstr>
      <vt:lpstr>Step 3: Analyze  Project Characteristics</vt:lpstr>
      <vt:lpstr>Step 3: Analyze  Project Characteristics</vt:lpstr>
      <vt:lpstr>Step 4: Identify Project  Products &amp; Activities</vt:lpstr>
      <vt:lpstr>Step 4: Identify Project  Products &amp; Activities</vt:lpstr>
      <vt:lpstr>Step 5: Estimate Effort  for Each Activity</vt:lpstr>
      <vt:lpstr>Step 6: Identify Activity Risks</vt:lpstr>
      <vt:lpstr>Step 7: Allocate Resources</vt:lpstr>
      <vt:lpstr>Step 8: Review/Publicize Plan</vt:lpstr>
      <vt:lpstr>Steps 9/10: Execute Plan/ Lower Levels of Planning</vt:lpstr>
      <vt:lpstr>Activity 6</vt:lpstr>
      <vt:lpstr>Summary</vt:lpstr>
      <vt:lpstr>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104</cp:revision>
  <dcterms:created xsi:type="dcterms:W3CDTF">2006-08-16T00:00:00Z</dcterms:created>
  <dcterms:modified xsi:type="dcterms:W3CDTF">2020-02-12T03:59:19Z</dcterms:modified>
</cp:coreProperties>
</file>