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21D30A5-7691-4BB9-BB8C-A7F509AA600C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B0667C8-05DB-48FB-A127-2547FE34620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D30A5-7691-4BB9-BB8C-A7F509AA600C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667C8-05DB-48FB-A127-2547FE3462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D30A5-7691-4BB9-BB8C-A7F509AA600C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667C8-05DB-48FB-A127-2547FE3462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21D30A5-7691-4BB9-BB8C-A7F509AA600C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B0667C8-05DB-48FB-A127-2547FE34620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21D30A5-7691-4BB9-BB8C-A7F509AA600C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B0667C8-05DB-48FB-A127-2547FE34620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D30A5-7691-4BB9-BB8C-A7F509AA600C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667C8-05DB-48FB-A127-2547FE34620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D30A5-7691-4BB9-BB8C-A7F509AA600C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667C8-05DB-48FB-A127-2547FE34620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21D30A5-7691-4BB9-BB8C-A7F509AA600C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B0667C8-05DB-48FB-A127-2547FE34620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D30A5-7691-4BB9-BB8C-A7F509AA600C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667C8-05DB-48FB-A127-2547FE3462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21D30A5-7691-4BB9-BB8C-A7F509AA600C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B0667C8-05DB-48FB-A127-2547FE346205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21D30A5-7691-4BB9-BB8C-A7F509AA600C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B0667C8-05DB-48FB-A127-2547FE346205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21D30A5-7691-4BB9-BB8C-A7F509AA600C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B0667C8-05DB-48FB-A127-2547FE34620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3130" y="3188970"/>
            <a:ext cx="2327910" cy="33299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4669" y="467359"/>
            <a:ext cx="450596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42895" algn="l"/>
              </a:tabLst>
            </a:pPr>
            <a:r>
              <a:rPr dirty="0"/>
              <a:t>P</a:t>
            </a:r>
            <a:r>
              <a:rPr spc="-5" dirty="0"/>
              <a:t>r</a:t>
            </a:r>
            <a:r>
              <a:rPr dirty="0"/>
              <a:t>oduc</a:t>
            </a:r>
            <a:r>
              <a:rPr spc="10" dirty="0"/>
              <a:t>t</a:t>
            </a:r>
            <a:r>
              <a:rPr dirty="0"/>
              <a:t>ion	Ba</a:t>
            </a:r>
            <a:r>
              <a:rPr spc="5" dirty="0"/>
              <a:t>s</a:t>
            </a:r>
            <a:r>
              <a:rPr dirty="0"/>
              <a:t>i</a:t>
            </a:r>
            <a:r>
              <a:rPr spc="5" dirty="0"/>
              <a:t>c</a:t>
            </a:r>
            <a:r>
              <a:rPr dirty="0"/>
              <a:t>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4669" y="1597659"/>
            <a:ext cx="8023859" cy="4479290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354965" marR="5080" indent="-342900">
              <a:lnSpc>
                <a:spcPct val="93400"/>
              </a:lnSpc>
              <a:spcBef>
                <a:spcPts val="35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Camerapersons, </a:t>
            </a:r>
            <a:r>
              <a:rPr sz="3200" spc="-5" dirty="0">
                <a:latin typeface="Arial"/>
                <a:cs typeface="Arial"/>
              </a:rPr>
              <a:t>writers, </a:t>
            </a:r>
            <a:r>
              <a:rPr sz="3200" dirty="0">
                <a:latin typeface="Arial"/>
                <a:cs typeface="Arial"/>
              </a:rPr>
              <a:t>directors,  producers, and even on-camera talent </a:t>
            </a:r>
            <a:r>
              <a:rPr sz="3200" spc="-5" dirty="0">
                <a:latin typeface="Arial"/>
                <a:cs typeface="Arial"/>
              </a:rPr>
              <a:t>find  </a:t>
            </a:r>
            <a:r>
              <a:rPr sz="3200" dirty="0">
                <a:latin typeface="Arial"/>
                <a:cs typeface="Arial"/>
              </a:rPr>
              <a:t>that having a </a:t>
            </a:r>
            <a:r>
              <a:rPr sz="3200" spc="-5" dirty="0">
                <a:latin typeface="Arial"/>
                <a:cs typeface="Arial"/>
              </a:rPr>
              <a:t>solid </a:t>
            </a:r>
            <a:r>
              <a:rPr sz="3200" dirty="0">
                <a:latin typeface="Arial"/>
                <a:cs typeface="Arial"/>
              </a:rPr>
              <a:t>understanding of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the</a:t>
            </a:r>
            <a:endParaRPr sz="3200">
              <a:latin typeface="Arial"/>
              <a:cs typeface="Arial"/>
            </a:endParaRPr>
          </a:p>
          <a:p>
            <a:pPr marL="3030220" marR="114935">
              <a:lnSpc>
                <a:spcPct val="100000"/>
              </a:lnSpc>
              <a:spcBef>
                <a:spcPts val="1030"/>
              </a:spcBef>
            </a:pPr>
            <a:r>
              <a:rPr sz="3200" spc="-5" dirty="0">
                <a:latin typeface="Arial"/>
                <a:cs typeface="Arial"/>
              </a:rPr>
              <a:t>tools </a:t>
            </a:r>
            <a:r>
              <a:rPr sz="3200" dirty="0">
                <a:latin typeface="Arial"/>
                <a:cs typeface="Arial"/>
              </a:rPr>
              <a:t>and techniques of the  </a:t>
            </a:r>
            <a:r>
              <a:rPr sz="3200" spc="-5" dirty="0">
                <a:latin typeface="Arial"/>
                <a:cs typeface="Arial"/>
              </a:rPr>
              <a:t>entire </a:t>
            </a:r>
            <a:r>
              <a:rPr sz="3200" dirty="0">
                <a:latin typeface="Arial"/>
                <a:cs typeface="Arial"/>
              </a:rPr>
              <a:t>process makes a  </a:t>
            </a:r>
            <a:r>
              <a:rPr sz="3200" spc="-5" dirty="0">
                <a:latin typeface="Arial"/>
                <a:cs typeface="Arial"/>
              </a:rPr>
              <a:t>major </a:t>
            </a:r>
            <a:r>
              <a:rPr sz="3200" dirty="0">
                <a:latin typeface="Arial"/>
                <a:cs typeface="Arial"/>
              </a:rPr>
              <a:t>difference </a:t>
            </a:r>
            <a:r>
              <a:rPr sz="3200" spc="-5" dirty="0">
                <a:latin typeface="Arial"/>
                <a:cs typeface="Arial"/>
              </a:rPr>
              <a:t>in </a:t>
            </a:r>
            <a:r>
              <a:rPr sz="3200" dirty="0">
                <a:latin typeface="Arial"/>
                <a:cs typeface="Arial"/>
              </a:rPr>
              <a:t>the  success of productions --  not to mention </a:t>
            </a:r>
            <a:r>
              <a:rPr sz="3200" spc="-5" dirty="0">
                <a:latin typeface="Arial"/>
                <a:cs typeface="Arial"/>
              </a:rPr>
              <a:t>their  </a:t>
            </a:r>
            <a:r>
              <a:rPr sz="3200" dirty="0">
                <a:latin typeface="Arial"/>
                <a:cs typeface="Arial"/>
              </a:rPr>
              <a:t>careers.</a:t>
            </a:r>
            <a:endParaRPr sz="3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5526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08600" y="1225550"/>
            <a:ext cx="3001009" cy="21005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4669" y="467359"/>
            <a:ext cx="74263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42895" algn="l"/>
                <a:tab pos="6108700" algn="l"/>
              </a:tabLst>
            </a:pPr>
            <a:r>
              <a:rPr dirty="0"/>
              <a:t>P</a:t>
            </a:r>
            <a:r>
              <a:rPr spc="-5" dirty="0"/>
              <a:t>r</a:t>
            </a:r>
            <a:r>
              <a:rPr dirty="0"/>
              <a:t>oduc</a:t>
            </a:r>
            <a:r>
              <a:rPr spc="10" dirty="0"/>
              <a:t>t</a:t>
            </a:r>
            <a:r>
              <a:rPr dirty="0"/>
              <a:t>ion	Ba</a:t>
            </a:r>
            <a:r>
              <a:rPr spc="5" dirty="0"/>
              <a:t>s</a:t>
            </a:r>
            <a:r>
              <a:rPr dirty="0"/>
              <a:t>i</a:t>
            </a:r>
            <a:r>
              <a:rPr spc="5" dirty="0"/>
              <a:t>c</a:t>
            </a:r>
            <a:r>
              <a:rPr dirty="0"/>
              <a:t>s</a:t>
            </a:r>
            <a:r>
              <a:rPr spc="5" dirty="0"/>
              <a:t> </a:t>
            </a:r>
            <a:r>
              <a:rPr dirty="0"/>
              <a:t>- The	C</a:t>
            </a:r>
            <a:r>
              <a:rPr spc="-5" dirty="0"/>
              <a:t>r</a:t>
            </a:r>
            <a:r>
              <a:rPr dirty="0"/>
              <a:t>ew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2130" y="1541779"/>
            <a:ext cx="7981950" cy="501777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560"/>
              </a:spcBef>
            </a:pPr>
            <a:r>
              <a:rPr sz="2800" b="1" spc="-10" dirty="0">
                <a:latin typeface="Arial"/>
                <a:cs typeface="Arial"/>
              </a:rPr>
              <a:t>PLAYBACK</a:t>
            </a:r>
            <a:r>
              <a:rPr sz="2800" b="1" spc="-1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OPERATOR</a:t>
            </a:r>
            <a:endParaRPr sz="2800">
              <a:latin typeface="Arial"/>
              <a:cs typeface="Arial"/>
            </a:endParaRPr>
          </a:p>
          <a:p>
            <a:pPr marL="357505" marR="3675379" indent="-342900">
              <a:lnSpc>
                <a:spcPts val="3120"/>
              </a:lnSpc>
              <a:spcBef>
                <a:spcPts val="765"/>
              </a:spcBef>
              <a:buChar char="•"/>
              <a:tabLst>
                <a:tab pos="357505" algn="l"/>
                <a:tab pos="358140" algn="l"/>
              </a:tabLst>
            </a:pPr>
            <a:r>
              <a:rPr sz="2800" spc="-5" dirty="0">
                <a:latin typeface="Arial"/>
                <a:cs typeface="Arial"/>
              </a:rPr>
              <a:t>The </a:t>
            </a:r>
            <a:r>
              <a:rPr sz="2800" spc="-10" dirty="0">
                <a:latin typeface="Arial"/>
                <a:cs typeface="Arial"/>
              </a:rPr>
              <a:t>VTR </a:t>
            </a:r>
            <a:r>
              <a:rPr sz="2800" dirty="0">
                <a:latin typeface="Arial"/>
                <a:cs typeface="Arial"/>
              </a:rPr>
              <a:t>or </a:t>
            </a:r>
            <a:r>
              <a:rPr sz="2800" spc="-5" dirty="0">
                <a:latin typeface="Arial"/>
                <a:cs typeface="Arial"/>
              </a:rPr>
              <a:t>Playback  Operator </a:t>
            </a:r>
            <a:r>
              <a:rPr sz="2800" dirty="0">
                <a:latin typeface="Arial"/>
                <a:cs typeface="Arial"/>
              </a:rPr>
              <a:t>preps the video  recording </a:t>
            </a:r>
            <a:r>
              <a:rPr sz="2800" spc="-5" dirty="0">
                <a:latin typeface="Arial"/>
                <a:cs typeface="Arial"/>
              </a:rPr>
              <a:t>equipment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and</a:t>
            </a:r>
            <a:endParaRPr sz="2800">
              <a:latin typeface="Arial"/>
              <a:cs typeface="Arial"/>
            </a:endParaRPr>
          </a:p>
          <a:p>
            <a:pPr marL="359410" marR="5080">
              <a:lnSpc>
                <a:spcPct val="100000"/>
              </a:lnSpc>
              <a:spcBef>
                <a:spcPts val="365"/>
              </a:spcBef>
            </a:pPr>
            <a:r>
              <a:rPr sz="2800" dirty="0">
                <a:latin typeface="Arial"/>
                <a:cs typeface="Arial"/>
              </a:rPr>
              <a:t>accessories, and </a:t>
            </a:r>
            <a:r>
              <a:rPr sz="2800" spc="-5" dirty="0">
                <a:latin typeface="Arial"/>
                <a:cs typeface="Arial"/>
              </a:rPr>
              <a:t>monitors </a:t>
            </a:r>
            <a:r>
              <a:rPr sz="2800" dirty="0">
                <a:latin typeface="Arial"/>
                <a:cs typeface="Arial"/>
              </a:rPr>
              <a:t>video quality. </a:t>
            </a:r>
            <a:r>
              <a:rPr sz="2800" spc="-5" dirty="0">
                <a:latin typeface="Arial"/>
                <a:cs typeface="Arial"/>
              </a:rPr>
              <a:t>During  </a:t>
            </a:r>
            <a:r>
              <a:rPr sz="2800" dirty="0">
                <a:latin typeface="Arial"/>
                <a:cs typeface="Arial"/>
              </a:rPr>
              <a:t>sporting events they </a:t>
            </a:r>
            <a:r>
              <a:rPr sz="2800" spc="-5" dirty="0">
                <a:latin typeface="Arial"/>
                <a:cs typeface="Arial"/>
              </a:rPr>
              <a:t>also handle </a:t>
            </a:r>
            <a:r>
              <a:rPr sz="2800" dirty="0">
                <a:latin typeface="Arial"/>
                <a:cs typeface="Arial"/>
              </a:rPr>
              <a:t>instant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replays.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z="2800" b="1" spc="-10" dirty="0">
                <a:latin typeface="Arial"/>
                <a:cs typeface="Arial"/>
              </a:rPr>
              <a:t>SCRIPT</a:t>
            </a:r>
            <a:r>
              <a:rPr sz="2800" b="1" spc="-1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SUPERVISOR</a:t>
            </a:r>
            <a:endParaRPr sz="2800">
              <a:latin typeface="Arial"/>
              <a:cs typeface="Arial"/>
            </a:endParaRPr>
          </a:p>
          <a:p>
            <a:pPr marL="355600" marR="74930" indent="-342900">
              <a:lnSpc>
                <a:spcPct val="100000"/>
              </a:lnSpc>
              <a:spcBef>
                <a:spcPts val="7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In </a:t>
            </a:r>
            <a:r>
              <a:rPr sz="2800" spc="-5" dirty="0">
                <a:latin typeface="Arial"/>
                <a:cs typeface="Arial"/>
              </a:rPr>
              <a:t>many </a:t>
            </a:r>
            <a:r>
              <a:rPr sz="2800" dirty="0">
                <a:latin typeface="Arial"/>
                <a:cs typeface="Arial"/>
              </a:rPr>
              <a:t>productions, the </a:t>
            </a:r>
            <a:r>
              <a:rPr sz="2800" spc="-5" dirty="0">
                <a:latin typeface="Arial"/>
                <a:cs typeface="Arial"/>
              </a:rPr>
              <a:t>Continuity Secretary  (CS) or </a:t>
            </a:r>
            <a:r>
              <a:rPr sz="2800" dirty="0">
                <a:latin typeface="Arial"/>
                <a:cs typeface="Arial"/>
              </a:rPr>
              <a:t>Script </a:t>
            </a:r>
            <a:r>
              <a:rPr sz="2800" spc="-5" dirty="0">
                <a:latin typeface="Arial"/>
                <a:cs typeface="Arial"/>
              </a:rPr>
              <a:t>Supervisor </a:t>
            </a:r>
            <a:r>
              <a:rPr sz="2800" dirty="0">
                <a:latin typeface="Arial"/>
                <a:cs typeface="Arial"/>
              </a:rPr>
              <a:t>takes careful notes </a:t>
            </a:r>
            <a:r>
              <a:rPr sz="2800" spc="-5" dirty="0">
                <a:latin typeface="Arial"/>
                <a:cs typeface="Arial"/>
              </a:rPr>
              <a:t>on  </a:t>
            </a:r>
            <a:r>
              <a:rPr sz="2800" dirty="0">
                <a:latin typeface="Arial"/>
                <a:cs typeface="Arial"/>
              </a:rPr>
              <a:t>scene </a:t>
            </a:r>
            <a:r>
              <a:rPr sz="2800" spc="-5" dirty="0">
                <a:latin typeface="Arial"/>
                <a:cs typeface="Arial"/>
              </a:rPr>
              <a:t>and </a:t>
            </a:r>
            <a:r>
              <a:rPr sz="2800" dirty="0">
                <a:latin typeface="Arial"/>
                <a:cs typeface="Arial"/>
              </a:rPr>
              <a:t>continuity details to ensure that  these details </a:t>
            </a:r>
            <a:r>
              <a:rPr sz="2800" spc="-5" dirty="0">
                <a:latin typeface="Arial"/>
                <a:cs typeface="Arial"/>
              </a:rPr>
              <a:t>remain</a:t>
            </a:r>
            <a:r>
              <a:rPr sz="2800" dirty="0">
                <a:latin typeface="Arial"/>
                <a:cs typeface="Arial"/>
              </a:rPr>
              <a:t> consistent.</a:t>
            </a:r>
            <a:endParaRPr sz="2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409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08600" y="1225550"/>
            <a:ext cx="3001009" cy="2101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4669" y="467359"/>
            <a:ext cx="74263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42895" algn="l"/>
                <a:tab pos="6108700" algn="l"/>
              </a:tabLst>
            </a:pPr>
            <a:r>
              <a:rPr dirty="0"/>
              <a:t>P</a:t>
            </a:r>
            <a:r>
              <a:rPr spc="-5" dirty="0"/>
              <a:t>r</a:t>
            </a:r>
            <a:r>
              <a:rPr dirty="0"/>
              <a:t>oduc</a:t>
            </a:r>
            <a:r>
              <a:rPr spc="10" dirty="0"/>
              <a:t>t</a:t>
            </a:r>
            <a:r>
              <a:rPr dirty="0"/>
              <a:t>ion	Ba</a:t>
            </a:r>
            <a:r>
              <a:rPr spc="5" dirty="0"/>
              <a:t>s</a:t>
            </a:r>
            <a:r>
              <a:rPr dirty="0"/>
              <a:t>i</a:t>
            </a:r>
            <a:r>
              <a:rPr spc="5" dirty="0"/>
              <a:t>c</a:t>
            </a:r>
            <a:r>
              <a:rPr dirty="0"/>
              <a:t>s</a:t>
            </a:r>
            <a:r>
              <a:rPr spc="5" dirty="0"/>
              <a:t> </a:t>
            </a:r>
            <a:r>
              <a:rPr dirty="0"/>
              <a:t>- The	C</a:t>
            </a:r>
            <a:r>
              <a:rPr spc="-5" dirty="0"/>
              <a:t>r</a:t>
            </a:r>
            <a:r>
              <a:rPr dirty="0"/>
              <a:t>ew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2130" y="1541779"/>
            <a:ext cx="8009890" cy="459105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560"/>
              </a:spcBef>
            </a:pPr>
            <a:r>
              <a:rPr sz="2800" b="1" spc="-10" dirty="0">
                <a:latin typeface="Arial"/>
                <a:cs typeface="Arial"/>
              </a:rPr>
              <a:t>CHYRON</a:t>
            </a:r>
            <a:r>
              <a:rPr sz="2800" b="1" spc="-1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OPERATOR</a:t>
            </a:r>
            <a:endParaRPr sz="2800">
              <a:latin typeface="Arial"/>
              <a:cs typeface="Arial"/>
            </a:endParaRPr>
          </a:p>
          <a:p>
            <a:pPr marL="357505" marR="3723640" indent="-342900">
              <a:lnSpc>
                <a:spcPts val="3120"/>
              </a:lnSpc>
              <a:spcBef>
                <a:spcPts val="765"/>
              </a:spcBef>
              <a:buChar char="•"/>
              <a:tabLst>
                <a:tab pos="357505" algn="l"/>
                <a:tab pos="358140" algn="l"/>
              </a:tabLst>
            </a:pPr>
            <a:r>
              <a:rPr sz="2800" spc="-5" dirty="0">
                <a:latin typeface="Arial"/>
                <a:cs typeface="Arial"/>
              </a:rPr>
              <a:t>The CG Operator, </a:t>
            </a:r>
            <a:r>
              <a:rPr sz="2800" dirty="0">
                <a:latin typeface="Arial"/>
                <a:cs typeface="Arial"/>
              </a:rPr>
              <a:t>or  </a:t>
            </a:r>
            <a:r>
              <a:rPr sz="2800" spc="-5" dirty="0">
                <a:latin typeface="Arial"/>
                <a:cs typeface="Arial"/>
              </a:rPr>
              <a:t>Chyron Operator </a:t>
            </a:r>
            <a:r>
              <a:rPr sz="2800" dirty="0">
                <a:latin typeface="Arial"/>
                <a:cs typeface="Arial"/>
              </a:rPr>
              <a:t>creates  graphics, </a:t>
            </a:r>
            <a:r>
              <a:rPr sz="2800" spc="-5" dirty="0">
                <a:latin typeface="Arial"/>
                <a:cs typeface="Arial"/>
              </a:rPr>
              <a:t>opening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titles,</a:t>
            </a:r>
            <a:endParaRPr sz="2800">
              <a:latin typeface="Arial"/>
              <a:cs typeface="Arial"/>
            </a:endParaRPr>
          </a:p>
          <a:p>
            <a:pPr marL="346710" marR="5080">
              <a:lnSpc>
                <a:spcPct val="100000"/>
              </a:lnSpc>
              <a:spcBef>
                <a:spcPts val="365"/>
              </a:spcBef>
            </a:pPr>
            <a:r>
              <a:rPr sz="2800" dirty="0">
                <a:latin typeface="Arial"/>
                <a:cs typeface="Arial"/>
              </a:rPr>
              <a:t>subtitles, </a:t>
            </a:r>
            <a:r>
              <a:rPr sz="2800" spc="-5" dirty="0">
                <a:latin typeface="Arial"/>
                <a:cs typeface="Arial"/>
              </a:rPr>
              <a:t>and </a:t>
            </a:r>
            <a:r>
              <a:rPr sz="2800" dirty="0">
                <a:latin typeface="Arial"/>
                <a:cs typeface="Arial"/>
              </a:rPr>
              <a:t>closing credits </a:t>
            </a:r>
            <a:r>
              <a:rPr sz="2800" spc="-5" dirty="0">
                <a:latin typeface="Arial"/>
                <a:cs typeface="Arial"/>
              </a:rPr>
              <a:t>into </a:t>
            </a:r>
            <a:r>
              <a:rPr sz="2800" dirty="0">
                <a:latin typeface="Arial"/>
                <a:cs typeface="Arial"/>
              </a:rPr>
              <a:t>a computer-  based device that inserts the text over the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video.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z="2800" b="1" spc="-10" dirty="0">
                <a:latin typeface="Arial"/>
                <a:cs typeface="Arial"/>
              </a:rPr>
              <a:t>CAMERA</a:t>
            </a:r>
            <a:r>
              <a:rPr sz="2800" b="1" spc="-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OPERAORS</a:t>
            </a:r>
            <a:endParaRPr sz="2800">
              <a:latin typeface="Arial"/>
              <a:cs typeface="Arial"/>
            </a:endParaRPr>
          </a:p>
          <a:p>
            <a:pPr marL="355600" marR="496570" indent="-342900">
              <a:lnSpc>
                <a:spcPct val="100000"/>
              </a:lnSpc>
              <a:spcBef>
                <a:spcPts val="7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Camera </a:t>
            </a:r>
            <a:r>
              <a:rPr sz="2800" dirty="0">
                <a:latin typeface="Arial"/>
                <a:cs typeface="Arial"/>
              </a:rPr>
              <a:t>operators help </a:t>
            </a:r>
            <a:r>
              <a:rPr sz="2800" spc="-5" dirty="0">
                <a:latin typeface="Arial"/>
                <a:cs typeface="Arial"/>
              </a:rPr>
              <a:t>run </a:t>
            </a:r>
            <a:r>
              <a:rPr sz="2800" dirty="0">
                <a:latin typeface="Arial"/>
                <a:cs typeface="Arial"/>
              </a:rPr>
              <a:t>cables </a:t>
            </a:r>
            <a:r>
              <a:rPr sz="2800" spc="-5" dirty="0">
                <a:latin typeface="Arial"/>
                <a:cs typeface="Arial"/>
              </a:rPr>
              <a:t>and </a:t>
            </a:r>
            <a:r>
              <a:rPr sz="2800" dirty="0">
                <a:latin typeface="Arial"/>
                <a:cs typeface="Arial"/>
              </a:rPr>
              <a:t>set up  the cameras. </a:t>
            </a:r>
            <a:r>
              <a:rPr sz="2800" spc="-5" dirty="0">
                <a:latin typeface="Arial"/>
                <a:cs typeface="Arial"/>
              </a:rPr>
              <a:t>They work with </a:t>
            </a:r>
            <a:r>
              <a:rPr sz="2800" dirty="0">
                <a:latin typeface="Arial"/>
                <a:cs typeface="Arial"/>
              </a:rPr>
              <a:t>the director in  blocking (setting up) and shooting each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shot.</a:t>
            </a:r>
            <a:endParaRPr sz="2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0695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08600" y="1238250"/>
            <a:ext cx="3001009" cy="21005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4669" y="467359"/>
            <a:ext cx="74263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42895" algn="l"/>
                <a:tab pos="6108700" algn="l"/>
              </a:tabLst>
            </a:pPr>
            <a:r>
              <a:rPr dirty="0"/>
              <a:t>P</a:t>
            </a:r>
            <a:r>
              <a:rPr spc="-5" dirty="0"/>
              <a:t>r</a:t>
            </a:r>
            <a:r>
              <a:rPr dirty="0"/>
              <a:t>oduc</a:t>
            </a:r>
            <a:r>
              <a:rPr spc="10" dirty="0"/>
              <a:t>t</a:t>
            </a:r>
            <a:r>
              <a:rPr dirty="0"/>
              <a:t>ion	Ba</a:t>
            </a:r>
            <a:r>
              <a:rPr spc="5" dirty="0"/>
              <a:t>s</a:t>
            </a:r>
            <a:r>
              <a:rPr dirty="0"/>
              <a:t>i</a:t>
            </a:r>
            <a:r>
              <a:rPr spc="5" dirty="0"/>
              <a:t>c</a:t>
            </a:r>
            <a:r>
              <a:rPr dirty="0"/>
              <a:t>s</a:t>
            </a:r>
            <a:r>
              <a:rPr spc="5" dirty="0"/>
              <a:t> </a:t>
            </a:r>
            <a:r>
              <a:rPr dirty="0"/>
              <a:t>- The	C</a:t>
            </a:r>
            <a:r>
              <a:rPr spc="-5" dirty="0"/>
              <a:t>r</a:t>
            </a:r>
            <a:r>
              <a:rPr dirty="0"/>
              <a:t>ew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4669" y="1483359"/>
            <a:ext cx="7646670" cy="496189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2800" b="1" spc="-5" dirty="0">
                <a:latin typeface="Arial"/>
                <a:cs typeface="Arial"/>
              </a:rPr>
              <a:t>AUDIO</a:t>
            </a:r>
            <a:r>
              <a:rPr sz="2800" b="1" spc="-10" dirty="0">
                <a:latin typeface="Arial"/>
                <a:cs typeface="Arial"/>
              </a:rPr>
              <a:t> TECHNICIAN</a:t>
            </a:r>
            <a:endParaRPr sz="2800">
              <a:latin typeface="Arial"/>
              <a:cs typeface="Arial"/>
            </a:endParaRPr>
          </a:p>
          <a:p>
            <a:pPr marL="354965" marR="3166110" indent="-342900">
              <a:lnSpc>
                <a:spcPts val="3120"/>
              </a:lnSpc>
              <a:spcBef>
                <a:spcPts val="765"/>
              </a:spcBef>
              <a:buFont typeface="Arial"/>
              <a:buChar char="•"/>
              <a:tabLst>
                <a:tab pos="454025" algn="l"/>
                <a:tab pos="454659" algn="l"/>
              </a:tabLst>
            </a:pPr>
            <a:r>
              <a:rPr dirty="0"/>
              <a:t>	</a:t>
            </a:r>
            <a:r>
              <a:rPr sz="2800" spc="-5" dirty="0">
                <a:latin typeface="Arial"/>
                <a:cs typeface="Arial"/>
              </a:rPr>
              <a:t>The Audio </a:t>
            </a:r>
            <a:r>
              <a:rPr sz="2800" dirty="0">
                <a:latin typeface="Arial"/>
                <a:cs typeface="Arial"/>
              </a:rPr>
              <a:t>Tech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arranges  for the audio recording  </a:t>
            </a:r>
            <a:r>
              <a:rPr sz="2800" spc="-5" dirty="0">
                <a:latin typeface="Arial"/>
                <a:cs typeface="Arial"/>
              </a:rPr>
              <a:t>equipment, </a:t>
            </a:r>
            <a:r>
              <a:rPr sz="2800" dirty="0">
                <a:latin typeface="Arial"/>
                <a:cs typeface="Arial"/>
              </a:rPr>
              <a:t>sets up and</a:t>
            </a:r>
            <a:endParaRPr sz="2800">
              <a:latin typeface="Arial"/>
              <a:cs typeface="Arial"/>
            </a:endParaRPr>
          </a:p>
          <a:p>
            <a:pPr marL="341630" marR="5080" indent="10160">
              <a:lnSpc>
                <a:spcPct val="100000"/>
              </a:lnSpc>
              <a:spcBef>
                <a:spcPts val="1405"/>
              </a:spcBef>
              <a:tabLst>
                <a:tab pos="1569720" algn="l"/>
              </a:tabLst>
            </a:pPr>
            <a:r>
              <a:rPr sz="2800" dirty="0">
                <a:latin typeface="Arial"/>
                <a:cs typeface="Arial"/>
              </a:rPr>
              <a:t>checks mics (microphones), </a:t>
            </a:r>
            <a:r>
              <a:rPr sz="2800" spc="-5" dirty="0">
                <a:latin typeface="Arial"/>
                <a:cs typeface="Arial"/>
              </a:rPr>
              <a:t>monitors </a:t>
            </a:r>
            <a:r>
              <a:rPr sz="2800" dirty="0">
                <a:latin typeface="Arial"/>
                <a:cs typeface="Arial"/>
              </a:rPr>
              <a:t>audio  quality	during the production, and then strikes  (another production term </a:t>
            </a:r>
            <a:r>
              <a:rPr sz="2800" spc="-5" dirty="0">
                <a:latin typeface="Arial"/>
                <a:cs typeface="Arial"/>
              </a:rPr>
              <a:t>meaning  </a:t>
            </a:r>
            <a:r>
              <a:rPr sz="2800" dirty="0">
                <a:latin typeface="Arial"/>
                <a:cs typeface="Arial"/>
              </a:rPr>
              <a:t>disassembles and, if necessary, removes) </a:t>
            </a:r>
            <a:r>
              <a:rPr sz="2800" spc="-5" dirty="0">
                <a:latin typeface="Arial"/>
                <a:cs typeface="Arial"/>
              </a:rPr>
              <a:t>the  audio </a:t>
            </a:r>
            <a:r>
              <a:rPr sz="2800" dirty="0">
                <a:latin typeface="Arial"/>
                <a:cs typeface="Arial"/>
              </a:rPr>
              <a:t>recording equipment and accessories  after the production </a:t>
            </a:r>
            <a:r>
              <a:rPr sz="2800" spc="-5" dirty="0">
                <a:latin typeface="Arial"/>
                <a:cs typeface="Arial"/>
              </a:rPr>
              <a:t>is </a:t>
            </a:r>
            <a:r>
              <a:rPr sz="2800" dirty="0">
                <a:latin typeface="Arial"/>
                <a:cs typeface="Arial"/>
              </a:rPr>
              <a:t>over. </a:t>
            </a:r>
            <a:r>
              <a:rPr sz="2800" spc="-5" dirty="0">
                <a:latin typeface="Arial"/>
                <a:cs typeface="Arial"/>
              </a:rPr>
              <a:t>(</a:t>
            </a:r>
            <a:r>
              <a:rPr sz="2800" i="1" spc="-5" dirty="0">
                <a:latin typeface="Arial"/>
                <a:cs typeface="Arial"/>
              </a:rPr>
              <a:t>Mic</a:t>
            </a:r>
            <a:r>
              <a:rPr sz="2800" spc="-5" dirty="0">
                <a:latin typeface="Arial"/>
                <a:cs typeface="Arial"/>
              </a:rPr>
              <a:t>, </a:t>
            </a:r>
            <a:r>
              <a:rPr sz="2800" dirty="0">
                <a:latin typeface="Arial"/>
                <a:cs typeface="Arial"/>
              </a:rPr>
              <a:t>strangely  enough, </a:t>
            </a:r>
            <a:r>
              <a:rPr sz="2800" spc="-5" dirty="0">
                <a:latin typeface="Arial"/>
                <a:cs typeface="Arial"/>
              </a:rPr>
              <a:t>is </a:t>
            </a:r>
            <a:r>
              <a:rPr sz="2800" dirty="0">
                <a:latin typeface="Arial"/>
                <a:cs typeface="Arial"/>
              </a:rPr>
              <a:t>pronounced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mike.</a:t>
            </a:r>
            <a:r>
              <a:rPr sz="2800" spc="-5" dirty="0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2716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08600" y="1238250"/>
            <a:ext cx="3001009" cy="2101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4669" y="467359"/>
            <a:ext cx="74263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42895" algn="l"/>
                <a:tab pos="6108700" algn="l"/>
              </a:tabLst>
            </a:pPr>
            <a:r>
              <a:rPr dirty="0"/>
              <a:t>P</a:t>
            </a:r>
            <a:r>
              <a:rPr spc="-5" dirty="0"/>
              <a:t>r</a:t>
            </a:r>
            <a:r>
              <a:rPr dirty="0"/>
              <a:t>oduc</a:t>
            </a:r>
            <a:r>
              <a:rPr spc="10" dirty="0"/>
              <a:t>t</a:t>
            </a:r>
            <a:r>
              <a:rPr dirty="0"/>
              <a:t>ion	Ba</a:t>
            </a:r>
            <a:r>
              <a:rPr spc="5" dirty="0"/>
              <a:t>s</a:t>
            </a:r>
            <a:r>
              <a:rPr dirty="0"/>
              <a:t>i</a:t>
            </a:r>
            <a:r>
              <a:rPr spc="5" dirty="0"/>
              <a:t>c</a:t>
            </a:r>
            <a:r>
              <a:rPr dirty="0"/>
              <a:t>s</a:t>
            </a:r>
            <a:r>
              <a:rPr spc="5" dirty="0"/>
              <a:t> </a:t>
            </a:r>
            <a:r>
              <a:rPr dirty="0"/>
              <a:t>- The	C</a:t>
            </a:r>
            <a:r>
              <a:rPr spc="-5" dirty="0"/>
              <a:t>r</a:t>
            </a:r>
            <a:r>
              <a:rPr dirty="0"/>
              <a:t>ew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4669" y="1541779"/>
            <a:ext cx="7916545" cy="484886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2800" b="1" spc="-5" dirty="0">
                <a:latin typeface="Arial"/>
                <a:cs typeface="Arial"/>
              </a:rPr>
              <a:t>AUDIO </a:t>
            </a:r>
            <a:r>
              <a:rPr sz="2800" b="1" spc="-10" dirty="0">
                <a:latin typeface="Arial"/>
                <a:cs typeface="Arial"/>
              </a:rPr>
              <a:t>BOOM</a:t>
            </a:r>
            <a:r>
              <a:rPr sz="2800" b="1" spc="-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OPERATOR</a:t>
            </a:r>
            <a:endParaRPr sz="2800">
              <a:latin typeface="Arial"/>
              <a:cs typeface="Arial"/>
            </a:endParaRPr>
          </a:p>
          <a:p>
            <a:pPr marL="354965" marR="3612515" indent="-342900">
              <a:lnSpc>
                <a:spcPts val="3120"/>
              </a:lnSpc>
              <a:spcBef>
                <a:spcPts val="76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The Boom Operator </a:t>
            </a:r>
            <a:r>
              <a:rPr sz="2800" dirty="0">
                <a:latin typeface="Arial"/>
                <a:cs typeface="Arial"/>
              </a:rPr>
              <a:t>or  </a:t>
            </a:r>
            <a:r>
              <a:rPr sz="2800" spc="-5" dirty="0">
                <a:latin typeface="Arial"/>
                <a:cs typeface="Arial"/>
              </a:rPr>
              <a:t>“boomer” watches </a:t>
            </a:r>
            <a:r>
              <a:rPr sz="2800" dirty="0">
                <a:latin typeface="Arial"/>
                <a:cs typeface="Arial"/>
              </a:rPr>
              <a:t>the  rehearsals and </a:t>
            </a:r>
            <a:r>
              <a:rPr sz="2800" spc="-5" dirty="0">
                <a:latin typeface="Arial"/>
                <a:cs typeface="Arial"/>
              </a:rPr>
              <a:t>weighs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in</a:t>
            </a:r>
            <a:endParaRPr sz="2800">
              <a:latin typeface="Arial"/>
              <a:cs typeface="Arial"/>
            </a:endParaRPr>
          </a:p>
          <a:p>
            <a:pPr marL="341630" marR="5080" indent="-3810">
              <a:lnSpc>
                <a:spcPct val="100299"/>
              </a:lnSpc>
              <a:spcBef>
                <a:spcPts val="434"/>
              </a:spcBef>
            </a:pPr>
            <a:r>
              <a:rPr sz="2800" spc="-5" dirty="0">
                <a:latin typeface="Arial"/>
                <a:cs typeface="Arial"/>
              </a:rPr>
              <a:t>on the proper mics </a:t>
            </a:r>
            <a:r>
              <a:rPr sz="2800" dirty="0">
                <a:latin typeface="Arial"/>
                <a:cs typeface="Arial"/>
              </a:rPr>
              <a:t>and </a:t>
            </a:r>
            <a:r>
              <a:rPr sz="2800" spc="-5" dirty="0">
                <a:latin typeface="Arial"/>
                <a:cs typeface="Arial"/>
              </a:rPr>
              <a:t>their placement </a:t>
            </a:r>
            <a:r>
              <a:rPr sz="2800" dirty="0">
                <a:latin typeface="Arial"/>
                <a:cs typeface="Arial"/>
              </a:rPr>
              <a:t>for each  scene. </a:t>
            </a:r>
            <a:r>
              <a:rPr sz="2800" spc="-5" dirty="0">
                <a:latin typeface="Arial"/>
                <a:cs typeface="Arial"/>
              </a:rPr>
              <a:t>During </a:t>
            </a:r>
            <a:r>
              <a:rPr sz="2800" dirty="0">
                <a:latin typeface="Arial"/>
                <a:cs typeface="Arial"/>
              </a:rPr>
              <a:t>an </a:t>
            </a:r>
            <a:r>
              <a:rPr sz="2800" i="1" dirty="0">
                <a:latin typeface="Arial"/>
                <a:cs typeface="Arial"/>
              </a:rPr>
              <a:t>on-location </a:t>
            </a:r>
            <a:r>
              <a:rPr sz="2800" dirty="0">
                <a:latin typeface="Arial"/>
                <a:cs typeface="Arial"/>
              </a:rPr>
              <a:t>(out-of-the-studio)  shoot, this person </a:t>
            </a:r>
            <a:r>
              <a:rPr sz="2800" spc="-5" dirty="0">
                <a:latin typeface="Arial"/>
                <a:cs typeface="Arial"/>
              </a:rPr>
              <a:t>may </a:t>
            </a:r>
            <a:r>
              <a:rPr sz="2800" dirty="0">
                <a:latin typeface="Arial"/>
                <a:cs typeface="Arial"/>
              </a:rPr>
              <a:t>need strong arms to  </a:t>
            </a:r>
            <a:r>
              <a:rPr sz="2800" spc="-5" dirty="0">
                <a:latin typeface="Arial"/>
                <a:cs typeface="Arial"/>
              </a:rPr>
              <a:t>hold </a:t>
            </a:r>
            <a:r>
              <a:rPr sz="2800" dirty="0">
                <a:latin typeface="Arial"/>
                <a:cs typeface="Arial"/>
              </a:rPr>
              <a:t>the mic boom over the </a:t>
            </a:r>
            <a:r>
              <a:rPr sz="2800" spc="-5" dirty="0">
                <a:latin typeface="Arial"/>
                <a:cs typeface="Arial"/>
              </a:rPr>
              <a:t>talent </a:t>
            </a:r>
            <a:r>
              <a:rPr sz="2800" dirty="0">
                <a:latin typeface="Arial"/>
                <a:cs typeface="Arial"/>
              </a:rPr>
              <a:t>for </a:t>
            </a:r>
            <a:r>
              <a:rPr sz="2800" spc="-5" dirty="0">
                <a:latin typeface="Arial"/>
                <a:cs typeface="Arial"/>
              </a:rPr>
              <a:t>long  </a:t>
            </a:r>
            <a:r>
              <a:rPr sz="2800" dirty="0">
                <a:latin typeface="Arial"/>
                <a:cs typeface="Arial"/>
              </a:rPr>
              <a:t>periods of time. </a:t>
            </a:r>
            <a:r>
              <a:rPr sz="2800" spc="-5" dirty="0">
                <a:latin typeface="Arial"/>
                <a:cs typeface="Arial"/>
              </a:rPr>
              <a:t>In </a:t>
            </a:r>
            <a:r>
              <a:rPr sz="2800" dirty="0">
                <a:latin typeface="Arial"/>
                <a:cs typeface="Arial"/>
              </a:rPr>
              <a:t>a studio shoot, he </a:t>
            </a:r>
            <a:r>
              <a:rPr sz="2800" spc="-5" dirty="0">
                <a:latin typeface="Arial"/>
                <a:cs typeface="Arial"/>
              </a:rPr>
              <a:t>may </a:t>
            </a:r>
            <a:r>
              <a:rPr sz="2800" dirty="0">
                <a:latin typeface="Arial"/>
                <a:cs typeface="Arial"/>
              </a:rPr>
              <a:t>be  </a:t>
            </a:r>
            <a:r>
              <a:rPr sz="2800" spc="-5" dirty="0">
                <a:latin typeface="Arial"/>
                <a:cs typeface="Arial"/>
              </a:rPr>
              <a:t>high </a:t>
            </a:r>
            <a:r>
              <a:rPr sz="2800" dirty="0">
                <a:latin typeface="Arial"/>
                <a:cs typeface="Arial"/>
              </a:rPr>
              <a:t>over the set on a boom platform to follow  the action </a:t>
            </a:r>
            <a:r>
              <a:rPr sz="2800" spc="-5" dirty="0">
                <a:latin typeface="Arial"/>
                <a:cs typeface="Arial"/>
              </a:rPr>
              <a:t>with </a:t>
            </a:r>
            <a:r>
              <a:rPr sz="2800" dirty="0">
                <a:latin typeface="Arial"/>
                <a:cs typeface="Arial"/>
              </a:rPr>
              <a:t>a telescoping mic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boom.</a:t>
            </a:r>
            <a:endParaRPr sz="2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052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08600" y="1238250"/>
            <a:ext cx="3001009" cy="21005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4669" y="467359"/>
            <a:ext cx="74263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42895" algn="l"/>
                <a:tab pos="6108700" algn="l"/>
              </a:tabLst>
            </a:pPr>
            <a:r>
              <a:rPr dirty="0"/>
              <a:t>P</a:t>
            </a:r>
            <a:r>
              <a:rPr spc="-5" dirty="0"/>
              <a:t>r</a:t>
            </a:r>
            <a:r>
              <a:rPr dirty="0"/>
              <a:t>oduc</a:t>
            </a:r>
            <a:r>
              <a:rPr spc="10" dirty="0"/>
              <a:t>t</a:t>
            </a:r>
            <a:r>
              <a:rPr dirty="0"/>
              <a:t>ion	Ba</a:t>
            </a:r>
            <a:r>
              <a:rPr spc="5" dirty="0"/>
              <a:t>s</a:t>
            </a:r>
            <a:r>
              <a:rPr dirty="0"/>
              <a:t>i</a:t>
            </a:r>
            <a:r>
              <a:rPr spc="5" dirty="0"/>
              <a:t>c</a:t>
            </a:r>
            <a:r>
              <a:rPr dirty="0"/>
              <a:t>s</a:t>
            </a:r>
            <a:r>
              <a:rPr spc="5" dirty="0"/>
              <a:t> </a:t>
            </a:r>
            <a:r>
              <a:rPr dirty="0"/>
              <a:t>- The	C</a:t>
            </a:r>
            <a:r>
              <a:rPr spc="-5" dirty="0"/>
              <a:t>r</a:t>
            </a:r>
            <a:r>
              <a:rPr dirty="0"/>
              <a:t>ew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81330" y="1541779"/>
            <a:ext cx="7994650" cy="501777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66040">
              <a:lnSpc>
                <a:spcPct val="100000"/>
              </a:lnSpc>
              <a:spcBef>
                <a:spcPts val="560"/>
              </a:spcBef>
            </a:pPr>
            <a:r>
              <a:rPr sz="2800" b="1" spc="-10" dirty="0">
                <a:latin typeface="Arial"/>
                <a:cs typeface="Arial"/>
              </a:rPr>
              <a:t>FLOOR</a:t>
            </a:r>
            <a:r>
              <a:rPr sz="2800" b="1" spc="-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MANAGER</a:t>
            </a:r>
            <a:endParaRPr sz="2800">
              <a:latin typeface="Arial"/>
              <a:cs typeface="Arial"/>
            </a:endParaRPr>
          </a:p>
          <a:p>
            <a:pPr marL="408305" marR="3517900" indent="-342900" algn="just">
              <a:lnSpc>
                <a:spcPts val="3120"/>
              </a:lnSpc>
              <a:spcBef>
                <a:spcPts val="765"/>
              </a:spcBef>
              <a:buChar char="•"/>
              <a:tabLst>
                <a:tab pos="408940" algn="l"/>
              </a:tabLst>
            </a:pPr>
            <a:r>
              <a:rPr sz="2800" spc="-5" dirty="0">
                <a:latin typeface="Arial"/>
                <a:cs typeface="Arial"/>
              </a:rPr>
              <a:t>Depending </a:t>
            </a:r>
            <a:r>
              <a:rPr sz="2800" dirty="0">
                <a:latin typeface="Arial"/>
                <a:cs typeface="Arial"/>
              </a:rPr>
              <a:t>on the type of  production, there </a:t>
            </a:r>
            <a:r>
              <a:rPr sz="2800" spc="-5" dirty="0">
                <a:latin typeface="Arial"/>
                <a:cs typeface="Arial"/>
              </a:rPr>
              <a:t>will </a:t>
            </a:r>
            <a:r>
              <a:rPr sz="2800" spc="5" dirty="0">
                <a:latin typeface="Arial"/>
                <a:cs typeface="Arial"/>
              </a:rPr>
              <a:t>be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  </a:t>
            </a:r>
            <a:r>
              <a:rPr sz="2800" spc="-5" dirty="0">
                <a:latin typeface="Arial"/>
                <a:cs typeface="Arial"/>
              </a:rPr>
              <a:t>Floor Manager </a:t>
            </a:r>
            <a:r>
              <a:rPr sz="2800" dirty="0">
                <a:latin typeface="Arial"/>
                <a:cs typeface="Arial"/>
              </a:rPr>
              <a:t>or</a:t>
            </a:r>
            <a:r>
              <a:rPr sz="2800" spc="-5" dirty="0">
                <a:latin typeface="Arial"/>
                <a:cs typeface="Arial"/>
              </a:rPr>
              <a:t> Stage</a:t>
            </a:r>
            <a:endParaRPr sz="2800">
              <a:latin typeface="Arial"/>
              <a:cs typeface="Arial"/>
            </a:endParaRPr>
          </a:p>
          <a:p>
            <a:pPr marL="397510" marR="5080" algn="just">
              <a:lnSpc>
                <a:spcPct val="100000"/>
              </a:lnSpc>
              <a:spcBef>
                <a:spcPts val="165"/>
              </a:spcBef>
            </a:pPr>
            <a:r>
              <a:rPr sz="2800" spc="-5" dirty="0">
                <a:latin typeface="Arial"/>
                <a:cs typeface="Arial"/>
              </a:rPr>
              <a:t>Manager who is </a:t>
            </a:r>
            <a:r>
              <a:rPr sz="2800" dirty="0">
                <a:latin typeface="Arial"/>
                <a:cs typeface="Arial"/>
              </a:rPr>
              <a:t>responsible for </a:t>
            </a:r>
            <a:r>
              <a:rPr sz="2800" spc="-5" dirty="0">
                <a:latin typeface="Arial"/>
                <a:cs typeface="Arial"/>
              </a:rPr>
              <a:t>coordinating </a:t>
            </a:r>
            <a:r>
              <a:rPr sz="2800" dirty="0">
                <a:latin typeface="Arial"/>
                <a:cs typeface="Arial"/>
              </a:rPr>
              <a:t>the  activities on the set and for cueing the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talent.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sz="2800" b="1" spc="-10" dirty="0">
                <a:latin typeface="Arial"/>
                <a:cs typeface="Arial"/>
              </a:rPr>
              <a:t>STAGE</a:t>
            </a:r>
            <a:r>
              <a:rPr sz="2800" b="1" spc="-1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HANDS</a:t>
            </a:r>
            <a:endParaRPr sz="2800">
              <a:latin typeface="Arial"/>
              <a:cs typeface="Arial"/>
            </a:endParaRPr>
          </a:p>
          <a:p>
            <a:pPr marL="355600" marR="22860" indent="-342900">
              <a:lnSpc>
                <a:spcPct val="100000"/>
              </a:lnSpc>
              <a:spcBef>
                <a:spcPts val="7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One </a:t>
            </a:r>
            <a:r>
              <a:rPr sz="2800" dirty="0">
                <a:latin typeface="Arial"/>
                <a:cs typeface="Arial"/>
              </a:rPr>
              <a:t>or </a:t>
            </a:r>
            <a:r>
              <a:rPr sz="2800" spc="-5" dirty="0">
                <a:latin typeface="Arial"/>
                <a:cs typeface="Arial"/>
              </a:rPr>
              <a:t>more </a:t>
            </a:r>
            <a:r>
              <a:rPr sz="2800" dirty="0">
                <a:latin typeface="Arial"/>
                <a:cs typeface="Arial"/>
              </a:rPr>
              <a:t>grips, electricians, or stagehands,  assist </a:t>
            </a:r>
            <a:r>
              <a:rPr sz="2800" spc="-5" dirty="0">
                <a:latin typeface="Arial"/>
                <a:cs typeface="Arial"/>
              </a:rPr>
              <a:t>with </a:t>
            </a:r>
            <a:r>
              <a:rPr sz="2800" dirty="0">
                <a:latin typeface="Arial"/>
                <a:cs typeface="Arial"/>
              </a:rPr>
              <a:t>the technical aspects of stage  productions. On location, they often act as cable  persons to help keep </a:t>
            </a:r>
            <a:r>
              <a:rPr sz="2800" spc="-5" dirty="0">
                <a:latin typeface="Arial"/>
                <a:cs typeface="Arial"/>
              </a:rPr>
              <a:t>handheld </a:t>
            </a:r>
            <a:r>
              <a:rPr sz="2800" dirty="0">
                <a:latin typeface="Arial"/>
                <a:cs typeface="Arial"/>
              </a:rPr>
              <a:t>cameras</a:t>
            </a:r>
            <a:r>
              <a:rPr sz="2800" spc="-5" dirty="0">
                <a:latin typeface="Arial"/>
                <a:cs typeface="Arial"/>
              </a:rPr>
              <a:t> mobile.</a:t>
            </a:r>
            <a:endParaRPr sz="2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0581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08600" y="1225550"/>
            <a:ext cx="3001009" cy="21005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4669" y="467359"/>
            <a:ext cx="74263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42895" algn="l"/>
                <a:tab pos="6108700" algn="l"/>
              </a:tabLst>
            </a:pPr>
            <a:r>
              <a:rPr dirty="0"/>
              <a:t>P</a:t>
            </a:r>
            <a:r>
              <a:rPr spc="-5" dirty="0"/>
              <a:t>r</a:t>
            </a:r>
            <a:r>
              <a:rPr dirty="0"/>
              <a:t>oduc</a:t>
            </a:r>
            <a:r>
              <a:rPr spc="10" dirty="0"/>
              <a:t>t</a:t>
            </a:r>
            <a:r>
              <a:rPr dirty="0"/>
              <a:t>ion	Ba</a:t>
            </a:r>
            <a:r>
              <a:rPr spc="5" dirty="0"/>
              <a:t>s</a:t>
            </a:r>
            <a:r>
              <a:rPr dirty="0"/>
              <a:t>i</a:t>
            </a:r>
            <a:r>
              <a:rPr spc="5" dirty="0"/>
              <a:t>c</a:t>
            </a:r>
            <a:r>
              <a:rPr dirty="0"/>
              <a:t>s</a:t>
            </a:r>
            <a:r>
              <a:rPr spc="5" dirty="0"/>
              <a:t> </a:t>
            </a:r>
            <a:r>
              <a:rPr dirty="0"/>
              <a:t>- The	C</a:t>
            </a:r>
            <a:r>
              <a:rPr spc="-5" dirty="0"/>
              <a:t>r</a:t>
            </a:r>
            <a:r>
              <a:rPr dirty="0"/>
              <a:t>ew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4669" y="1541779"/>
            <a:ext cx="8275320" cy="491744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2800" b="1" spc="-10" dirty="0">
                <a:latin typeface="Arial"/>
                <a:cs typeface="Arial"/>
              </a:rPr>
              <a:t>EDITOR </a:t>
            </a:r>
            <a:r>
              <a:rPr sz="2800" b="1" spc="-5" dirty="0">
                <a:latin typeface="Arial"/>
                <a:cs typeface="Arial"/>
              </a:rPr>
              <a:t>and POST</a:t>
            </a:r>
            <a:r>
              <a:rPr sz="2800" b="1" spc="-10" dirty="0">
                <a:latin typeface="Arial"/>
                <a:cs typeface="Arial"/>
              </a:rPr>
              <a:t> STAFF</a:t>
            </a:r>
            <a:endParaRPr sz="2800">
              <a:latin typeface="Arial"/>
              <a:cs typeface="Arial"/>
            </a:endParaRPr>
          </a:p>
          <a:p>
            <a:pPr marL="354965" marR="3931285" indent="-342900" algn="just">
              <a:lnSpc>
                <a:spcPts val="3120"/>
              </a:lnSpc>
              <a:spcBef>
                <a:spcPts val="765"/>
              </a:spcBef>
              <a:buChar char="•"/>
              <a:tabLst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After </a:t>
            </a:r>
            <a:r>
              <a:rPr sz="2800" dirty="0">
                <a:latin typeface="Arial"/>
                <a:cs typeface="Arial"/>
              </a:rPr>
              <a:t>shooting is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finished,  the editors use the video  and </a:t>
            </a:r>
            <a:r>
              <a:rPr sz="2800" spc="-5" dirty="0">
                <a:latin typeface="Arial"/>
                <a:cs typeface="Arial"/>
              </a:rPr>
              <a:t>audio </a:t>
            </a:r>
            <a:r>
              <a:rPr sz="2800" dirty="0">
                <a:latin typeface="Arial"/>
                <a:cs typeface="Arial"/>
              </a:rPr>
              <a:t>recordings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to</a:t>
            </a:r>
            <a:endParaRPr sz="2800">
              <a:latin typeface="Arial"/>
              <a:cs typeface="Arial"/>
            </a:endParaRPr>
          </a:p>
          <a:p>
            <a:pPr marL="356870" marR="5080">
              <a:lnSpc>
                <a:spcPct val="100000"/>
              </a:lnSpc>
              <a:spcBef>
                <a:spcPts val="365"/>
              </a:spcBef>
            </a:pPr>
            <a:r>
              <a:rPr sz="2800" dirty="0">
                <a:latin typeface="Arial"/>
                <a:cs typeface="Arial"/>
              </a:rPr>
              <a:t>cut </a:t>
            </a:r>
            <a:r>
              <a:rPr sz="2800" spc="-5" dirty="0">
                <a:latin typeface="Arial"/>
                <a:cs typeface="Arial"/>
              </a:rPr>
              <a:t>the segments </a:t>
            </a:r>
            <a:r>
              <a:rPr sz="2800" dirty="0">
                <a:latin typeface="Arial"/>
                <a:cs typeface="Arial"/>
              </a:rPr>
              <a:t>together. </a:t>
            </a:r>
            <a:r>
              <a:rPr sz="2800" spc="-5" dirty="0">
                <a:latin typeface="Arial"/>
                <a:cs typeface="Arial"/>
              </a:rPr>
              <a:t>Technicians </a:t>
            </a:r>
            <a:r>
              <a:rPr sz="2800" dirty="0">
                <a:latin typeface="Arial"/>
                <a:cs typeface="Arial"/>
              </a:rPr>
              <a:t>add  music and other effects </a:t>
            </a:r>
            <a:r>
              <a:rPr sz="2800" spc="-5" dirty="0">
                <a:latin typeface="Arial"/>
                <a:cs typeface="Arial"/>
              </a:rPr>
              <a:t>to </a:t>
            </a:r>
            <a:r>
              <a:rPr sz="2800" dirty="0">
                <a:latin typeface="Arial"/>
                <a:cs typeface="Arial"/>
              </a:rPr>
              <a:t>create the </a:t>
            </a:r>
            <a:r>
              <a:rPr sz="2800" spc="-5" dirty="0">
                <a:latin typeface="Arial"/>
                <a:cs typeface="Arial"/>
              </a:rPr>
              <a:t>final </a:t>
            </a:r>
            <a:r>
              <a:rPr sz="2800" dirty="0">
                <a:latin typeface="Arial"/>
                <a:cs typeface="Arial"/>
              </a:rPr>
              <a:t>product.  </a:t>
            </a:r>
            <a:r>
              <a:rPr sz="2800" spc="-5" dirty="0">
                <a:latin typeface="Arial"/>
                <a:cs typeface="Arial"/>
              </a:rPr>
              <a:t>The importance </a:t>
            </a:r>
            <a:r>
              <a:rPr sz="2800" dirty="0">
                <a:latin typeface="Arial"/>
                <a:cs typeface="Arial"/>
              </a:rPr>
              <a:t>of editing </a:t>
            </a:r>
            <a:r>
              <a:rPr sz="2800" spc="5" dirty="0">
                <a:latin typeface="Arial"/>
                <a:cs typeface="Arial"/>
              </a:rPr>
              <a:t>to </a:t>
            </a:r>
            <a:r>
              <a:rPr sz="2800" dirty="0">
                <a:latin typeface="Arial"/>
                <a:cs typeface="Arial"/>
              </a:rPr>
              <a:t>the success </a:t>
            </a:r>
            <a:r>
              <a:rPr sz="2800" spc="5" dirty="0">
                <a:latin typeface="Arial"/>
                <a:cs typeface="Arial"/>
              </a:rPr>
              <a:t>of </a:t>
            </a:r>
            <a:r>
              <a:rPr sz="2800" dirty="0">
                <a:latin typeface="Arial"/>
                <a:cs typeface="Arial"/>
              </a:rPr>
              <a:t>a  production </a:t>
            </a:r>
            <a:r>
              <a:rPr sz="2800" spc="-5" dirty="0">
                <a:latin typeface="Arial"/>
                <a:cs typeface="Arial"/>
              </a:rPr>
              <a:t>is </a:t>
            </a:r>
            <a:r>
              <a:rPr sz="2800" dirty="0">
                <a:latin typeface="Arial"/>
                <a:cs typeface="Arial"/>
              </a:rPr>
              <a:t>far greater than </a:t>
            </a:r>
            <a:r>
              <a:rPr sz="2800" spc="-5" dirty="0">
                <a:latin typeface="Arial"/>
                <a:cs typeface="Arial"/>
              </a:rPr>
              <a:t>most </a:t>
            </a:r>
            <a:r>
              <a:rPr sz="2800" dirty="0">
                <a:latin typeface="Arial"/>
                <a:cs typeface="Arial"/>
              </a:rPr>
              <a:t>people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realize.</a:t>
            </a:r>
            <a:endParaRPr sz="2800">
              <a:latin typeface="Arial"/>
              <a:cs typeface="Arial"/>
            </a:endParaRPr>
          </a:p>
          <a:p>
            <a:pPr marL="356870" marR="165100">
              <a:lnSpc>
                <a:spcPct val="100000"/>
              </a:lnSpc>
              <a:spcBef>
                <a:spcPts val="690"/>
              </a:spcBef>
            </a:pPr>
            <a:r>
              <a:rPr sz="2800" spc="-5" dirty="0">
                <a:latin typeface="Arial"/>
                <a:cs typeface="Arial"/>
              </a:rPr>
              <a:t>Specific </a:t>
            </a:r>
            <a:r>
              <a:rPr sz="2800" dirty="0">
                <a:latin typeface="Arial"/>
                <a:cs typeface="Arial"/>
              </a:rPr>
              <a:t>responsibilities </a:t>
            </a:r>
            <a:r>
              <a:rPr sz="2800" spc="-5" dirty="0">
                <a:latin typeface="Arial"/>
                <a:cs typeface="Arial"/>
              </a:rPr>
              <a:t>of </a:t>
            </a:r>
            <a:r>
              <a:rPr sz="2800" dirty="0">
                <a:latin typeface="Arial"/>
                <a:cs typeface="Arial"/>
              </a:rPr>
              <a:t>other production  personnel vary </a:t>
            </a:r>
            <a:r>
              <a:rPr sz="2800" spc="-5" dirty="0">
                <a:latin typeface="Arial"/>
                <a:cs typeface="Arial"/>
              </a:rPr>
              <a:t>widely depending </a:t>
            </a:r>
            <a:r>
              <a:rPr sz="2800" dirty="0">
                <a:latin typeface="Arial"/>
                <a:cs typeface="Arial"/>
              </a:rPr>
              <a:t>on the type </a:t>
            </a:r>
            <a:r>
              <a:rPr sz="2800" spc="-5" dirty="0">
                <a:latin typeface="Arial"/>
                <a:cs typeface="Arial"/>
              </a:rPr>
              <a:t>and  </a:t>
            </a:r>
            <a:r>
              <a:rPr sz="2800" dirty="0">
                <a:latin typeface="Arial"/>
                <a:cs typeface="Arial"/>
              </a:rPr>
              <a:t>size of the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production.</a:t>
            </a:r>
            <a:endParaRPr sz="2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0398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4669" y="467359"/>
            <a:ext cx="74263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42895" algn="l"/>
                <a:tab pos="6108700" algn="l"/>
              </a:tabLst>
            </a:pPr>
            <a:r>
              <a:rPr dirty="0"/>
              <a:t>P</a:t>
            </a:r>
            <a:r>
              <a:rPr spc="-5" dirty="0"/>
              <a:t>r</a:t>
            </a:r>
            <a:r>
              <a:rPr dirty="0"/>
              <a:t>oduc</a:t>
            </a:r>
            <a:r>
              <a:rPr spc="10" dirty="0"/>
              <a:t>t</a:t>
            </a:r>
            <a:r>
              <a:rPr dirty="0"/>
              <a:t>ion	Ba</a:t>
            </a:r>
            <a:r>
              <a:rPr spc="5" dirty="0"/>
              <a:t>s</a:t>
            </a:r>
            <a:r>
              <a:rPr dirty="0"/>
              <a:t>i</a:t>
            </a:r>
            <a:r>
              <a:rPr spc="5" dirty="0"/>
              <a:t>c</a:t>
            </a:r>
            <a:r>
              <a:rPr dirty="0"/>
              <a:t>s</a:t>
            </a:r>
            <a:r>
              <a:rPr spc="5" dirty="0"/>
              <a:t> </a:t>
            </a:r>
            <a:r>
              <a:rPr dirty="0"/>
              <a:t>- The	C</a:t>
            </a:r>
            <a:r>
              <a:rPr spc="-5" dirty="0"/>
              <a:t>r</a:t>
            </a:r>
            <a:r>
              <a:rPr dirty="0"/>
              <a:t>ew</a:t>
            </a:r>
          </a:p>
        </p:txBody>
      </p:sp>
      <p:sp>
        <p:nvSpPr>
          <p:cNvPr id="3" name="object 3"/>
          <p:cNvSpPr/>
          <p:nvPr/>
        </p:nvSpPr>
        <p:spPr>
          <a:xfrm>
            <a:off x="5308600" y="1225550"/>
            <a:ext cx="3001009" cy="213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4669" y="1541779"/>
            <a:ext cx="8223250" cy="497586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2800" b="1" spc="-10" dirty="0">
                <a:latin typeface="Arial"/>
                <a:cs typeface="Arial"/>
              </a:rPr>
              <a:t>PRODUCER</a:t>
            </a:r>
            <a:endParaRPr sz="2800">
              <a:latin typeface="Arial"/>
              <a:cs typeface="Arial"/>
            </a:endParaRPr>
          </a:p>
          <a:p>
            <a:pPr marL="354965" marR="3761740" indent="-342900">
              <a:lnSpc>
                <a:spcPts val="3120"/>
              </a:lnSpc>
              <a:spcBef>
                <a:spcPts val="76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The Producer comes </a:t>
            </a:r>
            <a:r>
              <a:rPr sz="2800" dirty="0">
                <a:latin typeface="Arial"/>
                <a:cs typeface="Arial"/>
              </a:rPr>
              <a:t>up  </a:t>
            </a:r>
            <a:r>
              <a:rPr sz="2800" spc="-5" dirty="0">
                <a:latin typeface="Arial"/>
                <a:cs typeface="Arial"/>
              </a:rPr>
              <a:t>with </a:t>
            </a:r>
            <a:r>
              <a:rPr sz="2800" dirty="0">
                <a:latin typeface="Arial"/>
                <a:cs typeface="Arial"/>
              </a:rPr>
              <a:t>the program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concept,  lays out the budget,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and</a:t>
            </a:r>
            <a:endParaRPr sz="2800">
              <a:latin typeface="Arial"/>
              <a:cs typeface="Arial"/>
            </a:endParaRPr>
          </a:p>
          <a:p>
            <a:pPr marL="344170" marR="250825">
              <a:lnSpc>
                <a:spcPct val="100000"/>
              </a:lnSpc>
              <a:spcBef>
                <a:spcPts val="475"/>
              </a:spcBef>
            </a:pPr>
            <a:r>
              <a:rPr sz="2800" spc="-5" dirty="0">
                <a:latin typeface="Arial"/>
                <a:cs typeface="Arial"/>
              </a:rPr>
              <a:t>makes the major </a:t>
            </a:r>
            <a:r>
              <a:rPr sz="2800" dirty="0">
                <a:latin typeface="Arial"/>
                <a:cs typeface="Arial"/>
              </a:rPr>
              <a:t>decisions. </a:t>
            </a:r>
            <a:r>
              <a:rPr sz="2800" spc="-5" dirty="0">
                <a:latin typeface="Arial"/>
                <a:cs typeface="Arial"/>
              </a:rPr>
              <a:t>This </a:t>
            </a:r>
            <a:r>
              <a:rPr sz="2800" dirty="0">
                <a:latin typeface="Arial"/>
                <a:cs typeface="Arial"/>
              </a:rPr>
              <a:t>person </a:t>
            </a:r>
            <a:r>
              <a:rPr sz="2800" spc="-5" dirty="0">
                <a:latin typeface="Arial"/>
                <a:cs typeface="Arial"/>
              </a:rPr>
              <a:t>is </a:t>
            </a:r>
            <a:r>
              <a:rPr sz="2800" dirty="0">
                <a:latin typeface="Arial"/>
                <a:cs typeface="Arial"/>
              </a:rPr>
              <a:t>the  team leader, the one </a:t>
            </a:r>
            <a:r>
              <a:rPr sz="2800" spc="-5" dirty="0">
                <a:latin typeface="Arial"/>
                <a:cs typeface="Arial"/>
              </a:rPr>
              <a:t>who </a:t>
            </a:r>
            <a:r>
              <a:rPr sz="2800" dirty="0">
                <a:latin typeface="Arial"/>
                <a:cs typeface="Arial"/>
              </a:rPr>
              <a:t>works </a:t>
            </a:r>
            <a:r>
              <a:rPr sz="2800" spc="-5" dirty="0">
                <a:latin typeface="Arial"/>
                <a:cs typeface="Arial"/>
              </a:rPr>
              <a:t>with </a:t>
            </a:r>
            <a:r>
              <a:rPr sz="2800" dirty="0">
                <a:latin typeface="Arial"/>
                <a:cs typeface="Arial"/>
              </a:rPr>
              <a:t>the writers,  hires the director, decides </a:t>
            </a:r>
            <a:r>
              <a:rPr sz="2800" spc="-5" dirty="0">
                <a:latin typeface="Arial"/>
                <a:cs typeface="Arial"/>
              </a:rPr>
              <a:t>on the </a:t>
            </a:r>
            <a:r>
              <a:rPr sz="2800" dirty="0">
                <a:latin typeface="Arial"/>
                <a:cs typeface="Arial"/>
              </a:rPr>
              <a:t>key talent, and  </a:t>
            </a:r>
            <a:r>
              <a:rPr sz="2800" spc="-5" dirty="0">
                <a:latin typeface="Arial"/>
                <a:cs typeface="Arial"/>
              </a:rPr>
              <a:t>guides </a:t>
            </a:r>
            <a:r>
              <a:rPr sz="2800" dirty="0">
                <a:latin typeface="Arial"/>
                <a:cs typeface="Arial"/>
              </a:rPr>
              <a:t>the </a:t>
            </a:r>
            <a:r>
              <a:rPr sz="2800" spc="-5" dirty="0">
                <a:latin typeface="Arial"/>
                <a:cs typeface="Arial"/>
              </a:rPr>
              <a:t>general </a:t>
            </a:r>
            <a:r>
              <a:rPr sz="2800" dirty="0">
                <a:latin typeface="Arial"/>
                <a:cs typeface="Arial"/>
              </a:rPr>
              <a:t>direction of the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production.</a:t>
            </a:r>
            <a:endParaRPr sz="2800">
              <a:latin typeface="Arial"/>
              <a:cs typeface="Arial"/>
            </a:endParaRPr>
          </a:p>
          <a:p>
            <a:pPr marL="344170" marR="5080">
              <a:lnSpc>
                <a:spcPct val="100000"/>
              </a:lnSpc>
              <a:spcBef>
                <a:spcPts val="1050"/>
              </a:spcBef>
            </a:pPr>
            <a:r>
              <a:rPr sz="2800" spc="-5" dirty="0">
                <a:latin typeface="Arial"/>
                <a:cs typeface="Arial"/>
              </a:rPr>
              <a:t>On smaller </a:t>
            </a:r>
            <a:r>
              <a:rPr sz="2800" dirty="0">
                <a:latin typeface="Arial"/>
                <a:cs typeface="Arial"/>
              </a:rPr>
              <a:t>productions, the </a:t>
            </a:r>
            <a:r>
              <a:rPr sz="2800" spc="-5" dirty="0">
                <a:latin typeface="Arial"/>
                <a:cs typeface="Arial"/>
              </a:rPr>
              <a:t>producer may </a:t>
            </a:r>
            <a:r>
              <a:rPr sz="2800" dirty="0">
                <a:latin typeface="Arial"/>
                <a:cs typeface="Arial"/>
              </a:rPr>
              <a:t>also  take charge of the directing chores and </a:t>
            </a:r>
            <a:r>
              <a:rPr sz="2800" spc="-5" dirty="0">
                <a:latin typeface="Arial"/>
                <a:cs typeface="Arial"/>
              </a:rPr>
              <a:t>is </a:t>
            </a:r>
            <a:r>
              <a:rPr sz="2800" dirty="0">
                <a:latin typeface="Arial"/>
                <a:cs typeface="Arial"/>
              </a:rPr>
              <a:t>referred  to as a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producer-director</a:t>
            </a:r>
            <a:r>
              <a:rPr sz="2800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5588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13679" y="1230630"/>
            <a:ext cx="2995929" cy="2114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4669" y="467359"/>
            <a:ext cx="74263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42895" algn="l"/>
                <a:tab pos="6108700" algn="l"/>
              </a:tabLst>
            </a:pPr>
            <a:r>
              <a:rPr dirty="0"/>
              <a:t>P</a:t>
            </a:r>
            <a:r>
              <a:rPr spc="-5" dirty="0"/>
              <a:t>r</a:t>
            </a:r>
            <a:r>
              <a:rPr dirty="0"/>
              <a:t>oduc</a:t>
            </a:r>
            <a:r>
              <a:rPr spc="10" dirty="0"/>
              <a:t>t</a:t>
            </a:r>
            <a:r>
              <a:rPr dirty="0"/>
              <a:t>ion	Ba</a:t>
            </a:r>
            <a:r>
              <a:rPr spc="5" dirty="0"/>
              <a:t>s</a:t>
            </a:r>
            <a:r>
              <a:rPr dirty="0"/>
              <a:t>i</a:t>
            </a:r>
            <a:r>
              <a:rPr spc="5" dirty="0"/>
              <a:t>c</a:t>
            </a:r>
            <a:r>
              <a:rPr dirty="0"/>
              <a:t>s</a:t>
            </a:r>
            <a:r>
              <a:rPr spc="5" dirty="0"/>
              <a:t> </a:t>
            </a:r>
            <a:r>
              <a:rPr dirty="0"/>
              <a:t>- The	C</a:t>
            </a:r>
            <a:r>
              <a:rPr spc="-5" dirty="0"/>
              <a:t>r</a:t>
            </a:r>
            <a:r>
              <a:rPr dirty="0"/>
              <a:t>ew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4669" y="1541779"/>
            <a:ext cx="8042275" cy="492887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2800" b="1" spc="-10" dirty="0">
                <a:latin typeface="Arial"/>
                <a:cs typeface="Arial"/>
              </a:rPr>
              <a:t>PRODUCER</a:t>
            </a:r>
            <a:endParaRPr sz="2800">
              <a:latin typeface="Arial"/>
              <a:cs typeface="Arial"/>
            </a:endParaRPr>
          </a:p>
          <a:p>
            <a:pPr marL="354965" marR="3668395" indent="-342900">
              <a:lnSpc>
                <a:spcPts val="3120"/>
              </a:lnSpc>
              <a:spcBef>
                <a:spcPts val="76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On </a:t>
            </a:r>
            <a:r>
              <a:rPr sz="2800" dirty="0">
                <a:latin typeface="Arial"/>
                <a:cs typeface="Arial"/>
              </a:rPr>
              <a:t>a </a:t>
            </a:r>
            <a:r>
              <a:rPr sz="2800" spc="-5" dirty="0">
                <a:latin typeface="Arial"/>
                <a:cs typeface="Arial"/>
              </a:rPr>
              <a:t>major </a:t>
            </a:r>
            <a:r>
              <a:rPr sz="2800" dirty="0">
                <a:latin typeface="Arial"/>
                <a:cs typeface="Arial"/>
              </a:rPr>
              <a:t>production,  one of the </a:t>
            </a:r>
            <a:r>
              <a:rPr sz="2800" spc="-5" dirty="0">
                <a:latin typeface="Arial"/>
                <a:cs typeface="Arial"/>
              </a:rPr>
              <a:t>producer's </a:t>
            </a:r>
            <a:r>
              <a:rPr sz="2800" dirty="0">
                <a:latin typeface="Arial"/>
                <a:cs typeface="Arial"/>
              </a:rPr>
              <a:t>first  </a:t>
            </a:r>
            <a:r>
              <a:rPr sz="2800" spc="-5" dirty="0">
                <a:latin typeface="Arial"/>
                <a:cs typeface="Arial"/>
              </a:rPr>
              <a:t>jobs </a:t>
            </a:r>
            <a:r>
              <a:rPr sz="2800" dirty="0">
                <a:latin typeface="Arial"/>
                <a:cs typeface="Arial"/>
              </a:rPr>
              <a:t>is to hire a </a:t>
            </a:r>
            <a:r>
              <a:rPr sz="2800" spc="-5" dirty="0">
                <a:latin typeface="Arial"/>
                <a:cs typeface="Arial"/>
              </a:rPr>
              <a:t>writer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to</a:t>
            </a:r>
            <a:endParaRPr sz="2800">
              <a:latin typeface="Arial"/>
              <a:cs typeface="Arial"/>
            </a:endParaRPr>
          </a:p>
          <a:p>
            <a:pPr marL="344170" marR="5080">
              <a:lnSpc>
                <a:spcPct val="100000"/>
              </a:lnSpc>
              <a:spcBef>
                <a:spcPts val="455"/>
              </a:spcBef>
            </a:pPr>
            <a:r>
              <a:rPr sz="2800" spc="-5" dirty="0">
                <a:latin typeface="Arial"/>
                <a:cs typeface="Arial"/>
              </a:rPr>
              <a:t>write </a:t>
            </a:r>
            <a:r>
              <a:rPr sz="2800" dirty="0">
                <a:latin typeface="Arial"/>
                <a:cs typeface="Arial"/>
              </a:rPr>
              <a:t>the script. The script </a:t>
            </a:r>
            <a:r>
              <a:rPr sz="2800" spc="-5" dirty="0">
                <a:latin typeface="Arial"/>
                <a:cs typeface="Arial"/>
              </a:rPr>
              <a:t>is </a:t>
            </a:r>
            <a:r>
              <a:rPr sz="2800" dirty="0">
                <a:latin typeface="Arial"/>
                <a:cs typeface="Arial"/>
              </a:rPr>
              <a:t>like a </a:t>
            </a:r>
            <a:r>
              <a:rPr sz="2800" spc="-5" dirty="0">
                <a:latin typeface="Arial"/>
                <a:cs typeface="Arial"/>
              </a:rPr>
              <a:t>written plan </a:t>
            </a:r>
            <a:r>
              <a:rPr sz="2800" dirty="0">
                <a:latin typeface="Arial"/>
                <a:cs typeface="Arial"/>
              </a:rPr>
              <a:t>or  </a:t>
            </a:r>
            <a:r>
              <a:rPr sz="2800" spc="-5" dirty="0">
                <a:latin typeface="Arial"/>
                <a:cs typeface="Arial"/>
              </a:rPr>
              <a:t>blueprint </a:t>
            </a:r>
            <a:r>
              <a:rPr sz="2800" dirty="0">
                <a:latin typeface="Arial"/>
                <a:cs typeface="Arial"/>
              </a:rPr>
              <a:t>for the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production.</a:t>
            </a:r>
            <a:endParaRPr sz="2800">
              <a:latin typeface="Arial"/>
              <a:cs typeface="Arial"/>
            </a:endParaRPr>
          </a:p>
          <a:p>
            <a:pPr marL="344170" marR="24765">
              <a:lnSpc>
                <a:spcPct val="100000"/>
              </a:lnSpc>
              <a:spcBef>
                <a:spcPts val="700"/>
              </a:spcBef>
            </a:pPr>
            <a:r>
              <a:rPr sz="2800" spc="-5" dirty="0">
                <a:latin typeface="Arial"/>
                <a:cs typeface="Arial"/>
              </a:rPr>
              <a:t>The </a:t>
            </a:r>
            <a:r>
              <a:rPr sz="2800" dirty="0">
                <a:latin typeface="Arial"/>
                <a:cs typeface="Arial"/>
              </a:rPr>
              <a:t>producer </a:t>
            </a:r>
            <a:r>
              <a:rPr sz="2800" spc="-5" dirty="0">
                <a:latin typeface="Arial"/>
                <a:cs typeface="Arial"/>
              </a:rPr>
              <a:t>will </a:t>
            </a:r>
            <a:r>
              <a:rPr sz="2800" dirty="0">
                <a:latin typeface="Arial"/>
                <a:cs typeface="Arial"/>
              </a:rPr>
              <a:t>next consider the key </a:t>
            </a:r>
            <a:r>
              <a:rPr sz="2800" spc="-5" dirty="0">
                <a:latin typeface="Arial"/>
                <a:cs typeface="Arial"/>
              </a:rPr>
              <a:t>talent </a:t>
            </a:r>
            <a:r>
              <a:rPr sz="2800" dirty="0">
                <a:latin typeface="Arial"/>
                <a:cs typeface="Arial"/>
              </a:rPr>
              <a:t>for  the production. In general, the talent includes  actors, reporters, hosts, guests, and off-camera  narrators - anyone </a:t>
            </a:r>
            <a:r>
              <a:rPr sz="2800" spc="-5" dirty="0">
                <a:latin typeface="Arial"/>
                <a:cs typeface="Arial"/>
              </a:rPr>
              <a:t>who appears </a:t>
            </a:r>
            <a:r>
              <a:rPr sz="2800" dirty="0">
                <a:latin typeface="Arial"/>
                <a:cs typeface="Arial"/>
              </a:rPr>
              <a:t>on camera </a:t>
            </a:r>
            <a:r>
              <a:rPr sz="2800" spc="5" dirty="0">
                <a:latin typeface="Arial"/>
                <a:cs typeface="Arial"/>
              </a:rPr>
              <a:t>or  </a:t>
            </a:r>
            <a:r>
              <a:rPr sz="2800" spc="-5" dirty="0">
                <a:latin typeface="Arial"/>
                <a:cs typeface="Arial"/>
              </a:rPr>
              <a:t>whose </a:t>
            </a:r>
            <a:r>
              <a:rPr sz="2800" dirty="0">
                <a:latin typeface="Arial"/>
                <a:cs typeface="Arial"/>
              </a:rPr>
              <a:t>voice </a:t>
            </a:r>
            <a:r>
              <a:rPr sz="2800" spc="-5" dirty="0">
                <a:latin typeface="Arial"/>
                <a:cs typeface="Arial"/>
              </a:rPr>
              <a:t>is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heard.</a:t>
            </a:r>
            <a:endParaRPr sz="2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3307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08600" y="1225550"/>
            <a:ext cx="3001009" cy="21247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4669" y="467359"/>
            <a:ext cx="74263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42895" algn="l"/>
                <a:tab pos="6108700" algn="l"/>
              </a:tabLst>
            </a:pPr>
            <a:r>
              <a:rPr dirty="0"/>
              <a:t>P</a:t>
            </a:r>
            <a:r>
              <a:rPr spc="-5" dirty="0"/>
              <a:t>r</a:t>
            </a:r>
            <a:r>
              <a:rPr dirty="0"/>
              <a:t>oduc</a:t>
            </a:r>
            <a:r>
              <a:rPr spc="10" dirty="0"/>
              <a:t>t</a:t>
            </a:r>
            <a:r>
              <a:rPr dirty="0"/>
              <a:t>ion	Ba</a:t>
            </a:r>
            <a:r>
              <a:rPr spc="5" dirty="0"/>
              <a:t>s</a:t>
            </a:r>
            <a:r>
              <a:rPr dirty="0"/>
              <a:t>i</a:t>
            </a:r>
            <a:r>
              <a:rPr spc="5" dirty="0"/>
              <a:t>c</a:t>
            </a:r>
            <a:r>
              <a:rPr dirty="0"/>
              <a:t>s</a:t>
            </a:r>
            <a:r>
              <a:rPr spc="5" dirty="0"/>
              <a:t> </a:t>
            </a:r>
            <a:r>
              <a:rPr dirty="0"/>
              <a:t>- The	C</a:t>
            </a:r>
            <a:r>
              <a:rPr spc="-5" dirty="0"/>
              <a:t>r</a:t>
            </a:r>
            <a:r>
              <a:rPr dirty="0"/>
              <a:t>ew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4669" y="1541779"/>
            <a:ext cx="8163559" cy="493141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2800" b="1" spc="-10" dirty="0">
                <a:latin typeface="Arial"/>
                <a:cs typeface="Arial"/>
              </a:rPr>
              <a:t>DIRECTOR</a:t>
            </a:r>
            <a:endParaRPr sz="2800">
              <a:latin typeface="Arial"/>
              <a:cs typeface="Arial"/>
            </a:endParaRPr>
          </a:p>
          <a:p>
            <a:pPr marL="354965" marR="3778885" indent="-342900">
              <a:lnSpc>
                <a:spcPts val="3120"/>
              </a:lnSpc>
              <a:spcBef>
                <a:spcPts val="76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In a large production, the  producer </a:t>
            </a:r>
            <a:r>
              <a:rPr sz="2800" spc="-5" dirty="0">
                <a:latin typeface="Arial"/>
                <a:cs typeface="Arial"/>
              </a:rPr>
              <a:t>will </a:t>
            </a:r>
            <a:r>
              <a:rPr sz="2800" dirty="0">
                <a:latin typeface="Arial"/>
                <a:cs typeface="Arial"/>
              </a:rPr>
              <a:t>hire the  director. </a:t>
            </a:r>
            <a:r>
              <a:rPr sz="2800" spc="-5" dirty="0">
                <a:latin typeface="Arial"/>
                <a:cs typeface="Arial"/>
              </a:rPr>
              <a:t>The </a:t>
            </a:r>
            <a:r>
              <a:rPr sz="2800" dirty="0">
                <a:latin typeface="Arial"/>
                <a:cs typeface="Arial"/>
              </a:rPr>
              <a:t>director is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in</a:t>
            </a:r>
            <a:endParaRPr sz="2800">
              <a:latin typeface="Arial"/>
              <a:cs typeface="Arial"/>
            </a:endParaRPr>
          </a:p>
          <a:p>
            <a:pPr marL="344170" marR="5080">
              <a:lnSpc>
                <a:spcPct val="100000"/>
              </a:lnSpc>
              <a:spcBef>
                <a:spcPts val="475"/>
              </a:spcBef>
            </a:pPr>
            <a:r>
              <a:rPr sz="2800" dirty="0">
                <a:latin typeface="Arial"/>
                <a:cs typeface="Arial"/>
              </a:rPr>
              <a:t>charge of overseeing pre-production, hiring and  coordinating the activities of the production staff  and </a:t>
            </a:r>
            <a:r>
              <a:rPr sz="2800" spc="-5" dirty="0">
                <a:latin typeface="Arial"/>
                <a:cs typeface="Arial"/>
              </a:rPr>
              <a:t>on-camera </a:t>
            </a:r>
            <a:r>
              <a:rPr sz="2800" dirty="0">
                <a:latin typeface="Arial"/>
                <a:cs typeface="Arial"/>
              </a:rPr>
              <a:t>talent, choreographing the </a:t>
            </a:r>
            <a:r>
              <a:rPr sz="2800" spc="-5" dirty="0">
                <a:latin typeface="Arial"/>
                <a:cs typeface="Arial"/>
              </a:rPr>
              <a:t>talent,  </a:t>
            </a:r>
            <a:r>
              <a:rPr sz="2800" dirty="0">
                <a:latin typeface="Arial"/>
                <a:cs typeface="Arial"/>
              </a:rPr>
              <a:t>selecting the </a:t>
            </a:r>
            <a:r>
              <a:rPr sz="2800" spc="-5" dirty="0">
                <a:latin typeface="Arial"/>
                <a:cs typeface="Arial"/>
              </a:rPr>
              <a:t>camera </a:t>
            </a:r>
            <a:r>
              <a:rPr sz="2800" dirty="0">
                <a:latin typeface="Arial"/>
                <a:cs typeface="Arial"/>
              </a:rPr>
              <a:t>shots, and supervising post.</a:t>
            </a:r>
            <a:endParaRPr sz="2800">
              <a:latin typeface="Arial"/>
              <a:cs typeface="Arial"/>
            </a:endParaRPr>
          </a:p>
          <a:p>
            <a:pPr marL="344170" marR="302260">
              <a:lnSpc>
                <a:spcPct val="100000"/>
              </a:lnSpc>
              <a:spcBef>
                <a:spcPts val="690"/>
              </a:spcBef>
            </a:pPr>
            <a:r>
              <a:rPr sz="2800" dirty="0">
                <a:latin typeface="Arial"/>
                <a:cs typeface="Arial"/>
              </a:rPr>
              <a:t>Once the producer sets </a:t>
            </a:r>
            <a:r>
              <a:rPr sz="2800" spc="-5" dirty="0">
                <a:latin typeface="Arial"/>
                <a:cs typeface="Arial"/>
              </a:rPr>
              <a:t>things in motion, </a:t>
            </a:r>
            <a:r>
              <a:rPr sz="2800" dirty="0">
                <a:latin typeface="Arial"/>
                <a:cs typeface="Arial"/>
              </a:rPr>
              <a:t>the  director </a:t>
            </a:r>
            <a:r>
              <a:rPr sz="2800" spc="-5" dirty="0">
                <a:latin typeface="Arial"/>
                <a:cs typeface="Arial"/>
              </a:rPr>
              <a:t>is in </a:t>
            </a:r>
            <a:r>
              <a:rPr sz="2800" dirty="0">
                <a:latin typeface="Arial"/>
                <a:cs typeface="Arial"/>
              </a:rPr>
              <a:t>charge of taking the script </a:t>
            </a:r>
            <a:r>
              <a:rPr sz="2800" spc="-5" dirty="0">
                <a:latin typeface="Arial"/>
                <a:cs typeface="Arial"/>
              </a:rPr>
              <a:t>from </a:t>
            </a:r>
            <a:r>
              <a:rPr sz="2800" dirty="0">
                <a:latin typeface="Arial"/>
                <a:cs typeface="Arial"/>
              </a:rPr>
              <a:t>the  beginning to the very end of the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production.</a:t>
            </a:r>
            <a:endParaRPr sz="2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3207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08600" y="1225550"/>
            <a:ext cx="3001009" cy="21005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4669" y="467359"/>
            <a:ext cx="74263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42895" algn="l"/>
                <a:tab pos="6108700" algn="l"/>
              </a:tabLst>
            </a:pPr>
            <a:r>
              <a:rPr dirty="0"/>
              <a:t>P</a:t>
            </a:r>
            <a:r>
              <a:rPr spc="-5" dirty="0"/>
              <a:t>r</a:t>
            </a:r>
            <a:r>
              <a:rPr dirty="0"/>
              <a:t>oduc</a:t>
            </a:r>
            <a:r>
              <a:rPr spc="10" dirty="0"/>
              <a:t>t</a:t>
            </a:r>
            <a:r>
              <a:rPr dirty="0"/>
              <a:t>ion	Ba</a:t>
            </a:r>
            <a:r>
              <a:rPr spc="5" dirty="0"/>
              <a:t>s</a:t>
            </a:r>
            <a:r>
              <a:rPr dirty="0"/>
              <a:t>i</a:t>
            </a:r>
            <a:r>
              <a:rPr spc="5" dirty="0"/>
              <a:t>c</a:t>
            </a:r>
            <a:r>
              <a:rPr dirty="0"/>
              <a:t>s</a:t>
            </a:r>
            <a:r>
              <a:rPr spc="5" dirty="0"/>
              <a:t> </a:t>
            </a:r>
            <a:r>
              <a:rPr dirty="0"/>
              <a:t>- The	C</a:t>
            </a:r>
            <a:r>
              <a:rPr spc="-5" dirty="0"/>
              <a:t>r</a:t>
            </a:r>
            <a:r>
              <a:rPr dirty="0"/>
              <a:t>ew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4669" y="1541779"/>
            <a:ext cx="8057515" cy="491744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2800" b="1" spc="-10" dirty="0">
                <a:latin typeface="Arial"/>
                <a:cs typeface="Arial"/>
              </a:rPr>
              <a:t>TECHNICAL</a:t>
            </a:r>
            <a:r>
              <a:rPr sz="2800" b="1" spc="-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DIRECTOR</a:t>
            </a:r>
            <a:endParaRPr sz="2800">
              <a:latin typeface="Arial"/>
              <a:cs typeface="Arial"/>
            </a:endParaRPr>
          </a:p>
          <a:p>
            <a:pPr marL="354965" marR="3813810" indent="-342900">
              <a:lnSpc>
                <a:spcPts val="3120"/>
              </a:lnSpc>
              <a:spcBef>
                <a:spcPts val="76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Assisting the director </a:t>
            </a:r>
            <a:r>
              <a:rPr sz="2800" spc="-5" dirty="0">
                <a:latin typeface="Arial"/>
                <a:cs typeface="Arial"/>
              </a:rPr>
              <a:t>in  </a:t>
            </a:r>
            <a:r>
              <a:rPr sz="2800" dirty="0">
                <a:latin typeface="Arial"/>
                <a:cs typeface="Arial"/>
              </a:rPr>
              <a:t>the control room is the  technical director, or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TD,</a:t>
            </a:r>
            <a:endParaRPr sz="2800">
              <a:latin typeface="Arial"/>
              <a:cs typeface="Arial"/>
            </a:endParaRPr>
          </a:p>
          <a:p>
            <a:pPr marL="344170" marR="200660">
              <a:lnSpc>
                <a:spcPct val="100000"/>
              </a:lnSpc>
              <a:spcBef>
                <a:spcPts val="365"/>
              </a:spcBef>
              <a:tabLst>
                <a:tab pos="5731510" algn="l"/>
              </a:tabLst>
            </a:pPr>
            <a:r>
              <a:rPr sz="2800" spc="-5" dirty="0">
                <a:latin typeface="Arial"/>
                <a:cs typeface="Arial"/>
              </a:rPr>
              <a:t>who operates </a:t>
            </a:r>
            <a:r>
              <a:rPr sz="2800" dirty="0">
                <a:latin typeface="Arial"/>
                <a:cs typeface="Arial"/>
              </a:rPr>
              <a:t>the</a:t>
            </a:r>
            <a:r>
              <a:rPr sz="2800" spc="6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video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switcher.	</a:t>
            </a:r>
            <a:r>
              <a:rPr sz="2800" spc="-5" dirty="0">
                <a:latin typeface="Arial"/>
                <a:cs typeface="Arial"/>
              </a:rPr>
              <a:t>The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technical  director </a:t>
            </a:r>
            <a:r>
              <a:rPr sz="2800" spc="-5" dirty="0">
                <a:latin typeface="Arial"/>
                <a:cs typeface="Arial"/>
              </a:rPr>
              <a:t>is </a:t>
            </a:r>
            <a:r>
              <a:rPr sz="2800" dirty="0">
                <a:latin typeface="Arial"/>
                <a:cs typeface="Arial"/>
              </a:rPr>
              <a:t>also responsible for coordinating the  technical aspects of the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production.</a:t>
            </a:r>
            <a:endParaRPr sz="2800">
              <a:latin typeface="Arial"/>
              <a:cs typeface="Arial"/>
            </a:endParaRPr>
          </a:p>
          <a:p>
            <a:pPr marL="344170" marR="5080">
              <a:lnSpc>
                <a:spcPct val="100000"/>
              </a:lnSpc>
              <a:spcBef>
                <a:spcPts val="690"/>
              </a:spcBef>
            </a:pPr>
            <a:r>
              <a:rPr sz="2800" spc="-5" dirty="0">
                <a:latin typeface="Arial"/>
                <a:cs typeface="Arial"/>
              </a:rPr>
              <a:t>One </a:t>
            </a:r>
            <a:r>
              <a:rPr sz="2800" dirty="0">
                <a:latin typeface="Arial"/>
                <a:cs typeface="Arial"/>
              </a:rPr>
              <a:t>or </a:t>
            </a:r>
            <a:r>
              <a:rPr sz="2800" spc="-5" dirty="0">
                <a:latin typeface="Arial"/>
                <a:cs typeface="Arial"/>
              </a:rPr>
              <a:t>more </a:t>
            </a:r>
            <a:r>
              <a:rPr sz="2800" dirty="0">
                <a:latin typeface="Arial"/>
                <a:cs typeface="Arial"/>
              </a:rPr>
              <a:t>production assistants </a:t>
            </a:r>
            <a:r>
              <a:rPr sz="2800" spc="-5" dirty="0">
                <a:latin typeface="Arial"/>
                <a:cs typeface="Arial"/>
              </a:rPr>
              <a:t>(PAs) may </a:t>
            </a:r>
            <a:r>
              <a:rPr sz="2800" dirty="0">
                <a:latin typeface="Arial"/>
                <a:cs typeface="Arial"/>
              </a:rPr>
              <a:t>be  hired to </a:t>
            </a:r>
            <a:r>
              <a:rPr sz="2800" spc="-5" dirty="0">
                <a:latin typeface="Arial"/>
                <a:cs typeface="Arial"/>
              </a:rPr>
              <a:t>help </a:t>
            </a:r>
            <a:r>
              <a:rPr sz="2800" dirty="0">
                <a:latin typeface="Arial"/>
                <a:cs typeface="Arial"/>
              </a:rPr>
              <a:t>the producer and director. </a:t>
            </a:r>
            <a:r>
              <a:rPr sz="2800" spc="-5" dirty="0">
                <a:latin typeface="Arial"/>
                <a:cs typeface="Arial"/>
              </a:rPr>
              <a:t>Among  </a:t>
            </a:r>
            <a:r>
              <a:rPr sz="2800" dirty="0">
                <a:latin typeface="Arial"/>
                <a:cs typeface="Arial"/>
              </a:rPr>
              <a:t>other </a:t>
            </a:r>
            <a:r>
              <a:rPr sz="2800" spc="-5" dirty="0">
                <a:latin typeface="Arial"/>
                <a:cs typeface="Arial"/>
              </a:rPr>
              <a:t>things, </a:t>
            </a:r>
            <a:r>
              <a:rPr sz="2800" spc="-10" dirty="0">
                <a:latin typeface="Arial"/>
                <a:cs typeface="Arial"/>
              </a:rPr>
              <a:t>PAs </a:t>
            </a:r>
            <a:r>
              <a:rPr sz="2800" dirty="0">
                <a:latin typeface="Arial"/>
                <a:cs typeface="Arial"/>
              </a:rPr>
              <a:t>keep notes </a:t>
            </a:r>
            <a:r>
              <a:rPr sz="2800" spc="5" dirty="0">
                <a:latin typeface="Arial"/>
                <a:cs typeface="Arial"/>
              </a:rPr>
              <a:t>on </a:t>
            </a:r>
            <a:r>
              <a:rPr sz="2800" dirty="0">
                <a:latin typeface="Arial"/>
                <a:cs typeface="Arial"/>
              </a:rPr>
              <a:t>ongoing  production needs and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changes.</a:t>
            </a:r>
            <a:endParaRPr sz="2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8302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08600" y="1224280"/>
            <a:ext cx="3001009" cy="21120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4669" y="467359"/>
            <a:ext cx="74263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42895" algn="l"/>
                <a:tab pos="6108700" algn="l"/>
              </a:tabLst>
            </a:pPr>
            <a:r>
              <a:rPr dirty="0"/>
              <a:t>P</a:t>
            </a:r>
            <a:r>
              <a:rPr spc="-5" dirty="0"/>
              <a:t>r</a:t>
            </a:r>
            <a:r>
              <a:rPr dirty="0"/>
              <a:t>oduc</a:t>
            </a:r>
            <a:r>
              <a:rPr spc="10" dirty="0"/>
              <a:t>t</a:t>
            </a:r>
            <a:r>
              <a:rPr dirty="0"/>
              <a:t>ion	Ba</a:t>
            </a:r>
            <a:r>
              <a:rPr spc="5" dirty="0"/>
              <a:t>s</a:t>
            </a:r>
            <a:r>
              <a:rPr dirty="0"/>
              <a:t>i</a:t>
            </a:r>
            <a:r>
              <a:rPr spc="5" dirty="0"/>
              <a:t>c</a:t>
            </a:r>
            <a:r>
              <a:rPr dirty="0"/>
              <a:t>s</a:t>
            </a:r>
            <a:r>
              <a:rPr spc="5" dirty="0"/>
              <a:t> </a:t>
            </a:r>
            <a:r>
              <a:rPr dirty="0"/>
              <a:t>- The	C</a:t>
            </a:r>
            <a:r>
              <a:rPr spc="-5" dirty="0"/>
              <a:t>r</a:t>
            </a:r>
            <a:r>
              <a:rPr dirty="0"/>
              <a:t>ew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4669" y="1541779"/>
            <a:ext cx="8140700" cy="449072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2800" b="1" spc="-5" dirty="0">
                <a:latin typeface="Arial"/>
                <a:cs typeface="Arial"/>
              </a:rPr>
              <a:t>VIDEO</a:t>
            </a:r>
            <a:r>
              <a:rPr sz="2800" b="1" spc="-10" dirty="0">
                <a:latin typeface="Arial"/>
                <a:cs typeface="Arial"/>
              </a:rPr>
              <a:t> ENGINEER</a:t>
            </a:r>
            <a:endParaRPr sz="2800">
              <a:latin typeface="Arial"/>
              <a:cs typeface="Arial"/>
            </a:endParaRPr>
          </a:p>
          <a:p>
            <a:pPr marL="354965" marR="3739515" indent="-342900">
              <a:lnSpc>
                <a:spcPts val="3120"/>
              </a:lnSpc>
              <a:spcBef>
                <a:spcPts val="76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An </a:t>
            </a:r>
            <a:r>
              <a:rPr sz="2800" dirty="0">
                <a:latin typeface="Arial"/>
                <a:cs typeface="Arial"/>
              </a:rPr>
              <a:t>essential </a:t>
            </a:r>
            <a:r>
              <a:rPr sz="2800" spc="-5" dirty="0">
                <a:latin typeface="Arial"/>
                <a:cs typeface="Arial"/>
              </a:rPr>
              <a:t>member </a:t>
            </a:r>
            <a:r>
              <a:rPr sz="2800" dirty="0">
                <a:latin typeface="Arial"/>
                <a:cs typeface="Arial"/>
              </a:rPr>
              <a:t>of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  production crew </a:t>
            </a:r>
            <a:r>
              <a:rPr sz="2800" spc="-5" dirty="0">
                <a:latin typeface="Arial"/>
                <a:cs typeface="Arial"/>
              </a:rPr>
              <a:t>is the  video engineer who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is</a:t>
            </a:r>
            <a:endParaRPr sz="2800">
              <a:latin typeface="Arial"/>
              <a:cs typeface="Arial"/>
            </a:endParaRPr>
          </a:p>
          <a:p>
            <a:pPr marL="344170" marR="220979" algn="just">
              <a:lnSpc>
                <a:spcPct val="100000"/>
              </a:lnSpc>
              <a:spcBef>
                <a:spcPts val="365"/>
              </a:spcBef>
            </a:pPr>
            <a:r>
              <a:rPr sz="2800" dirty="0">
                <a:latin typeface="Arial"/>
                <a:cs typeface="Arial"/>
              </a:rPr>
              <a:t>responsible for </a:t>
            </a:r>
            <a:r>
              <a:rPr sz="2800" spc="-5" dirty="0">
                <a:latin typeface="Arial"/>
                <a:cs typeface="Arial"/>
              </a:rPr>
              <a:t>shading, phasing </a:t>
            </a:r>
            <a:r>
              <a:rPr sz="2800" dirty="0">
                <a:latin typeface="Arial"/>
                <a:cs typeface="Arial"/>
              </a:rPr>
              <a:t>and </a:t>
            </a:r>
            <a:r>
              <a:rPr sz="2800" spc="-5" dirty="0">
                <a:latin typeface="Arial"/>
                <a:cs typeface="Arial"/>
              </a:rPr>
              <a:t>timing </a:t>
            </a:r>
            <a:r>
              <a:rPr sz="2800" dirty="0">
                <a:latin typeface="Arial"/>
                <a:cs typeface="Arial"/>
              </a:rPr>
              <a:t>the  cameras and overseeing the quality of the video  signal.</a:t>
            </a:r>
            <a:endParaRPr sz="2800">
              <a:latin typeface="Arial"/>
              <a:cs typeface="Arial"/>
            </a:endParaRPr>
          </a:p>
          <a:p>
            <a:pPr marL="344170" marR="5080">
              <a:lnSpc>
                <a:spcPct val="100000"/>
              </a:lnSpc>
              <a:spcBef>
                <a:spcPts val="690"/>
              </a:spcBef>
            </a:pPr>
            <a:r>
              <a:rPr sz="2800" spc="-5" dirty="0">
                <a:latin typeface="Arial"/>
                <a:cs typeface="Arial"/>
              </a:rPr>
              <a:t>The </a:t>
            </a:r>
            <a:r>
              <a:rPr sz="2800" dirty="0">
                <a:latin typeface="Arial"/>
                <a:cs typeface="Arial"/>
              </a:rPr>
              <a:t>video engineer </a:t>
            </a:r>
            <a:r>
              <a:rPr sz="2800" spc="-5" dirty="0">
                <a:latin typeface="Arial"/>
                <a:cs typeface="Arial"/>
              </a:rPr>
              <a:t>is well-versed </a:t>
            </a:r>
            <a:r>
              <a:rPr sz="2800" dirty="0">
                <a:latin typeface="Arial"/>
                <a:cs typeface="Arial"/>
              </a:rPr>
              <a:t>in the technical  specifications of the industry </a:t>
            </a:r>
            <a:r>
              <a:rPr sz="2800" spc="-5" dirty="0">
                <a:latin typeface="Arial"/>
                <a:cs typeface="Arial"/>
              </a:rPr>
              <a:t>and maintains </a:t>
            </a:r>
            <a:r>
              <a:rPr sz="2800" dirty="0">
                <a:latin typeface="Arial"/>
                <a:cs typeface="Arial"/>
              </a:rPr>
              <a:t>the  </a:t>
            </a:r>
            <a:r>
              <a:rPr sz="2800" spc="-5" dirty="0">
                <a:latin typeface="Arial"/>
                <a:cs typeface="Arial"/>
              </a:rPr>
              <a:t>equipment while on </a:t>
            </a:r>
            <a:r>
              <a:rPr sz="2800" dirty="0">
                <a:latin typeface="Arial"/>
                <a:cs typeface="Arial"/>
              </a:rPr>
              <a:t>location or in the</a:t>
            </a:r>
            <a:r>
              <a:rPr sz="2800" spc="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studio.</a:t>
            </a:r>
            <a:endParaRPr sz="2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7225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08600" y="1225550"/>
            <a:ext cx="3001009" cy="21005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4669" y="467359"/>
            <a:ext cx="74263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42895" algn="l"/>
                <a:tab pos="6108700" algn="l"/>
              </a:tabLst>
            </a:pPr>
            <a:r>
              <a:rPr dirty="0"/>
              <a:t>P</a:t>
            </a:r>
            <a:r>
              <a:rPr spc="-5" dirty="0"/>
              <a:t>r</a:t>
            </a:r>
            <a:r>
              <a:rPr dirty="0"/>
              <a:t>oduc</a:t>
            </a:r>
            <a:r>
              <a:rPr spc="10" dirty="0"/>
              <a:t>t</a:t>
            </a:r>
            <a:r>
              <a:rPr dirty="0"/>
              <a:t>ion	Ba</a:t>
            </a:r>
            <a:r>
              <a:rPr spc="5" dirty="0"/>
              <a:t>s</a:t>
            </a:r>
            <a:r>
              <a:rPr dirty="0"/>
              <a:t>i</a:t>
            </a:r>
            <a:r>
              <a:rPr spc="5" dirty="0"/>
              <a:t>c</a:t>
            </a:r>
            <a:r>
              <a:rPr dirty="0"/>
              <a:t>s</a:t>
            </a:r>
            <a:r>
              <a:rPr spc="5" dirty="0"/>
              <a:t> </a:t>
            </a:r>
            <a:r>
              <a:rPr dirty="0"/>
              <a:t>- The	C</a:t>
            </a:r>
            <a:r>
              <a:rPr spc="-5" dirty="0"/>
              <a:t>r</a:t>
            </a:r>
            <a:r>
              <a:rPr dirty="0"/>
              <a:t>ew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20700" y="1541779"/>
            <a:ext cx="7958455" cy="466217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26670">
              <a:lnSpc>
                <a:spcPct val="100000"/>
              </a:lnSpc>
              <a:spcBef>
                <a:spcPts val="560"/>
              </a:spcBef>
            </a:pPr>
            <a:r>
              <a:rPr sz="2800" b="1" spc="-10" dirty="0">
                <a:latin typeface="Arial"/>
                <a:cs typeface="Arial"/>
              </a:rPr>
              <a:t>LIGHTING DIRECTOR</a:t>
            </a:r>
            <a:endParaRPr sz="2800">
              <a:latin typeface="Arial"/>
              <a:cs typeface="Arial"/>
            </a:endParaRPr>
          </a:p>
          <a:p>
            <a:pPr marL="368935" marR="3658870" indent="-342900" algn="just">
              <a:lnSpc>
                <a:spcPts val="3120"/>
              </a:lnSpc>
              <a:spcBef>
                <a:spcPts val="765"/>
              </a:spcBef>
              <a:buChar char="•"/>
              <a:tabLst>
                <a:tab pos="369570" algn="l"/>
              </a:tabLst>
            </a:pPr>
            <a:r>
              <a:rPr sz="2800" spc="-5" dirty="0">
                <a:latin typeface="Arial"/>
                <a:cs typeface="Arial"/>
              </a:rPr>
              <a:t>The lighting </a:t>
            </a:r>
            <a:r>
              <a:rPr sz="2800" dirty="0">
                <a:latin typeface="Arial"/>
                <a:cs typeface="Arial"/>
              </a:rPr>
              <a:t>director (LD)  designs the </a:t>
            </a:r>
            <a:r>
              <a:rPr sz="2800" spc="-5" dirty="0">
                <a:latin typeface="Arial"/>
                <a:cs typeface="Arial"/>
              </a:rPr>
              <a:t>lighting plan,  </a:t>
            </a:r>
            <a:r>
              <a:rPr sz="2800" dirty="0">
                <a:latin typeface="Arial"/>
                <a:cs typeface="Arial"/>
              </a:rPr>
              <a:t>arranges for the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lighting</a:t>
            </a:r>
            <a:endParaRPr sz="2800">
              <a:latin typeface="Arial"/>
              <a:cs typeface="Arial"/>
            </a:endParaRPr>
          </a:p>
          <a:p>
            <a:pPr marL="358140" algn="just">
              <a:lnSpc>
                <a:spcPct val="100000"/>
              </a:lnSpc>
              <a:spcBef>
                <a:spcPts val="365"/>
              </a:spcBef>
            </a:pPr>
            <a:r>
              <a:rPr sz="2800" spc="-5" dirty="0">
                <a:latin typeface="Arial"/>
                <a:cs typeface="Arial"/>
              </a:rPr>
              <a:t>equipment, </a:t>
            </a:r>
            <a:r>
              <a:rPr sz="2800" dirty="0">
                <a:latin typeface="Arial"/>
                <a:cs typeface="Arial"/>
              </a:rPr>
              <a:t>and sets up and checks the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lighting.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50"/>
              </a:spcBef>
            </a:pPr>
            <a:r>
              <a:rPr sz="2800" b="1" spc="-10" dirty="0">
                <a:latin typeface="Arial"/>
                <a:cs typeface="Arial"/>
              </a:rPr>
              <a:t>SET</a:t>
            </a:r>
            <a:r>
              <a:rPr sz="2800" b="1" spc="-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DESIGNER</a:t>
            </a:r>
            <a:endParaRPr sz="28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69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Some </a:t>
            </a:r>
            <a:r>
              <a:rPr sz="2800" dirty="0">
                <a:latin typeface="Arial"/>
                <a:cs typeface="Arial"/>
              </a:rPr>
              <a:t>productions have a set designer </a:t>
            </a:r>
            <a:r>
              <a:rPr sz="2800" spc="-5" dirty="0">
                <a:latin typeface="Arial"/>
                <a:cs typeface="Arial"/>
              </a:rPr>
              <a:t>who,  along with </a:t>
            </a:r>
            <a:r>
              <a:rPr sz="2800" dirty="0">
                <a:latin typeface="Arial"/>
                <a:cs typeface="Arial"/>
              </a:rPr>
              <a:t>the producer and director, designs  the set and supervises </a:t>
            </a:r>
            <a:r>
              <a:rPr sz="2800" spc="-5" dirty="0">
                <a:latin typeface="Arial"/>
                <a:cs typeface="Arial"/>
              </a:rPr>
              <a:t>its </a:t>
            </a:r>
            <a:r>
              <a:rPr sz="2800" dirty="0">
                <a:latin typeface="Arial"/>
                <a:cs typeface="Arial"/>
              </a:rPr>
              <a:t>construction, painting,  and installation.</a:t>
            </a:r>
            <a:endParaRPr sz="2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3812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4669" y="467359"/>
            <a:ext cx="74263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42895" algn="l"/>
                <a:tab pos="6108700" algn="l"/>
              </a:tabLst>
            </a:pPr>
            <a:r>
              <a:rPr dirty="0"/>
              <a:t>P</a:t>
            </a:r>
            <a:r>
              <a:rPr spc="-5" dirty="0"/>
              <a:t>r</a:t>
            </a:r>
            <a:r>
              <a:rPr dirty="0"/>
              <a:t>oduc</a:t>
            </a:r>
            <a:r>
              <a:rPr spc="10" dirty="0"/>
              <a:t>t</a:t>
            </a:r>
            <a:r>
              <a:rPr dirty="0"/>
              <a:t>ion	Ba</a:t>
            </a:r>
            <a:r>
              <a:rPr spc="5" dirty="0"/>
              <a:t>s</a:t>
            </a:r>
            <a:r>
              <a:rPr dirty="0"/>
              <a:t>i</a:t>
            </a:r>
            <a:r>
              <a:rPr spc="5" dirty="0"/>
              <a:t>c</a:t>
            </a:r>
            <a:r>
              <a:rPr dirty="0"/>
              <a:t>s</a:t>
            </a:r>
            <a:r>
              <a:rPr spc="5" dirty="0"/>
              <a:t> </a:t>
            </a:r>
            <a:r>
              <a:rPr dirty="0"/>
              <a:t>- The	C</a:t>
            </a:r>
            <a:r>
              <a:rPr spc="-5" dirty="0"/>
              <a:t>r</a:t>
            </a:r>
            <a:r>
              <a:rPr dirty="0"/>
              <a:t>ew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20700" y="1541779"/>
            <a:ext cx="8168640" cy="501015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26670">
              <a:lnSpc>
                <a:spcPct val="100000"/>
              </a:lnSpc>
              <a:spcBef>
                <a:spcPts val="560"/>
              </a:spcBef>
            </a:pPr>
            <a:r>
              <a:rPr sz="2800" b="1" spc="-10" dirty="0">
                <a:latin typeface="Arial"/>
                <a:cs typeface="Arial"/>
              </a:rPr>
              <a:t>MAKEUP</a:t>
            </a:r>
            <a:r>
              <a:rPr sz="2800" b="1" spc="-1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PERSON</a:t>
            </a:r>
            <a:endParaRPr sz="2800" dirty="0">
              <a:latin typeface="Arial"/>
              <a:cs typeface="Arial"/>
            </a:endParaRPr>
          </a:p>
          <a:p>
            <a:pPr marL="368935" marR="3794760" indent="-342900">
              <a:lnSpc>
                <a:spcPts val="3120"/>
              </a:lnSpc>
              <a:spcBef>
                <a:spcPts val="765"/>
              </a:spcBef>
              <a:buChar char="•"/>
              <a:tabLst>
                <a:tab pos="368935" algn="l"/>
                <a:tab pos="369570" algn="l"/>
              </a:tabLst>
            </a:pPr>
            <a:r>
              <a:rPr sz="2800" spc="-5" dirty="0">
                <a:latin typeface="Arial"/>
                <a:cs typeface="Arial"/>
              </a:rPr>
              <a:t>The makeup </a:t>
            </a:r>
            <a:r>
              <a:rPr sz="2800" dirty="0">
                <a:latin typeface="Arial"/>
                <a:cs typeface="Arial"/>
              </a:rPr>
              <a:t>person, </a:t>
            </a:r>
            <a:r>
              <a:rPr sz="2800" spc="-5" dirty="0">
                <a:latin typeface="Arial"/>
                <a:cs typeface="Arial"/>
              </a:rPr>
              <a:t>with  </a:t>
            </a:r>
            <a:r>
              <a:rPr sz="2800" dirty="0" smtClean="0">
                <a:latin typeface="Arial"/>
                <a:cs typeface="Arial"/>
              </a:rPr>
              <a:t>or </a:t>
            </a:r>
            <a:r>
              <a:rPr sz="2800" spc="-5" dirty="0">
                <a:latin typeface="Arial"/>
                <a:cs typeface="Arial"/>
              </a:rPr>
              <a:t>without </a:t>
            </a:r>
            <a:r>
              <a:rPr sz="2800" dirty="0">
                <a:latin typeface="Arial"/>
                <a:cs typeface="Arial"/>
              </a:rPr>
              <a:t>the help of a  </a:t>
            </a:r>
            <a:r>
              <a:rPr sz="2800" spc="-5" dirty="0">
                <a:latin typeface="Arial"/>
                <a:cs typeface="Arial"/>
              </a:rPr>
              <a:t>crew, </a:t>
            </a:r>
            <a:r>
              <a:rPr sz="2800" dirty="0">
                <a:latin typeface="Arial"/>
                <a:cs typeface="Arial"/>
              </a:rPr>
              <a:t>is responsible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for</a:t>
            </a:r>
          </a:p>
          <a:p>
            <a:pPr marL="370840" marR="5080">
              <a:lnSpc>
                <a:spcPct val="100000"/>
              </a:lnSpc>
              <a:spcBef>
                <a:spcPts val="365"/>
              </a:spcBef>
            </a:pPr>
            <a:r>
              <a:rPr sz="2800" dirty="0">
                <a:latin typeface="Arial"/>
                <a:cs typeface="Arial"/>
              </a:rPr>
              <a:t>making the </a:t>
            </a:r>
            <a:r>
              <a:rPr sz="2800" spc="-5" dirty="0">
                <a:latin typeface="Arial"/>
                <a:cs typeface="Arial"/>
              </a:rPr>
              <a:t>talent look their </a:t>
            </a:r>
            <a:r>
              <a:rPr sz="2800" dirty="0">
                <a:latin typeface="Arial"/>
                <a:cs typeface="Arial"/>
              </a:rPr>
              <a:t>best - or their </a:t>
            </a:r>
            <a:r>
              <a:rPr sz="2800" spc="-5" dirty="0">
                <a:latin typeface="Arial"/>
                <a:cs typeface="Arial"/>
              </a:rPr>
              <a:t>worst, if  that's what </a:t>
            </a:r>
            <a:r>
              <a:rPr sz="2800" dirty="0">
                <a:latin typeface="Arial"/>
                <a:cs typeface="Arial"/>
              </a:rPr>
              <a:t>the script calls for. </a:t>
            </a:r>
            <a:r>
              <a:rPr sz="2800" spc="-5" dirty="0">
                <a:latin typeface="Arial"/>
                <a:cs typeface="Arial"/>
              </a:rPr>
              <a:t>On-camera talent  </a:t>
            </a:r>
            <a:r>
              <a:rPr sz="2800" dirty="0">
                <a:latin typeface="Arial"/>
                <a:cs typeface="Arial"/>
              </a:rPr>
              <a:t>often prefer to do their </a:t>
            </a:r>
            <a:r>
              <a:rPr sz="2800" spc="-5" dirty="0">
                <a:latin typeface="Arial"/>
                <a:cs typeface="Arial"/>
              </a:rPr>
              <a:t>own makeup in</a:t>
            </a:r>
            <a:r>
              <a:rPr sz="2800" spc="5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television.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2800" b="1" spc="-10" dirty="0">
                <a:latin typeface="Arial"/>
                <a:cs typeface="Arial"/>
              </a:rPr>
              <a:t>WARDROBE</a:t>
            </a:r>
            <a:r>
              <a:rPr sz="2800" b="1" spc="-1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SUPERVISOR</a:t>
            </a:r>
            <a:endParaRPr sz="2800" dirty="0">
              <a:latin typeface="Arial"/>
              <a:cs typeface="Arial"/>
            </a:endParaRPr>
          </a:p>
          <a:p>
            <a:pPr marL="355600" marR="653415" indent="-342900" algn="just">
              <a:lnSpc>
                <a:spcPct val="100000"/>
              </a:lnSpc>
              <a:spcBef>
                <a:spcPts val="690"/>
              </a:spcBef>
              <a:buChar char="•"/>
              <a:tabLst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Major dramatic </a:t>
            </a:r>
            <a:r>
              <a:rPr sz="2800" dirty="0">
                <a:latin typeface="Arial"/>
                <a:cs typeface="Arial"/>
              </a:rPr>
              <a:t>productions have a </a:t>
            </a:r>
            <a:r>
              <a:rPr sz="2800" spc="-5" dirty="0">
                <a:latin typeface="Arial"/>
                <a:cs typeface="Arial"/>
              </a:rPr>
              <a:t>wardrobe  </a:t>
            </a:r>
            <a:r>
              <a:rPr sz="2800" dirty="0">
                <a:latin typeface="Arial"/>
                <a:cs typeface="Arial"/>
              </a:rPr>
              <a:t>person </a:t>
            </a:r>
            <a:r>
              <a:rPr sz="2800" spc="-5" dirty="0">
                <a:latin typeface="Arial"/>
                <a:cs typeface="Arial"/>
              </a:rPr>
              <a:t>who </a:t>
            </a:r>
            <a:r>
              <a:rPr sz="2800" dirty="0">
                <a:latin typeface="Arial"/>
                <a:cs typeface="Arial"/>
              </a:rPr>
              <a:t>sees that the actors have clothes  appropriate to </a:t>
            </a:r>
            <a:r>
              <a:rPr sz="2800" spc="-5" dirty="0">
                <a:latin typeface="Arial"/>
                <a:cs typeface="Arial"/>
              </a:rPr>
              <a:t>the </a:t>
            </a:r>
            <a:r>
              <a:rPr sz="2800" dirty="0">
                <a:latin typeface="Arial"/>
                <a:cs typeface="Arial"/>
              </a:rPr>
              <a:t>story and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script.</a:t>
            </a:r>
          </a:p>
        </p:txBody>
      </p:sp>
      <p:pic>
        <p:nvPicPr>
          <p:cNvPr id="1026" name="Object 1"/>
          <p:cNvPicPr>
            <a:picLocks noChangeArrowheads="1"/>
          </p:cNvPicPr>
          <p:nvPr/>
        </p:nvPicPr>
        <p:blipFill>
          <a:blip r:embed="rId2" cstate="print"/>
          <a:srcRect t="-438" b="17104"/>
          <a:stretch>
            <a:fillRect/>
          </a:stretch>
        </p:blipFill>
        <p:spPr bwMode="auto">
          <a:xfrm>
            <a:off x="5562600" y="1600200"/>
            <a:ext cx="30099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58239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08600" y="1225550"/>
            <a:ext cx="2990850" cy="20980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4669" y="467359"/>
            <a:ext cx="74263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42895" algn="l"/>
                <a:tab pos="6108700" algn="l"/>
              </a:tabLst>
            </a:pPr>
            <a:r>
              <a:rPr dirty="0"/>
              <a:t>P</a:t>
            </a:r>
            <a:r>
              <a:rPr spc="-5" dirty="0"/>
              <a:t>r</a:t>
            </a:r>
            <a:r>
              <a:rPr dirty="0"/>
              <a:t>oduc</a:t>
            </a:r>
            <a:r>
              <a:rPr spc="10" dirty="0"/>
              <a:t>t</a:t>
            </a:r>
            <a:r>
              <a:rPr dirty="0"/>
              <a:t>ion	Ba</a:t>
            </a:r>
            <a:r>
              <a:rPr spc="5" dirty="0"/>
              <a:t>s</a:t>
            </a:r>
            <a:r>
              <a:rPr dirty="0"/>
              <a:t>i</a:t>
            </a:r>
            <a:r>
              <a:rPr spc="5" dirty="0"/>
              <a:t>c</a:t>
            </a:r>
            <a:r>
              <a:rPr dirty="0"/>
              <a:t>s</a:t>
            </a:r>
            <a:r>
              <a:rPr spc="5" dirty="0"/>
              <a:t> </a:t>
            </a:r>
            <a:r>
              <a:rPr dirty="0"/>
              <a:t>- The	C</a:t>
            </a:r>
            <a:r>
              <a:rPr spc="-5" dirty="0"/>
              <a:t>r</a:t>
            </a:r>
            <a:r>
              <a:rPr dirty="0"/>
              <a:t>ew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4669" y="1541779"/>
            <a:ext cx="8044815" cy="491744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2800" b="1" spc="-5" dirty="0">
                <a:latin typeface="Arial"/>
                <a:cs typeface="Arial"/>
              </a:rPr>
              <a:t>AUDIO</a:t>
            </a:r>
            <a:r>
              <a:rPr sz="2800" b="1" spc="-10" dirty="0">
                <a:latin typeface="Arial"/>
                <a:cs typeface="Arial"/>
              </a:rPr>
              <a:t> TECHNICIANS</a:t>
            </a:r>
            <a:endParaRPr sz="2800">
              <a:latin typeface="Arial"/>
              <a:cs typeface="Arial"/>
            </a:endParaRPr>
          </a:p>
          <a:p>
            <a:pPr marL="354965" marR="3604895" indent="-342900" algn="just">
              <a:lnSpc>
                <a:spcPts val="3120"/>
              </a:lnSpc>
              <a:spcBef>
                <a:spcPts val="765"/>
              </a:spcBef>
              <a:buChar char="•"/>
              <a:tabLst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The Audio </a:t>
            </a:r>
            <a:r>
              <a:rPr sz="2800" dirty="0">
                <a:latin typeface="Arial"/>
                <a:cs typeface="Arial"/>
              </a:rPr>
              <a:t>Director, </a:t>
            </a:r>
            <a:r>
              <a:rPr sz="2800" spc="-5" dirty="0">
                <a:latin typeface="Arial"/>
                <a:cs typeface="Arial"/>
              </a:rPr>
              <a:t>Audio  Mixer </a:t>
            </a:r>
            <a:r>
              <a:rPr sz="2800" dirty="0">
                <a:latin typeface="Arial"/>
                <a:cs typeface="Arial"/>
              </a:rPr>
              <a:t>or A1, oversees the  </a:t>
            </a:r>
            <a:r>
              <a:rPr sz="2800" spc="-5" dirty="0">
                <a:latin typeface="Arial"/>
                <a:cs typeface="Arial"/>
              </a:rPr>
              <a:t>audio department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and</a:t>
            </a:r>
            <a:endParaRPr sz="2800">
              <a:latin typeface="Arial"/>
              <a:cs typeface="Arial"/>
            </a:endParaRPr>
          </a:p>
          <a:p>
            <a:pPr marL="344170" marR="5080" algn="just">
              <a:lnSpc>
                <a:spcPct val="100000"/>
              </a:lnSpc>
              <a:spcBef>
                <a:spcPts val="365"/>
              </a:spcBef>
            </a:pPr>
            <a:r>
              <a:rPr sz="2800" dirty="0">
                <a:latin typeface="Arial"/>
                <a:cs typeface="Arial"/>
              </a:rPr>
              <a:t>arranges for the audio </a:t>
            </a:r>
            <a:r>
              <a:rPr sz="2800" spc="-5" dirty="0">
                <a:latin typeface="Arial"/>
                <a:cs typeface="Arial"/>
              </a:rPr>
              <a:t>recording equipment, </a:t>
            </a:r>
            <a:r>
              <a:rPr sz="2800" dirty="0">
                <a:latin typeface="Arial"/>
                <a:cs typeface="Arial"/>
              </a:rPr>
              <a:t>sets  up and checks </a:t>
            </a:r>
            <a:r>
              <a:rPr sz="2800" spc="-5" dirty="0">
                <a:latin typeface="Arial"/>
                <a:cs typeface="Arial"/>
              </a:rPr>
              <a:t>mics </a:t>
            </a:r>
            <a:r>
              <a:rPr sz="2800" dirty="0">
                <a:latin typeface="Arial"/>
                <a:cs typeface="Arial"/>
              </a:rPr>
              <a:t>(microphones), </a:t>
            </a:r>
            <a:r>
              <a:rPr sz="2800" spc="-5" dirty="0">
                <a:latin typeface="Arial"/>
                <a:cs typeface="Arial"/>
              </a:rPr>
              <a:t>monitors </a:t>
            </a:r>
            <a:r>
              <a:rPr sz="2800" dirty="0">
                <a:latin typeface="Arial"/>
                <a:cs typeface="Arial"/>
              </a:rPr>
              <a:t>the  </a:t>
            </a:r>
            <a:r>
              <a:rPr sz="2800" spc="-5" dirty="0">
                <a:latin typeface="Arial"/>
                <a:cs typeface="Arial"/>
              </a:rPr>
              <a:t>audio </a:t>
            </a:r>
            <a:r>
              <a:rPr sz="2800" dirty="0">
                <a:latin typeface="Arial"/>
                <a:cs typeface="Arial"/>
              </a:rPr>
              <a:t>on the sound </a:t>
            </a:r>
            <a:r>
              <a:rPr sz="2800" spc="-5" dirty="0">
                <a:latin typeface="Arial"/>
                <a:cs typeface="Arial"/>
              </a:rPr>
              <a:t>board </a:t>
            </a:r>
            <a:r>
              <a:rPr sz="2800" dirty="0">
                <a:latin typeface="Arial"/>
                <a:cs typeface="Arial"/>
              </a:rPr>
              <a:t>during production, and  then strikes the </a:t>
            </a:r>
            <a:r>
              <a:rPr sz="2800" spc="-5" dirty="0">
                <a:latin typeface="Arial"/>
                <a:cs typeface="Arial"/>
              </a:rPr>
              <a:t>audio equipment </a:t>
            </a:r>
            <a:r>
              <a:rPr sz="2800" dirty="0">
                <a:latin typeface="Arial"/>
                <a:cs typeface="Arial"/>
              </a:rPr>
              <a:t>at</a:t>
            </a:r>
            <a:r>
              <a:rPr sz="2800" spc="4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wrap.</a:t>
            </a:r>
            <a:endParaRPr sz="2800">
              <a:latin typeface="Arial"/>
              <a:cs typeface="Arial"/>
            </a:endParaRPr>
          </a:p>
          <a:p>
            <a:pPr marL="344170" marR="581660">
              <a:lnSpc>
                <a:spcPct val="100000"/>
              </a:lnSpc>
              <a:spcBef>
                <a:spcPts val="690"/>
              </a:spcBef>
            </a:pPr>
            <a:r>
              <a:rPr sz="2800" spc="-5" dirty="0">
                <a:latin typeface="Arial"/>
                <a:cs typeface="Arial"/>
              </a:rPr>
              <a:t>The A2, </a:t>
            </a:r>
            <a:r>
              <a:rPr sz="2800" dirty="0">
                <a:latin typeface="Arial"/>
                <a:cs typeface="Arial"/>
              </a:rPr>
              <a:t>often </a:t>
            </a:r>
            <a:r>
              <a:rPr sz="2800" spc="-5" dirty="0">
                <a:latin typeface="Arial"/>
                <a:cs typeface="Arial"/>
              </a:rPr>
              <a:t>known </a:t>
            </a:r>
            <a:r>
              <a:rPr sz="2800" dirty="0">
                <a:latin typeface="Arial"/>
                <a:cs typeface="Arial"/>
              </a:rPr>
              <a:t>in studio </a:t>
            </a:r>
            <a:r>
              <a:rPr sz="2800" spc="5" dirty="0">
                <a:latin typeface="Arial"/>
                <a:cs typeface="Arial"/>
              </a:rPr>
              <a:t>as </a:t>
            </a:r>
            <a:r>
              <a:rPr sz="2800" dirty="0">
                <a:latin typeface="Arial"/>
                <a:cs typeface="Arial"/>
              </a:rPr>
              <a:t>the boom  operator, </a:t>
            </a:r>
            <a:r>
              <a:rPr sz="2800" spc="-5" dirty="0">
                <a:latin typeface="Arial"/>
                <a:cs typeface="Arial"/>
              </a:rPr>
              <a:t>watches rehearsals </a:t>
            </a:r>
            <a:r>
              <a:rPr sz="2800" dirty="0">
                <a:latin typeface="Arial"/>
                <a:cs typeface="Arial"/>
              </a:rPr>
              <a:t>and places and  </a:t>
            </a:r>
            <a:r>
              <a:rPr sz="2800" spc="-5" dirty="0">
                <a:latin typeface="Arial"/>
                <a:cs typeface="Arial"/>
              </a:rPr>
              <a:t>wires </a:t>
            </a:r>
            <a:r>
              <a:rPr sz="2800" dirty="0">
                <a:latin typeface="Arial"/>
                <a:cs typeface="Arial"/>
              </a:rPr>
              <a:t>the mics for each scene or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event.</a:t>
            </a:r>
            <a:endParaRPr sz="2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98281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</TotalTime>
  <Words>919</Words>
  <Application>Microsoft Office PowerPoint</Application>
  <PresentationFormat>On-screen Show (4:3)</PresentationFormat>
  <Paragraphs>76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Oriel</vt:lpstr>
      <vt:lpstr>Production Basics</vt:lpstr>
      <vt:lpstr>Production Basics - The Crew</vt:lpstr>
      <vt:lpstr>Production Basics - The Crew</vt:lpstr>
      <vt:lpstr>Production Basics - The Crew</vt:lpstr>
      <vt:lpstr>Production Basics - The Crew</vt:lpstr>
      <vt:lpstr>Production Basics - The Crew</vt:lpstr>
      <vt:lpstr>Production Basics - The Crew</vt:lpstr>
      <vt:lpstr>Production Basics - The Crew</vt:lpstr>
      <vt:lpstr>Production Basics - The Crew</vt:lpstr>
      <vt:lpstr>Production Basics - The Crew</vt:lpstr>
      <vt:lpstr>Production Basics - The Crew</vt:lpstr>
      <vt:lpstr>Production Basics - The Crew</vt:lpstr>
      <vt:lpstr>Production Basics - The Crew</vt:lpstr>
      <vt:lpstr>Production Basics - The Crew</vt:lpstr>
      <vt:lpstr>Production Basics - The Crew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Production Basics</dc:title>
  <dc:creator>hp</dc:creator>
  <cp:lastModifiedBy>hp</cp:lastModifiedBy>
  <cp:revision>1</cp:revision>
  <dcterms:created xsi:type="dcterms:W3CDTF">2020-04-28T17:08:56Z</dcterms:created>
  <dcterms:modified xsi:type="dcterms:W3CDTF">2020-04-28T17:12:38Z</dcterms:modified>
</cp:coreProperties>
</file>