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257" r:id="rId2"/>
    <p:sldId id="258" r:id="rId3"/>
    <p:sldId id="259" r:id="rId4"/>
    <p:sldId id="320" r:id="rId5"/>
    <p:sldId id="321" r:id="rId6"/>
    <p:sldId id="317" r:id="rId7"/>
    <p:sldId id="260" r:id="rId8"/>
    <p:sldId id="262" r:id="rId9"/>
    <p:sldId id="279" r:id="rId10"/>
    <p:sldId id="264" r:id="rId11"/>
    <p:sldId id="265" r:id="rId12"/>
    <p:sldId id="266" r:id="rId13"/>
    <p:sldId id="267" r:id="rId14"/>
    <p:sldId id="268" r:id="rId15"/>
    <p:sldId id="280" r:id="rId16"/>
    <p:sldId id="270" r:id="rId17"/>
    <p:sldId id="271" r:id="rId18"/>
    <p:sldId id="272" r:id="rId19"/>
    <p:sldId id="322" r:id="rId20"/>
  </p:sldIdLst>
  <p:sldSz cx="9144000" cy="6858000" type="screen4x3"/>
  <p:notesSz cx="6799263" cy="9934575"/>
  <p:custDataLst>
    <p:tags r:id="rId23"/>
  </p:custDataLst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879" autoAdjust="0"/>
  </p:normalViewPr>
  <p:slideViewPr>
    <p:cSldViewPr>
      <p:cViewPr varScale="1">
        <p:scale>
          <a:sx n="70" d="100"/>
          <a:sy n="70" d="100"/>
        </p:scale>
        <p:origin x="15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398" y="-108"/>
      </p:cViewPr>
      <p:guideLst>
        <p:guide orient="horz" pos="3129"/>
        <p:guide pos="214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8003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8004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8005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768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6901C16C-6FC2-453D-868F-38077F396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7287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9638"/>
            <a:ext cx="4986337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768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768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BD28BAD3-C91E-450B-BC08-AB953BC40FD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86932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According to the Standish Group in 1995, only 16% of software projects were successful, 53% challenged (that is cost overruns, budget overruns or content deficiencies) and 31% cancelled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C943BC-7B3A-4EDA-98FF-BDBCC0BD0F38}" type="slidenum">
              <a:rPr lang="en-AU">
                <a:latin typeface="Times New Roman" pitchFamily="18" charset="0"/>
              </a:rPr>
              <a:pPr/>
              <a:t>1</a:t>
            </a:fld>
            <a:endParaRPr lang="en-AU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617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EFD778-A70D-40E7-B72B-5F4DF112A7D7}" type="slidenum">
              <a:rPr lang="en-AU">
                <a:latin typeface="Times New Roman" pitchFamily="18" charset="0"/>
              </a:rPr>
              <a:pPr/>
              <a:t>10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228600" indent="-228600" eaLnBrk="1" hangingPunct="1"/>
            <a:r>
              <a:rPr lang="en-US" b="1" smtClean="0">
                <a:latin typeface="Times New Roman" pitchFamily="18" charset="0"/>
              </a:rPr>
              <a:t>Step 2</a:t>
            </a:r>
            <a:r>
              <a:rPr lang="en-US" smtClean="0">
                <a:latin typeface="Times New Roman" pitchFamily="18" charset="0"/>
              </a:rPr>
              <a:t>: Aim is to know the precise nature of the project infrastructure</a:t>
            </a:r>
          </a:p>
          <a:p>
            <a:pPr marL="228600" indent="-228600" eaLnBrk="1" hangingPunct="1"/>
            <a:endParaRPr lang="en-US" smtClean="0">
              <a:latin typeface="Times New Roman" pitchFamily="18" charset="0"/>
            </a:endParaRPr>
          </a:p>
          <a:p>
            <a:pPr marL="228600" indent="-228600"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54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E256F-7B1E-46BB-A203-EF63D054C244}" type="slidenum">
              <a:rPr lang="en-AU">
                <a:latin typeface="Times New Roman" pitchFamily="18" charset="0"/>
              </a:rPr>
              <a:pPr/>
              <a:t>11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Gantt chart — A standard format for displaying project schedule information by listing project</a:t>
            </a:r>
            <a:br>
              <a:rPr lang="en-US" smtClean="0">
                <a:latin typeface="Times New Roman" pitchFamily="18" charset="0"/>
              </a:rPr>
            </a:br>
            <a:r>
              <a:rPr lang="en-US" smtClean="0">
                <a:latin typeface="Times New Roman" pitchFamily="18" charset="0"/>
              </a:rPr>
              <a:t>activities and their corresponding start and finish dates in calendar form </a:t>
            </a:r>
            <a:br>
              <a:rPr lang="en-US" smtClean="0">
                <a:latin typeface="Times New Roman" pitchFamily="18" charset="0"/>
              </a:rPr>
            </a:br>
            <a:endParaRPr lang="en-US" smtClean="0">
              <a:latin typeface="Times New Roman" pitchFamily="18" charset="0"/>
            </a:endParaRPr>
          </a:p>
          <a:p>
            <a:pPr eaLnBrk="1" hangingPunct="1"/>
            <a:r>
              <a:rPr lang="en-US" smtClean="0">
                <a:latin typeface="Times New Roman" pitchFamily="18" charset="0"/>
              </a:rPr>
              <a:t>Step 2.2 </a:t>
            </a:r>
            <a:r>
              <a:rPr lang="en-AU" smtClean="0">
                <a:latin typeface="Times New Roman" pitchFamily="18" charset="0"/>
              </a:rPr>
              <a:t>Elaborate</a:t>
            </a:r>
            <a:r>
              <a:rPr lang="en-US" smtClean="0">
                <a:latin typeface="Times New Roman" pitchFamily="18" charset="0"/>
              </a:rPr>
              <a:t> the following standards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1. software development procedures and standards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2. quality procedures and standards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3. change control and configuration management standards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4. project planning and control standards</a:t>
            </a:r>
          </a:p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r>
              <a:rPr lang="en-US" smtClean="0">
                <a:latin typeface="Times New Roman" pitchFamily="18" charset="0"/>
              </a:rPr>
              <a:t>Step 2.3 It is quite often that the organisation has some control over the "overall structure" of the project team.</a:t>
            </a:r>
            <a:endParaRPr lang="en-AU" smtClean="0">
              <a:latin typeface="Times New Roman" pitchFamily="18" charset="0"/>
            </a:endParaRPr>
          </a:p>
          <a:p>
            <a:pPr eaLnBrk="1" hangingPunct="1"/>
            <a:r>
              <a:rPr lang="en-US" smtClean="0">
                <a:latin typeface="Times New Roman" pitchFamily="18" charset="0"/>
              </a:rPr>
              <a:t>However, if project manager does have some control, this would be considered at a later stage in resource allocation</a:t>
            </a:r>
            <a:r>
              <a:rPr lang="en-AU" smtClean="0">
                <a:latin typeface="Times New Roman" pitchFamily="18" charset="0"/>
              </a:rPr>
              <a:t>, which will be discussed in Lecture 8.</a:t>
            </a:r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178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54283E-4F78-45C3-A483-7C768132C93F}" type="slidenum">
              <a:rPr lang="en-AU">
                <a:latin typeface="Times New Roman" pitchFamily="18" charset="0"/>
              </a:rPr>
              <a:pPr/>
              <a:t>12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b="1" smtClean="0">
                <a:latin typeface="Times New Roman" pitchFamily="18" charset="0"/>
              </a:rPr>
              <a:t>Step 3</a:t>
            </a:r>
            <a:r>
              <a:rPr lang="en-US" smtClean="0">
                <a:latin typeface="Times New Roman" pitchFamily="18" charset="0"/>
              </a:rPr>
              <a:t>: Aim is to ensure the use of appropriate methods for the project</a:t>
            </a:r>
          </a:p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r>
              <a:rPr lang="en-US" smtClean="0">
                <a:latin typeface="Times New Roman" pitchFamily="18" charset="0"/>
              </a:rPr>
              <a:t>Step 3.1 As system development advances, it tends to become more product-driven, although the underlying objectives always remain and must be respected.</a:t>
            </a:r>
          </a:p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r>
              <a:rPr lang="en-US" smtClean="0">
                <a:latin typeface="Times New Roman" pitchFamily="18" charset="0"/>
              </a:rPr>
              <a:t>Step 3.3 Consider those risks that affect the successful outcome of the project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Where? Possibly the following: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the operational or development environment,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the technical nature of the project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the type of product being developed</a:t>
            </a:r>
          </a:p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r>
              <a:rPr lang="en-US" smtClean="0">
                <a:latin typeface="Times New Roman" pitchFamily="18" charset="0"/>
              </a:rPr>
              <a:t>Step 3.4 Sometimes, the client's organisation may have their own stadnards and procedures.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An example may be that departments in government may require the use of SSADM (Structured System Analysis and Design Methodology).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Another example may be that DoD (Department of Defense) has their own standards and procedures.</a:t>
            </a:r>
          </a:p>
        </p:txBody>
      </p:sp>
    </p:spTree>
    <p:extLst>
      <p:ext uri="{BB962C8B-B14F-4D97-AF65-F5344CB8AC3E}">
        <p14:creationId xmlns:p14="http://schemas.microsoft.com/office/powerpoint/2010/main" val="5423530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42520A-90ED-4CA8-AEF2-87D38FEECAAF}" type="slidenum">
              <a:rPr lang="en-AU">
                <a:latin typeface="Times New Roman" pitchFamily="18" charset="0"/>
              </a:rPr>
              <a:pPr/>
              <a:t>13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b="1" smtClean="0">
                <a:latin typeface="Times New Roman" pitchFamily="18" charset="0"/>
              </a:rPr>
              <a:t>Step 3.5</a:t>
            </a:r>
            <a:r>
              <a:rPr lang="en-US" smtClean="0"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If user </a:t>
            </a:r>
            <a:r>
              <a:rPr lang="en-US" b="1" smtClean="0">
                <a:latin typeface="Times New Roman" pitchFamily="18" charset="0"/>
              </a:rPr>
              <a:t>requirements</a:t>
            </a:r>
            <a:r>
              <a:rPr lang="en-US" smtClean="0">
                <a:latin typeface="Times New Roman" pitchFamily="18" charset="0"/>
              </a:rPr>
              <a:t> are </a:t>
            </a:r>
            <a:r>
              <a:rPr lang="en-US" b="1" smtClean="0">
                <a:latin typeface="Times New Roman" pitchFamily="18" charset="0"/>
              </a:rPr>
              <a:t>unclear</a:t>
            </a:r>
            <a:r>
              <a:rPr lang="en-US" smtClean="0">
                <a:latin typeface="Times New Roman" pitchFamily="18" charset="0"/>
              </a:rPr>
              <a:t>, a </a:t>
            </a:r>
            <a:r>
              <a:rPr lang="en-US" b="1" smtClean="0">
                <a:latin typeface="Times New Roman" pitchFamily="18" charset="0"/>
              </a:rPr>
              <a:t>prototyping</a:t>
            </a:r>
            <a:r>
              <a:rPr lang="en-US" smtClean="0">
                <a:latin typeface="Times New Roman" pitchFamily="18" charset="0"/>
              </a:rPr>
              <a:t> approach might be used.</a:t>
            </a:r>
          </a:p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r>
              <a:rPr lang="en-US" b="1" smtClean="0">
                <a:latin typeface="Times New Roman" pitchFamily="18" charset="0"/>
              </a:rPr>
              <a:t>Step 3.6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A benefit is to give you a better understanding on the current  situation.</a:t>
            </a:r>
          </a:p>
        </p:txBody>
      </p:sp>
    </p:spTree>
    <p:extLst>
      <p:ext uri="{BB962C8B-B14F-4D97-AF65-F5344CB8AC3E}">
        <p14:creationId xmlns:p14="http://schemas.microsoft.com/office/powerpoint/2010/main" val="31391405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51C3EF-4936-467E-A41E-56EFEE3248B6}" type="slidenum">
              <a:rPr lang="en-AU">
                <a:latin typeface="Times New Roman" pitchFamily="18" charset="0"/>
              </a:rPr>
              <a:pPr/>
              <a:t>14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b="1" smtClean="0">
                <a:latin typeface="Times New Roman" pitchFamily="18" charset="0"/>
              </a:rPr>
              <a:t>Step 4</a:t>
            </a:r>
            <a:r>
              <a:rPr lang="en-US" smtClean="0">
                <a:latin typeface="Times New Roman" pitchFamily="18" charset="0"/>
              </a:rPr>
              <a:t>: Aim is to have a more detailed planning of the individual activities that will be needed</a:t>
            </a:r>
            <a:endParaRPr lang="en-US" b="1" smtClean="0">
              <a:latin typeface="Times New Roman" pitchFamily="18" charset="0"/>
            </a:endParaRPr>
          </a:p>
          <a:p>
            <a:pPr eaLnBrk="1" hangingPunct="1"/>
            <a:endParaRPr lang="en-US" b="1" smtClean="0">
              <a:latin typeface="Times New Roman" pitchFamily="18" charset="0"/>
            </a:endParaRPr>
          </a:p>
          <a:p>
            <a:pPr eaLnBrk="1" hangingPunct="1"/>
            <a:r>
              <a:rPr lang="en-US" b="1" smtClean="0">
                <a:latin typeface="Times New Roman" pitchFamily="18" charset="0"/>
              </a:rPr>
              <a:t>Step 4.1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Project products include nature of project, purpose, scope, end users etc</a:t>
            </a:r>
          </a:p>
        </p:txBody>
      </p:sp>
    </p:spTree>
    <p:extLst>
      <p:ext uri="{BB962C8B-B14F-4D97-AF65-F5344CB8AC3E}">
        <p14:creationId xmlns:p14="http://schemas.microsoft.com/office/powerpoint/2010/main" val="4782162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See activity network diagram from Google, no diagram in text book-1</a:t>
            </a:r>
          </a:p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r>
              <a:rPr lang="en-US" smtClean="0">
                <a:latin typeface="Times New Roman" pitchFamily="18" charset="0"/>
              </a:rPr>
              <a:t>4.5: aim is to make sequence of activities</a:t>
            </a: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DAC76B-0A04-47E3-907D-CA1B8FACE5E5}" type="slidenum">
              <a:rPr lang="en-AU">
                <a:latin typeface="Times New Roman" pitchFamily="18" charset="0"/>
              </a:rPr>
              <a:pPr/>
              <a:t>15</a:t>
            </a:fld>
            <a:endParaRPr lang="en-AU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4952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28DDA8-A218-4019-8215-3381DCB3CAF0}" type="slidenum">
              <a:rPr lang="en-AU">
                <a:latin typeface="Times New Roman" pitchFamily="18" charset="0"/>
              </a:rPr>
              <a:pPr/>
              <a:t>16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Step 5.1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Different estimation methods may be used depending on the type of activity.</a:t>
            </a:r>
          </a:p>
          <a:p>
            <a:pPr lvl="1" eaLnBrk="1" hangingPunct="1"/>
            <a:r>
              <a:rPr lang="en-US" smtClean="0">
                <a:latin typeface="Times New Roman" pitchFamily="18" charset="0"/>
              </a:rPr>
              <a:t>Calculate the overall duration of  project based on the estimated time for each activity in the activity network.</a:t>
            </a:r>
          </a:p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r>
              <a:rPr lang="en-US" smtClean="0">
                <a:latin typeface="Times New Roman" pitchFamily="18" charset="0"/>
              </a:rPr>
              <a:t>Step 5.2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If an activity involving system testing requires 12 weeks, it is better to break the activity into a series of sub-tasks.</a:t>
            </a:r>
          </a:p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0637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28BAD3-C91E-450B-BC08-AB953BC40FDE}" type="slidenum">
              <a:rPr lang="en-AU" smtClean="0"/>
              <a:pPr>
                <a:defRPr/>
              </a:pPr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63296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DCE888-4629-4DFE-A530-FCC7FEE08BD0}" type="slidenum">
              <a:rPr lang="en-AU">
                <a:latin typeface="Times New Roman" pitchFamily="18" charset="0"/>
              </a:rPr>
              <a:pPr/>
              <a:t>18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747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AU" smtClean="0">
                <a:latin typeface="Times New Roman" pitchFamily="18" charset="0"/>
              </a:rPr>
              <a:t>Step 7.1 Staff expertise should be considered.</a:t>
            </a:r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094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F7CA0-3743-4E19-BDC7-54B5D69E2755}" type="slidenum">
              <a:rPr lang="en-AU">
                <a:latin typeface="Times New Roman" pitchFamily="18" charset="0"/>
              </a:rPr>
              <a:pPr/>
              <a:t>2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201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D0A272-36B1-4608-8897-EC0C78E0117E}" type="slidenum">
              <a:rPr lang="en-AU">
                <a:latin typeface="Times New Roman" pitchFamily="18" charset="0"/>
              </a:rPr>
              <a:pPr/>
              <a:t>3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392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EDEA2B-712B-4C67-93CA-E14335CA78CB}" type="slidenum">
              <a:rPr lang="en-AU">
                <a:latin typeface="Times New Roman" pitchFamily="18" charset="0"/>
              </a:rPr>
              <a:pPr/>
              <a:t>4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61443" name="Rectangle 3074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075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237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C7DBB-7351-4486-B41E-E74884B6A5F8}" type="slidenum">
              <a:rPr lang="en-AU">
                <a:latin typeface="Times New Roman" pitchFamily="18" charset="0"/>
              </a:rPr>
              <a:pPr/>
              <a:t>5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619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E1FA89-0C68-4447-A82C-518C76FA60AF}" type="slidenum">
              <a:rPr lang="en-AU">
                <a:latin typeface="Times New Roman" pitchFamily="18" charset="0"/>
              </a:rPr>
              <a:pPr/>
              <a:t>6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63491" name="Rectangle 307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07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r>
              <a:rPr lang="en-US" b="1" smtClean="0">
                <a:latin typeface="Times New Roman" pitchFamily="18" charset="0"/>
              </a:rPr>
              <a:t>Step 0</a:t>
            </a:r>
            <a:r>
              <a:rPr lang="en-US" smtClean="0">
                <a:latin typeface="Times New Roman" pitchFamily="18" charset="0"/>
              </a:rPr>
              <a:t>: Aim is to decide whether a project is worth undertaking.</a:t>
            </a:r>
          </a:p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r>
              <a:rPr lang="en-US" smtClean="0">
                <a:latin typeface="Times New Roman" pitchFamily="18" charset="0"/>
              </a:rPr>
              <a:t>A project is initiated somehow.  This is not a planning activity.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It may need to decide whether the project is worth undertaking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It may need to evaluate the project.  Project evaluation has been studied in Lecture 3.</a:t>
            </a:r>
          </a:p>
        </p:txBody>
      </p:sp>
    </p:spTree>
    <p:extLst>
      <p:ext uri="{BB962C8B-B14F-4D97-AF65-F5344CB8AC3E}">
        <p14:creationId xmlns:p14="http://schemas.microsoft.com/office/powerpoint/2010/main" val="2675490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B440E9-E18B-47F7-A643-A3852DBC7EB0}" type="slidenum">
              <a:rPr lang="en-AU">
                <a:latin typeface="Times New Roman" pitchFamily="18" charset="0"/>
              </a:rPr>
              <a:pPr/>
              <a:t>7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Both steps 9 and 10 need detailed planning of each activity as the project is executed.</a:t>
            </a:r>
          </a:p>
        </p:txBody>
      </p:sp>
    </p:spTree>
    <p:extLst>
      <p:ext uri="{BB962C8B-B14F-4D97-AF65-F5344CB8AC3E}">
        <p14:creationId xmlns:p14="http://schemas.microsoft.com/office/powerpoint/2010/main" val="2155437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F3D03A-077B-4DD9-9E09-0576797D0FBB}" type="slidenum">
              <a:rPr lang="en-AU">
                <a:latin typeface="Times New Roman" pitchFamily="18" charset="0"/>
              </a:rPr>
              <a:pPr/>
              <a:t>8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b="1" smtClean="0">
                <a:latin typeface="Times New Roman" pitchFamily="18" charset="0"/>
              </a:rPr>
              <a:t>Step 1</a:t>
            </a:r>
            <a:r>
              <a:rPr lang="en-US" smtClean="0">
                <a:latin typeface="Times New Roman" pitchFamily="18" charset="0"/>
              </a:rPr>
              <a:t>: Aim is to have a well defined project scope and objectives.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Managers need to ensure that all members are clear about the project and its objectives; and are committed to the success of the project.</a:t>
            </a:r>
          </a:p>
        </p:txBody>
      </p:sp>
    </p:spTree>
    <p:extLst>
      <p:ext uri="{BB962C8B-B14F-4D97-AF65-F5344CB8AC3E}">
        <p14:creationId xmlns:p14="http://schemas.microsoft.com/office/powerpoint/2010/main" val="3833696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44596-BFE4-4AA4-B4AF-B8976925528C}" type="slidenum">
              <a:rPr lang="en-AU">
                <a:latin typeface="Times New Roman" pitchFamily="18" charset="0"/>
              </a:rPr>
              <a:pPr/>
              <a:t>9</a:t>
            </a:fld>
            <a:endParaRPr lang="en-AU">
              <a:latin typeface="Times New Roman" pitchFamily="18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147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074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075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3076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3077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3078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3079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3080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3081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3082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3083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5180" name="Rectangle 3084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135181" name="Rectangle 308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14" name="Rectangle 3086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35814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AU"/>
              <a:t>Software Project Management</a:t>
            </a:r>
          </a:p>
        </p:txBody>
      </p:sp>
      <p:sp>
        <p:nvSpPr>
          <p:cNvPr id="15" name="Rectangle 3087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6" name="Rectangle 308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FF51FEA-D8BC-4C79-8912-FE6C87845D1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Software Project Management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FC13D-2479-446A-B52E-E4C2FD28A0B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Software Project Management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7D5F8-549D-4F80-8235-0400F8FEDC3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Software Project Management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AC7CD-3B02-4FBA-B206-B3580DE8135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Software Project Management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3CFB4-FE6B-43A8-A80B-5033797802F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Software Project Management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57F70-6470-4530-8FE7-92BCDC928B9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Software Project Management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4650B-566E-4EAB-8607-DC3671B4116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ransition>
    <p:sndAc>
      <p:endSnd/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Software Project Management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F4A10-AEEE-4A2E-953F-092E4B8374F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Software Project Management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A9A2E-22F1-49BD-8949-F53C50289B9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Software Project Management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C8764-C517-4FBE-B2A3-409116E3306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Software Project Management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CD592-A95D-4ADF-A0EB-2A147E3BDAB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Software Project Management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044F6-F434-439A-B854-420FA28492B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Software Project Management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B12CE-65FC-49BC-95AB-F491E065A1A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13415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13415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13415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34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AU"/>
              <a:t>Software Project Management</a:t>
            </a:r>
          </a:p>
        </p:txBody>
      </p:sp>
      <p:sp>
        <p:nvSpPr>
          <p:cNvPr id="134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34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452182F-4D78-44D6-9467-07A10026E54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Software Project Management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Lecture 2</a:t>
            </a:r>
          </a:p>
          <a:p>
            <a:pPr eaLnBrk="1" hangingPunct="1"/>
            <a:r>
              <a:rPr lang="en-US" dirty="0" smtClean="0"/>
              <a:t>Software Project Planning</a:t>
            </a:r>
          </a:p>
          <a:p>
            <a:pPr eaLnBrk="1" hangingPunct="1"/>
            <a:r>
              <a:rPr lang="en-US" dirty="0" smtClean="0"/>
              <a:t>BSIT 6th</a:t>
            </a:r>
            <a:endParaRPr lang="en-US" baseline="30000" dirty="0" smtClean="0"/>
          </a:p>
          <a:p>
            <a:pPr eaLnBrk="1" hangingPunct="1"/>
            <a:endParaRPr lang="en-US" baseline="30000" dirty="0" smtClean="0"/>
          </a:p>
          <a:p>
            <a:pPr eaLnBrk="1" hangingPunct="1"/>
            <a:r>
              <a:rPr lang="en-US" baseline="30000" dirty="0" smtClean="0"/>
              <a:t>University</a:t>
            </a:r>
            <a:r>
              <a:rPr lang="en-US" dirty="0" smtClean="0"/>
              <a:t> </a:t>
            </a:r>
            <a:r>
              <a:rPr lang="en-US" baseline="30000" dirty="0" smtClean="0"/>
              <a:t>of Sargodha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AU"/>
              <a:t>Software Project Management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4DC48D-B9AA-4AA6-A8E6-76669E339866}" type="slidenum">
              <a:rPr lang="en-AU"/>
              <a:pPr/>
              <a:t>10</a:t>
            </a:fld>
            <a:endParaRPr lang="en-A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2: Identify Project Infrastructure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2.1 Identify relationship between the project and strategic planning</a:t>
            </a:r>
          </a:p>
          <a:p>
            <a:pPr lvl="1" eaLnBrk="1" hangingPunct="1"/>
            <a:r>
              <a:rPr lang="en-US" smtClean="0"/>
              <a:t>To prioritize project components</a:t>
            </a:r>
          </a:p>
          <a:p>
            <a:pPr lvl="1" eaLnBrk="1" hangingPunct="1"/>
            <a:r>
              <a:rPr lang="en-US" smtClean="0"/>
              <a:t>To establish a framework within which the system fits</a:t>
            </a:r>
          </a:p>
          <a:p>
            <a:pPr lvl="1" eaLnBrk="1" hangingPunct="1"/>
            <a:r>
              <a:rPr lang="en-US" smtClean="0"/>
              <a:t>To ensure the hardware and software standards are followed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AU"/>
              <a:t>Software Project Management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09363-F231-4D96-B537-FC36FD863FA6}" type="slidenum">
              <a:rPr lang="en-AU"/>
              <a:pPr/>
              <a:t>11</a:t>
            </a:fld>
            <a:endParaRPr lang="en-AU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2: Identify Project Infrastructure (cont’d)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2.2 Identify installation standards and procedures</a:t>
            </a:r>
          </a:p>
          <a:p>
            <a:pPr lvl="1" eaLnBrk="1" hangingPunct="1"/>
            <a:r>
              <a:rPr lang="en-US" smtClean="0"/>
              <a:t>more appropriate name: “Identify standards and procedures related to the software project”</a:t>
            </a:r>
          </a:p>
          <a:p>
            <a:pPr eaLnBrk="1" hangingPunct="1"/>
            <a:r>
              <a:rPr lang="en-US" smtClean="0"/>
              <a:t>Step 2.3 Identify project team organization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AU"/>
              <a:t>Software Project Management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FCEA96-34AA-418D-BB48-05DF9784630E}" type="slidenum">
              <a:rPr lang="en-AU"/>
              <a:pPr/>
              <a:t>12</a:t>
            </a:fld>
            <a:endParaRPr lang="en-AU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3: Analyse Project Characteristics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Step 3.1 Distinguish the project as either objective-driven or product-driven</a:t>
            </a:r>
          </a:p>
          <a:p>
            <a:pPr eaLnBrk="1" hangingPunct="1"/>
            <a:r>
              <a:rPr lang="en-US" sz="2800" smtClean="0"/>
              <a:t>Step 3.2 Analyse other project characteristics (including quality-based ones)</a:t>
            </a:r>
          </a:p>
          <a:p>
            <a:pPr eaLnBrk="1" hangingPunct="1"/>
            <a:r>
              <a:rPr lang="en-US" sz="2800" smtClean="0"/>
              <a:t>Step 3.3 Identify high level project risks</a:t>
            </a:r>
          </a:p>
          <a:p>
            <a:pPr eaLnBrk="1" hangingPunct="1"/>
            <a:r>
              <a:rPr lang="en-US" sz="2800" smtClean="0"/>
              <a:t>Step 3.4 Take into account user requirements concerning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AU"/>
              <a:t>Software Project Management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FD3F83-164B-4501-9B57-18909CD23B77}" type="slidenum">
              <a:rPr lang="en-AU"/>
              <a:pPr/>
              <a:t>13</a:t>
            </a:fld>
            <a:endParaRPr lang="en-AU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3: Analyse Project Characteristics (cont’d)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Step 3.5 Select general lifecycle approach in the light of the above</a:t>
            </a:r>
          </a:p>
          <a:p>
            <a:pPr eaLnBrk="1" hangingPunct="1"/>
            <a:r>
              <a:rPr lang="en-US" sz="2800" smtClean="0"/>
              <a:t>Step 3.6 Review overall resource estimates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/>
              <a:t>Up to this stage,</a:t>
            </a:r>
          </a:p>
          <a:p>
            <a:pPr lvl="1" eaLnBrk="1" hangingPunct="1"/>
            <a:r>
              <a:rPr lang="en-US" sz="2400" smtClean="0"/>
              <a:t>the major risks of the project are identified</a:t>
            </a:r>
          </a:p>
          <a:p>
            <a:pPr lvl="1" eaLnBrk="1" hangingPunct="1"/>
            <a:r>
              <a:rPr lang="en-US" sz="2400" smtClean="0"/>
              <a:t>the overall approach of the project is decided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/>
              <a:t>So, it is a good place to re-estimate the required effort and other resources for the project</a:t>
            </a:r>
            <a:endParaRPr lang="en-US" sz="24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AU"/>
              <a:t>Software Project Management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4B9BC5-F684-46F1-A5CD-E50370EBB639}" type="slidenum">
              <a:rPr lang="en-AU"/>
              <a:pPr/>
              <a:t>14</a:t>
            </a:fld>
            <a:endParaRPr lang="en-AU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4: Identify Project Products and Activities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Step 4.1 Identify and describe project products</a:t>
            </a:r>
          </a:p>
          <a:p>
            <a:pPr lvl="1" eaLnBrk="1" hangingPunct="1"/>
            <a:r>
              <a:rPr lang="en-US" sz="2400" smtClean="0"/>
              <a:t>Identify all the products related to the project</a:t>
            </a:r>
          </a:p>
          <a:p>
            <a:pPr lvl="1" eaLnBrk="1" hangingPunct="1"/>
            <a:r>
              <a:rPr lang="en-US" sz="2400" smtClean="0"/>
              <a:t>Account for the required activities</a:t>
            </a:r>
          </a:p>
          <a:p>
            <a:pPr eaLnBrk="1" hangingPunct="1"/>
            <a:r>
              <a:rPr lang="en-US" sz="2800" smtClean="0"/>
              <a:t>Step 4.2 Document generic product flows</a:t>
            </a:r>
          </a:p>
          <a:p>
            <a:pPr lvl="1" eaLnBrk="1" hangingPunct="1"/>
            <a:r>
              <a:rPr lang="en-US" sz="2400" smtClean="0"/>
              <a:t>See book Product Flow Diagram (flow of modules)</a:t>
            </a:r>
          </a:p>
          <a:p>
            <a:pPr eaLnBrk="1" hangingPunct="1"/>
            <a:r>
              <a:rPr lang="en-US" sz="2800" smtClean="0"/>
              <a:t>Step 4.3 Recognize product instances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AU"/>
              <a:t>Software Project Management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4F1B50-5C8C-4660-AB90-119C1CE640AC}" type="slidenum">
              <a:rPr lang="en-AU"/>
              <a:pPr/>
              <a:t>15</a:t>
            </a:fld>
            <a:endParaRPr lang="en-AU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4: Identify Project Products and Activities(cont’d)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Step 4.4 Produce an ideal activity network</a:t>
            </a:r>
          </a:p>
          <a:p>
            <a:pPr lvl="1" eaLnBrk="1" hangingPunct="1"/>
            <a:r>
              <a:rPr lang="en-US" sz="2400" smtClean="0"/>
              <a:t>Activity network shows the tasks that have to be carried out as well as their sequence of execution for the creation of a product from another</a:t>
            </a:r>
          </a:p>
          <a:p>
            <a:pPr lvl="1" eaLnBrk="1" hangingPunct="1"/>
            <a:r>
              <a:rPr lang="en-US" sz="2400" smtClean="0"/>
              <a:t>Draw activity network diagram (flow of activities)</a:t>
            </a:r>
          </a:p>
          <a:p>
            <a:pPr eaLnBrk="1" hangingPunct="1"/>
            <a:r>
              <a:rPr lang="en-US" sz="2800" smtClean="0"/>
              <a:t>Step 4.5 Modify the ideal to take into account need for stages and checkpoints</a:t>
            </a:r>
          </a:p>
          <a:p>
            <a:pPr lvl="1" eaLnBrk="1" hangingPunct="1"/>
            <a:r>
              <a:rPr lang="en-US" sz="2400" smtClean="0"/>
              <a:t>To check compatibility of products of previous activities</a:t>
            </a:r>
          </a:p>
          <a:p>
            <a:pPr lvl="1" eaLnBrk="1" hangingPunct="1"/>
            <a:r>
              <a:rPr lang="en-US" sz="2400" smtClean="0"/>
              <a:t>Draw sequence diagram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AU"/>
              <a:t>Software Project Management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3862B7-5075-4A9B-BB3D-F9014AF9550C}" type="slidenum">
              <a:rPr lang="en-AU"/>
              <a:pPr/>
              <a:t>16</a:t>
            </a:fld>
            <a:endParaRPr lang="en-AU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5: Estimate Effort for Each Activity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5.1 Carry out bottom-up estimates</a:t>
            </a:r>
          </a:p>
          <a:p>
            <a:pPr lvl="1" eaLnBrk="1" hangingPunct="1"/>
            <a:r>
              <a:rPr lang="en-US" smtClean="0"/>
              <a:t>need to estimate staff effort, time for each activity, and other resources</a:t>
            </a:r>
          </a:p>
          <a:p>
            <a:pPr eaLnBrk="1" hangingPunct="1"/>
            <a:r>
              <a:rPr lang="en-US" smtClean="0"/>
              <a:t>Step 5.2 Revise plan to create controllable activities</a:t>
            </a:r>
          </a:p>
          <a:p>
            <a:pPr lvl="1" eaLnBrk="1" hangingPunct="1"/>
            <a:r>
              <a:rPr lang="en-US" smtClean="0"/>
              <a:t>need to break a task into a series of manageable sub-tasks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AU"/>
              <a:t>Software Project Management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FDE58B-2665-4E13-9EE3-8481CCEC2B03}" type="slidenum">
              <a:rPr lang="en-AU"/>
              <a:pPr/>
              <a:t>17</a:t>
            </a:fld>
            <a:endParaRPr lang="en-AU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6: Identify Activity Risks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Step 6.1 Identify and quantify the risks of each activity</a:t>
            </a:r>
          </a:p>
          <a:p>
            <a:pPr eaLnBrk="1" hangingPunct="1"/>
            <a:r>
              <a:rPr lang="en-US" dirty="0" smtClean="0"/>
              <a:t>Step 6.2 Plan risk reduction and contingency measures where appropriate</a:t>
            </a:r>
          </a:p>
          <a:p>
            <a:pPr eaLnBrk="1" hangingPunct="1"/>
            <a:r>
              <a:rPr lang="en-US" dirty="0" smtClean="0"/>
              <a:t>Step 6.3 Adjust overall plans and estimates to take account of risks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AU"/>
              <a:t>Software Project Management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446D8F-633B-4940-83C3-A152C5DA1EFB}" type="slidenum">
              <a:rPr lang="en-AU"/>
              <a:pPr/>
              <a:t>18</a:t>
            </a:fld>
            <a:endParaRPr lang="en-AU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7: Allocate Resources (Staffing)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Step 7.1 Identify and allocate resources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type of staff needed for each activity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staff availabilities are identified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staff are provisionally allocated to task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Step 7.2 Revise plans and estimates to take into account resource constraints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staffing constraints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staffing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8: Identify </a:t>
            </a:r>
            <a:r>
              <a:rPr lang="en-US" dirty="0"/>
              <a:t>Project Scope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Software Project Management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57F70-6470-4530-8FE7-92BCDC928B96}" type="slidenum">
              <a:rPr lang="en-AU" smtClean="0"/>
              <a:pPr>
                <a:defRPr/>
              </a:pPr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07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AU"/>
              <a:t>Software Project Management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875B9D-19AA-4B87-827B-5AD95F40CA6F}" type="slidenum">
              <a:rPr lang="en-AU"/>
              <a:pPr/>
              <a:t>2</a:t>
            </a:fld>
            <a:endParaRPr lang="en-AU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382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Step Wise project planning framework </a:t>
            </a:r>
            <a:r>
              <a:rPr lang="en-US" sz="2000" smtClean="0"/>
              <a:t>(next 3 slides)</a:t>
            </a: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Preparation of a software project plan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Activity Planning and scheduling the activities in software project management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Various approaches towards activity plan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Various scheduling techniques such as sequencing and CPM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AU"/>
              <a:t>Software Project Management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7B3A20-D109-43DC-949D-C6E6060D75CE}" type="slidenum">
              <a:rPr lang="en-AU"/>
              <a:pPr/>
              <a:t>3</a:t>
            </a:fld>
            <a:endParaRPr lang="en-AU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Wise – An Overview</a:t>
            </a:r>
          </a:p>
        </p:txBody>
      </p:sp>
      <p:grpSp>
        <p:nvGrpSpPr>
          <p:cNvPr id="8197" name="Group 14"/>
          <p:cNvGrpSpPr>
            <a:grpSpLocks/>
          </p:cNvGrpSpPr>
          <p:nvPr/>
        </p:nvGrpSpPr>
        <p:grpSpPr bwMode="auto">
          <a:xfrm>
            <a:off x="2438400" y="1905000"/>
            <a:ext cx="5334000" cy="4603750"/>
            <a:chOff x="1536" y="1200"/>
            <a:chExt cx="3360" cy="2900"/>
          </a:xfrm>
        </p:grpSpPr>
        <p:sp>
          <p:nvSpPr>
            <p:cNvPr id="8198" name="Rectangle 4"/>
            <p:cNvSpPr>
              <a:spLocks noChangeArrowheads="1"/>
            </p:cNvSpPr>
            <p:nvPr/>
          </p:nvSpPr>
          <p:spPr bwMode="auto">
            <a:xfrm>
              <a:off x="2544" y="1200"/>
              <a:ext cx="134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0</a:t>
              </a:r>
            </a:p>
            <a:p>
              <a:pPr algn="ctr"/>
              <a:r>
                <a:rPr lang="en-US" sz="2000"/>
                <a:t>Select</a:t>
              </a:r>
            </a:p>
            <a:p>
              <a:pPr algn="ctr"/>
              <a:r>
                <a:rPr lang="en-US" sz="2000"/>
                <a:t>project</a:t>
              </a:r>
              <a:endParaRPr lang="en-AU" sz="2000"/>
            </a:p>
          </p:txBody>
        </p:sp>
        <p:sp>
          <p:nvSpPr>
            <p:cNvPr id="8199" name="Rectangle 5"/>
            <p:cNvSpPr>
              <a:spLocks noChangeArrowheads="1"/>
            </p:cNvSpPr>
            <p:nvPr/>
          </p:nvSpPr>
          <p:spPr bwMode="auto">
            <a:xfrm>
              <a:off x="1536" y="2160"/>
              <a:ext cx="134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1 Identify</a:t>
              </a:r>
            </a:p>
            <a:p>
              <a:pPr algn="ctr"/>
              <a:r>
                <a:rPr lang="en-US" sz="2000"/>
                <a:t>project scope </a:t>
              </a:r>
            </a:p>
            <a:p>
              <a:pPr algn="ctr"/>
              <a:r>
                <a:rPr lang="en-US" sz="2000"/>
                <a:t>and objectives</a:t>
              </a:r>
            </a:p>
          </p:txBody>
        </p:sp>
        <p:sp>
          <p:nvSpPr>
            <p:cNvPr id="8200" name="Rectangle 6"/>
            <p:cNvSpPr>
              <a:spLocks noChangeArrowheads="1"/>
            </p:cNvSpPr>
            <p:nvPr/>
          </p:nvSpPr>
          <p:spPr bwMode="auto">
            <a:xfrm>
              <a:off x="3552" y="2160"/>
              <a:ext cx="134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2 Identify</a:t>
              </a:r>
            </a:p>
            <a:p>
              <a:pPr algn="ctr"/>
              <a:r>
                <a:rPr lang="en-US" sz="2000" dirty="0"/>
                <a:t>project</a:t>
              </a:r>
            </a:p>
            <a:p>
              <a:pPr algn="ctr"/>
              <a:r>
                <a:rPr lang="en-US" sz="2000" dirty="0"/>
                <a:t>infrastructure</a:t>
              </a:r>
              <a:endParaRPr lang="en-AU" sz="2000" dirty="0"/>
            </a:p>
          </p:txBody>
        </p:sp>
        <p:sp>
          <p:nvSpPr>
            <p:cNvPr id="8201" name="Rectangle 7"/>
            <p:cNvSpPr>
              <a:spLocks noChangeArrowheads="1"/>
            </p:cNvSpPr>
            <p:nvPr/>
          </p:nvSpPr>
          <p:spPr bwMode="auto">
            <a:xfrm>
              <a:off x="2544" y="3120"/>
              <a:ext cx="134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3</a:t>
              </a:r>
            </a:p>
            <a:p>
              <a:pPr algn="ctr"/>
              <a:r>
                <a:rPr lang="en-US" sz="2000"/>
                <a:t>Analyse project</a:t>
              </a:r>
            </a:p>
            <a:p>
              <a:pPr algn="ctr"/>
              <a:r>
                <a:rPr lang="en-US" sz="2000"/>
                <a:t>characteristics</a:t>
              </a:r>
              <a:endParaRPr lang="en-AU" sz="2000"/>
            </a:p>
          </p:txBody>
        </p:sp>
        <p:cxnSp>
          <p:nvCxnSpPr>
            <p:cNvPr id="8202" name="AutoShape 8"/>
            <p:cNvCxnSpPr>
              <a:cxnSpLocks noChangeShapeType="1"/>
              <a:stCxn id="8198" idx="2"/>
              <a:endCxn id="8199" idx="0"/>
            </p:cNvCxnSpPr>
            <p:nvPr/>
          </p:nvCxnSpPr>
          <p:spPr bwMode="auto">
            <a:xfrm flipH="1">
              <a:off x="2208" y="1872"/>
              <a:ext cx="1008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8203" name="AutoShape 9"/>
            <p:cNvCxnSpPr>
              <a:cxnSpLocks noChangeShapeType="1"/>
              <a:stCxn id="8198" idx="2"/>
              <a:endCxn id="8200" idx="0"/>
            </p:cNvCxnSpPr>
            <p:nvPr/>
          </p:nvCxnSpPr>
          <p:spPr bwMode="auto">
            <a:xfrm>
              <a:off x="3216" y="1872"/>
              <a:ext cx="1008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8204" name="AutoShape 10"/>
            <p:cNvCxnSpPr>
              <a:cxnSpLocks noChangeShapeType="1"/>
              <a:stCxn id="8199" idx="2"/>
              <a:endCxn id="8201" idx="0"/>
            </p:cNvCxnSpPr>
            <p:nvPr/>
          </p:nvCxnSpPr>
          <p:spPr bwMode="auto">
            <a:xfrm>
              <a:off x="2208" y="2832"/>
              <a:ext cx="1008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8205" name="AutoShape 11"/>
            <p:cNvCxnSpPr>
              <a:cxnSpLocks noChangeShapeType="1"/>
              <a:stCxn id="8200" idx="2"/>
              <a:endCxn id="8201" idx="0"/>
            </p:cNvCxnSpPr>
            <p:nvPr/>
          </p:nvCxnSpPr>
          <p:spPr bwMode="auto">
            <a:xfrm flipH="1">
              <a:off x="3216" y="2832"/>
              <a:ext cx="1008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8206" name="AutoShape 12"/>
            <p:cNvCxnSpPr>
              <a:cxnSpLocks noChangeShapeType="1"/>
              <a:stCxn id="8201" idx="2"/>
            </p:cNvCxnSpPr>
            <p:nvPr/>
          </p:nvCxnSpPr>
          <p:spPr bwMode="auto">
            <a:xfrm>
              <a:off x="3216" y="3792"/>
              <a:ext cx="0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8207" name="Text Box 13"/>
            <p:cNvSpPr txBox="1">
              <a:spLocks noChangeArrowheads="1"/>
            </p:cNvSpPr>
            <p:nvPr/>
          </p:nvSpPr>
          <p:spPr bwMode="auto">
            <a:xfrm>
              <a:off x="3360" y="3888"/>
              <a:ext cx="12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to next slide</a:t>
              </a:r>
              <a:endParaRPr lang="en-AU" sz="1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AU"/>
              <a:t>Software Project Management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A7FADB-7B18-447A-89B7-7EC97550B3FD}" type="slidenum">
              <a:rPr lang="en-AU"/>
              <a:pPr/>
              <a:t>4</a:t>
            </a:fld>
            <a:endParaRPr lang="en-AU"/>
          </a:p>
        </p:txBody>
      </p:sp>
      <p:sp>
        <p:nvSpPr>
          <p:cNvPr id="9220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Wise – An Overview (cont’d)</a:t>
            </a:r>
          </a:p>
        </p:txBody>
      </p:sp>
      <p:grpSp>
        <p:nvGrpSpPr>
          <p:cNvPr id="9221" name="Group 3094"/>
          <p:cNvGrpSpPr>
            <a:grpSpLocks/>
          </p:cNvGrpSpPr>
          <p:nvPr/>
        </p:nvGrpSpPr>
        <p:grpSpPr bwMode="auto">
          <a:xfrm>
            <a:off x="914400" y="1752600"/>
            <a:ext cx="7315200" cy="4756150"/>
            <a:chOff x="528" y="1104"/>
            <a:chExt cx="4608" cy="2996"/>
          </a:xfrm>
        </p:grpSpPr>
        <p:sp>
          <p:nvSpPr>
            <p:cNvPr id="9222" name="Rectangle 3075"/>
            <p:cNvSpPr>
              <a:spLocks noChangeArrowheads="1"/>
            </p:cNvSpPr>
            <p:nvPr/>
          </p:nvSpPr>
          <p:spPr bwMode="auto">
            <a:xfrm>
              <a:off x="2304" y="1392"/>
              <a:ext cx="1728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4</a:t>
              </a:r>
            </a:p>
            <a:p>
              <a:pPr algn="ctr"/>
              <a:r>
                <a:rPr lang="en-US" sz="2000"/>
                <a:t>Identify the</a:t>
              </a:r>
            </a:p>
            <a:p>
              <a:pPr algn="ctr"/>
              <a:r>
                <a:rPr lang="en-US" sz="2000"/>
                <a:t>products and activities</a:t>
              </a:r>
              <a:endParaRPr lang="en-AU" sz="2000"/>
            </a:p>
          </p:txBody>
        </p:sp>
        <p:sp>
          <p:nvSpPr>
            <p:cNvPr id="9223" name="Rectangle 3076"/>
            <p:cNvSpPr>
              <a:spLocks noChangeArrowheads="1"/>
            </p:cNvSpPr>
            <p:nvPr/>
          </p:nvSpPr>
          <p:spPr bwMode="auto">
            <a:xfrm>
              <a:off x="2496" y="2304"/>
              <a:ext cx="134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5</a:t>
              </a:r>
            </a:p>
            <a:p>
              <a:pPr algn="ctr"/>
              <a:r>
                <a:rPr lang="en-US" sz="2000"/>
                <a:t>Estimate efforts</a:t>
              </a:r>
            </a:p>
            <a:p>
              <a:pPr algn="ctr"/>
              <a:r>
                <a:rPr lang="en-US" sz="2000"/>
                <a:t>for activity</a:t>
              </a:r>
            </a:p>
          </p:txBody>
        </p:sp>
        <p:sp>
          <p:nvSpPr>
            <p:cNvPr id="9224" name="Rectangle 3078"/>
            <p:cNvSpPr>
              <a:spLocks noChangeArrowheads="1"/>
            </p:cNvSpPr>
            <p:nvPr/>
          </p:nvSpPr>
          <p:spPr bwMode="auto">
            <a:xfrm>
              <a:off x="2496" y="3168"/>
              <a:ext cx="134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6</a:t>
              </a:r>
            </a:p>
            <a:p>
              <a:pPr algn="ctr"/>
              <a:r>
                <a:rPr lang="en-US" sz="2000"/>
                <a:t>identify</a:t>
              </a:r>
            </a:p>
            <a:p>
              <a:pPr algn="ctr"/>
              <a:r>
                <a:rPr lang="en-US" sz="2000"/>
                <a:t>activity risks</a:t>
              </a:r>
              <a:endParaRPr lang="en-AU" sz="2000"/>
            </a:p>
          </p:txBody>
        </p:sp>
        <p:cxnSp>
          <p:nvCxnSpPr>
            <p:cNvPr id="9225" name="AutoShape 3079"/>
            <p:cNvCxnSpPr>
              <a:cxnSpLocks noChangeShapeType="1"/>
              <a:stCxn id="9222" idx="2"/>
              <a:endCxn id="9223" idx="0"/>
            </p:cNvCxnSpPr>
            <p:nvPr/>
          </p:nvCxnSpPr>
          <p:spPr bwMode="auto">
            <a:xfrm>
              <a:off x="3168" y="2064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9226" name="AutoShape 3081"/>
            <p:cNvCxnSpPr>
              <a:cxnSpLocks noChangeShapeType="1"/>
              <a:stCxn id="9223" idx="2"/>
              <a:endCxn id="9224" idx="0"/>
            </p:cNvCxnSpPr>
            <p:nvPr/>
          </p:nvCxnSpPr>
          <p:spPr bwMode="auto">
            <a:xfrm>
              <a:off x="3168" y="2976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9227" name="AutoShape 3083"/>
            <p:cNvCxnSpPr>
              <a:cxnSpLocks noChangeShapeType="1"/>
              <a:endCxn id="9222" idx="0"/>
            </p:cNvCxnSpPr>
            <p:nvPr/>
          </p:nvCxnSpPr>
          <p:spPr bwMode="auto">
            <a:xfrm>
              <a:off x="3168" y="1152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9228" name="AutoShape 3084"/>
            <p:cNvCxnSpPr>
              <a:cxnSpLocks noChangeShapeType="1"/>
              <a:stCxn id="9224" idx="3"/>
              <a:endCxn id="9223" idx="3"/>
            </p:cNvCxnSpPr>
            <p:nvPr/>
          </p:nvCxnSpPr>
          <p:spPr bwMode="auto">
            <a:xfrm flipV="1">
              <a:off x="3840" y="2640"/>
              <a:ext cx="1" cy="864"/>
            </a:xfrm>
            <a:prstGeom prst="bentConnector3">
              <a:avLst>
                <a:gd name="adj1" fmla="val 3350000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9229" name="Text Box 3085"/>
            <p:cNvSpPr txBox="1">
              <a:spLocks noChangeArrowheads="1"/>
            </p:cNvSpPr>
            <p:nvPr/>
          </p:nvSpPr>
          <p:spPr bwMode="auto">
            <a:xfrm>
              <a:off x="4272" y="2784"/>
              <a:ext cx="86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For each activity</a:t>
              </a:r>
              <a:endParaRPr lang="en-AU" sz="2000"/>
            </a:p>
          </p:txBody>
        </p:sp>
        <p:cxnSp>
          <p:nvCxnSpPr>
            <p:cNvPr id="9230" name="AutoShape 3086"/>
            <p:cNvCxnSpPr>
              <a:cxnSpLocks noChangeShapeType="1"/>
              <a:stCxn id="9224" idx="2"/>
            </p:cNvCxnSpPr>
            <p:nvPr/>
          </p:nvCxnSpPr>
          <p:spPr bwMode="auto">
            <a:xfrm>
              <a:off x="3168" y="3840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9231" name="Text Box 3087"/>
            <p:cNvSpPr txBox="1">
              <a:spLocks noChangeArrowheads="1"/>
            </p:cNvSpPr>
            <p:nvPr/>
          </p:nvSpPr>
          <p:spPr bwMode="auto">
            <a:xfrm>
              <a:off x="3168" y="1104"/>
              <a:ext cx="13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 from previous slide</a:t>
              </a:r>
              <a:endParaRPr lang="en-AU" sz="1600"/>
            </a:p>
          </p:txBody>
        </p:sp>
        <p:sp>
          <p:nvSpPr>
            <p:cNvPr id="9232" name="Text Box 3088"/>
            <p:cNvSpPr txBox="1">
              <a:spLocks noChangeArrowheads="1"/>
            </p:cNvSpPr>
            <p:nvPr/>
          </p:nvSpPr>
          <p:spPr bwMode="auto">
            <a:xfrm>
              <a:off x="3168" y="3888"/>
              <a:ext cx="13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 to next slide</a:t>
              </a:r>
              <a:endParaRPr lang="en-AU" sz="1600"/>
            </a:p>
          </p:txBody>
        </p:sp>
        <p:cxnSp>
          <p:nvCxnSpPr>
            <p:cNvPr id="9233" name="AutoShape 3089"/>
            <p:cNvCxnSpPr>
              <a:cxnSpLocks noChangeShapeType="1"/>
              <a:endCxn id="9222" idx="1"/>
            </p:cNvCxnSpPr>
            <p:nvPr/>
          </p:nvCxnSpPr>
          <p:spPr bwMode="auto">
            <a:xfrm rot="-5400000">
              <a:off x="816" y="2448"/>
              <a:ext cx="2208" cy="768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9234" name="AutoShape 3090"/>
            <p:cNvCxnSpPr>
              <a:cxnSpLocks noChangeShapeType="1"/>
              <a:endCxn id="9223" idx="1"/>
            </p:cNvCxnSpPr>
            <p:nvPr/>
          </p:nvCxnSpPr>
          <p:spPr bwMode="auto">
            <a:xfrm>
              <a:off x="1536" y="2640"/>
              <a:ext cx="96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9235" name="Text Box 3091"/>
            <p:cNvSpPr txBox="1">
              <a:spLocks noChangeArrowheads="1"/>
            </p:cNvSpPr>
            <p:nvPr/>
          </p:nvSpPr>
          <p:spPr bwMode="auto">
            <a:xfrm>
              <a:off x="1536" y="1728"/>
              <a:ext cx="8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Review</a:t>
              </a:r>
              <a:endParaRPr lang="en-AU" sz="2000"/>
            </a:p>
          </p:txBody>
        </p:sp>
        <p:sp>
          <p:nvSpPr>
            <p:cNvPr id="9236" name="Text Box 3092"/>
            <p:cNvSpPr txBox="1">
              <a:spLocks noChangeArrowheads="1"/>
            </p:cNvSpPr>
            <p:nvPr/>
          </p:nvSpPr>
          <p:spPr bwMode="auto">
            <a:xfrm>
              <a:off x="1536" y="2640"/>
              <a:ext cx="81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Lower level detail</a:t>
              </a:r>
              <a:endParaRPr lang="en-AU" sz="2000"/>
            </a:p>
          </p:txBody>
        </p:sp>
        <p:sp>
          <p:nvSpPr>
            <p:cNvPr id="9237" name="Text Box 3093"/>
            <p:cNvSpPr txBox="1">
              <a:spLocks noChangeArrowheads="1"/>
            </p:cNvSpPr>
            <p:nvPr/>
          </p:nvSpPr>
          <p:spPr bwMode="auto">
            <a:xfrm>
              <a:off x="528" y="3744"/>
              <a:ext cx="13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 from next slide</a:t>
              </a:r>
              <a:endParaRPr lang="en-AU" sz="1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AU"/>
              <a:t>Software Project Management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FB2E16-46EC-4647-ACED-9398487AE08A}" type="slidenum">
              <a:rPr lang="en-AU"/>
              <a:pPr/>
              <a:t>5</a:t>
            </a:fld>
            <a:endParaRPr lang="en-AU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Wise – An Overview (cont’d)</a:t>
            </a:r>
          </a:p>
        </p:txBody>
      </p:sp>
      <p:grpSp>
        <p:nvGrpSpPr>
          <p:cNvPr id="10245" name="Group 16"/>
          <p:cNvGrpSpPr>
            <a:grpSpLocks/>
          </p:cNvGrpSpPr>
          <p:nvPr/>
        </p:nvGrpSpPr>
        <p:grpSpPr bwMode="auto">
          <a:xfrm>
            <a:off x="1219200" y="1981200"/>
            <a:ext cx="6019800" cy="3429000"/>
            <a:chOff x="720" y="1248"/>
            <a:chExt cx="3792" cy="2160"/>
          </a:xfrm>
        </p:grpSpPr>
        <p:sp>
          <p:nvSpPr>
            <p:cNvPr id="10246" name="Rectangle 3"/>
            <p:cNvSpPr>
              <a:spLocks noChangeArrowheads="1"/>
            </p:cNvSpPr>
            <p:nvPr/>
          </p:nvSpPr>
          <p:spPr bwMode="auto">
            <a:xfrm>
              <a:off x="2496" y="1824"/>
              <a:ext cx="134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7</a:t>
              </a:r>
            </a:p>
            <a:p>
              <a:pPr algn="ctr"/>
              <a:r>
                <a:rPr lang="en-US" sz="2000"/>
                <a:t>Allocate</a:t>
              </a:r>
            </a:p>
            <a:p>
              <a:pPr algn="ctr"/>
              <a:r>
                <a:rPr lang="en-US" sz="2000"/>
                <a:t>resources</a:t>
              </a:r>
              <a:endParaRPr lang="en-AU" sz="2000"/>
            </a:p>
          </p:txBody>
        </p:sp>
        <p:sp>
          <p:nvSpPr>
            <p:cNvPr id="10247" name="Rectangle 4"/>
            <p:cNvSpPr>
              <a:spLocks noChangeArrowheads="1"/>
            </p:cNvSpPr>
            <p:nvPr/>
          </p:nvSpPr>
          <p:spPr bwMode="auto">
            <a:xfrm>
              <a:off x="2496" y="2736"/>
              <a:ext cx="134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8</a:t>
              </a:r>
            </a:p>
            <a:p>
              <a:pPr algn="ctr"/>
              <a:r>
                <a:rPr lang="en-US" sz="2000"/>
                <a:t>Review/</a:t>
              </a:r>
            </a:p>
            <a:p>
              <a:pPr algn="ctr"/>
              <a:r>
                <a:rPr lang="en-US" sz="2000"/>
                <a:t>publicize plan</a:t>
              </a:r>
            </a:p>
          </p:txBody>
        </p:sp>
        <p:sp>
          <p:nvSpPr>
            <p:cNvPr id="10248" name="Rectangle 5"/>
            <p:cNvSpPr>
              <a:spLocks noChangeArrowheads="1"/>
            </p:cNvSpPr>
            <p:nvPr/>
          </p:nvSpPr>
          <p:spPr bwMode="auto">
            <a:xfrm>
              <a:off x="720" y="2736"/>
              <a:ext cx="134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9</a:t>
              </a:r>
            </a:p>
            <a:p>
              <a:pPr algn="ctr"/>
              <a:r>
                <a:rPr lang="en-US" sz="2000"/>
                <a:t>Execute</a:t>
              </a:r>
            </a:p>
            <a:p>
              <a:pPr algn="ctr"/>
              <a:r>
                <a:rPr lang="en-US" sz="2000"/>
                <a:t>plan</a:t>
              </a:r>
              <a:endParaRPr lang="en-AU" sz="2000"/>
            </a:p>
          </p:txBody>
        </p:sp>
        <p:cxnSp>
          <p:nvCxnSpPr>
            <p:cNvPr id="10249" name="AutoShape 6"/>
            <p:cNvCxnSpPr>
              <a:cxnSpLocks noChangeShapeType="1"/>
              <a:stCxn id="10246" idx="2"/>
              <a:endCxn id="10247" idx="0"/>
            </p:cNvCxnSpPr>
            <p:nvPr/>
          </p:nvCxnSpPr>
          <p:spPr bwMode="auto">
            <a:xfrm>
              <a:off x="3168" y="2496"/>
              <a:ext cx="0" cy="2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0250" name="AutoShape 7"/>
            <p:cNvCxnSpPr>
              <a:cxnSpLocks noChangeShapeType="1"/>
              <a:stCxn id="10247" idx="1"/>
              <a:endCxn id="10248" idx="3"/>
            </p:cNvCxnSpPr>
            <p:nvPr/>
          </p:nvCxnSpPr>
          <p:spPr bwMode="auto">
            <a:xfrm flipH="1">
              <a:off x="2064" y="3072"/>
              <a:ext cx="43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0251" name="AutoShape 8"/>
            <p:cNvCxnSpPr>
              <a:cxnSpLocks noChangeShapeType="1"/>
              <a:endCxn id="10246" idx="0"/>
            </p:cNvCxnSpPr>
            <p:nvPr/>
          </p:nvCxnSpPr>
          <p:spPr bwMode="auto">
            <a:xfrm>
              <a:off x="3168" y="1392"/>
              <a:ext cx="0" cy="43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0252" name="AutoShape 11"/>
            <p:cNvCxnSpPr>
              <a:cxnSpLocks noChangeShapeType="1"/>
              <a:stCxn id="10248" idx="0"/>
            </p:cNvCxnSpPr>
            <p:nvPr/>
          </p:nvCxnSpPr>
          <p:spPr bwMode="auto">
            <a:xfrm flipV="1">
              <a:off x="1392" y="2544"/>
              <a:ext cx="0" cy="1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0253" name="Rectangle 12"/>
            <p:cNvSpPr>
              <a:spLocks noChangeArrowheads="1"/>
            </p:cNvSpPr>
            <p:nvPr/>
          </p:nvSpPr>
          <p:spPr bwMode="auto">
            <a:xfrm>
              <a:off x="720" y="1872"/>
              <a:ext cx="1344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10</a:t>
              </a:r>
            </a:p>
            <a:p>
              <a:pPr algn="ctr"/>
              <a:r>
                <a:rPr lang="en-US" sz="2000"/>
                <a:t>Lower level</a:t>
              </a:r>
            </a:p>
            <a:p>
              <a:pPr algn="ctr"/>
              <a:r>
                <a:rPr lang="en-US" sz="2000"/>
                <a:t>planning</a:t>
              </a:r>
              <a:endParaRPr lang="en-AU" sz="2000"/>
            </a:p>
          </p:txBody>
        </p:sp>
        <p:cxnSp>
          <p:nvCxnSpPr>
            <p:cNvPr id="10254" name="AutoShape 13"/>
            <p:cNvCxnSpPr>
              <a:cxnSpLocks noChangeShapeType="1"/>
              <a:stCxn id="10253" idx="0"/>
            </p:cNvCxnSpPr>
            <p:nvPr/>
          </p:nvCxnSpPr>
          <p:spPr bwMode="auto">
            <a:xfrm flipV="1">
              <a:off x="1392" y="1392"/>
              <a:ext cx="0" cy="48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10255" name="Text Box 14"/>
            <p:cNvSpPr txBox="1">
              <a:spLocks noChangeArrowheads="1"/>
            </p:cNvSpPr>
            <p:nvPr/>
          </p:nvSpPr>
          <p:spPr bwMode="auto">
            <a:xfrm>
              <a:off x="1440" y="1296"/>
              <a:ext cx="1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to previous slides</a:t>
              </a:r>
              <a:endParaRPr lang="en-AU" sz="1600"/>
            </a:p>
          </p:txBody>
        </p:sp>
        <p:sp>
          <p:nvSpPr>
            <p:cNvPr id="10256" name="Text Box 15"/>
            <p:cNvSpPr txBox="1">
              <a:spLocks noChangeArrowheads="1"/>
            </p:cNvSpPr>
            <p:nvPr/>
          </p:nvSpPr>
          <p:spPr bwMode="auto">
            <a:xfrm>
              <a:off x="3168" y="1248"/>
              <a:ext cx="13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 from previous slide</a:t>
              </a:r>
              <a:endParaRPr lang="en-AU" sz="1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AU"/>
              <a:t>Software Project Management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210084-0BA9-49C0-9BD4-BE3D4AB178CF}" type="slidenum">
              <a:rPr lang="en-AU"/>
              <a:pPr/>
              <a:t>6</a:t>
            </a:fld>
            <a:endParaRPr lang="en-AU"/>
          </a:p>
        </p:txBody>
      </p:sp>
      <p:sp>
        <p:nvSpPr>
          <p:cNvPr id="1126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Wise – An Overview (cont’d)</a:t>
            </a:r>
          </a:p>
        </p:txBody>
      </p:sp>
      <p:sp>
        <p:nvSpPr>
          <p:cNvPr id="1126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0: Select project</a:t>
            </a:r>
          </a:p>
          <a:p>
            <a:pPr eaLnBrk="1" hangingPunct="1"/>
            <a:r>
              <a:rPr lang="en-US" smtClean="0"/>
              <a:t>Step 1: Identify project scope and objectives</a:t>
            </a:r>
          </a:p>
          <a:p>
            <a:pPr eaLnBrk="1" hangingPunct="1"/>
            <a:r>
              <a:rPr lang="en-US" smtClean="0"/>
              <a:t>Step 2: Identify project infrastructure</a:t>
            </a:r>
          </a:p>
          <a:p>
            <a:pPr eaLnBrk="1" hangingPunct="1"/>
            <a:r>
              <a:rPr lang="en-US" smtClean="0"/>
              <a:t>Step 3: Analyze project characteristics</a:t>
            </a:r>
          </a:p>
          <a:p>
            <a:pPr eaLnBrk="1" hangingPunct="1"/>
            <a:r>
              <a:rPr lang="en-US" smtClean="0"/>
              <a:t>Step 4: Identify project products and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AU"/>
              <a:t>Software Project Management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FFB36C-F359-4B89-A883-A541D78CE8A1}" type="slidenum">
              <a:rPr lang="en-AU"/>
              <a:pPr/>
              <a:t>7</a:t>
            </a:fld>
            <a:endParaRPr lang="en-AU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Wise - An Overview (cont’d)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Step 5: Estimate effort for each activity</a:t>
            </a:r>
          </a:p>
          <a:p>
            <a:pPr eaLnBrk="1" hangingPunct="1"/>
            <a:r>
              <a:rPr lang="en-US" dirty="0" smtClean="0"/>
              <a:t>Step 6: Identify activity risks</a:t>
            </a:r>
          </a:p>
          <a:p>
            <a:pPr eaLnBrk="1" hangingPunct="1"/>
            <a:r>
              <a:rPr lang="en-US" dirty="0" smtClean="0"/>
              <a:t>Step 7: Allocate resources</a:t>
            </a:r>
          </a:p>
          <a:p>
            <a:pPr eaLnBrk="1" hangingPunct="1"/>
            <a:r>
              <a:rPr lang="en-US" dirty="0" smtClean="0"/>
              <a:t>Step 8: Review/publicize plan</a:t>
            </a:r>
          </a:p>
          <a:p>
            <a:pPr eaLnBrk="1" hangingPunct="1"/>
            <a:r>
              <a:rPr lang="en-US" dirty="0" smtClean="0"/>
              <a:t>Step 9</a:t>
            </a:r>
            <a:r>
              <a:rPr lang="en-AU" dirty="0" smtClean="0"/>
              <a:t>: Execute plan</a:t>
            </a:r>
          </a:p>
          <a:p>
            <a:pPr eaLnBrk="1" hangingPunct="1"/>
            <a:r>
              <a:rPr lang="en-AU" dirty="0" smtClean="0"/>
              <a:t>Step </a:t>
            </a:r>
            <a:r>
              <a:rPr lang="en-US" dirty="0" smtClean="0"/>
              <a:t>10: </a:t>
            </a:r>
            <a:r>
              <a:rPr lang="en-AU" dirty="0" smtClean="0"/>
              <a:t>Execute</a:t>
            </a:r>
            <a:r>
              <a:rPr lang="en-US" dirty="0" smtClean="0"/>
              <a:t> </a:t>
            </a:r>
            <a:r>
              <a:rPr lang="en-AU" dirty="0" smtClean="0"/>
              <a:t>lower</a:t>
            </a:r>
            <a:r>
              <a:rPr lang="en-US" dirty="0" smtClean="0"/>
              <a:t> </a:t>
            </a:r>
            <a:r>
              <a:rPr lang="en-AU" dirty="0" smtClean="0"/>
              <a:t>level</a:t>
            </a:r>
            <a:r>
              <a:rPr lang="en-US" dirty="0" smtClean="0"/>
              <a:t>s of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AU"/>
              <a:t>Software Project Management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170D52-1E45-40BB-A276-CB6508D161CA}" type="slidenum">
              <a:rPr lang="en-AU"/>
              <a:pPr/>
              <a:t>8</a:t>
            </a:fld>
            <a:endParaRPr lang="en-AU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1: Identify Project Scope and Objectives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1.1 Identify objectives and practical measures of the effectiveness in meeting those objectives</a:t>
            </a:r>
          </a:p>
          <a:p>
            <a:pPr eaLnBrk="1" hangingPunct="1"/>
            <a:r>
              <a:rPr lang="en-US" smtClean="0"/>
              <a:t>Step 1.2 Establish a project authority</a:t>
            </a:r>
          </a:p>
          <a:p>
            <a:pPr lvl="1" eaLnBrk="1" hangingPunct="1"/>
            <a:r>
              <a:rPr lang="en-US" smtClean="0"/>
              <a:t>To ensure the unity of purpose among all persons concerned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AU"/>
              <a:t>Software Project Management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C4C826-C868-4366-A87B-29A1EBEBDC52}" type="slidenum">
              <a:rPr lang="en-AU"/>
              <a:pPr/>
              <a:t>9</a:t>
            </a:fld>
            <a:endParaRPr lang="en-AU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1: Identify Project Scope Objectives (cont’d)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1.3 Identify all stakeholders in the project and their interests</a:t>
            </a:r>
          </a:p>
          <a:p>
            <a:pPr eaLnBrk="1" hangingPunct="1"/>
            <a:r>
              <a:rPr lang="en-US" smtClean="0"/>
              <a:t>Step 1.4 Modify objectives in the light of stakeholder analysis</a:t>
            </a:r>
          </a:p>
          <a:p>
            <a:pPr eaLnBrk="1" hangingPunct="1"/>
            <a:r>
              <a:rPr lang="en-US" smtClean="0"/>
              <a:t>Step 1.5 Establish methods of communication </a:t>
            </a:r>
            <a:r>
              <a:rPr lang="en-AU" smtClean="0"/>
              <a:t>between</a:t>
            </a:r>
            <a:r>
              <a:rPr lang="en-US" smtClean="0"/>
              <a:t> all parties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06D0995E-C4F6-4026-9D3B-4419191B63CE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G8CZ0Z7BdOSwAEAANoDAAAPAAAAbm9uZS9wbGF5ZXIueG1spZJPb9QwEMXPW6nfIfK99m4Rolo59ICUE0WVFhC3lTeZJqaOHTwTsvvtmfzZpFuQQOKQaPIy72fPs/X9sXbJT4hog0/FRq5FAj4PhfVlKr58zm7uxP376yvdOHOCmNgiFT54EEkBmEfbEPseDVWpeCFIhoqEXx63R7SpqIiarVJd18nujQyxVLfr9UZ9e/i4yyuozY31SMbnzF32ciuSJtoQLZ1S8W4trq9WA/ICZ5F7fInBtf3KKPNQqyYCgieIatz2bN3S38381MErOjWAgkdfDbMfTP78EIrWAfbaSo9tOyDqCYO20rS1mzufYMxTMTbsa0A0JaB0vhRq9Ko/mPWTM1hNHLzA9tymPTiLFYsjfejeL+r+bBmyVxNHXYJ0PUwwnGLWOpeBoTZCIZIIP1rLVdZjv85HsN6IcTnP3Xt8tl5il7PGVWZyCvH0gR18JFOUco5ejtHLwdTbh+ITF49TnLsFMgezhKArqt3bf86j7/6fOAp4Mq0jcV7B+gKOmeW/BDWPQsAz9pqkxsl+tTOVd9ce6hdX40Iadzdl8R1FQiaWwNewMGTUos8w9Zqm1fg5JTTHotXv91JPRC5/AVBLAQIAABQAAgAIAG8CZ0Z7BdOSwAEAANoDAAAPAAAAAAAAAAEAAAAAAAAAAABub25lL3BsYXllci54bWxQSwUGAAAAAAEAAQA9AAAA7QEAAAAA"/>
  <p:tag name="ISPRING_PRESENTATION_TITLE" val="8932443"/>
  <p:tag name="ISPRING_RESOURCE_PATHS_HASH_PRESENTER" val="2525b415681fa5cb829080ee5a12655a8b62a6af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1258</TotalTime>
  <Words>1316</Words>
  <Application>Microsoft Office PowerPoint</Application>
  <PresentationFormat>On-screen Show (4:3)</PresentationFormat>
  <Paragraphs>239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Tahoma</vt:lpstr>
      <vt:lpstr>Times New Roman</vt:lpstr>
      <vt:lpstr>Wingdings</vt:lpstr>
      <vt:lpstr>Blends</vt:lpstr>
      <vt:lpstr>Software Project Management</vt:lpstr>
      <vt:lpstr>Overview</vt:lpstr>
      <vt:lpstr>Step Wise – An Overview</vt:lpstr>
      <vt:lpstr>Step Wise – An Overview (cont’d)</vt:lpstr>
      <vt:lpstr>Step Wise – An Overview (cont’d)</vt:lpstr>
      <vt:lpstr>Step Wise – An Overview (cont’d)</vt:lpstr>
      <vt:lpstr>Step Wise - An Overview (cont’d)</vt:lpstr>
      <vt:lpstr>Step 1: Identify Project Scope and Objectives</vt:lpstr>
      <vt:lpstr>Step 1: Identify Project Scope Objectives (cont’d)</vt:lpstr>
      <vt:lpstr>Step 2: Identify Project Infrastructure</vt:lpstr>
      <vt:lpstr>Step 2: Identify Project Infrastructure (cont’d)</vt:lpstr>
      <vt:lpstr>Step 3: Analyse Project Characteristics</vt:lpstr>
      <vt:lpstr>Step 3: Analyse Project Characteristics (cont’d)</vt:lpstr>
      <vt:lpstr>Step 4: Identify Project Products and Activities</vt:lpstr>
      <vt:lpstr>Step 4: Identify Project Products and Activities(cont’d)</vt:lpstr>
      <vt:lpstr>Step 5: Estimate Effort for Each Activity</vt:lpstr>
      <vt:lpstr>Step 6: Identify Activity Risks</vt:lpstr>
      <vt:lpstr>Step 7: Allocate Resources (Staffing)</vt:lpstr>
      <vt:lpstr>8: Identify Project Scope and Objectives</vt:lpstr>
    </vt:vector>
  </TitlesOfParts>
  <Company>Edmonds Associates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8932443</dc:title>
  <dc:creator>Edmonds</dc:creator>
  <cp:lastModifiedBy>suleman shahzad</cp:lastModifiedBy>
  <cp:revision>90</cp:revision>
  <dcterms:created xsi:type="dcterms:W3CDTF">2000-12-11T13:37:12Z</dcterms:created>
  <dcterms:modified xsi:type="dcterms:W3CDTF">2020-01-21T06:01:28Z</dcterms:modified>
</cp:coreProperties>
</file>