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7"/>
  </p:notesMasterIdLst>
  <p:handoutMasterIdLst>
    <p:handoutMasterId r:id="rId48"/>
  </p:handoutMasterIdLst>
  <p:sldIdLst>
    <p:sldId id="256" r:id="rId2"/>
    <p:sldId id="345" r:id="rId3"/>
    <p:sldId id="369" r:id="rId4"/>
    <p:sldId id="371" r:id="rId5"/>
    <p:sldId id="380" r:id="rId6"/>
    <p:sldId id="372" r:id="rId7"/>
    <p:sldId id="373" r:id="rId8"/>
    <p:sldId id="374" r:id="rId9"/>
    <p:sldId id="375" r:id="rId10"/>
    <p:sldId id="376" r:id="rId11"/>
    <p:sldId id="378" r:id="rId12"/>
    <p:sldId id="379" r:id="rId13"/>
    <p:sldId id="381" r:id="rId14"/>
    <p:sldId id="346" r:id="rId15"/>
    <p:sldId id="397" r:id="rId16"/>
    <p:sldId id="396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3" r:id="rId27"/>
    <p:sldId id="414" r:id="rId28"/>
    <p:sldId id="415" r:id="rId29"/>
    <p:sldId id="416" r:id="rId30"/>
    <p:sldId id="417" r:id="rId31"/>
    <p:sldId id="315" r:id="rId32"/>
    <p:sldId id="363" r:id="rId33"/>
    <p:sldId id="273" r:id="rId34"/>
    <p:sldId id="292" r:id="rId35"/>
    <p:sldId id="316" r:id="rId36"/>
    <p:sldId id="275" r:id="rId37"/>
    <p:sldId id="287" r:id="rId38"/>
    <p:sldId id="289" r:id="rId39"/>
    <p:sldId id="300" r:id="rId40"/>
    <p:sldId id="276" r:id="rId41"/>
    <p:sldId id="302" r:id="rId42"/>
    <p:sldId id="283" r:id="rId43"/>
    <p:sldId id="284" r:id="rId44"/>
    <p:sldId id="340" r:id="rId45"/>
    <p:sldId id="34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1" autoAdjust="0"/>
    <p:restoredTop sz="90272" autoAdjust="0"/>
  </p:normalViewPr>
  <p:slideViewPr>
    <p:cSldViewPr>
      <p:cViewPr varScale="1">
        <p:scale>
          <a:sx n="65" d="100"/>
          <a:sy n="65" d="100"/>
        </p:scale>
        <p:origin x="12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3" Type="http://schemas.openxmlformats.org/officeDocument/2006/relationships/slide" Target="slides/slide7.xml"/><Relationship Id="rId7" Type="http://schemas.openxmlformats.org/officeDocument/2006/relationships/slide" Target="slides/slide36.xml"/><Relationship Id="rId12" Type="http://schemas.openxmlformats.org/officeDocument/2006/relationships/slide" Target="slides/slide43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33.xml"/><Relationship Id="rId11" Type="http://schemas.openxmlformats.org/officeDocument/2006/relationships/slide" Target="slides/slide42.xml"/><Relationship Id="rId5" Type="http://schemas.openxmlformats.org/officeDocument/2006/relationships/slide" Target="slides/slide13.xml"/><Relationship Id="rId10" Type="http://schemas.openxmlformats.org/officeDocument/2006/relationships/slide" Target="slides/slide40.xml"/><Relationship Id="rId4" Type="http://schemas.openxmlformats.org/officeDocument/2006/relationships/slide" Target="slides/slide8.xml"/><Relationship Id="rId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518A16-8D2C-478D-9C0E-65F35A964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40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86F175-ED6A-4F86-943B-B98D93476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6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F175-ED6A-4F86-943B-B98D93476A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6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E2452-44A7-47A7-9D93-42AC43873315}" type="slidenum">
              <a:rPr lang="en-US"/>
              <a:pPr/>
              <a:t>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Governor candidate runs on the platform “I am going to transform government” or “I am going to make government more citizen friendly”</a:t>
            </a:r>
          </a:p>
          <a:p>
            <a:r>
              <a:rPr lang="en-US"/>
              <a:t>How do you meet the demands with decreasing budgets</a:t>
            </a:r>
          </a:p>
        </p:txBody>
      </p:sp>
    </p:spTree>
    <p:extLst>
      <p:ext uri="{BB962C8B-B14F-4D97-AF65-F5344CB8AC3E}">
        <p14:creationId xmlns:p14="http://schemas.microsoft.com/office/powerpoint/2010/main" val="23489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1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Rationalize: 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attempt to explain or justify (</a:t>
            </a:r>
            <a:r>
              <a:rPr kumimoji="1" lang="en-US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behaviour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or an attitude) with logical reasons, even if these are not appropriate.</a:t>
            </a:r>
          </a:p>
          <a:p>
            <a:r>
              <a:rPr kumimoji="1" lang="en-US" sz="1200" b="1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Seamless: 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without any interruptions or problems. : perfect and having no flaws or errors</a:t>
            </a:r>
          </a:p>
          <a:p>
            <a:r>
              <a:rPr kumimoji="1" lang="en-US" sz="1200" b="1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Lean:</a:t>
            </a:r>
            <a:r>
              <a:rPr kumimoji="1" lang="en-US" sz="1200" b="1" i="0" kern="1200" baseline="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The core idea is to maximize </a:t>
            </a:r>
            <a:r>
              <a:rPr kumimoji="1" lang="en-US" sz="1200" b="1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customer value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while minimizing waste. Simply, lean means creating more value for customers with fewer resources. applied in the context of IT, is the elimination of waste, where </a:t>
            </a:r>
            <a:r>
              <a:rPr kumimoji="1" lang="en-US" sz="1200" b="0" i="1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waste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is work that adds no value to a product or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F175-ED6A-4F86-943B-B98D93476A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6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1AAF9-240A-45BE-9015-B33386C37AE6}" type="slidenum">
              <a:rPr lang="en-US"/>
              <a:pPr/>
              <a:t>44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7013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D7E0-4B0C-4F10-B7BD-A51AD0E17A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F237-72B5-4121-AB57-B4082962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346-14CB-43FF-A9CC-DC624E3C9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2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E7E3-74BF-4E7C-B5EE-5D5F21C694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5F2B-ECF7-43F7-B03E-9FF973AF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E3D-6A94-419C-B64D-1C1BD8002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5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A204-D8D0-4CB3-9905-1863A072A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4890-DDAF-4F11-81E2-C3E94C713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0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9EA808-9364-46BA-B784-5E19B4DD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5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6F33-3B5F-4063-A254-37280D847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6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7680AE-3CE3-44EB-A11D-B168B1A411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0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Enterprise_architectur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ystems_think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52600"/>
            <a:ext cx="8229600" cy="1223355"/>
          </a:xfrm>
        </p:spPr>
        <p:txBody>
          <a:bodyPr>
            <a:normAutofit fontScale="90000"/>
          </a:bodyPr>
          <a:lstStyle/>
          <a:p>
            <a:pPr algn="r"/>
            <a:br>
              <a:rPr lang="en-US" sz="4000" dirty="0"/>
            </a:br>
            <a:r>
              <a:rPr lang="en-US" sz="4400" dirty="0"/>
              <a:t>Enterprise Architecture &amp; </a:t>
            </a:r>
            <a:r>
              <a:rPr sz="4400" dirty="0"/>
              <a:t>Integration</a:t>
            </a:r>
            <a:br>
              <a:rPr lang="en-US" sz="4400" dirty="0"/>
            </a:br>
            <a:r>
              <a:rPr lang="en-US" sz="4000" dirty="0"/>
              <a:t>A General Overview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143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Topic:</a:t>
            </a:r>
            <a:b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D7E0-4B0C-4F10-B7BD-A51AD0E17A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667000" y="2057400"/>
            <a:ext cx="4267200" cy="25304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dirty="0"/>
          </a:p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tx2"/>
                </a:solidFill>
              </a:rPr>
              <a:t>Architecture</a:t>
            </a:r>
          </a:p>
          <a:p>
            <a:pPr algn="ctr">
              <a:spcBef>
                <a:spcPct val="50000"/>
              </a:spcBef>
            </a:pP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 rot="5400000">
            <a:off x="-1314450" y="3295650"/>
            <a:ext cx="4676775" cy="676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BCBCB"/>
                  </a:outerShdw>
                </a:effectLst>
                <a:latin typeface="Tahoma"/>
                <a:ea typeface="Tahoma"/>
                <a:cs typeface="Tahoma"/>
              </a:rPr>
              <a:t>Complexity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 rot="5400000">
            <a:off x="5848350" y="3219450"/>
            <a:ext cx="4676775" cy="676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BCBCB"/>
                  </a:outerShdw>
                </a:effectLst>
                <a:latin typeface="Tahoma"/>
                <a:ea typeface="Tahoma"/>
                <a:cs typeface="Tahoma"/>
              </a:rPr>
              <a:t>Change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828800" y="838200"/>
            <a:ext cx="3810000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If it gets so complex you can’t remember how it works, you have to write it down…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10000" y="3962400"/>
            <a:ext cx="3810000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If you want to change how it works, you start with what you have written down…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4890-DDAF-4F11-81E2-C3E94C7138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31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Why is Enterprise Architecture Needed?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267200"/>
          </a:xfrm>
          <a:noFill/>
        </p:spPr>
        <p:txBody>
          <a:bodyPr/>
          <a:lstStyle/>
          <a:p>
            <a:pPr eaLnBrk="1" hangingPunct="1"/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Complexity :</a:t>
            </a:r>
          </a:p>
          <a:p>
            <a:pPr lvl="1"/>
            <a:r>
              <a:rPr lang="en-US" sz="2400" dirty="0"/>
              <a:t>Information systems and business processes are complex and will become increasingly complex in the future.</a:t>
            </a:r>
          </a:p>
          <a:p>
            <a:pPr marL="201168" lvl="1" indent="0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As system complexity increases, the costs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build and maintain </a:t>
            </a:r>
            <a:r>
              <a:rPr lang="en-US" sz="2400" dirty="0"/>
              <a:t>those systems increase and take more of an organizations resources in time, money, and personnel.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9604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Why is Enterprise Architecture Needed?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267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business alignment:</a:t>
            </a:r>
          </a:p>
          <a:p>
            <a:pPr lvl="1"/>
            <a:r>
              <a:rPr lang="en-US" sz="2000" dirty="0"/>
              <a:t>It is becoming harder for organizations to make sure that IT systems and spending are aligned with business needs</a:t>
            </a:r>
          </a:p>
          <a:p>
            <a:pPr marL="201168" lvl="1" indent="0">
              <a:buNone/>
            </a:pPr>
            <a:endParaRPr lang="en-US" sz="2000" dirty="0"/>
          </a:p>
          <a:p>
            <a:pPr eaLnBrk="1" hangingPunct="1"/>
            <a:r>
              <a:rPr lang="en-US" sz="2400" dirty="0"/>
              <a:t>IT costs are increasing while the value they bring to an organization is decreasing if the IT and business goals are not aligned.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6030"/>
            <a:ext cx="8382000" cy="838200"/>
          </a:xfrm>
        </p:spPr>
        <p:txBody>
          <a:bodyPr>
            <a:normAutofit/>
          </a:bodyPr>
          <a:lstStyle/>
          <a:p>
            <a:r>
              <a:rPr lang="en-US" sz="3200" dirty="0"/>
              <a:t>Why is Enterprise Architecture Needed?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924800" cy="3657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method for writing things down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 develop </a:t>
            </a:r>
            <a:r>
              <a:rPr lang="en-US" sz="2800" u="sng" dirty="0"/>
              <a:t>blueprints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of “moving a wall” </a:t>
            </a:r>
          </a:p>
          <a:p>
            <a:pPr lvl="1">
              <a:lnSpc>
                <a:spcPct val="90000"/>
              </a:lnSpc>
            </a:pPr>
            <a:r>
              <a:rPr lang="en-US" sz="2800" u="sng" dirty="0"/>
              <a:t>complexity and change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on how to “move the wall”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change </a:t>
            </a:r>
            <a:r>
              <a:rPr lang="en-US" sz="2800" u="sng" dirty="0"/>
              <a:t>management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 employee knowledge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becomes </a:t>
            </a:r>
            <a:r>
              <a:rPr lang="en-US" sz="2800" u="sng" dirty="0"/>
              <a:t>knowledgebase </a:t>
            </a:r>
            <a:r>
              <a:rPr lang="en-US" sz="2800" dirty="0"/>
              <a:t>of enterprise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3400" y="5399070"/>
            <a:ext cx="8077200" cy="946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If you don’t have architecture, you change by trial and error (which is high risk)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/>
              <a:t>Why Enterprise Architecture...?</a:t>
            </a:r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18447"/>
          <a:stretch/>
        </p:blipFill>
        <p:spPr bwMode="auto">
          <a:xfrm>
            <a:off x="762000" y="1523331"/>
            <a:ext cx="77724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/>
              <a:t>Enterprise architecture</a:t>
            </a:r>
          </a:p>
        </p:txBody>
      </p:sp>
      <p:pic>
        <p:nvPicPr>
          <p:cNvPr id="183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56039" y="1846263"/>
            <a:ext cx="6676371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9600" y="11430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 gets you there(destiny) with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731838"/>
          </a:xfrm>
        </p:spPr>
        <p:txBody>
          <a:bodyPr>
            <a:noAutofit/>
          </a:bodyPr>
          <a:lstStyle/>
          <a:p>
            <a:r>
              <a:rPr lang="en-US" sz="3100" dirty="0"/>
              <a:t>The Concept Of Enterprise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1430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962024"/>
            <a:ext cx="82200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Scope of enterprise 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Current perspectives, or beliefs, with regards to the meaning of the enterprise architecture, typically fall towards one or a hybrid of three schools of thought: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 Enterprise IT design </a:t>
            </a:r>
            <a:r>
              <a:rPr lang="en-US" dirty="0"/>
              <a:t>– According to this school, the purpose of enterprise architecture is the greater </a:t>
            </a:r>
            <a:r>
              <a:rPr lang="en-US" dirty="0">
                <a:solidFill>
                  <a:srgbClr val="00B050"/>
                </a:solidFill>
              </a:rPr>
              <a:t>alignment between IT and business concerns</a:t>
            </a:r>
            <a:r>
              <a:rPr lang="en-US" dirty="0"/>
              <a:t>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The main purpose of enterprise architecture is to guide the process of planning and design the Information System capabilities of an enterprise, in order to meet desired organizational objectives.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Scope of enterprise 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Enterprise integrating </a:t>
            </a:r>
            <a:r>
              <a:rPr lang="en-US" dirty="0"/>
              <a:t>– According to this school, the purpose of EA is to achieve </a:t>
            </a:r>
            <a:r>
              <a:rPr lang="en-US" dirty="0">
                <a:solidFill>
                  <a:srgbClr val="00B050"/>
                </a:solidFill>
              </a:rPr>
              <a:t>greater coherency between the various concerns of an enterprise </a:t>
            </a:r>
            <a:r>
              <a:rPr lang="en-US" dirty="0"/>
              <a:t>(HR, IT, Operations, etc.) including the linking between strategy formulation and execution.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Enterprise ecological adaptation </a:t>
            </a:r>
            <a:r>
              <a:rPr lang="en-US" dirty="0"/>
              <a:t>– According to this school, the purpose of enterprise architecture is to </a:t>
            </a:r>
            <a:r>
              <a:rPr lang="en-US" dirty="0">
                <a:solidFill>
                  <a:srgbClr val="00B050"/>
                </a:solidFill>
              </a:rPr>
              <a:t>foster and maintain the learning capabilities of enterprises</a:t>
            </a:r>
            <a:r>
              <a:rPr lang="en-US" dirty="0"/>
              <a:t> so that they may be sustainable. Consequently, a great deal of emphasis is put on improving the capabilities of the enterprise to improve itself, to innovate.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1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of enterprise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402666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The benefits of enterprise architecture are achieved through its direct and indirect contributions to organizational goals, in the following areas:</a:t>
            </a:r>
          </a:p>
          <a:p>
            <a:pPr marL="201168" lvl="1" indent="0" algn="just">
              <a:buNone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Organizational design </a:t>
            </a:r>
            <a:r>
              <a:rPr lang="en-US" dirty="0"/>
              <a:t>- Enterprise architecture provides support in the areas related to </a:t>
            </a:r>
            <a:r>
              <a:rPr lang="en-US" dirty="0">
                <a:solidFill>
                  <a:srgbClr val="7030A0"/>
                </a:solidFill>
              </a:rPr>
              <a:t>design and re-design of the organizational structures </a:t>
            </a:r>
            <a:r>
              <a:rPr lang="en-US" dirty="0"/>
              <a:t>during general organizational change.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Organizational processes and process standards </a:t>
            </a:r>
            <a:r>
              <a:rPr lang="en-US" dirty="0"/>
              <a:t>- Enterprise architecture helps enforce </a:t>
            </a:r>
            <a:r>
              <a:rPr lang="en-US" dirty="0">
                <a:solidFill>
                  <a:srgbClr val="7030A0"/>
                </a:solidFill>
              </a:rPr>
              <a:t>discipline and standardization of business processes</a:t>
            </a:r>
            <a:r>
              <a:rPr lang="en-US" dirty="0"/>
              <a:t>, and enable process </a:t>
            </a:r>
            <a:r>
              <a:rPr lang="en-US" dirty="0">
                <a:solidFill>
                  <a:srgbClr val="7030A0"/>
                </a:solidFill>
              </a:rPr>
              <a:t>linking, reuse and integration</a:t>
            </a:r>
            <a:r>
              <a:rPr lang="en-US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Project portfolio management </a:t>
            </a:r>
            <a:r>
              <a:rPr lang="en-US" dirty="0"/>
              <a:t>- Enterprise architecture supports </a:t>
            </a:r>
            <a:r>
              <a:rPr lang="en-US" dirty="0">
                <a:solidFill>
                  <a:srgbClr val="7030A0"/>
                </a:solidFill>
              </a:rPr>
              <a:t>investment decision-making and work prioritization</a:t>
            </a:r>
            <a:r>
              <a:rPr lang="en-US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Project management </a:t>
            </a:r>
            <a:r>
              <a:rPr lang="en-US" dirty="0"/>
              <a:t>- Enterprise architecture enhances the </a:t>
            </a:r>
            <a:r>
              <a:rPr lang="en-US" dirty="0">
                <a:solidFill>
                  <a:srgbClr val="7030A0"/>
                </a:solidFill>
              </a:rPr>
              <a:t>collaboration and communication</a:t>
            </a:r>
            <a:r>
              <a:rPr lang="en-US" dirty="0"/>
              <a:t> between project stakeholders. 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 rotWithShape="1">
          <a:blip r:embed="rId3"/>
          <a:srcRect l="8794" t="5797" r="8975" b="7246"/>
          <a:stretch/>
        </p:blipFill>
        <p:spPr bwMode="auto">
          <a:xfrm>
            <a:off x="841795" y="685800"/>
            <a:ext cx="7711449" cy="50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of enterprise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Requirements Engineering </a:t>
            </a:r>
            <a:r>
              <a:rPr lang="en-US" dirty="0"/>
              <a:t>- Enterprise architecture increases the speed of </a:t>
            </a:r>
            <a:r>
              <a:rPr lang="en-US" dirty="0">
                <a:solidFill>
                  <a:srgbClr val="7030A0"/>
                </a:solidFill>
              </a:rPr>
              <a:t>requirement elicitation </a:t>
            </a:r>
            <a:r>
              <a:rPr lang="en-US" dirty="0"/>
              <a:t>and the </a:t>
            </a:r>
            <a:r>
              <a:rPr lang="en-US" dirty="0">
                <a:solidFill>
                  <a:srgbClr val="7030A0"/>
                </a:solidFill>
              </a:rPr>
              <a:t>accuracy of requirement definitions</a:t>
            </a:r>
            <a:r>
              <a:rPr lang="en-US" dirty="0"/>
              <a:t>, through publishing of the enterprise architecture documentation.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01168" lvl="1" indent="0" algn="just">
              <a:buNone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IT management and decision making </a:t>
            </a:r>
            <a:r>
              <a:rPr lang="en-US" dirty="0"/>
              <a:t>- Enterprise architecture is found to help enforce discipline and standardization of IT planning activities and to contribute to </a:t>
            </a:r>
            <a:r>
              <a:rPr lang="en-US" dirty="0">
                <a:solidFill>
                  <a:srgbClr val="7030A0"/>
                </a:solidFill>
              </a:rPr>
              <a:t>reduction in time for technology-related decision making</a:t>
            </a:r>
            <a:r>
              <a:rPr lang="en-US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IT value </a:t>
            </a:r>
            <a:r>
              <a:rPr lang="en-US" dirty="0"/>
              <a:t>- Enterprise architecture helps reduce the systems implementation and </a:t>
            </a:r>
            <a:r>
              <a:rPr lang="en-US" dirty="0">
                <a:solidFill>
                  <a:srgbClr val="7030A0"/>
                </a:solidFill>
              </a:rPr>
              <a:t>operational costs, and minimize duplication of IT infrastructure services </a:t>
            </a:r>
            <a:r>
              <a:rPr lang="en-US" dirty="0"/>
              <a:t>across business units.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of enterprise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845734"/>
            <a:ext cx="7604760" cy="4023360"/>
          </a:xfrm>
        </p:spPr>
        <p:txBody>
          <a:bodyPr/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IT complexity </a:t>
            </a:r>
            <a:r>
              <a:rPr lang="en-US" dirty="0"/>
              <a:t>- Enterprise architecture contributes to reduction in IT complexity, </a:t>
            </a:r>
            <a:r>
              <a:rPr lang="en-US" dirty="0">
                <a:solidFill>
                  <a:srgbClr val="7030A0"/>
                </a:solidFill>
              </a:rPr>
              <a:t>association of data and applications,</a:t>
            </a:r>
            <a:r>
              <a:rPr lang="en-US" dirty="0"/>
              <a:t> and to better interoperability of the systems.</a:t>
            </a:r>
            <a:endParaRPr lang="en-US" baseline="30000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1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IT risk management </a:t>
            </a:r>
            <a:r>
              <a:rPr lang="en-US" dirty="0"/>
              <a:t>- Enterprise architecture contributes to </a:t>
            </a:r>
            <a:r>
              <a:rPr lang="en-US" dirty="0">
                <a:solidFill>
                  <a:srgbClr val="7030A0"/>
                </a:solidFill>
              </a:rPr>
              <a:t>reduction of business risk</a:t>
            </a:r>
            <a:r>
              <a:rPr lang="en-US" dirty="0"/>
              <a:t> from system failures and security breaches. Enterprise architecture helps reduce risks of project delivery.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07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Architect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Enterprise architects</a:t>
            </a:r>
            <a:r>
              <a:rPr lang="en-US" sz="2400" dirty="0"/>
              <a:t> are practitioners of </a:t>
            </a:r>
            <a:r>
              <a:rPr lang="en-US" sz="2400" dirty="0">
                <a:hlinkClick r:id="rId2" tooltip="Enterprise architecture"/>
              </a:rPr>
              <a:t>enterprise architecture</a:t>
            </a:r>
            <a:r>
              <a:rPr lang="en-US" sz="2400" dirty="0"/>
              <a:t>; </a:t>
            </a:r>
          </a:p>
          <a:p>
            <a:pPr marL="201168" lvl="1" indent="0" algn="just">
              <a:buNone/>
            </a:pPr>
            <a:endParaRPr lang="en-U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Enterprise architects work with </a:t>
            </a:r>
            <a:r>
              <a:rPr lang="en-US" sz="2400" u="sng" dirty="0">
                <a:solidFill>
                  <a:srgbClr val="00B0F0"/>
                </a:solidFill>
              </a:rPr>
              <a:t>stakeholders</a:t>
            </a:r>
            <a:r>
              <a:rPr lang="en-US" sz="2400" dirty="0"/>
              <a:t>, both leadership and subject matter experts,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000" dirty="0"/>
              <a:t>to build a holistic view of the organization's </a:t>
            </a:r>
            <a:r>
              <a:rPr lang="en-US" sz="2000" dirty="0">
                <a:solidFill>
                  <a:srgbClr val="7030A0"/>
                </a:solidFill>
              </a:rPr>
              <a:t>strategy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</a:rPr>
              <a:t>processes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information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C000"/>
                </a:solidFill>
              </a:rPr>
              <a:t>information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C000"/>
                </a:solidFill>
              </a:rPr>
              <a:t>technology assets</a:t>
            </a:r>
            <a:r>
              <a:rPr lang="en-US" sz="2000" dirty="0"/>
              <a:t>. </a:t>
            </a:r>
          </a:p>
          <a:p>
            <a:pPr lvl="2" algn="just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The role of the enterprise architect is to take his knowledge and ensure that the </a:t>
            </a:r>
            <a:r>
              <a:rPr lang="en-US" sz="2400" dirty="0">
                <a:solidFill>
                  <a:srgbClr val="00B0F0"/>
                </a:solidFill>
              </a:rPr>
              <a:t>business and IT are in alignment</a:t>
            </a:r>
            <a:r>
              <a:rPr lang="en-US" sz="2400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6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Architect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endParaRPr lang="en-US" sz="2000" baseline="30000" dirty="0"/>
          </a:p>
          <a:p>
            <a:pPr marL="285750" lvl="1" indent="-28575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The enterprise architect </a:t>
            </a:r>
            <a:r>
              <a:rPr lang="en-US" sz="2400" b="1" u="sng" dirty="0">
                <a:solidFill>
                  <a:srgbClr val="00B050"/>
                </a:solidFill>
              </a:rPr>
              <a:t>links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00B0F0"/>
                </a:solidFill>
              </a:rPr>
              <a:t>business mission, strategy, and processes </a:t>
            </a:r>
            <a:r>
              <a:rPr lang="en-US" sz="2400" dirty="0"/>
              <a:t>of an organization to its IT strategy, </a:t>
            </a:r>
          </a:p>
          <a:p>
            <a:pPr marL="468630" lvl="2" indent="-28575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that show how the </a:t>
            </a:r>
            <a:r>
              <a:rPr lang="en-US" sz="2000" dirty="0">
                <a:solidFill>
                  <a:srgbClr val="7030A0"/>
                </a:solidFill>
              </a:rPr>
              <a:t>current and future needs </a:t>
            </a:r>
            <a:r>
              <a:rPr lang="en-US" sz="2000" dirty="0"/>
              <a:t>of an organization will be met in an efficient, sustainable and adaptable manner.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7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of Enterprise Architect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>
                <a:hlinkClick r:id="rId2" tooltip="Systems thinking"/>
              </a:rPr>
              <a:t>Systems thinking</a:t>
            </a:r>
            <a:r>
              <a:rPr lang="en-US" dirty="0"/>
              <a:t> - the ability to see how parts interact with the whole (big picture thinking)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Knowledge of the business</a:t>
            </a:r>
            <a:r>
              <a:rPr lang="en-US" dirty="0"/>
              <a:t> for which the enterprise architecture is being developed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Interpersonal and leadership skills</a:t>
            </a:r>
            <a:r>
              <a:rPr lang="en-US" dirty="0"/>
              <a:t> - </a:t>
            </a:r>
            <a:r>
              <a:rPr lang="en-US" dirty="0">
                <a:solidFill>
                  <a:schemeClr val="tx1"/>
                </a:solidFill>
              </a:rPr>
              <a:t>servant leadership</a:t>
            </a:r>
            <a:r>
              <a:rPr lang="en-US" dirty="0"/>
              <a:t>, collaboration, facilitation, and negotiation skills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Communication skills</a:t>
            </a:r>
            <a:r>
              <a:rPr lang="en-US" dirty="0"/>
              <a:t>, both written and spoken and ability to explain complex technical issues in a way that non-technical people may understand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27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of Enterprise Architect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02336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Knowledge </a:t>
            </a:r>
            <a:r>
              <a:rPr lang="en-US" dirty="0"/>
              <a:t>of IT, governance and operations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Comprehensive knowledge </a:t>
            </a:r>
            <a:r>
              <a:rPr lang="en-US" dirty="0"/>
              <a:t>of hardware, software, application, and systems engineering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Project and program management </a:t>
            </a:r>
            <a:r>
              <a:rPr lang="en-US" dirty="0"/>
              <a:t>planning and organizational skills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Knowledge of financial </a:t>
            </a:r>
            <a:r>
              <a:rPr lang="en-US" dirty="0"/>
              <a:t>modeling as it pertains to IT investment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Customer service orientation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Time management and prioritization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8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1196"/>
          </a:xfrm>
        </p:spPr>
        <p:txBody>
          <a:bodyPr/>
          <a:lstStyle/>
          <a:p>
            <a:r>
              <a:rPr lang="en-US" dirty="0"/>
              <a:t>Repository-Based EA</a:t>
            </a:r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6199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7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/>
          <a:lstStyle/>
          <a:p>
            <a:r>
              <a:rPr lang="en-US" dirty="0"/>
              <a:t>Standalone Documents </a:t>
            </a:r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772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34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Framework of EA</a:t>
            </a:r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1676400"/>
            <a:ext cx="8005762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98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Repository &amp; Framework</a:t>
            </a:r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915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4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What is enterprise architecture?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27700" y="1828799"/>
            <a:ext cx="7630500" cy="44196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method for managing your business or enterprise: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sz="2400" dirty="0"/>
              <a:t>A decision making tool</a:t>
            </a:r>
          </a:p>
          <a:p>
            <a:pPr lvl="1"/>
            <a:r>
              <a:rPr lang="en-US" sz="2400" dirty="0"/>
              <a:t>A change management tool</a:t>
            </a:r>
          </a:p>
          <a:p>
            <a:pPr lvl="1"/>
            <a:r>
              <a:rPr lang="en-US" sz="2400" dirty="0"/>
              <a:t>The knowledgebase of your business or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05"/>
            <a:ext cx="7909560" cy="1237396"/>
          </a:xfrm>
        </p:spPr>
        <p:txBody>
          <a:bodyPr/>
          <a:lstStyle/>
          <a:p>
            <a:r>
              <a:rPr lang="en-US" dirty="0"/>
              <a:t>Architecture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Architecture Framework Provides: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Integration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Organization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Classification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“A place for everything and everything in its place”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Knowing where to put thing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Knowing where to find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34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Enterprise Architecture Terms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D7E0-4B0C-4F10-B7BD-A51AD0E17A8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Key enterprise architecture terms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Primitives vs. Composites</a:t>
            </a:r>
          </a:p>
          <a:p>
            <a:r>
              <a:rPr lang="en-US" sz="2800" dirty="0"/>
              <a:t>Integration vs. Interfacing</a:t>
            </a:r>
          </a:p>
          <a:p>
            <a:r>
              <a:rPr lang="en-US" sz="2800" dirty="0"/>
              <a:t>Alignment vs. Discontinuity</a:t>
            </a:r>
          </a:p>
          <a:p>
            <a:r>
              <a:rPr lang="en-US" sz="2800" dirty="0"/>
              <a:t>Nature of Complexity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sz="4000" dirty="0"/>
              <a:t>Primitives vs. Composites</a:t>
            </a:r>
          </a:p>
        </p:txBody>
      </p:sp>
      <p:sp>
        <p:nvSpPr>
          <p:cNvPr id="58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714785"/>
            <a:ext cx="7977883" cy="44958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Data elements “primitives” versus “composites”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Primitive models are architecture…modules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Composite models are implementations… integrated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Integration vs. Interfacing</a:t>
            </a:r>
          </a:p>
        </p:txBody>
      </p:sp>
      <p:sp>
        <p:nvSpPr>
          <p:cNvPr id="79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Integration:</a:t>
            </a:r>
          </a:p>
          <a:p>
            <a:pPr>
              <a:lnSpc>
                <a:spcPct val="90000"/>
              </a:lnSpc>
            </a:pPr>
            <a:r>
              <a:rPr lang="en-US" dirty="0"/>
              <a:t>If you start with primitive models, integration is easy</a:t>
            </a:r>
          </a:p>
          <a:p>
            <a:pPr>
              <a:lnSpc>
                <a:spcPct val="90000"/>
              </a:lnSpc>
            </a:pPr>
            <a:r>
              <a:rPr lang="en-US" dirty="0"/>
              <a:t>Single source data (or integration) is optimal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7987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Interfacing:</a:t>
            </a:r>
          </a:p>
          <a:p>
            <a:r>
              <a:rPr lang="en-US" dirty="0"/>
              <a:t>Data interfacing is better than nothing, but not optimal</a:t>
            </a:r>
          </a:p>
          <a:p>
            <a:r>
              <a:rPr lang="en-US" dirty="0"/>
              <a:t>Increases complexity</a:t>
            </a:r>
          </a:p>
          <a:p>
            <a:r>
              <a:rPr lang="en-US" dirty="0"/>
              <a:t>Has maintenance issues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5F2B-ECF7-43F7-B03E-9FF973AF332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Integration vs. Interfacing</a:t>
            </a:r>
          </a:p>
        </p:txBody>
      </p:sp>
      <p:sp>
        <p:nvSpPr>
          <p:cNvPr id="113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Integration:</a:t>
            </a:r>
          </a:p>
          <a:p>
            <a:r>
              <a:rPr lang="en-US" dirty="0"/>
              <a:t>Reuse, not re-create</a:t>
            </a:r>
          </a:p>
          <a:p>
            <a:r>
              <a:rPr lang="en-US" dirty="0"/>
              <a:t>If you really want integration and not just interfacing, the products (systems) have to be engineered that way</a:t>
            </a:r>
          </a:p>
        </p:txBody>
      </p:sp>
      <p:sp>
        <p:nvSpPr>
          <p:cNvPr id="1136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Interfacing:</a:t>
            </a:r>
          </a:p>
          <a:p>
            <a:r>
              <a:rPr lang="en-US" dirty="0"/>
              <a:t>Prevents change</a:t>
            </a:r>
          </a:p>
          <a:p>
            <a:r>
              <a:rPr lang="en-US" dirty="0"/>
              <a:t>Increases costs</a:t>
            </a:r>
          </a:p>
          <a:p>
            <a:r>
              <a:rPr lang="en-US" dirty="0"/>
              <a:t>Interfacing is a short term strategy, not a long term solution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5F2B-ECF7-43F7-B03E-9FF973AF332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3300" dirty="0"/>
              <a:t>How do you achieve perfect alignment?</a:t>
            </a:r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772400" cy="4191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First, build row 1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	Next, build row 2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		Next, build row 3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			Next, build row 4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				Next, build row 5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>
                <a:solidFill>
                  <a:schemeClr val="tx2"/>
                </a:solidFill>
              </a:rPr>
              <a:t>Ensuring that the intent of each row is successfully represented (transformed) in the succeeding row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>
            <a:normAutofit/>
          </a:bodyPr>
          <a:lstStyle/>
          <a:p>
            <a:r>
              <a:rPr lang="en-US" sz="3400" dirty="0"/>
              <a:t>Perfect alignment in face of change?</a:t>
            </a:r>
          </a:p>
        </p:txBody>
      </p:sp>
      <p:sp>
        <p:nvSpPr>
          <p:cNvPr id="73731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1" y="1845734"/>
            <a:ext cx="7757160" cy="4023360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When change happens or is needed, go back to your blueprints (models) and change them </a:t>
            </a:r>
            <a:r>
              <a:rPr lang="en-US" sz="2600" u="sng" dirty="0"/>
              <a:t>first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Transform the change through the rest of the framework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Net impact of the change will be your gap analysis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Nothing will be left out of the impact if your models are accurate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43800" cy="884238"/>
          </a:xfrm>
        </p:spPr>
        <p:txBody>
          <a:bodyPr/>
          <a:lstStyle/>
          <a:p>
            <a:r>
              <a:rPr lang="en-US" sz="4000" dirty="0"/>
              <a:t>Discontinuity</a:t>
            </a:r>
          </a:p>
        </p:txBody>
      </p:sp>
      <p:sp>
        <p:nvSpPr>
          <p:cNvPr id="75779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01000" cy="4419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Means lack of alignment somewhere in the framework (not following standards)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Translates to unhappy users and dissatisfied management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Any time you have duplication, you have discontinuity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Reduce discontinuity by reducing redundant systems and redundant data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467600" cy="884238"/>
          </a:xfrm>
        </p:spPr>
        <p:txBody>
          <a:bodyPr/>
          <a:lstStyle/>
          <a:p>
            <a:r>
              <a:rPr lang="en-US" sz="4000" dirty="0"/>
              <a:t>Discontinuity</a:t>
            </a: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26720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Interfacing causes discontinuity – Compensate in the short term to mix pieces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Integrating provides alignment – Reengineer to take out the discontinuity long term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31515" y="511050"/>
            <a:ext cx="8153400" cy="808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Enterprise Architecture?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6482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The scope of enterprise architecture includes the enterprise’s </a:t>
            </a:r>
          </a:p>
          <a:p>
            <a:pPr lvl="2"/>
            <a:r>
              <a:rPr lang="en-US" sz="2800" dirty="0"/>
              <a:t>People, </a:t>
            </a:r>
          </a:p>
          <a:p>
            <a:pPr lvl="2"/>
            <a:r>
              <a:rPr lang="en-US" sz="2800" dirty="0"/>
              <a:t>Processes, </a:t>
            </a:r>
          </a:p>
          <a:p>
            <a:pPr lvl="2"/>
            <a:r>
              <a:rPr lang="en-US" sz="2800" dirty="0"/>
              <a:t>Information, </a:t>
            </a:r>
          </a:p>
          <a:p>
            <a:pPr lvl="2"/>
            <a:r>
              <a:rPr lang="en-US" sz="2800" dirty="0"/>
              <a:t>Technology, </a:t>
            </a:r>
          </a:p>
          <a:p>
            <a:pPr lvl="2"/>
            <a:r>
              <a:rPr lang="en-US" sz="2800" dirty="0"/>
              <a:t>their relationships to each other,  </a:t>
            </a:r>
          </a:p>
          <a:p>
            <a:pPr lvl="2"/>
            <a:r>
              <a:rPr lang="en-US" sz="2800" dirty="0"/>
              <a:t>And the external environment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884238"/>
          </a:xfrm>
        </p:spPr>
        <p:txBody>
          <a:bodyPr/>
          <a:lstStyle/>
          <a:p>
            <a:r>
              <a:rPr lang="en-US" sz="4000" dirty="0"/>
              <a:t>Nature of Complexity</a:t>
            </a:r>
          </a:p>
        </p:txBody>
      </p:sp>
      <p:sp>
        <p:nvSpPr>
          <p:cNvPr id="61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153400" cy="388620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If there is a certain amount of complexity built into any enterprise, product or service?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Three change models for complexity without architecture</a:t>
            </a:r>
          </a:p>
          <a:p>
            <a:pPr lvl="2"/>
            <a:r>
              <a:rPr lang="en-US" sz="1600" dirty="0">
                <a:solidFill>
                  <a:srgbClr val="00B050"/>
                </a:solidFill>
              </a:rPr>
              <a:t>Trial and error </a:t>
            </a:r>
            <a:r>
              <a:rPr lang="en-US" sz="1600" dirty="0"/>
              <a:t>– Just do it</a:t>
            </a:r>
          </a:p>
          <a:p>
            <a:pPr lvl="2"/>
            <a:r>
              <a:rPr lang="en-US" sz="1600" dirty="0">
                <a:solidFill>
                  <a:srgbClr val="00B050"/>
                </a:solidFill>
              </a:rPr>
              <a:t>Reverse engineer</a:t>
            </a:r>
            <a:r>
              <a:rPr lang="en-US" sz="1600" dirty="0"/>
              <a:t> – Takes time and costs a lot of money</a:t>
            </a:r>
          </a:p>
          <a:p>
            <a:pPr lvl="2"/>
            <a:r>
              <a:rPr lang="en-US" sz="1600" dirty="0">
                <a:solidFill>
                  <a:srgbClr val="00B050"/>
                </a:solidFill>
              </a:rPr>
              <a:t>Scrap and start over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66800" y="5257800"/>
            <a:ext cx="7696200" cy="946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Or you can engineer the change with your architectural blueprints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808038"/>
          </a:xfrm>
        </p:spPr>
        <p:txBody>
          <a:bodyPr/>
          <a:lstStyle/>
          <a:p>
            <a:r>
              <a:rPr lang="en-US" sz="4000" dirty="0"/>
              <a:t>Nature of Complexity</a:t>
            </a:r>
          </a:p>
        </p:txBody>
      </p:sp>
      <p:sp>
        <p:nvSpPr>
          <p:cNvPr id="9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 </a:t>
            </a:r>
            <a:r>
              <a:rPr lang="en-US" sz="2800" dirty="0">
                <a:solidFill>
                  <a:srgbClr val="FF0000"/>
                </a:solidFill>
              </a:rPr>
              <a:t>don’t deal with the complexity </a:t>
            </a:r>
            <a:r>
              <a:rPr lang="en-US" sz="2800" dirty="0"/>
              <a:t>within the enterprise, it </a:t>
            </a:r>
            <a:r>
              <a:rPr lang="en-US" sz="2800" dirty="0">
                <a:solidFill>
                  <a:srgbClr val="00B050"/>
                </a:solidFill>
              </a:rPr>
              <a:t>gets pushed to the customer</a:t>
            </a:r>
          </a:p>
          <a:p>
            <a:endParaRPr lang="en-US" sz="2800" dirty="0"/>
          </a:p>
          <a:p>
            <a:endParaRPr lang="en-US" sz="3200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808038"/>
          </a:xfrm>
        </p:spPr>
        <p:txBody>
          <a:bodyPr>
            <a:normAutofit/>
          </a:bodyPr>
          <a:lstStyle/>
          <a:p>
            <a:r>
              <a:rPr lang="en-US" sz="3200" dirty="0"/>
              <a:t>Lessons Learned Through EA</a:t>
            </a:r>
          </a:p>
        </p:txBody>
      </p:sp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53400" cy="42672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Goal is to </a:t>
            </a:r>
            <a:r>
              <a:rPr lang="en-US" sz="2600" dirty="0">
                <a:solidFill>
                  <a:srgbClr val="00B050"/>
                </a:solidFill>
              </a:rPr>
              <a:t>isolate</a:t>
            </a:r>
            <a:r>
              <a:rPr lang="en-US" sz="2600" dirty="0"/>
              <a:t> the change, </a:t>
            </a:r>
            <a:r>
              <a:rPr lang="en-US" sz="2600" dirty="0">
                <a:solidFill>
                  <a:srgbClr val="00B050"/>
                </a:solidFill>
              </a:rPr>
              <a:t>estimate</a:t>
            </a:r>
            <a:r>
              <a:rPr lang="en-US" sz="2600" dirty="0"/>
              <a:t> the impact, and </a:t>
            </a:r>
            <a:r>
              <a:rPr lang="en-US" sz="2600" dirty="0">
                <a:solidFill>
                  <a:srgbClr val="00B050"/>
                </a:solidFill>
              </a:rPr>
              <a:t>provide a tool </a:t>
            </a:r>
            <a:r>
              <a:rPr lang="en-US" sz="2600" dirty="0"/>
              <a:t>for managing the change for optimal success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85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It is a model to come up with </a:t>
            </a:r>
            <a:r>
              <a:rPr lang="en-US" sz="2600" dirty="0">
                <a:solidFill>
                  <a:srgbClr val="FF0000"/>
                </a:solidFill>
              </a:rPr>
              <a:t>balanced problem solving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B0F0"/>
                </a:solidFill>
              </a:rPr>
              <a:t>Discontinuity</a:t>
            </a:r>
            <a:r>
              <a:rPr lang="en-US" sz="2600" dirty="0"/>
              <a:t> in the framework </a:t>
            </a:r>
            <a:r>
              <a:rPr lang="en-US" sz="2600" dirty="0">
                <a:solidFill>
                  <a:srgbClr val="00B0F0"/>
                </a:solidFill>
              </a:rPr>
              <a:t>causes dissatisfaction </a:t>
            </a:r>
            <a:r>
              <a:rPr lang="en-US" sz="2600" dirty="0"/>
              <a:t>among management and customers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Lessons Learned Through EA</a:t>
            </a:r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Every person (and their job function) in the organization will be on the framework somewhere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731839"/>
          </a:xfrm>
        </p:spPr>
        <p:txBody>
          <a:bodyPr>
            <a:norm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Enterprise Information Systems?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419600"/>
          </a:xfrm>
        </p:spPr>
        <p:txBody>
          <a:bodyPr>
            <a:normAutofit/>
          </a:bodyPr>
          <a:lstStyle/>
          <a:p>
            <a:r>
              <a:rPr lang="en-US" sz="2400" b="1" dirty="0"/>
              <a:t>Enterprise</a:t>
            </a:r>
          </a:p>
          <a:p>
            <a:pPr lvl="1"/>
            <a:r>
              <a:rPr lang="en-US" sz="2400" dirty="0"/>
              <a:t>A business, an industrious effort, especially one directed toward making money</a:t>
            </a:r>
          </a:p>
          <a:p>
            <a:r>
              <a:rPr lang="en-US" sz="2400" b="1" dirty="0"/>
              <a:t>Information System</a:t>
            </a:r>
          </a:p>
          <a:p>
            <a:pPr lvl="1"/>
            <a:r>
              <a:rPr lang="en-US" sz="2400" dirty="0"/>
              <a:t>An Information System (IS) is a system composed of people and computers that processes or interprets information.</a:t>
            </a:r>
          </a:p>
          <a:p>
            <a:pPr marL="201168" lvl="1" indent="0">
              <a:buNone/>
            </a:pPr>
            <a:r>
              <a:rPr lang="en-US" sz="2400" b="1" dirty="0"/>
              <a:t>Integrated</a:t>
            </a:r>
          </a:p>
          <a:p>
            <a:pPr lvl="1"/>
            <a:r>
              <a:rPr lang="en-US" sz="2400" dirty="0"/>
              <a:t>Joined together, united,</a:t>
            </a:r>
            <a:br>
              <a:rPr lang="en-US" sz="2400" dirty="0"/>
            </a:br>
            <a:r>
              <a:rPr lang="en-US" sz="2400" dirty="0"/>
              <a:t>made into a whole </a:t>
            </a:r>
            <a:br>
              <a:rPr lang="en-US" sz="2400" dirty="0"/>
            </a:br>
            <a:r>
              <a:rPr lang="en-US" sz="2400" dirty="0"/>
              <a:t>by having brought </a:t>
            </a:r>
            <a:br>
              <a:rPr lang="en-US" sz="2400" dirty="0"/>
            </a:br>
            <a:r>
              <a:rPr lang="en-US" sz="2400" dirty="0"/>
              <a:t>all parts together</a:t>
            </a:r>
          </a:p>
        </p:txBody>
      </p:sp>
      <p:pic>
        <p:nvPicPr>
          <p:cNvPr id="10244" name="Picture 4" descr="dun04299_ex0101"/>
          <p:cNvPicPr>
            <a:picLocks noChangeAspect="1" noChangeArrowheads="1"/>
          </p:cNvPicPr>
          <p:nvPr/>
        </p:nvPicPr>
        <p:blipFill>
          <a:blip r:embed="rId3"/>
          <a:srcRect t="-1700" r="28685" b="11339"/>
          <a:stretch>
            <a:fillRect/>
          </a:stretch>
        </p:blipFill>
        <p:spPr bwMode="auto">
          <a:xfrm>
            <a:off x="4800600" y="4047455"/>
            <a:ext cx="3886200" cy="223043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1500" y="711360"/>
            <a:ext cx="7543800" cy="868363"/>
          </a:xfrm>
          <a:noFill/>
          <a:ln/>
        </p:spPr>
        <p:txBody>
          <a:bodyPr lIns="109538" tIns="55562" rIns="109538" bIns="55562" anchor="t">
            <a:normAutofit/>
          </a:bodyPr>
          <a:lstStyle/>
          <a:p>
            <a:pPr defTabSz="1087438"/>
            <a:r>
              <a:rPr lang="en-US" dirty="0"/>
              <a:t>Enterprise Engineering</a:t>
            </a:r>
          </a:p>
        </p:txBody>
      </p:sp>
      <p:sp>
        <p:nvSpPr>
          <p:cNvPr id="147459" name="Rectangle 1027"/>
          <p:cNvSpPr>
            <a:spLocks noGrp="1" noChangeArrowheads="1"/>
          </p:cNvSpPr>
          <p:nvPr>
            <p:ph idx="1"/>
          </p:nvPr>
        </p:nvSpPr>
        <p:spPr>
          <a:xfrm>
            <a:off x="817563" y="1722436"/>
            <a:ext cx="8326437" cy="774701"/>
          </a:xfrm>
          <a:noFill/>
          <a:ln/>
        </p:spPr>
        <p:txBody>
          <a:bodyPr/>
          <a:lstStyle/>
          <a:p>
            <a:pPr marL="285750" indent="-6350">
              <a:buFont typeface="Wingdings" pitchFamily="2" charset="2"/>
              <a:buNone/>
            </a:pPr>
            <a:r>
              <a:rPr lang="en-US" dirty="0"/>
              <a:t>An Enterprise is a complex system of cultural, process, and technological components that interact to accomplish strategic goals.</a:t>
            </a:r>
          </a:p>
          <a:p>
            <a:pPr marL="285750" indent="-6350">
              <a:buFont typeface="Wingdings" pitchFamily="2" charset="2"/>
              <a:buNone/>
            </a:pPr>
            <a:endParaRPr lang="en-US" dirty="0"/>
          </a:p>
          <a:p>
            <a:pPr marL="285750" indent="-635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47460" name="Rectangle 1028"/>
          <p:cNvSpPr>
            <a:spLocks noChangeArrowheads="1"/>
          </p:cNvSpPr>
          <p:nvPr/>
        </p:nvSpPr>
        <p:spPr bwMode="auto">
          <a:xfrm>
            <a:off x="1066800" y="76200"/>
            <a:ext cx="7772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eaLnBrk="0" hangingPunct="0"/>
            <a:endParaRPr lang="en-US"/>
          </a:p>
        </p:txBody>
      </p:sp>
      <p:sp>
        <p:nvSpPr>
          <p:cNvPr id="147461" name="Rectangle 1029"/>
          <p:cNvSpPr>
            <a:spLocks noChangeArrowheads="1"/>
          </p:cNvSpPr>
          <p:nvPr/>
        </p:nvSpPr>
        <p:spPr bwMode="auto">
          <a:xfrm>
            <a:off x="990600" y="1447800"/>
            <a:ext cx="81534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/>
            <a:endParaRPr lang="en-US" b="1" i="1"/>
          </a:p>
          <a:p>
            <a:pPr eaLnBrk="0" hangingPunct="0"/>
            <a:endParaRPr lang="en-US"/>
          </a:p>
        </p:txBody>
      </p:sp>
      <p:sp>
        <p:nvSpPr>
          <p:cNvPr id="147462" name="Oval 1030"/>
          <p:cNvSpPr>
            <a:spLocks noChangeArrowheads="1"/>
          </p:cNvSpPr>
          <p:nvPr/>
        </p:nvSpPr>
        <p:spPr bwMode="auto">
          <a:xfrm>
            <a:off x="990600" y="2514600"/>
            <a:ext cx="2459038" cy="1401763"/>
          </a:xfrm>
          <a:prstGeom prst="ellipse">
            <a:avLst/>
          </a:prstGeom>
          <a:gradFill rotWithShape="0">
            <a:gsLst>
              <a:gs pos="0">
                <a:srgbClr val="FE3254"/>
              </a:gs>
              <a:gs pos="100000">
                <a:srgbClr val="FE3254">
                  <a:gamma/>
                  <a:shade val="94118"/>
                  <a:invGamma/>
                </a:srgb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6675" tIns="33338" rIns="66675" bIns="33338" anchor="ctr"/>
          <a:lstStyle/>
          <a:p>
            <a:pPr algn="ctr" defTabSz="479425" eaLnBrk="0" hangingPunct="0"/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People</a:t>
            </a:r>
          </a:p>
        </p:txBody>
      </p:sp>
      <p:sp>
        <p:nvSpPr>
          <p:cNvPr id="147463" name="Oval 1031"/>
          <p:cNvSpPr>
            <a:spLocks noChangeArrowheads="1"/>
          </p:cNvSpPr>
          <p:nvPr/>
        </p:nvSpPr>
        <p:spPr bwMode="auto">
          <a:xfrm>
            <a:off x="1600200" y="3429000"/>
            <a:ext cx="2819400" cy="1403350"/>
          </a:xfrm>
          <a:prstGeom prst="ellipse">
            <a:avLst/>
          </a:prstGeom>
          <a:gradFill rotWithShape="0">
            <a:gsLst>
              <a:gs pos="0">
                <a:srgbClr val="00E800"/>
              </a:gs>
              <a:gs pos="100000">
                <a:srgbClr val="00E800">
                  <a:gamma/>
                  <a:shade val="69804"/>
                  <a:invGamma/>
                </a:srgb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6675" tIns="33338" rIns="66675" bIns="33338" anchor="ctr"/>
          <a:lstStyle/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Processes</a:t>
            </a:r>
          </a:p>
        </p:txBody>
      </p:sp>
      <p:sp>
        <p:nvSpPr>
          <p:cNvPr id="147464" name="Oval 1032"/>
          <p:cNvSpPr>
            <a:spLocks noChangeArrowheads="1"/>
          </p:cNvSpPr>
          <p:nvPr/>
        </p:nvSpPr>
        <p:spPr bwMode="auto">
          <a:xfrm>
            <a:off x="2819400" y="4495800"/>
            <a:ext cx="2459038" cy="1401763"/>
          </a:xfrm>
          <a:prstGeom prst="ellipse">
            <a:avLst/>
          </a:prstGeom>
          <a:gradFill rotWithShape="0">
            <a:gsLst>
              <a:gs pos="0">
                <a:srgbClr val="E5920B"/>
              </a:gs>
              <a:gs pos="100000">
                <a:srgbClr val="E5920B">
                  <a:gamma/>
                  <a:shade val="90980"/>
                  <a:invGamma/>
                </a:srgb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5" name="Rectangle 1033"/>
          <p:cNvSpPr>
            <a:spLocks noChangeArrowheads="1"/>
          </p:cNvSpPr>
          <p:nvPr/>
        </p:nvSpPr>
        <p:spPr bwMode="auto">
          <a:xfrm>
            <a:off x="3352800" y="5029200"/>
            <a:ext cx="16002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675" tIns="33338" rIns="66675" bIns="33338">
            <a:spAutoFit/>
          </a:bodyPr>
          <a:lstStyle/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Technology</a:t>
            </a:r>
          </a:p>
        </p:txBody>
      </p:sp>
      <p:sp>
        <p:nvSpPr>
          <p:cNvPr id="147466" name="Oval 1034"/>
          <p:cNvSpPr>
            <a:spLocks noChangeArrowheads="1"/>
          </p:cNvSpPr>
          <p:nvPr/>
        </p:nvSpPr>
        <p:spPr bwMode="auto">
          <a:xfrm>
            <a:off x="6324600" y="3124200"/>
            <a:ext cx="2457450" cy="1403350"/>
          </a:xfrm>
          <a:prstGeom prst="ellipse">
            <a:avLst/>
          </a:prstGeom>
          <a:solidFill>
            <a:srgbClr val="E517E5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7" name="Rectangle 1035"/>
          <p:cNvSpPr>
            <a:spLocks noChangeArrowheads="1"/>
          </p:cNvSpPr>
          <p:nvPr/>
        </p:nvSpPr>
        <p:spPr bwMode="auto">
          <a:xfrm>
            <a:off x="6629400" y="3352800"/>
            <a:ext cx="169545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3338" rIns="66675" bIns="33338">
            <a:spAutoFit/>
          </a:bodyPr>
          <a:lstStyle/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Accomplish</a:t>
            </a:r>
          </a:p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Organizational</a:t>
            </a:r>
          </a:p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Goals</a:t>
            </a:r>
          </a:p>
        </p:txBody>
      </p:sp>
      <p:sp>
        <p:nvSpPr>
          <p:cNvPr id="147468" name="Line 1036"/>
          <p:cNvSpPr>
            <a:spLocks noChangeShapeType="1"/>
          </p:cNvSpPr>
          <p:nvPr/>
        </p:nvSpPr>
        <p:spPr bwMode="auto">
          <a:xfrm flipV="1">
            <a:off x="5105400" y="3916363"/>
            <a:ext cx="1219200" cy="915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9" name="Line 1037"/>
          <p:cNvSpPr>
            <a:spLocks noChangeShapeType="1"/>
          </p:cNvSpPr>
          <p:nvPr/>
        </p:nvSpPr>
        <p:spPr bwMode="auto">
          <a:xfrm flipV="1">
            <a:off x="4419600" y="3733800"/>
            <a:ext cx="1905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70" name="Line 1038"/>
          <p:cNvSpPr>
            <a:spLocks noChangeShapeType="1"/>
          </p:cNvSpPr>
          <p:nvPr/>
        </p:nvSpPr>
        <p:spPr bwMode="auto">
          <a:xfrm>
            <a:off x="3449638" y="3048000"/>
            <a:ext cx="2951162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/>
              <a:t>Who is Enterprise Architect?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Enterprise architects are the people who: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</a:t>
            </a:r>
            <a:r>
              <a:rPr lang="en-US" sz="2800" dirty="0"/>
              <a:t>the solutions to address the business challenges </a:t>
            </a:r>
          </a:p>
          <a:p>
            <a:pPr lvl="1"/>
            <a:r>
              <a:rPr lang="en-US" sz="2800" dirty="0"/>
              <a:t>and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en-US" sz="2800" dirty="0"/>
              <a:t> the enterprise in implementing those solutions.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Enterprise architecture is not…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7391400" cy="35766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tx2"/>
                </a:solidFill>
              </a:rPr>
              <a:t>Focused on Information Technology</a:t>
            </a:r>
          </a:p>
          <a:p>
            <a:pPr algn="ctr">
              <a:spcBef>
                <a:spcPct val="50000"/>
              </a:spcBef>
            </a:pPr>
            <a:r>
              <a:rPr lang="en-US" sz="3200" dirty="0"/>
              <a:t>(IT is only a part or subset of enterprise architecture)</a:t>
            </a:r>
          </a:p>
          <a:p>
            <a:pPr algn="ctr"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/>
              <a:t>In the Information Age…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267200"/>
          </a:xfrm>
        </p:spPr>
        <p:txBody>
          <a:bodyPr>
            <a:normAutofit/>
          </a:bodyPr>
          <a:lstStyle/>
          <a:p>
            <a:r>
              <a:rPr lang="en-US" sz="2800" dirty="0"/>
              <a:t>How do you manage the increasing </a:t>
            </a:r>
            <a:r>
              <a:rPr lang="en-US" sz="2800" dirty="0">
                <a:solidFill>
                  <a:srgbClr val="92D050"/>
                </a:solidFill>
              </a:rPr>
              <a:t>complexity</a:t>
            </a:r>
            <a:r>
              <a:rPr lang="en-US" sz="2800" dirty="0"/>
              <a:t> of your enterprise?</a:t>
            </a:r>
          </a:p>
          <a:p>
            <a:endParaRPr lang="en-US" sz="1050" dirty="0"/>
          </a:p>
          <a:p>
            <a:r>
              <a:rPr lang="en-US" sz="2800" dirty="0"/>
              <a:t>How do you manage the increasing rate of </a:t>
            </a:r>
            <a:r>
              <a:rPr lang="en-US" sz="2800" dirty="0">
                <a:solidFill>
                  <a:srgbClr val="92D050"/>
                </a:solidFill>
              </a:rPr>
              <a:t>change</a:t>
            </a:r>
            <a:r>
              <a:rPr lang="en-US" sz="2800" dirty="0"/>
              <a:t>?</a:t>
            </a:r>
          </a:p>
          <a:p>
            <a:endParaRPr lang="en-US" sz="1050" dirty="0"/>
          </a:p>
          <a:p>
            <a:r>
              <a:rPr lang="en-US" sz="2800" dirty="0"/>
              <a:t>How do you meet the </a:t>
            </a:r>
            <a:r>
              <a:rPr lang="en-US" sz="2800" dirty="0">
                <a:solidFill>
                  <a:srgbClr val="92D050"/>
                </a:solidFill>
              </a:rPr>
              <a:t>demands</a:t>
            </a:r>
            <a:r>
              <a:rPr lang="en-US" sz="2800" dirty="0"/>
              <a:t> of your customers quicker and more efficiently?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sz="4000" dirty="0"/>
              <a:t>In the Information Age…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267200"/>
          </a:xfrm>
        </p:spPr>
        <p:txBody>
          <a:bodyPr>
            <a:normAutofit/>
          </a:bodyPr>
          <a:lstStyle/>
          <a:p>
            <a:r>
              <a:rPr lang="en-US" sz="2800" dirty="0"/>
              <a:t>When someone leaves your enterprise, do you </a:t>
            </a:r>
            <a:r>
              <a:rPr lang="en-US" sz="2800" dirty="0">
                <a:solidFill>
                  <a:srgbClr val="92D050"/>
                </a:solidFill>
              </a:rPr>
              <a:t>retain their knowledge</a:t>
            </a:r>
            <a:r>
              <a:rPr lang="en-US" sz="2800" dirty="0"/>
              <a:t>?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For Example:</a:t>
            </a:r>
          </a:p>
          <a:p>
            <a:pPr lvl="1"/>
            <a:r>
              <a:rPr lang="en-US" sz="2800" dirty="0"/>
              <a:t>As of 1/4 the state of Montana has 35% of its workforce eligible for retirement</a:t>
            </a:r>
          </a:p>
          <a:p>
            <a:pPr lvl="2"/>
            <a:r>
              <a:rPr lang="en-US" sz="2400" dirty="0"/>
              <a:t>551 employees with 30+ years</a:t>
            </a:r>
          </a:p>
          <a:p>
            <a:pPr lvl="2"/>
            <a:r>
              <a:rPr lang="en-US" sz="2400" dirty="0"/>
              <a:t>An additional 3,444 employees with 25 – 30 years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Documents and Settings\CX1121\My Documents\My Pictures\Blueprints3.jpg"/>
          <p:cNvPicPr>
            <a:picLocks noChangeAspect="1" noChangeArrowheads="1"/>
          </p:cNvPicPr>
          <p:nvPr/>
        </p:nvPicPr>
        <p:blipFill>
          <a:blip r:embed="rId2"/>
          <a:srcRect l="2866" t="12575" r="6369" b="6587"/>
          <a:stretch>
            <a:fillRect/>
          </a:stretch>
        </p:blipFill>
        <p:spPr bwMode="auto">
          <a:xfrm>
            <a:off x="685800" y="304800"/>
            <a:ext cx="8001000" cy="4419600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38200" y="4953000"/>
            <a:ext cx="7772400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Thousands of years of history would suggest the only known strategy for addressing complexity and change is architecture.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4890-DDAF-4F11-81E2-C3E94C71380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3098</TotalTime>
  <Words>1641</Words>
  <Application>Microsoft Office PowerPoint</Application>
  <PresentationFormat>On-screen Show (4:3)</PresentationFormat>
  <Paragraphs>293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Tahoma</vt:lpstr>
      <vt:lpstr>Times New Roman</vt:lpstr>
      <vt:lpstr>Wingdings</vt:lpstr>
      <vt:lpstr>Retrospect</vt:lpstr>
      <vt:lpstr> Enterprise Architecture &amp; Integration A General Overview</vt:lpstr>
      <vt:lpstr> </vt:lpstr>
      <vt:lpstr>What is enterprise architecture?</vt:lpstr>
      <vt:lpstr>Scope of Enterprise Architecture?</vt:lpstr>
      <vt:lpstr>Who is Enterprise Architect?</vt:lpstr>
      <vt:lpstr>Enterprise architecture is not…</vt:lpstr>
      <vt:lpstr>In the Information Age…</vt:lpstr>
      <vt:lpstr>In the Information Age…</vt:lpstr>
      <vt:lpstr>PowerPoint Presentation</vt:lpstr>
      <vt:lpstr>PowerPoint Presentation</vt:lpstr>
      <vt:lpstr>Why is Enterprise Architecture Needed?</vt:lpstr>
      <vt:lpstr>Why is Enterprise Architecture Needed?</vt:lpstr>
      <vt:lpstr>Why is Enterprise Architecture Needed?</vt:lpstr>
      <vt:lpstr>Why Enterprise Architecture...?</vt:lpstr>
      <vt:lpstr>Enterprise architecture</vt:lpstr>
      <vt:lpstr>The Concept Of Enterprise Architecture</vt:lpstr>
      <vt:lpstr>Scope of enterprise architecture</vt:lpstr>
      <vt:lpstr>Scope of enterprise architecture</vt:lpstr>
      <vt:lpstr>Benefits of enterprise architecture</vt:lpstr>
      <vt:lpstr>Benefits of enterprise architecture</vt:lpstr>
      <vt:lpstr>Benefits of enterprise architecture</vt:lpstr>
      <vt:lpstr>Enterprise Architect</vt:lpstr>
      <vt:lpstr>Enterprise Architect</vt:lpstr>
      <vt:lpstr>Skills of Enterprise Architect</vt:lpstr>
      <vt:lpstr>Skills of Enterprise Architect</vt:lpstr>
      <vt:lpstr>Repository-Based EA</vt:lpstr>
      <vt:lpstr>Standalone Documents </vt:lpstr>
      <vt:lpstr>Framework of EA</vt:lpstr>
      <vt:lpstr>Common Repository &amp; Framework</vt:lpstr>
      <vt:lpstr>Architecture Framework</vt:lpstr>
      <vt:lpstr>Enterprise Architecture Terms</vt:lpstr>
      <vt:lpstr>Key enterprise architecture terms</vt:lpstr>
      <vt:lpstr>Primitives vs. Composites</vt:lpstr>
      <vt:lpstr>Integration vs. Interfacing</vt:lpstr>
      <vt:lpstr>Integration vs. Interfacing</vt:lpstr>
      <vt:lpstr>How do you achieve perfect alignment?</vt:lpstr>
      <vt:lpstr>Perfect alignment in face of change?</vt:lpstr>
      <vt:lpstr>Discontinuity</vt:lpstr>
      <vt:lpstr>Discontinuity</vt:lpstr>
      <vt:lpstr>Nature of Complexity</vt:lpstr>
      <vt:lpstr>Nature of Complexity</vt:lpstr>
      <vt:lpstr>Lessons Learned Through EA</vt:lpstr>
      <vt:lpstr>Lessons Learned Through EA</vt:lpstr>
      <vt:lpstr>Integrated Enterprise Information Systems?</vt:lpstr>
      <vt:lpstr>Enterprise Engineering</vt:lpstr>
    </vt:vector>
  </TitlesOfParts>
  <Company>State of Montana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Architecture A General Overview</dc:title>
  <dc:subject>System Integration &amp; Architecture</dc:subject>
  <dc:creator>Kinza Mehr</dc:creator>
  <cp:lastModifiedBy>Muhammad Asad</cp:lastModifiedBy>
  <cp:revision>283</cp:revision>
  <cp:lastPrinted>1601-01-01T00:00:00Z</cp:lastPrinted>
  <dcterms:created xsi:type="dcterms:W3CDTF">2004-01-09T20:41:49Z</dcterms:created>
  <dcterms:modified xsi:type="dcterms:W3CDTF">2019-03-16T14:11:36Z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C:\Program Files\Microsoft Office\Templates\Presentation Designs\Blueprint.pot</vt:lpwstr>
  </property>
  <property fmtid="{D5CDD505-2E9C-101B-9397-08002B2CF9AE}" pid="3" name="LastSavedBy">
    <vt:lpwstr>CM0879</vt:lpwstr>
  </property>
  <property fmtid="{D5CDD505-2E9C-101B-9397-08002B2CF9AE}" pid="4" name="ApplicationName">
    <vt:lpwstr>Microsoft PowerPoint</vt:lpwstr>
  </property>
  <property fmtid="{D5CDD505-2E9C-101B-9397-08002B2CF9AE}" pid="5" name="EditTime">
    <vt:lpwstr>02/01/1601 06:00:33</vt:lpwstr>
  </property>
  <property fmtid="{D5CDD505-2E9C-101B-9397-08002B2CF9AE}" pid="6" name="LastPrinted">
    <vt:lpwstr>01/01/1601 00:00:00</vt:lpwstr>
  </property>
  <property fmtid="{D5CDD505-2E9C-101B-9397-08002B2CF9AE}" pid="7" name="CreateDateTime">
    <vt:lpwstr>09/01/2004 20:41:49</vt:lpwstr>
  </property>
  <property fmtid="{D5CDD505-2E9C-101B-9397-08002B2CF9AE}" pid="8" name="LastSavedDateTime">
    <vt:lpwstr>07/09/2004 19:48:06</vt:lpwstr>
  </property>
  <property fmtid="{D5CDD505-2E9C-101B-9397-08002B2CF9AE}" pid="9" name="WordCount">
    <vt:lpwstr>1585</vt:lpwstr>
  </property>
  <property fmtid="{D5CDD505-2E9C-101B-9397-08002B2CF9AE}" pid="10" name="Thumbnail">
    <vt:lpwstr>...</vt:lpwstr>
  </property>
  <property fmtid="{D5CDD505-2E9C-101B-9397-08002B2CF9AE}" pid="11" name="PresentationFormat">
    <vt:lpwstr>On-screen Show</vt:lpwstr>
  </property>
  <property fmtid="{D5CDD505-2E9C-101B-9397-08002B2CF9AE}" pid="12" name="Company">
    <vt:lpwstr>State of Montana</vt:lpwstr>
  </property>
  <property fmtid="{D5CDD505-2E9C-101B-9397-08002B2CF9AE}" pid="13" name="ByteCount">
    <vt:lpwstr>470712</vt:lpwstr>
  </property>
  <property fmtid="{D5CDD505-2E9C-101B-9397-08002B2CF9AE}" pid="14" name="ParagraphCount">
    <vt:lpwstr>223</vt:lpwstr>
  </property>
  <property fmtid="{D5CDD505-2E9C-101B-9397-08002B2CF9AE}" pid="15" name="SlideCount">
    <vt:lpwstr>45</vt:lpwstr>
  </property>
  <property fmtid="{D5CDD505-2E9C-101B-9397-08002B2CF9AE}" pid="16" name="NoteCount">
    <vt:lpwstr>1</vt:lpwstr>
  </property>
  <property fmtid="{D5CDD505-2E9C-101B-9397-08002B2CF9AE}" pid="17" name="HiddenSlides">
    <vt:lpwstr>0</vt:lpwstr>
  </property>
  <property fmtid="{D5CDD505-2E9C-101B-9397-08002B2CF9AE}" pid="18" name="MultimediaClips">
    <vt:lpwstr>0</vt:lpwstr>
  </property>
  <property fmtid="{D5CDD505-2E9C-101B-9397-08002B2CF9AE}" pid="19" name="ScaleCrop">
    <vt:lpwstr>False</vt:lpwstr>
  </property>
  <property fmtid="{D5CDD505-2E9C-101B-9397-08002B2CF9AE}" pid="20" name="LinksUpToDate">
    <vt:lpwstr>False</vt:lpwstr>
  </property>
  <property fmtid="{D5CDD505-2E9C-101B-9397-08002B2CF9AE}" pid="21" name="TitlesOfParts">
    <vt:lpwstr>...</vt:lpwstr>
  </property>
  <property fmtid="{D5CDD505-2E9C-101B-9397-08002B2CF9AE}" pid="22" name="HeadingPair">
    <vt:lpwstr>...</vt:lpwstr>
  </property>
</Properties>
</file>