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9171-7997-4169-A612-25322D01FEB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DFA3C6B-5531-429C-A451-FB674A5B18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9171-7997-4169-A612-25322D01FEB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3C6B-5531-429C-A451-FB674A5B1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9171-7997-4169-A612-25322D01FEB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3C6B-5531-429C-A451-FB674A5B1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9171-7997-4169-A612-25322D01FEB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3C6B-5531-429C-A451-FB674A5B18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9171-7997-4169-A612-25322D01FEB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DFA3C6B-5531-429C-A451-FB674A5B1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9171-7997-4169-A612-25322D01FEB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3C6B-5531-429C-A451-FB674A5B18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9171-7997-4169-A612-25322D01FEB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3C6B-5531-429C-A451-FB674A5B18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9171-7997-4169-A612-25322D01FEB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3C6B-5531-429C-A451-FB674A5B1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9171-7997-4169-A612-25322D01FEB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3C6B-5531-429C-A451-FB674A5B1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9171-7997-4169-A612-25322D01FEB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3C6B-5531-429C-A451-FB674A5B18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9171-7997-4169-A612-25322D01FEB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DFA3C6B-5531-429C-A451-FB674A5B18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F409171-7997-4169-A612-25322D01FEB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DFA3C6B-5531-429C-A451-FB674A5B1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CHORONIC KIDNEY DISEASE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CKD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Kidney damage, as defined by structural abnormalities or functional abnormalities other than decreased GFR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D) Urinary sediment abnormalities as markers of kidney  damage</a:t>
            </a:r>
          </a:p>
          <a:p>
            <a:pPr>
              <a:buNone/>
            </a:pPr>
            <a:r>
              <a:rPr lang="en-US" b="1" dirty="0" smtClean="0"/>
              <a:t>1.RBC </a:t>
            </a:r>
            <a:r>
              <a:rPr lang="en-US" dirty="0" smtClean="0"/>
              <a:t>casts in proliferative </a:t>
            </a:r>
            <a:r>
              <a:rPr lang="en-US" dirty="0" err="1" smtClean="0"/>
              <a:t>glomerulo</a:t>
            </a:r>
            <a:r>
              <a:rPr lang="en-US" dirty="0" smtClean="0"/>
              <a:t> nephritis</a:t>
            </a:r>
          </a:p>
          <a:p>
            <a:pPr>
              <a:buNone/>
            </a:pPr>
            <a:r>
              <a:rPr lang="en-US" b="1" dirty="0" smtClean="0"/>
              <a:t>2.WBC </a:t>
            </a:r>
            <a:r>
              <a:rPr lang="en-US" dirty="0" smtClean="0"/>
              <a:t>casts in </a:t>
            </a:r>
            <a:r>
              <a:rPr lang="en-US" dirty="0" err="1" smtClean="0"/>
              <a:t>pyelonephritis</a:t>
            </a:r>
            <a:r>
              <a:rPr lang="en-US" dirty="0" smtClean="0"/>
              <a:t> or interstitial nephritis</a:t>
            </a:r>
          </a:p>
          <a:p>
            <a:pPr>
              <a:buNone/>
            </a:pPr>
            <a:r>
              <a:rPr lang="en-US" b="1" dirty="0" smtClean="0"/>
              <a:t>3.Oval fat bodies or fatty </a:t>
            </a:r>
            <a:r>
              <a:rPr lang="en-US" dirty="0" smtClean="0"/>
              <a:t>casts in diseases with </a:t>
            </a:r>
            <a:r>
              <a:rPr lang="en-US" dirty="0" err="1" smtClean="0"/>
              <a:t>proteinuria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4.Granular casts and renal tubular epithelial cells </a:t>
            </a:r>
            <a:r>
              <a:rPr lang="en-US" dirty="0" smtClean="0"/>
              <a:t>in many  parenchymal diseases(non-specific)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Kidney damage, as defined by structural abnormalities or functional abnormalities other than decreased GFR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b="1" dirty="0" smtClean="0"/>
              <a:t>E) Imaging abnormalities as markers of kidney damage</a:t>
            </a:r>
          </a:p>
          <a:p>
            <a:pPr>
              <a:buNone/>
            </a:pPr>
            <a:r>
              <a:rPr lang="en-US" dirty="0" smtClean="0"/>
              <a:t>(ultrasound, computed tomography and magnetic resonance  imaging with or without contrast, isotope scans, angiography).</a:t>
            </a:r>
          </a:p>
          <a:p>
            <a:pPr>
              <a:buNone/>
            </a:pPr>
            <a:r>
              <a:rPr lang="en-US" b="1" dirty="0" smtClean="0"/>
              <a:t>1.Polycystic kidneys</a:t>
            </a:r>
          </a:p>
          <a:p>
            <a:pPr>
              <a:buNone/>
            </a:pPr>
            <a:r>
              <a:rPr lang="en-US" b="1" dirty="0" smtClean="0"/>
              <a:t>2.Hydronephrosis due to obstruction</a:t>
            </a:r>
          </a:p>
          <a:p>
            <a:pPr>
              <a:buNone/>
            </a:pPr>
            <a:r>
              <a:rPr lang="en-US" b="1" dirty="0" smtClean="0"/>
              <a:t>3.Cortical scarring due to infarcts, </a:t>
            </a:r>
            <a:r>
              <a:rPr lang="en-US" b="1" dirty="0" err="1" smtClean="0"/>
              <a:t>pyelonephritis</a:t>
            </a:r>
            <a:r>
              <a:rPr lang="en-US" b="1" dirty="0" smtClean="0"/>
              <a:t> or  </a:t>
            </a:r>
            <a:r>
              <a:rPr lang="en-US" b="1" dirty="0" err="1" smtClean="0"/>
              <a:t>vesico</a:t>
            </a:r>
            <a:r>
              <a:rPr lang="en-US" b="1" dirty="0" smtClean="0"/>
              <a:t> </a:t>
            </a:r>
            <a:r>
              <a:rPr lang="en-US" b="1" dirty="0" err="1" smtClean="0"/>
              <a:t>ureteral</a:t>
            </a:r>
            <a:r>
              <a:rPr lang="en-US" b="1" dirty="0" smtClean="0"/>
              <a:t> reflux</a:t>
            </a:r>
          </a:p>
          <a:p>
            <a:pPr>
              <a:buNone/>
            </a:pPr>
            <a:r>
              <a:rPr lang="en-US" b="1" dirty="0" smtClean="0"/>
              <a:t>4.Renal masses or enlarged kidneys due to infiltrative diseases</a:t>
            </a:r>
          </a:p>
          <a:p>
            <a:pPr>
              <a:buNone/>
            </a:pPr>
            <a:r>
              <a:rPr lang="en-US" b="1" dirty="0" smtClean="0"/>
              <a:t>5.Renal artery </a:t>
            </a:r>
            <a:r>
              <a:rPr lang="en-US" b="1" dirty="0" err="1" smtClean="0"/>
              <a:t>stenosis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6.Small and </a:t>
            </a:r>
            <a:r>
              <a:rPr lang="en-US" b="1" dirty="0" err="1" smtClean="0"/>
              <a:t>echogenic</a:t>
            </a:r>
            <a:r>
              <a:rPr lang="en-US" b="1" dirty="0" smtClean="0"/>
              <a:t> kidneys </a:t>
            </a:r>
            <a:r>
              <a:rPr lang="en-US" dirty="0" smtClean="0"/>
              <a:t>(common in later stages of  CKD due to many parenchymal diseases)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PATHOPHYSIOLOGY OF  CHRONIC KIDNEYDISEASE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Two broad sets of mechanisms of damage:</a:t>
            </a:r>
          </a:p>
          <a:p>
            <a:pPr>
              <a:buNone/>
            </a:pPr>
            <a:r>
              <a:rPr lang="en-US" b="1" i="1" dirty="0" smtClean="0"/>
              <a:t>1.initiating mechanisms specific to the  underlying etiology</a:t>
            </a:r>
          </a:p>
          <a:p>
            <a:pPr>
              <a:buNone/>
            </a:pPr>
            <a:r>
              <a:rPr lang="en-US" b="1" dirty="0" smtClean="0"/>
              <a:t>2. a set of </a:t>
            </a:r>
            <a:r>
              <a:rPr lang="en-US" b="1" i="1" dirty="0" smtClean="0"/>
              <a:t>progressive mechanisms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i="1" dirty="0" err="1" smtClean="0"/>
              <a:t>hyperfiltration</a:t>
            </a:r>
            <a:r>
              <a:rPr lang="en-US" i="1" dirty="0" smtClean="0"/>
              <a:t> and hypertrophy of the  remaining </a:t>
            </a:r>
            <a:r>
              <a:rPr lang="en-US" i="1" dirty="0" err="1" smtClean="0"/>
              <a:t>viablenephrons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PATHOPHYSIOLOGY OF  CHRONIC KIDNEYDISEASE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Increased intra renal activity of the </a:t>
            </a:r>
            <a:r>
              <a:rPr lang="en-US" b="1" dirty="0" err="1" smtClean="0"/>
              <a:t>renin-angiotensin</a:t>
            </a:r>
            <a:r>
              <a:rPr lang="en-US" b="1" dirty="0" smtClean="0"/>
              <a:t>  axis appears to contribute  both to:</a:t>
            </a:r>
          </a:p>
          <a:p>
            <a:r>
              <a:rPr lang="en-US" dirty="0" smtClean="0"/>
              <a:t>initial adaptive hyper filtration  the subsequent mal-adaptive</a:t>
            </a:r>
          </a:p>
          <a:p>
            <a:pPr>
              <a:buNone/>
            </a:pPr>
            <a:r>
              <a:rPr lang="en-US" dirty="0" smtClean="0"/>
              <a:t>hypertrophy and sclerosis(TGF-</a:t>
            </a:r>
            <a:r>
              <a:rPr lang="el-GR" dirty="0" smtClean="0"/>
              <a:t>β)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Left: Schema of the normal glomerular  architecture.</a:t>
            </a:r>
            <a:br>
              <a:rPr lang="en-US" sz="2800" dirty="0" smtClean="0"/>
            </a:br>
            <a:r>
              <a:rPr lang="en-US" sz="2800" dirty="0" smtClean="0"/>
              <a:t>Right: Secondary glomerular changes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3247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IDENTIFICATION OF RISK FACTORSAND  STAGING OF CKD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Risk factors:</a:t>
            </a:r>
          </a:p>
          <a:p>
            <a:r>
              <a:rPr lang="en-US" dirty="0" smtClean="0"/>
              <a:t>hypertension,</a:t>
            </a:r>
          </a:p>
          <a:p>
            <a:r>
              <a:rPr lang="en-US" dirty="0" smtClean="0"/>
              <a:t>Diabetes mellitus,</a:t>
            </a:r>
          </a:p>
          <a:p>
            <a:r>
              <a:rPr lang="en-US" dirty="0" smtClean="0"/>
              <a:t>Autoimmune disease,</a:t>
            </a:r>
          </a:p>
          <a:p>
            <a:r>
              <a:rPr lang="en-US" dirty="0" smtClean="0"/>
              <a:t>Older age,</a:t>
            </a:r>
          </a:p>
          <a:p>
            <a:r>
              <a:rPr lang="en-US" dirty="0" smtClean="0"/>
              <a:t>African ancestry,</a:t>
            </a:r>
          </a:p>
          <a:p>
            <a:r>
              <a:rPr lang="en-US" dirty="0" smtClean="0"/>
              <a:t>a family history of renal disease,</a:t>
            </a:r>
          </a:p>
          <a:p>
            <a:r>
              <a:rPr lang="en-US" dirty="0" smtClean="0"/>
              <a:t>a previous episode of acute kidney injury,</a:t>
            </a:r>
          </a:p>
          <a:p>
            <a:r>
              <a:rPr lang="en-US" dirty="0" smtClean="0"/>
              <a:t>and the presence of</a:t>
            </a:r>
          </a:p>
          <a:p>
            <a:pPr>
              <a:buNone/>
            </a:pPr>
            <a:r>
              <a:rPr lang="en-US" dirty="0" smtClean="0"/>
              <a:t>a. </a:t>
            </a:r>
            <a:r>
              <a:rPr lang="en-US" dirty="0" err="1" smtClean="0"/>
              <a:t>proteinuria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b. abnormal urinary sediment , or</a:t>
            </a:r>
          </a:p>
          <a:p>
            <a:pPr>
              <a:buNone/>
            </a:pPr>
            <a:r>
              <a:rPr lang="en-US" dirty="0" smtClean="0"/>
              <a:t>c. structural abnormalities of the urinary tract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017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Recommended Equations for Estimation of Glomerular  Filtration Rate (GFR)Using (</a:t>
            </a:r>
            <a:r>
              <a:rPr lang="en-US" sz="2400" b="1" i="1" dirty="0" smtClean="0">
                <a:solidFill>
                  <a:schemeClr val="tx1"/>
                </a:solidFill>
              </a:rPr>
              <a:t>Serum </a:t>
            </a:r>
            <a:r>
              <a:rPr lang="en-US" sz="2400" b="1" i="1" dirty="0" err="1" smtClean="0">
                <a:solidFill>
                  <a:schemeClr val="tx1"/>
                </a:solidFill>
              </a:rPr>
              <a:t>Creatinine</a:t>
            </a:r>
            <a:r>
              <a:rPr lang="en-US" sz="2400" b="1" i="1" dirty="0" smtClean="0">
                <a:solidFill>
                  <a:schemeClr val="tx1"/>
                </a:solidFill>
              </a:rPr>
              <a:t> Concentration , Age, Sex, Race, and Body Weight)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15240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Equation from the Modification of Diet in Renal  Disease study∗(MDRD)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0"/>
            <a:ext cx="647699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2) Cockcroft-</a:t>
            </a:r>
            <a:r>
              <a:rPr lang="en-US" dirty="0" err="1" smtClean="0"/>
              <a:t>Gaultequation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52600"/>
            <a:ext cx="708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 t="2500"/>
          <a:stretch>
            <a:fillRect/>
          </a:stretch>
        </p:blipFill>
        <p:spPr bwMode="auto">
          <a:xfrm>
            <a:off x="457200" y="609600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2124"/>
            <a:ext cx="8686800" cy="641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CKD?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CKD is defined </a:t>
            </a:r>
            <a:r>
              <a:rPr lang="en-US" b="1" dirty="0" err="1" smtClean="0"/>
              <a:t>bythe</a:t>
            </a:r>
            <a:endParaRPr lang="en-US" b="1" dirty="0" smtClean="0"/>
          </a:p>
          <a:p>
            <a:r>
              <a:rPr lang="en-US" dirty="0" smtClean="0"/>
              <a:t>–presence of kidney </a:t>
            </a:r>
            <a:r>
              <a:rPr lang="en-US" dirty="0" err="1" smtClean="0"/>
              <a:t>damageor</a:t>
            </a:r>
            <a:r>
              <a:rPr lang="en-US" dirty="0" smtClean="0"/>
              <a:t>  decreased </a:t>
            </a:r>
            <a:r>
              <a:rPr lang="en-US" dirty="0" err="1" smtClean="0"/>
              <a:t>kidneyfunction</a:t>
            </a:r>
            <a:endParaRPr lang="en-US" dirty="0" smtClean="0"/>
          </a:p>
          <a:p>
            <a:r>
              <a:rPr lang="en-US" dirty="0" smtClean="0"/>
              <a:t>–</a:t>
            </a:r>
            <a:r>
              <a:rPr lang="en-US" dirty="0" err="1" smtClean="0"/>
              <a:t>for</a:t>
            </a:r>
            <a:r>
              <a:rPr lang="en-US" i="1" dirty="0" err="1" smtClean="0"/>
              <a:t>three</a:t>
            </a:r>
            <a:r>
              <a:rPr lang="en-US" i="1" dirty="0" smtClean="0"/>
              <a:t> or </a:t>
            </a:r>
            <a:r>
              <a:rPr lang="en-US" i="1" dirty="0" err="1" smtClean="0"/>
              <a:t>moremonths</a:t>
            </a:r>
            <a:r>
              <a:rPr lang="en-US" i="1" dirty="0" smtClean="0"/>
              <a:t>,</a:t>
            </a:r>
          </a:p>
          <a:p>
            <a:r>
              <a:rPr lang="en-US" dirty="0" smtClean="0"/>
              <a:t>–irrespective of </a:t>
            </a:r>
            <a:r>
              <a:rPr lang="en-US" dirty="0" err="1" smtClean="0"/>
              <a:t>thecause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457200" y="228600"/>
            <a:ext cx="838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228600"/>
            <a:ext cx="8610600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IDENTIFICATION OF RISK FACTORSAND  STAGING OFCKD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Chronic renal damage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Persistence in the urine of </a:t>
            </a:r>
            <a:r>
              <a:rPr lang="en-US" i="1" dirty="0" smtClean="0"/>
              <a:t>&gt;17 mg of albumin per gram of </a:t>
            </a:r>
            <a:r>
              <a:rPr lang="en-US" i="1" dirty="0" err="1" smtClean="0"/>
              <a:t>creatinine</a:t>
            </a:r>
            <a:r>
              <a:rPr lang="en-US" i="1" dirty="0" smtClean="0"/>
              <a:t>  in adult males and 25 mg albumin per gram of </a:t>
            </a:r>
            <a:r>
              <a:rPr lang="en-US" i="1" dirty="0" err="1" smtClean="0"/>
              <a:t>creatinine</a:t>
            </a:r>
            <a:r>
              <a:rPr lang="en-US" i="1" dirty="0" smtClean="0"/>
              <a:t> in adult females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ETIOLOGY AND EPIDEMIOLOGY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Leading Categories of Etiologies  of CKD∗</a:t>
            </a:r>
          </a:p>
          <a:p>
            <a:r>
              <a:rPr lang="en-US" dirty="0" smtClean="0"/>
              <a:t>Diabetic glomerular disease</a:t>
            </a:r>
          </a:p>
          <a:p>
            <a:r>
              <a:rPr lang="en-US" dirty="0" err="1" smtClean="0"/>
              <a:t>Glomerulonephritis</a:t>
            </a:r>
            <a:endParaRPr lang="en-US" dirty="0" smtClean="0"/>
          </a:p>
          <a:p>
            <a:r>
              <a:rPr lang="en-US" dirty="0" smtClean="0"/>
              <a:t>Hypertensive nephropathy</a:t>
            </a:r>
          </a:p>
          <a:p>
            <a:r>
              <a:rPr lang="en-US" dirty="0" smtClean="0"/>
              <a:t>Primary </a:t>
            </a:r>
            <a:r>
              <a:rPr lang="en-US" dirty="0" err="1" smtClean="0"/>
              <a:t>glomerulopathy</a:t>
            </a:r>
            <a:r>
              <a:rPr lang="en-US" dirty="0" smtClean="0"/>
              <a:t> with  hypertension</a:t>
            </a:r>
          </a:p>
          <a:p>
            <a:r>
              <a:rPr lang="en-US" dirty="0" smtClean="0"/>
              <a:t>Vascular and ischemic renal disease</a:t>
            </a:r>
          </a:p>
          <a:p>
            <a:r>
              <a:rPr lang="en-US" dirty="0" err="1" smtClean="0"/>
              <a:t>Autosomal</a:t>
            </a:r>
            <a:r>
              <a:rPr lang="en-US" dirty="0" smtClean="0"/>
              <a:t> dominant polycystic kidney  disease</a:t>
            </a:r>
          </a:p>
          <a:p>
            <a:r>
              <a:rPr lang="en-US" dirty="0" smtClean="0"/>
              <a:t>Other cystic and </a:t>
            </a:r>
            <a:r>
              <a:rPr lang="en-US" dirty="0" err="1" smtClean="0"/>
              <a:t>tubulo</a:t>
            </a:r>
            <a:r>
              <a:rPr lang="en-US" dirty="0" smtClean="0"/>
              <a:t> interstitial  nephropathy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ETIOLOGY AND 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Newly diagnosed CKD: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present with hypertension</a:t>
            </a:r>
          </a:p>
          <a:p>
            <a:r>
              <a:rPr lang="en-US" b="1" dirty="0" smtClean="0"/>
              <a:t>CKD is often attributed to hypertension: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When no overt evidence for a primary glomerular or </a:t>
            </a:r>
            <a:r>
              <a:rPr lang="en-US" dirty="0" err="1" smtClean="0"/>
              <a:t>tubulo</a:t>
            </a:r>
            <a:r>
              <a:rPr lang="en-US" dirty="0" smtClean="0"/>
              <a:t> interstitial kidney disease process is present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ETIOLOGY AND 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Two Categories:</a:t>
            </a:r>
          </a:p>
          <a:p>
            <a:pPr>
              <a:buNone/>
            </a:pPr>
            <a:r>
              <a:rPr lang="en-US" dirty="0" smtClean="0"/>
              <a:t>1)patients with a </a:t>
            </a:r>
            <a:r>
              <a:rPr lang="en-US" i="1" dirty="0" smtClean="0"/>
              <a:t>silent primary  </a:t>
            </a:r>
            <a:r>
              <a:rPr lang="en-US" i="1" dirty="0" err="1" smtClean="0"/>
              <a:t>glomerulopathy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2)patients in whom </a:t>
            </a:r>
            <a:r>
              <a:rPr lang="en-US" i="1" dirty="0" smtClean="0"/>
              <a:t>progressive </a:t>
            </a:r>
            <a:r>
              <a:rPr lang="en-US" i="1" dirty="0" err="1" smtClean="0"/>
              <a:t>nephrosclerosis</a:t>
            </a:r>
            <a:r>
              <a:rPr lang="en-US" i="1" dirty="0" smtClean="0"/>
              <a:t> and hypertension is  the renal correlate of a systemic  </a:t>
            </a:r>
            <a:r>
              <a:rPr lang="en-US" i="1" dirty="0" err="1" smtClean="0"/>
              <a:t>vasculardisease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Multiple Functions of Kidneys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1)Excretion of metabolic waste products and foreign chemicals</a:t>
            </a:r>
          </a:p>
          <a:p>
            <a:pPr>
              <a:buNone/>
            </a:pPr>
            <a:r>
              <a:rPr lang="en-US" dirty="0" smtClean="0"/>
              <a:t>2)Regulation of water and electrolyte  balances</a:t>
            </a:r>
          </a:p>
          <a:p>
            <a:pPr>
              <a:buNone/>
            </a:pPr>
            <a:r>
              <a:rPr lang="en-US" dirty="0" smtClean="0"/>
              <a:t>3)Regulation of body fluid </a:t>
            </a:r>
            <a:r>
              <a:rPr lang="en-US" dirty="0" err="1" smtClean="0"/>
              <a:t>osmolality</a:t>
            </a:r>
            <a:r>
              <a:rPr lang="en-US" dirty="0" smtClean="0"/>
              <a:t> and electrolyte concentrations</a:t>
            </a:r>
          </a:p>
          <a:p>
            <a:pPr>
              <a:buNone/>
            </a:pPr>
            <a:r>
              <a:rPr lang="en-US" dirty="0" smtClean="0"/>
              <a:t>4)Regulation of arterial pressure</a:t>
            </a:r>
          </a:p>
          <a:p>
            <a:pPr>
              <a:buNone/>
            </a:pPr>
            <a:r>
              <a:rPr lang="en-US" dirty="0" smtClean="0"/>
              <a:t>5)Regulation of acid-base balance</a:t>
            </a:r>
          </a:p>
          <a:p>
            <a:pPr>
              <a:buNone/>
            </a:pPr>
            <a:r>
              <a:rPr lang="en-US" dirty="0" smtClean="0"/>
              <a:t>6)Secretion, metabolism, and  excretion of hormones</a:t>
            </a:r>
          </a:p>
          <a:p>
            <a:pPr>
              <a:buNone/>
            </a:pPr>
            <a:r>
              <a:rPr lang="en-US" dirty="0" smtClean="0"/>
              <a:t>7)</a:t>
            </a:r>
            <a:r>
              <a:rPr lang="en-US" dirty="0" err="1" smtClean="0"/>
              <a:t>Gluco-neogenesis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PATHOPHYSIOLOGY AND BIOCHEMISTRY OF  UREMIA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Elevated waste products: </a:t>
            </a:r>
            <a:r>
              <a:rPr lang="en-US" dirty="0" smtClean="0"/>
              <a:t>Hundreds of toxins, water-soluble, hydrophobic, protein-bound, charged, and  uncharged compounds, </a:t>
            </a:r>
            <a:r>
              <a:rPr lang="en-US" dirty="0" err="1" smtClean="0"/>
              <a:t>guanidino</a:t>
            </a:r>
            <a:r>
              <a:rPr lang="en-US" dirty="0" smtClean="0"/>
              <a:t>  compounds, </a:t>
            </a:r>
            <a:r>
              <a:rPr lang="en-US" dirty="0" err="1" smtClean="0"/>
              <a:t>urates</a:t>
            </a:r>
            <a:r>
              <a:rPr lang="en-US" dirty="0" smtClean="0"/>
              <a:t> and </a:t>
            </a:r>
            <a:r>
              <a:rPr lang="en-US" dirty="0" err="1" smtClean="0"/>
              <a:t>hippurates</a:t>
            </a:r>
            <a:r>
              <a:rPr lang="en-US" dirty="0" smtClean="0"/>
              <a:t>, products of  nucleic acid metabolism, polyamines,  </a:t>
            </a:r>
            <a:r>
              <a:rPr lang="en-US" dirty="0" err="1" smtClean="0"/>
              <a:t>myoinositol</a:t>
            </a:r>
            <a:r>
              <a:rPr lang="en-US" dirty="0" smtClean="0"/>
              <a:t>, </a:t>
            </a:r>
            <a:r>
              <a:rPr lang="en-US" dirty="0" err="1" smtClean="0"/>
              <a:t>phenols,benzoates</a:t>
            </a:r>
            <a:r>
              <a:rPr lang="en-US" dirty="0" smtClean="0"/>
              <a:t> and </a:t>
            </a:r>
            <a:r>
              <a:rPr lang="en-US" dirty="0" err="1" smtClean="0"/>
              <a:t>indoles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‘</a:t>
            </a:r>
            <a:r>
              <a:rPr lang="en-US" b="1" dirty="0" err="1" smtClean="0"/>
              <a:t>middlemolecules</a:t>
            </a:r>
            <a:r>
              <a:rPr lang="en-US" b="1" dirty="0" smtClean="0"/>
              <a:t>’</a:t>
            </a:r>
            <a:endParaRPr lang="en-US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PATHOPHYSIOLOGY AND BIOCHEMISTRY OF  UREMIA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A host of metabolic and endocrine  functions normally performed by the  kidneys is also impaired or suppressed: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anemia,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malnutrition,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and abnormal metabolism of  carbohydrates, fats, and proteins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CKD?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i="1" dirty="0" smtClean="0"/>
              <a:t>persistence of the damage or decreased Function for at least three months is necessary to distinguish CKD from acute kidney disease.</a:t>
            </a:r>
          </a:p>
          <a:p>
            <a:r>
              <a:rPr lang="en-US" dirty="0" smtClean="0"/>
              <a:t>Kidney damage refers to </a:t>
            </a:r>
            <a:r>
              <a:rPr lang="en-US" b="1" i="1" dirty="0" smtClean="0"/>
              <a:t>pathologic  abnormalities, whether established via:</a:t>
            </a:r>
          </a:p>
          <a:p>
            <a:pPr>
              <a:buNone/>
            </a:pPr>
            <a:r>
              <a:rPr lang="en-US" b="1" i="1" dirty="0" smtClean="0"/>
              <a:t>1.renal biopsy or</a:t>
            </a:r>
          </a:p>
          <a:p>
            <a:pPr>
              <a:buNone/>
            </a:pPr>
            <a:r>
              <a:rPr lang="en-US" b="1" i="1" dirty="0" smtClean="0"/>
              <a:t>2.imaging studies, or</a:t>
            </a:r>
          </a:p>
          <a:p>
            <a:pPr>
              <a:buNone/>
            </a:pPr>
            <a:r>
              <a:rPr lang="en-US" i="1" dirty="0" smtClean="0"/>
              <a:t>3.inferred from </a:t>
            </a:r>
            <a:r>
              <a:rPr lang="en-US" b="1" i="1" dirty="0" smtClean="0"/>
              <a:t>markers such as</a:t>
            </a:r>
          </a:p>
          <a:p>
            <a:pPr>
              <a:buNone/>
            </a:pPr>
            <a:r>
              <a:rPr lang="en-US" b="1" dirty="0" smtClean="0"/>
              <a:t>a)urinary sediment abnormalities or</a:t>
            </a:r>
          </a:p>
          <a:p>
            <a:pPr>
              <a:buNone/>
            </a:pPr>
            <a:r>
              <a:rPr lang="en-US" b="1" dirty="0" smtClean="0"/>
              <a:t>b)increased rates of urinary albumin excretion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PATHOPHYSIOLOGY AND BIOCHEMISTRY OF  UREMIA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Urinary retention, decreased degradation,  or abnormal regulation of hormones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PTH,  FGF-23,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insulin,  glucagon,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steroid hormones including vitamin D and  sex </a:t>
            </a:r>
            <a:r>
              <a:rPr lang="en-US" dirty="0" err="1" smtClean="0"/>
              <a:t>hormones,and</a:t>
            </a:r>
            <a:r>
              <a:rPr lang="en-US" dirty="0" smtClean="0"/>
              <a:t> </a:t>
            </a:r>
            <a:r>
              <a:rPr lang="en-US" dirty="0" err="1" smtClean="0"/>
              <a:t>prolactin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CLINICAL ANDLABORATORY  MANIFESTATIONS OF  CHRONIC KIDNEY DISEASE  ANDUREMIA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CLINICAL ABNORMALITIES INUREMIA</a:t>
            </a:r>
          </a:p>
          <a:p>
            <a:pPr>
              <a:buNone/>
            </a:pPr>
            <a:r>
              <a:rPr lang="en-US" dirty="0" smtClean="0"/>
              <a:t>1.Fluid and electrolyte disturbances</a:t>
            </a:r>
          </a:p>
          <a:p>
            <a:pPr>
              <a:buNone/>
            </a:pPr>
            <a:r>
              <a:rPr lang="en-US" dirty="0" smtClean="0"/>
              <a:t>2.Endocrine-metabolic disturbances</a:t>
            </a:r>
          </a:p>
          <a:p>
            <a:pPr>
              <a:buNone/>
            </a:pPr>
            <a:r>
              <a:rPr lang="en-US" dirty="0" smtClean="0"/>
              <a:t>3.Neuro muscular disturbances</a:t>
            </a:r>
          </a:p>
          <a:p>
            <a:pPr>
              <a:buNone/>
            </a:pPr>
            <a:r>
              <a:rPr lang="en-US" dirty="0" smtClean="0"/>
              <a:t>4.Cardiovascular and pulmonary disturbances</a:t>
            </a:r>
          </a:p>
          <a:p>
            <a:pPr>
              <a:buNone/>
            </a:pPr>
            <a:r>
              <a:rPr lang="en-US" dirty="0" smtClean="0"/>
              <a:t>5.Dermatologic disturbances</a:t>
            </a:r>
          </a:p>
          <a:p>
            <a:pPr>
              <a:buNone/>
            </a:pPr>
            <a:r>
              <a:rPr lang="en-US" dirty="0" smtClean="0"/>
              <a:t>6.Gastro intestinal disturbances</a:t>
            </a:r>
          </a:p>
          <a:p>
            <a:pPr>
              <a:buNone/>
            </a:pPr>
            <a:r>
              <a:rPr lang="en-US" dirty="0" smtClean="0"/>
              <a:t>7.Hematologic and immunologic disturbances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1.Fluid and electrolyte disturbances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a. Volume expansion(I)</a:t>
            </a:r>
          </a:p>
          <a:p>
            <a:pPr>
              <a:buNone/>
            </a:pPr>
            <a:r>
              <a:rPr lang="en-US" dirty="0" smtClean="0"/>
              <a:t>b. Hypo-</a:t>
            </a:r>
            <a:r>
              <a:rPr lang="en-US" dirty="0" err="1" smtClean="0"/>
              <a:t>natremia</a:t>
            </a:r>
            <a:r>
              <a:rPr lang="en-US" dirty="0" smtClean="0"/>
              <a:t>(I)</a:t>
            </a:r>
          </a:p>
          <a:p>
            <a:pPr>
              <a:buNone/>
            </a:pPr>
            <a:r>
              <a:rPr lang="en-US" dirty="0" smtClean="0"/>
              <a:t>c. Hyper-</a:t>
            </a:r>
            <a:r>
              <a:rPr lang="en-US" dirty="0" err="1" smtClean="0"/>
              <a:t>kalemia</a:t>
            </a:r>
            <a:r>
              <a:rPr lang="en-US" dirty="0" smtClean="0"/>
              <a:t>(I)</a:t>
            </a:r>
          </a:p>
          <a:p>
            <a:pPr>
              <a:buNone/>
            </a:pPr>
            <a:r>
              <a:rPr lang="en-US" dirty="0" smtClean="0"/>
              <a:t>d. Hyper-</a:t>
            </a:r>
            <a:r>
              <a:rPr lang="en-US" dirty="0" err="1" smtClean="0"/>
              <a:t>phosphatemia</a:t>
            </a:r>
            <a:r>
              <a:rPr lang="en-US" dirty="0" smtClean="0"/>
              <a:t>(I)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44958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b="1" dirty="0"/>
              <a:t>(</a:t>
            </a:r>
            <a:r>
              <a:rPr lang="en-US" b="1" dirty="0">
                <a:solidFill>
                  <a:srgbClr val="7030A0"/>
                </a:solidFill>
              </a:rPr>
              <a:t>I) improves with an optimal program of dialysis </a:t>
            </a:r>
            <a:r>
              <a:rPr lang="en-US" b="1" dirty="0" smtClean="0">
                <a:solidFill>
                  <a:srgbClr val="7030A0"/>
                </a:solidFill>
              </a:rPr>
              <a:t>and related  </a:t>
            </a:r>
            <a:r>
              <a:rPr lang="en-US" b="1" dirty="0">
                <a:solidFill>
                  <a:srgbClr val="7030A0"/>
                </a:solidFill>
              </a:rPr>
              <a:t>therapy;</a:t>
            </a:r>
          </a:p>
          <a:p>
            <a:r>
              <a:rPr lang="en-US" b="1" dirty="0">
                <a:solidFill>
                  <a:srgbClr val="7030A0"/>
                </a:solidFill>
              </a:rPr>
              <a:t>(P) persist or even progress, despite an </a:t>
            </a:r>
            <a:r>
              <a:rPr lang="en-US" b="1" dirty="0" smtClean="0">
                <a:solidFill>
                  <a:srgbClr val="7030A0"/>
                </a:solidFill>
              </a:rPr>
              <a:t>optimal program</a:t>
            </a:r>
            <a:r>
              <a:rPr lang="en-US" b="1" dirty="0">
                <a:solidFill>
                  <a:srgbClr val="7030A0"/>
                </a:solidFill>
              </a:rPr>
              <a:t>;</a:t>
            </a:r>
          </a:p>
          <a:p>
            <a:r>
              <a:rPr lang="en-US" b="1" dirty="0">
                <a:solidFill>
                  <a:srgbClr val="7030A0"/>
                </a:solidFill>
              </a:rPr>
              <a:t>(D) develops only after initiation of </a:t>
            </a:r>
            <a:r>
              <a:rPr lang="en-US" b="1" dirty="0" smtClean="0">
                <a:solidFill>
                  <a:srgbClr val="7030A0"/>
                </a:solidFill>
              </a:rPr>
              <a:t>dialysis therapy</a:t>
            </a:r>
            <a:r>
              <a:rPr lang="en-US" b="1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2. Endocrine-metabolic disturbances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143000"/>
            <a:ext cx="3749040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1.Secondary  hyperparathyroidism (I or P)</a:t>
            </a:r>
          </a:p>
          <a:p>
            <a:pPr>
              <a:buNone/>
            </a:pPr>
            <a:r>
              <a:rPr lang="en-US" b="1" dirty="0" smtClean="0"/>
              <a:t>2.Adynamic bone(D)</a:t>
            </a:r>
          </a:p>
          <a:p>
            <a:pPr>
              <a:buNone/>
            </a:pPr>
            <a:r>
              <a:rPr lang="en-US" dirty="0" smtClean="0"/>
              <a:t>3.VitaminD–deficient  </a:t>
            </a:r>
            <a:r>
              <a:rPr lang="en-US" dirty="0" err="1" smtClean="0"/>
              <a:t>osteo-malacia</a:t>
            </a:r>
            <a:r>
              <a:rPr lang="en-US" dirty="0" smtClean="0"/>
              <a:t> (I)</a:t>
            </a:r>
          </a:p>
          <a:p>
            <a:pPr>
              <a:buNone/>
            </a:pPr>
            <a:r>
              <a:rPr lang="en-US" dirty="0" smtClean="0"/>
              <a:t>4.Carbohydrate resistance(I)</a:t>
            </a:r>
          </a:p>
          <a:p>
            <a:pPr>
              <a:buNone/>
            </a:pPr>
            <a:r>
              <a:rPr lang="en-US" dirty="0" smtClean="0"/>
              <a:t>5.Hyperuricemia (I or P)</a:t>
            </a:r>
          </a:p>
          <a:p>
            <a:pPr>
              <a:buNone/>
            </a:pPr>
            <a:r>
              <a:rPr lang="en-US" dirty="0" smtClean="0"/>
              <a:t>6.Hypertriglyceridemia (I or  P)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7.Increased </a:t>
            </a:r>
            <a:r>
              <a:rPr lang="en-US" dirty="0" err="1" smtClean="0"/>
              <a:t>Lp</a:t>
            </a:r>
            <a:r>
              <a:rPr lang="en-US" dirty="0" smtClean="0"/>
              <a:t>(a) level(P)</a:t>
            </a:r>
          </a:p>
          <a:p>
            <a:pPr>
              <a:buNone/>
            </a:pPr>
            <a:r>
              <a:rPr lang="en-US" dirty="0" smtClean="0"/>
              <a:t>8.Decreasedhigh-density</a:t>
            </a:r>
          </a:p>
          <a:p>
            <a:pPr>
              <a:buNone/>
            </a:pPr>
            <a:r>
              <a:rPr lang="en-US" dirty="0" smtClean="0"/>
              <a:t>lipoprotein level(P)</a:t>
            </a:r>
          </a:p>
          <a:p>
            <a:pPr>
              <a:buNone/>
            </a:pPr>
            <a:r>
              <a:rPr lang="en-US" dirty="0" smtClean="0"/>
              <a:t>9.Protein-energymalnutrition  (I or P)</a:t>
            </a:r>
          </a:p>
          <a:p>
            <a:pPr>
              <a:buNone/>
            </a:pPr>
            <a:r>
              <a:rPr lang="en-US" dirty="0" smtClean="0"/>
              <a:t>10.Impaired growth and  development(P)</a:t>
            </a:r>
          </a:p>
          <a:p>
            <a:pPr>
              <a:buNone/>
            </a:pPr>
            <a:r>
              <a:rPr lang="en-US" dirty="0" smtClean="0"/>
              <a:t>11.Infertility and sexual  dysfunction(P)</a:t>
            </a:r>
          </a:p>
          <a:p>
            <a:pPr>
              <a:buNone/>
            </a:pPr>
            <a:r>
              <a:rPr lang="en-US" dirty="0" smtClean="0"/>
              <a:t>12.Amenorrhea (I/P)  13.</a:t>
            </a:r>
            <a:r>
              <a:rPr lang="el-GR" dirty="0" smtClean="0"/>
              <a:t>β2-</a:t>
            </a:r>
            <a:r>
              <a:rPr lang="en-US" dirty="0" err="1" smtClean="0"/>
              <a:t>Microglobulin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associated </a:t>
            </a:r>
            <a:r>
              <a:rPr lang="en-US" dirty="0" err="1" smtClean="0"/>
              <a:t>amyloidosis</a:t>
            </a:r>
            <a:r>
              <a:rPr lang="en-US" dirty="0" smtClean="0"/>
              <a:t> (P or D)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dirty="0" err="1" smtClean="0"/>
              <a:t>Neuro</a:t>
            </a:r>
            <a:r>
              <a:rPr lang="en-US" dirty="0" smtClean="0"/>
              <a:t>-muscular disturbances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1.Fatigue(I)b</a:t>
            </a:r>
          </a:p>
          <a:p>
            <a:pPr>
              <a:buNone/>
            </a:pPr>
            <a:r>
              <a:rPr lang="en-US" dirty="0" smtClean="0"/>
              <a:t>2.Sleep disorders(P)</a:t>
            </a:r>
          </a:p>
          <a:p>
            <a:pPr>
              <a:buNone/>
            </a:pPr>
            <a:r>
              <a:rPr lang="en-US" dirty="0" smtClean="0"/>
              <a:t>3.Headache(P)</a:t>
            </a:r>
          </a:p>
          <a:p>
            <a:pPr>
              <a:buNone/>
            </a:pPr>
            <a:r>
              <a:rPr lang="en-US" dirty="0" smtClean="0"/>
              <a:t>4.Impaired </a:t>
            </a:r>
            <a:r>
              <a:rPr lang="en-US" dirty="0" err="1" smtClean="0"/>
              <a:t>mentation</a:t>
            </a:r>
            <a:r>
              <a:rPr lang="en-US" dirty="0" smtClean="0"/>
              <a:t> (I)b</a:t>
            </a:r>
          </a:p>
          <a:p>
            <a:pPr>
              <a:buNone/>
            </a:pPr>
            <a:r>
              <a:rPr lang="en-US" dirty="0" smtClean="0"/>
              <a:t>5.Lethargy(I)b</a:t>
            </a:r>
          </a:p>
          <a:p>
            <a:pPr>
              <a:buNone/>
            </a:pPr>
            <a:r>
              <a:rPr lang="en-US" dirty="0" smtClean="0"/>
              <a:t>6.Asterixis(I)</a:t>
            </a:r>
          </a:p>
          <a:p>
            <a:pPr>
              <a:buNone/>
            </a:pPr>
            <a:r>
              <a:rPr lang="en-US" dirty="0" smtClean="0"/>
              <a:t>7.Muscularirritability</a:t>
            </a:r>
          </a:p>
          <a:p>
            <a:pPr>
              <a:buNone/>
            </a:pPr>
            <a:r>
              <a:rPr lang="en-US" dirty="0" smtClean="0"/>
              <a:t>8.Peripheral neuropathy (I or P)</a:t>
            </a:r>
          </a:p>
          <a:p>
            <a:pPr>
              <a:buNone/>
            </a:pPr>
            <a:r>
              <a:rPr lang="en-US" dirty="0" smtClean="0"/>
              <a:t>9.Restless legs </a:t>
            </a:r>
          </a:p>
          <a:p>
            <a:pPr>
              <a:buNone/>
            </a:pPr>
            <a:r>
              <a:rPr lang="en-US" dirty="0" smtClean="0"/>
              <a:t>syndrome(I or P)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buNone/>
            </a:pPr>
            <a:r>
              <a:rPr lang="nn-NO" dirty="0" smtClean="0"/>
              <a:t>10.Myoclonus (I) </a:t>
            </a:r>
          </a:p>
          <a:p>
            <a:pPr>
              <a:buNone/>
            </a:pPr>
            <a:r>
              <a:rPr lang="nn-NO" dirty="0" smtClean="0"/>
              <a:t>11.Seizures (I or P) </a:t>
            </a:r>
          </a:p>
          <a:p>
            <a:pPr>
              <a:buNone/>
            </a:pPr>
            <a:r>
              <a:rPr lang="nn-NO" dirty="0" smtClean="0"/>
              <a:t>12.Coma(I)</a:t>
            </a:r>
          </a:p>
          <a:p>
            <a:pPr>
              <a:buNone/>
            </a:pPr>
            <a:r>
              <a:rPr lang="en-US" dirty="0" smtClean="0"/>
              <a:t>13.Muscle cramps (P or D)</a:t>
            </a:r>
          </a:p>
          <a:p>
            <a:pPr>
              <a:buNone/>
            </a:pPr>
            <a:r>
              <a:rPr lang="en-US" b="1" dirty="0" smtClean="0"/>
              <a:t>14.Dialysis disequilibrium  syndrome(D)</a:t>
            </a:r>
          </a:p>
          <a:p>
            <a:pPr>
              <a:buNone/>
            </a:pPr>
            <a:r>
              <a:rPr lang="en-US" dirty="0" smtClean="0"/>
              <a:t>15.Myopathy (P or D)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4. Cardiovascular and pulmonary disturbances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1.Arterial hypertension </a:t>
            </a:r>
          </a:p>
          <a:p>
            <a:pPr>
              <a:buNone/>
            </a:pPr>
            <a:r>
              <a:rPr lang="en-US" dirty="0" smtClean="0"/>
              <a:t>(I or P)</a:t>
            </a:r>
          </a:p>
          <a:p>
            <a:pPr>
              <a:buNone/>
            </a:pPr>
            <a:r>
              <a:rPr lang="en-US" dirty="0" smtClean="0"/>
              <a:t>2.Congestive heart failure  or pulmonary edema(I)</a:t>
            </a:r>
          </a:p>
          <a:p>
            <a:pPr>
              <a:buNone/>
            </a:pPr>
            <a:r>
              <a:rPr lang="en-US" dirty="0" smtClean="0"/>
              <a:t>3.Pericarditis(I)</a:t>
            </a:r>
          </a:p>
          <a:p>
            <a:pPr>
              <a:buNone/>
            </a:pPr>
            <a:r>
              <a:rPr lang="en-US" dirty="0" smtClean="0"/>
              <a:t>4.Hypertrophic or dilated  cardio </a:t>
            </a:r>
            <a:r>
              <a:rPr lang="en-US" dirty="0" err="1" smtClean="0"/>
              <a:t>myo-pathy</a:t>
            </a:r>
            <a:r>
              <a:rPr lang="en-US" dirty="0" smtClean="0"/>
              <a:t> (I, P, or  D)</a:t>
            </a:r>
          </a:p>
          <a:p>
            <a:pPr>
              <a:buNone/>
            </a:pPr>
            <a:r>
              <a:rPr lang="en-US" dirty="0" smtClean="0"/>
              <a:t>5.Uremic lung(I)</a:t>
            </a:r>
          </a:p>
          <a:p>
            <a:pPr>
              <a:buNone/>
            </a:pPr>
            <a:r>
              <a:rPr lang="en-US" dirty="0" smtClean="0"/>
              <a:t>6.Accelerated</a:t>
            </a:r>
          </a:p>
          <a:p>
            <a:pPr>
              <a:buNone/>
            </a:pPr>
            <a:r>
              <a:rPr lang="en-US" dirty="0" smtClean="0"/>
              <a:t>atherosclerosis (P or 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7.Hypotensionand  arrhythmias (D)</a:t>
            </a:r>
          </a:p>
          <a:p>
            <a:pPr>
              <a:buNone/>
            </a:pPr>
            <a:r>
              <a:rPr lang="en-US" dirty="0" smtClean="0"/>
              <a:t>8.Vascular calcification </a:t>
            </a:r>
          </a:p>
          <a:p>
            <a:pPr>
              <a:buNone/>
            </a:pPr>
            <a:r>
              <a:rPr lang="en-US" dirty="0" smtClean="0"/>
              <a:t>(P </a:t>
            </a:r>
            <a:r>
              <a:rPr lang="en-US" dirty="0" err="1" smtClean="0"/>
              <a:t>orD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Dermatologic disturbances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1.Pallor (I)b  </a:t>
            </a:r>
          </a:p>
          <a:p>
            <a:pPr>
              <a:buNone/>
            </a:pPr>
            <a:r>
              <a:rPr lang="en-US" dirty="0" smtClean="0"/>
              <a:t>2.Hyperpigmentation (I, P, or D)  </a:t>
            </a:r>
          </a:p>
          <a:p>
            <a:pPr>
              <a:buNone/>
            </a:pPr>
            <a:r>
              <a:rPr lang="en-US" dirty="0" smtClean="0"/>
              <a:t>3.Pruritus(P)</a:t>
            </a:r>
          </a:p>
          <a:p>
            <a:pPr>
              <a:buNone/>
            </a:pPr>
            <a:r>
              <a:rPr lang="en-US" dirty="0" smtClean="0"/>
              <a:t>4.Ecchymoses(I)</a:t>
            </a:r>
          </a:p>
          <a:p>
            <a:pPr>
              <a:buNone/>
            </a:pPr>
            <a:r>
              <a:rPr lang="en-US" b="1" dirty="0" smtClean="0"/>
              <a:t>5.Nephrogenic </a:t>
            </a:r>
            <a:r>
              <a:rPr lang="en-US" b="1" dirty="0" err="1" smtClean="0"/>
              <a:t>fibrosing</a:t>
            </a:r>
            <a:r>
              <a:rPr lang="en-US" b="1" dirty="0" smtClean="0"/>
              <a:t> </a:t>
            </a:r>
            <a:r>
              <a:rPr lang="en-US" b="1" dirty="0" err="1" smtClean="0"/>
              <a:t>dermopathy</a:t>
            </a:r>
            <a:r>
              <a:rPr lang="en-US" b="1" dirty="0" smtClean="0"/>
              <a:t> (D)</a:t>
            </a:r>
          </a:p>
          <a:p>
            <a:pPr>
              <a:buNone/>
            </a:pPr>
            <a:r>
              <a:rPr lang="en-US" dirty="0" smtClean="0"/>
              <a:t>6.Uremic frost(I)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6. Gastrointestinal disturbances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1.Anorexia(I)</a:t>
            </a:r>
          </a:p>
          <a:p>
            <a:pPr>
              <a:buNone/>
            </a:pPr>
            <a:r>
              <a:rPr lang="en-US" dirty="0" smtClean="0"/>
              <a:t>2.Nausea and vomiting(I)  </a:t>
            </a:r>
          </a:p>
          <a:p>
            <a:pPr>
              <a:buNone/>
            </a:pPr>
            <a:r>
              <a:rPr lang="en-US" dirty="0" smtClean="0"/>
              <a:t>3.Gastroenteritis (I)  </a:t>
            </a:r>
          </a:p>
          <a:p>
            <a:pPr>
              <a:buNone/>
            </a:pPr>
            <a:r>
              <a:rPr lang="en-US" dirty="0" smtClean="0"/>
              <a:t>4.Peptic ulcer (I </a:t>
            </a:r>
            <a:r>
              <a:rPr lang="en-US" dirty="0" err="1" smtClean="0"/>
              <a:t>orP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5.Gastrointestinal bleeding (I, P, </a:t>
            </a:r>
            <a:r>
              <a:rPr lang="en-US" dirty="0" err="1" smtClean="0"/>
              <a:t>orD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b="1" dirty="0" smtClean="0"/>
              <a:t>6.Idiopathic </a:t>
            </a:r>
            <a:r>
              <a:rPr lang="en-US" b="1" dirty="0" err="1" smtClean="0"/>
              <a:t>ascites</a:t>
            </a:r>
            <a:r>
              <a:rPr lang="en-US" b="1" dirty="0" smtClean="0"/>
              <a:t>(D)  </a:t>
            </a:r>
          </a:p>
          <a:p>
            <a:pPr>
              <a:buNone/>
            </a:pPr>
            <a:r>
              <a:rPr lang="en-US" b="1" dirty="0" smtClean="0"/>
              <a:t>7.Peritonitis(D)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7. Hematologic and immunologic disturbances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1.Anemia (I)b  </a:t>
            </a:r>
          </a:p>
          <a:p>
            <a:pPr>
              <a:buNone/>
            </a:pPr>
            <a:r>
              <a:rPr lang="en-US" dirty="0" smtClean="0"/>
              <a:t>2.Lymphocytopenia (P)  </a:t>
            </a:r>
          </a:p>
          <a:p>
            <a:pPr>
              <a:buNone/>
            </a:pPr>
            <a:r>
              <a:rPr lang="en-US" dirty="0" smtClean="0"/>
              <a:t>3.Bleeding diathesis (I or D)b</a:t>
            </a:r>
          </a:p>
          <a:p>
            <a:pPr>
              <a:buNone/>
            </a:pPr>
            <a:r>
              <a:rPr lang="en-US" dirty="0" smtClean="0"/>
              <a:t>4.Increased susceptibility to infection  </a:t>
            </a:r>
          </a:p>
          <a:p>
            <a:pPr>
              <a:buNone/>
            </a:pPr>
            <a:r>
              <a:rPr lang="en-US" dirty="0" smtClean="0"/>
              <a:t>5.(I or P)</a:t>
            </a:r>
          </a:p>
          <a:p>
            <a:pPr>
              <a:buNone/>
            </a:pPr>
            <a:r>
              <a:rPr lang="en-US" b="1" dirty="0" smtClean="0"/>
              <a:t>6.Leukopenia (D)  </a:t>
            </a:r>
          </a:p>
          <a:p>
            <a:pPr>
              <a:buNone/>
            </a:pPr>
            <a:r>
              <a:rPr lang="en-US" b="1" dirty="0" smtClean="0"/>
              <a:t>7.Thrombocytopenia(D)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867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FLUID, ELECTROLYTE, AND ACID-BASE DISORDERS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CKD?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Chronic kidney disease is defined based on the  presence of either kidney damage or  decreased kidney function for three or more  months, irrespective of cause.</a:t>
            </a:r>
          </a:p>
          <a:p>
            <a:pPr>
              <a:buNone/>
            </a:pPr>
            <a:r>
              <a:rPr lang="en-US" b="1" dirty="0" smtClean="0"/>
              <a:t>Criteria:</a:t>
            </a:r>
          </a:p>
          <a:p>
            <a:r>
              <a:rPr lang="en-US" dirty="0" smtClean="0"/>
              <a:t>Duration ≥3 months, based on documentation  or inference</a:t>
            </a:r>
          </a:p>
          <a:p>
            <a:r>
              <a:rPr lang="en-US" dirty="0" smtClean="0"/>
              <a:t>Glomerular filtration rate (GFR) &lt;60 </a:t>
            </a:r>
            <a:r>
              <a:rPr lang="en-US" dirty="0" err="1" smtClean="0"/>
              <a:t>mL</a:t>
            </a:r>
            <a:r>
              <a:rPr lang="en-US" dirty="0" smtClean="0"/>
              <a:t>/min/1.73  m2	</a:t>
            </a:r>
          </a:p>
          <a:p>
            <a:r>
              <a:rPr lang="en-US" dirty="0" smtClean="0"/>
              <a:t>Kidney damage, as defined by structural abnormalities or  functional abnormalities other than decreased GFR	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0" y="-228600"/>
            <a:ext cx="13716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FLUID, ELECTROLYTE, AND ACID-BASE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Hypo-</a:t>
            </a:r>
            <a:r>
              <a:rPr lang="en-US" b="1" dirty="0" err="1" smtClean="0"/>
              <a:t>natremia</a:t>
            </a:r>
            <a:r>
              <a:rPr lang="en-US" b="1" dirty="0" smtClean="0"/>
              <a:t> –</a:t>
            </a:r>
            <a:r>
              <a:rPr lang="en-US" dirty="0" smtClean="0"/>
              <a:t>water restriction</a:t>
            </a:r>
          </a:p>
          <a:p>
            <a:r>
              <a:rPr lang="en-US" b="1" dirty="0" smtClean="0"/>
              <a:t>ECFV </a:t>
            </a:r>
            <a:r>
              <a:rPr lang="en-US" sz="2800" dirty="0" smtClean="0">
                <a:solidFill>
                  <a:srgbClr val="374B81"/>
                </a:solidFill>
                <a:latin typeface="Century Gothic"/>
                <a:cs typeface="Century Gothic"/>
              </a:rPr>
              <a:t>– </a:t>
            </a:r>
            <a:r>
              <a:rPr lang="en-US" sz="2400" spc="-5" dirty="0" smtClean="0">
                <a:solidFill>
                  <a:srgbClr val="001F5F"/>
                </a:solidFill>
                <a:latin typeface="Century Gothic"/>
                <a:cs typeface="Century Gothic"/>
              </a:rPr>
              <a:t>salt </a:t>
            </a:r>
            <a:r>
              <a:rPr lang="en-US" sz="2400" dirty="0" smtClean="0">
                <a:solidFill>
                  <a:srgbClr val="001F5F"/>
                </a:solidFill>
                <a:latin typeface="Century Gothic"/>
                <a:cs typeface="Century Gothic"/>
              </a:rPr>
              <a:t>restriction</a:t>
            </a:r>
          </a:p>
          <a:p>
            <a:r>
              <a:rPr lang="en-US" sz="2800" b="1" dirty="0" err="1" smtClean="0">
                <a:solidFill>
                  <a:srgbClr val="001F5F"/>
                </a:solidFill>
                <a:latin typeface="Century Gothic"/>
              </a:rPr>
              <a:t>Thiazide</a:t>
            </a:r>
            <a:r>
              <a:rPr lang="en-US" sz="2800" dirty="0" smtClean="0">
                <a:solidFill>
                  <a:srgbClr val="001F5F"/>
                </a:solidFill>
                <a:latin typeface="Century Gothic"/>
              </a:rPr>
              <a:t> 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Little activity in CKD stage 3 and higher and </a:t>
            </a:r>
            <a:r>
              <a:rPr lang="en-US" sz="2400" dirty="0" smtClean="0"/>
              <a:t>Loop Diuretics are needed in higher doses</a:t>
            </a:r>
          </a:p>
          <a:p>
            <a:r>
              <a:rPr lang="en-US" b="1" dirty="0" err="1" smtClean="0"/>
              <a:t>Metolazone</a:t>
            </a:r>
            <a:r>
              <a:rPr lang="en-US" b="1" dirty="0" smtClean="0"/>
              <a:t>  : </a:t>
            </a:r>
            <a:r>
              <a:rPr lang="en-US" dirty="0" smtClean="0"/>
              <a:t>is combined with loop diuretics , which inhibits the sodium chloride co transporter in the distil convoluted tubule can help in the renal salt removal</a:t>
            </a:r>
          </a:p>
          <a:p>
            <a:endParaRPr lang="en-US" dirty="0"/>
          </a:p>
        </p:txBody>
      </p:sp>
      <p:sp>
        <p:nvSpPr>
          <p:cNvPr id="4" name="object 12"/>
          <p:cNvSpPr txBox="1"/>
          <p:nvPr/>
        </p:nvSpPr>
        <p:spPr>
          <a:xfrm>
            <a:off x="685800" y="1752600"/>
            <a:ext cx="525780" cy="4272280"/>
          </a:xfrm>
          <a:prstGeom prst="rect">
            <a:avLst/>
          </a:prstGeom>
          <a:solidFill>
            <a:srgbClr val="414E77"/>
          </a:solidFill>
          <a:ln w="12191">
            <a:solidFill>
              <a:srgbClr val="2C3755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4250">
              <a:latin typeface="Times New Roman"/>
              <a:cs typeface="Times New Roman"/>
            </a:endParaRPr>
          </a:p>
          <a:p>
            <a:pPr marL="104775" marR="93345" indent="66675" algn="just">
              <a:lnSpc>
                <a:spcPct val="117600"/>
              </a:lnSpc>
            </a:pP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S  O  D  I  U  M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11"/>
          <p:cNvSpPr/>
          <p:nvPr/>
        </p:nvSpPr>
        <p:spPr>
          <a:xfrm>
            <a:off x="7050024" y="762000"/>
            <a:ext cx="1408176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bject 11"/>
          <p:cNvSpPr/>
          <p:nvPr/>
        </p:nvSpPr>
        <p:spPr>
          <a:xfrm>
            <a:off x="609600" y="0"/>
            <a:ext cx="7848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FLUID, ELECTROLYTE, AND ACID-BASE DISORDERS</a:t>
            </a:r>
            <a:endParaRPr lang="en-US" dirty="0"/>
          </a:p>
        </p:txBody>
      </p:sp>
      <p:sp>
        <p:nvSpPr>
          <p:cNvPr id="5" name="object 8"/>
          <p:cNvSpPr txBox="1"/>
          <p:nvPr/>
        </p:nvSpPr>
        <p:spPr>
          <a:xfrm>
            <a:off x="508000" y="1828800"/>
            <a:ext cx="6578600" cy="36368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4315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HYPERKALEMIA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965200" lvl="1" indent="-342900">
              <a:lnSpc>
                <a:spcPts val="3835"/>
              </a:lnSpc>
              <a:buFont typeface="Arial"/>
              <a:buChar char="•"/>
              <a:tabLst>
                <a:tab pos="964565" algn="l"/>
                <a:tab pos="965200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Precipitated by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574800" lvl="2" indent="-342900">
              <a:lnSpc>
                <a:spcPct val="100000"/>
              </a:lnSpc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increased dietary potassium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intake,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574800" lvl="2" indent="-342900">
              <a:lnSpc>
                <a:spcPct val="100000"/>
              </a:lnSpc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protein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catabolism,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574800" lvl="2" indent="-342900">
              <a:lnSpc>
                <a:spcPct val="100000"/>
              </a:lnSpc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hemolysis,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574800" lvl="2" indent="-342900">
              <a:lnSpc>
                <a:spcPct val="100000"/>
              </a:lnSpc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hemorrhage,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574800" lvl="2" indent="-342900">
              <a:lnSpc>
                <a:spcPct val="100000"/>
              </a:lnSpc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transfusion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stored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red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blood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cells,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574800" lvl="2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metabolic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acidosis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574800" lvl="2" indent="-342900">
              <a:lnSpc>
                <a:spcPct val="100000"/>
              </a:lnSpc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Medications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FLUID, ELECTROLYTE, AND ACID-BASE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2700">
              <a:lnSpc>
                <a:spcPts val="3835"/>
              </a:lnSpc>
              <a:spcBef>
                <a:spcPts val="105"/>
              </a:spcBef>
            </a:pPr>
            <a:r>
              <a:rPr lang="en-US" sz="2800" b="1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Hypo-</a:t>
            </a:r>
            <a:r>
              <a:rPr lang="en-US" sz="2800" b="1" spc="-5" dirty="0" err="1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kalemia</a:t>
            </a:r>
            <a:r>
              <a:rPr lang="en-US" sz="24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65200" indent="-342900">
              <a:lnSpc>
                <a:spcPts val="3354"/>
              </a:lnSpc>
              <a:buFont typeface="Arial"/>
              <a:buChar char="•"/>
              <a:tabLst>
                <a:tab pos="964565" algn="l"/>
                <a:tab pos="965200" algn="l"/>
              </a:tabLst>
            </a:pPr>
            <a:r>
              <a:rPr lang="en-US" sz="24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Not common </a:t>
            </a:r>
            <a:r>
              <a:rPr lang="en-US" sz="2400" spc="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400" spc="1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CKD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65200" indent="-342900">
              <a:lnSpc>
                <a:spcPct val="100000"/>
              </a:lnSpc>
              <a:buFont typeface="Arial"/>
              <a:buChar char="•"/>
              <a:tabLst>
                <a:tab pos="964565" algn="l"/>
                <a:tab pos="965200" algn="l"/>
              </a:tabLst>
            </a:pPr>
            <a:r>
              <a:rPr lang="en-US" sz="24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reduced dietary </a:t>
            </a:r>
            <a:r>
              <a:rPr lang="en-US" sz="2400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potassium</a:t>
            </a:r>
            <a:r>
              <a:rPr lang="en-US" sz="2400" spc="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intake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65200" indent="-342900">
              <a:lnSpc>
                <a:spcPct val="100000"/>
              </a:lnSpc>
              <a:buFont typeface="Arial"/>
              <a:buChar char="•"/>
              <a:tabLst>
                <a:tab pos="964565" algn="l"/>
                <a:tab pos="965200" algn="l"/>
              </a:tabLst>
            </a:pPr>
            <a:r>
              <a:rPr lang="en-US" sz="24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losses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65200" indent="-342900">
              <a:lnSpc>
                <a:spcPct val="100000"/>
              </a:lnSpc>
              <a:buFont typeface="Arial"/>
              <a:buChar char="•"/>
              <a:tabLst>
                <a:tab pos="964565" algn="l"/>
                <a:tab pos="965200" algn="l"/>
              </a:tabLst>
            </a:pPr>
            <a:r>
              <a:rPr lang="en-US" sz="24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Diuretic </a:t>
            </a:r>
            <a:r>
              <a:rPr lang="en-US" sz="2400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therapy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65200" indent="-342900">
              <a:lnSpc>
                <a:spcPct val="100000"/>
              </a:lnSpc>
              <a:buFont typeface="Arial"/>
              <a:buChar char="•"/>
              <a:tabLst>
                <a:tab pos="964565" algn="l"/>
                <a:tab pos="965200" algn="l"/>
              </a:tabLst>
            </a:pPr>
            <a:r>
              <a:rPr lang="en-US" sz="2400" spc="-5" dirty="0" err="1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Fanconi’s</a:t>
            </a:r>
            <a:r>
              <a:rPr lang="en-US" sz="2400" spc="2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syndrome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65200" indent="-342900">
              <a:lnSpc>
                <a:spcPct val="100000"/>
              </a:lnSpc>
              <a:buFont typeface="Arial"/>
              <a:buChar char="•"/>
              <a:tabLst>
                <a:tab pos="964565" algn="l"/>
                <a:tab pos="965200" algn="l"/>
              </a:tabLst>
            </a:pPr>
            <a:r>
              <a:rPr lang="en-US" sz="24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RTA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65200" indent="-342900">
              <a:lnSpc>
                <a:spcPct val="100000"/>
              </a:lnSpc>
              <a:buFont typeface="Arial"/>
              <a:buChar char="•"/>
              <a:tabLst>
                <a:tab pos="964565" algn="l"/>
                <a:tab pos="965200" algn="l"/>
              </a:tabLst>
            </a:pPr>
            <a:r>
              <a:rPr lang="en-US" sz="24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Hereditary or acquired </a:t>
            </a:r>
            <a:r>
              <a:rPr lang="en-US" sz="2400" spc="-5" dirty="0" err="1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Tubulointerstitial</a:t>
            </a:r>
            <a:r>
              <a:rPr lang="en-US" sz="2400" spc="6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FLUID, ELECTROLYTE, AND ACID-BASE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9900" indent="-457200"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2400" b="1" dirty="0" smtClean="0">
                <a:solidFill>
                  <a:srgbClr val="00AF50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  <a:r>
              <a:rPr lang="en-US" sz="2400" b="1" spc="-120" dirty="0" smtClean="0">
                <a:solidFill>
                  <a:srgbClr val="00AF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5" dirty="0" smtClean="0">
                <a:solidFill>
                  <a:srgbClr val="00AF50"/>
                </a:solidFill>
                <a:latin typeface="Times New Roman" pitchFamily="18" charset="0"/>
                <a:cs typeface="Times New Roman" pitchFamily="18" charset="0"/>
              </a:rPr>
              <a:t>acidosis</a:t>
            </a:r>
            <a:endParaRPr lang="en-US" sz="2400" spc="-5" dirty="0" smtClean="0">
              <a:solidFill>
                <a:srgbClr val="001F5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24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common disturbance </a:t>
            </a:r>
            <a:r>
              <a:rPr lang="en-US" sz="24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advanced</a:t>
            </a:r>
            <a:r>
              <a:rPr lang="en-US" sz="2400" spc="5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CKD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24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combination </a:t>
            </a:r>
            <a:r>
              <a:rPr lang="en-US" sz="24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of hyper-</a:t>
            </a:r>
            <a:r>
              <a:rPr lang="en-US" sz="2400" spc="-5" dirty="0" err="1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kalemia</a:t>
            </a:r>
            <a:r>
              <a:rPr lang="en-US" sz="24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sz="24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hyper-</a:t>
            </a:r>
            <a:r>
              <a:rPr lang="en-US" sz="2400" spc="-5" dirty="0" err="1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chloremic</a:t>
            </a:r>
            <a:r>
              <a:rPr lang="en-US" sz="24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metabolic acidosis </a:t>
            </a:r>
            <a:r>
              <a:rPr lang="en-US" sz="24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often  </a:t>
            </a:r>
            <a:r>
              <a:rPr lang="en-US" sz="2400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present, even </a:t>
            </a:r>
            <a:r>
              <a:rPr lang="en-US" sz="24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at earlier </a:t>
            </a:r>
            <a:r>
              <a:rPr lang="en-US" sz="2400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stages </a:t>
            </a:r>
            <a:r>
              <a:rPr lang="en-US" sz="24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of CKD (stages  1–3)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2400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Treat</a:t>
            </a:r>
            <a:r>
              <a:rPr lang="en-US" sz="2400" spc="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hyper-</a:t>
            </a:r>
            <a:r>
              <a:rPr lang="en-US" sz="2400" spc="-5" dirty="0" err="1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kalemia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24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en-US" sz="2400" spc="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rarely</a:t>
            </a:r>
            <a:r>
              <a:rPr lang="en-US" sz="2400" spc="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&lt;7.35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69900" marR="1397635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24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usually be corrected </a:t>
            </a:r>
            <a:r>
              <a:rPr lang="en-US" sz="24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oral sodium  bicarbonate</a:t>
            </a:r>
            <a:r>
              <a:rPr lang="en-US" sz="2400" spc="2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supplementation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FLUID, ELECTROLYTE, AND ACID-BASE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5" dirty="0" smtClean="0">
                <a:solidFill>
                  <a:srgbClr val="00AF50"/>
                </a:solidFill>
                <a:latin typeface="Times New Roman" pitchFamily="18" charset="0"/>
                <a:cs typeface="Times New Roman" pitchFamily="18" charset="0"/>
              </a:rPr>
              <a:t>Renal </a:t>
            </a:r>
            <a:r>
              <a:rPr lang="en-US" sz="3600" b="1" dirty="0" smtClean="0">
                <a:solidFill>
                  <a:srgbClr val="00AF50"/>
                </a:solidFill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lang="en-US" sz="3600" b="1" spc="-5" dirty="0" smtClean="0">
                <a:solidFill>
                  <a:srgbClr val="00AF50"/>
                </a:solidFill>
                <a:latin typeface="Times New Roman" pitchFamily="18" charset="0"/>
                <a:cs typeface="Times New Roman" pitchFamily="18" charset="0"/>
              </a:rPr>
              <a:t>of Acid-Base</a:t>
            </a:r>
            <a:r>
              <a:rPr lang="en-US" sz="3600" b="1" spc="-15" dirty="0" smtClean="0">
                <a:solidFill>
                  <a:srgbClr val="00AF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" dirty="0" smtClean="0">
                <a:solidFill>
                  <a:srgbClr val="00AF50"/>
                </a:solidFill>
                <a:latin typeface="Times New Roman" pitchFamily="18" charset="0"/>
                <a:cs typeface="Times New Roman" pitchFamily="18" charset="0"/>
              </a:rPr>
              <a:t>Balance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27685" marR="356235" indent="-515620">
              <a:lnSpc>
                <a:spcPct val="100000"/>
              </a:lnSpc>
              <a:spcBef>
                <a:spcPts val="10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lang="en-US" sz="24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Secretion of H+ and </a:t>
            </a:r>
            <a:r>
              <a:rPr lang="en-US" sz="2400" b="1" spc="-5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Reabsorption</a:t>
            </a:r>
            <a:r>
              <a:rPr lang="en-US" sz="24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of HCO3 by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Renal  Tubules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079500" marR="51435" lvl="1" indent="-45720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1078865" algn="l"/>
                <a:tab pos="1079500" algn="l"/>
              </a:tabLst>
            </a:pPr>
            <a:r>
              <a:rPr lang="en-US" sz="2000" b="1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H+ is </a:t>
            </a:r>
            <a:r>
              <a:rPr lang="en-US" sz="2000" b="1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Secreted </a:t>
            </a:r>
            <a:r>
              <a:rPr lang="en-US" sz="20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by Secondary </a:t>
            </a:r>
            <a:r>
              <a:rPr lang="en-US" sz="20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Active Transport </a:t>
            </a:r>
            <a:r>
              <a:rPr lang="en-US" sz="20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spc="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Early </a:t>
            </a:r>
            <a:r>
              <a:rPr lang="en-US" sz="20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Tubular  Segments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0" lvl="1" indent="-457200">
              <a:lnSpc>
                <a:spcPct val="100000"/>
              </a:lnSpc>
              <a:buAutoNum type="alphaLcPeriod"/>
              <a:tabLst>
                <a:tab pos="1078865" algn="l"/>
                <a:tab pos="1079500" algn="l"/>
              </a:tabLst>
            </a:pPr>
            <a:r>
              <a:rPr lang="en-US" sz="20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Filtered </a:t>
            </a:r>
            <a:r>
              <a:rPr lang="en-US" sz="2000" b="1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HCO3 is </a:t>
            </a:r>
            <a:r>
              <a:rPr lang="en-US" sz="2000" b="1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Reabsorbed </a:t>
            </a:r>
            <a:r>
              <a:rPr lang="en-US" sz="20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Interaction with H+ </a:t>
            </a:r>
            <a:r>
              <a:rPr lang="en-US" sz="20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spc="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000" spc="-13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Tubules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0" lvl="1" indent="-457200">
              <a:lnSpc>
                <a:spcPct val="100000"/>
              </a:lnSpc>
              <a:buAutoNum type="alphaLcPeriod"/>
              <a:tabLst>
                <a:tab pos="1078865" algn="l"/>
                <a:tab pos="1079500" algn="l"/>
              </a:tabLst>
            </a:pPr>
            <a:r>
              <a:rPr lang="en-US" sz="20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Primary Active </a:t>
            </a:r>
            <a:r>
              <a:rPr lang="en-US" sz="2000" b="1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Secretion </a:t>
            </a:r>
            <a:r>
              <a:rPr lang="en-US" sz="2000" b="1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H+ in the </a:t>
            </a:r>
            <a:r>
              <a:rPr lang="en-US" sz="2000" b="1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Intercalated </a:t>
            </a:r>
            <a:r>
              <a:rPr lang="en-US" sz="2000" b="1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Cells </a:t>
            </a:r>
            <a:r>
              <a:rPr lang="en-US" sz="20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000" spc="-13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Late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0">
              <a:lnSpc>
                <a:spcPts val="2400"/>
              </a:lnSpc>
            </a:pPr>
            <a:r>
              <a:rPr lang="en-US" sz="20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Distal and Collecting</a:t>
            </a:r>
            <a:r>
              <a:rPr lang="en-US" sz="2000" spc="-7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Tubules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69900" marR="238125" indent="-457200">
              <a:lnSpc>
                <a:spcPts val="2880"/>
              </a:lnSpc>
              <a:spcBef>
                <a:spcPts val="95"/>
              </a:spcBef>
              <a:buAutoNum type="arabicParenR" startAt="2"/>
              <a:tabLst>
                <a:tab pos="469265" algn="l"/>
                <a:tab pos="469900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Combination </a:t>
            </a:r>
            <a:r>
              <a:rPr lang="en-US" sz="24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Excess H+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Phosphate and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Ammonia  </a:t>
            </a:r>
            <a:r>
              <a:rPr lang="en-US" sz="24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Buffers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the Tubule Generates “New”</a:t>
            </a:r>
            <a:r>
              <a:rPr lang="en-US" sz="2400" b="1" spc="-2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HCO3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079500" lvl="1" indent="-457200">
              <a:lnSpc>
                <a:spcPts val="2310"/>
              </a:lnSpc>
              <a:buAutoNum type="alphaLcPeriod"/>
              <a:tabLst>
                <a:tab pos="1078865" algn="l"/>
                <a:tab pos="1079500" algn="l"/>
              </a:tabLst>
            </a:pPr>
            <a:r>
              <a:rPr lang="en-US" sz="2000" b="1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Phosphate Buffer System </a:t>
            </a:r>
            <a:r>
              <a:rPr lang="en-US" sz="20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Carries </a:t>
            </a:r>
            <a:r>
              <a:rPr lang="en-US" sz="20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Excess </a:t>
            </a:r>
            <a:r>
              <a:rPr lang="en-US" sz="20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H+ into </a:t>
            </a:r>
            <a:r>
              <a:rPr lang="en-US" sz="2000" spc="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Urine</a:t>
            </a:r>
            <a:r>
              <a:rPr lang="en-US" sz="2000" spc="-1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0">
              <a:lnSpc>
                <a:spcPct val="100000"/>
              </a:lnSpc>
            </a:pPr>
            <a:r>
              <a:rPr lang="en-US" sz="20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Generates </a:t>
            </a:r>
            <a:r>
              <a:rPr lang="en-US" sz="2000" spc="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2000" spc="-7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HCO3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9500" marR="648335" lvl="1" indent="-457200">
              <a:lnSpc>
                <a:spcPct val="100000"/>
              </a:lnSpc>
              <a:spcBef>
                <a:spcPts val="5"/>
              </a:spcBef>
              <a:buAutoNum type="alphaLcPeriod" startAt="2"/>
              <a:tabLst>
                <a:tab pos="1078865" algn="l"/>
                <a:tab pos="1079500" algn="l"/>
              </a:tabLst>
            </a:pPr>
            <a:r>
              <a:rPr lang="en-US" sz="2000" b="1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Excretion of Excess </a:t>
            </a:r>
            <a:r>
              <a:rPr lang="en-US" sz="2000" b="1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H+ </a:t>
            </a:r>
            <a:r>
              <a:rPr lang="en-US" sz="20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Generation </a:t>
            </a:r>
            <a:r>
              <a:rPr lang="en-US" sz="2000" b="1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000" b="1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HCO3 </a:t>
            </a:r>
            <a:r>
              <a:rPr lang="en-US" sz="20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spc="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US" sz="20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Ammonia Buffer</a:t>
            </a:r>
            <a:r>
              <a:rPr lang="en-US" sz="2000" spc="-5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FLUID, ELECTROLYTE, AND ACID-BASE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3"/>
          <p:cNvSpPr/>
          <p:nvPr/>
        </p:nvSpPr>
        <p:spPr>
          <a:xfrm rot="5400000">
            <a:off x="1295401" y="-685801"/>
            <a:ext cx="6400800" cy="8229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None/>
              <a:tabLst>
                <a:tab pos="469265" algn="l"/>
                <a:tab pos="469900" algn="l"/>
              </a:tabLst>
            </a:pPr>
            <a:r>
              <a:rPr lang="en-US" sz="2400" b="1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To maintain</a:t>
            </a:r>
            <a:r>
              <a:rPr lang="en-US" sz="2400" b="1" spc="2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10" dirty="0" err="1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euvolemia</a:t>
            </a:r>
            <a:r>
              <a:rPr lang="en-US" sz="2000" spc="-1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231900" lvl="1" indent="-609600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Wingdings" pitchFamily="2" charset="2"/>
              <a:buChar char="Ø"/>
              <a:tabLst>
                <a:tab pos="1231265" algn="l"/>
                <a:tab pos="1231900" algn="l"/>
              </a:tabLst>
            </a:pPr>
            <a:r>
              <a:rPr lang="en-US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Adjustments </a:t>
            </a:r>
            <a:r>
              <a:rPr lang="en-US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pc="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dietary intake of</a:t>
            </a:r>
            <a:r>
              <a:rPr lang="en-US" spc="-17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salt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231900" lvl="1" indent="-609600">
              <a:lnSpc>
                <a:spcPct val="100000"/>
              </a:lnSpc>
              <a:buFont typeface="Wingdings" pitchFamily="2" charset="2"/>
              <a:buChar char="Ø"/>
              <a:tabLst>
                <a:tab pos="1231265" algn="l"/>
                <a:tab pos="1231900" algn="l"/>
              </a:tabLst>
            </a:pPr>
            <a:r>
              <a:rPr lang="en-US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use of </a:t>
            </a:r>
            <a:r>
              <a:rPr lang="en-US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loop diuretics, </a:t>
            </a:r>
            <a:r>
              <a:rPr lang="en-US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occasionally </a:t>
            </a:r>
            <a:r>
              <a:rPr lang="en-US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combination</a:t>
            </a:r>
            <a:r>
              <a:rPr lang="en-US" spc="-9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 err="1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metolazone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69900" lvl="1" indent="-457200">
              <a:lnSpc>
                <a:spcPts val="3354"/>
              </a:lnSpc>
              <a:spcBef>
                <a:spcPts val="580"/>
              </a:spcBef>
              <a:buClr>
                <a:schemeClr val="accent1"/>
              </a:buClr>
              <a:buNone/>
              <a:tabLst>
                <a:tab pos="469265" algn="l"/>
                <a:tab pos="469900" algn="l"/>
              </a:tabLst>
            </a:pPr>
            <a:r>
              <a:rPr lang="en-US" b="1" spc="-10" dirty="0" err="1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Hyponatremia</a:t>
            </a:r>
            <a:r>
              <a:rPr lang="en-US" sz="2800" b="1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en-US" sz="2000" spc="-5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restriction</a:t>
            </a:r>
            <a:endParaRPr lang="en-US" sz="2800" dirty="0" smtClean="0">
              <a:solidFill>
                <a:srgbClr val="001F5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lvl="1" indent="-457200">
              <a:lnSpc>
                <a:spcPts val="3354"/>
              </a:lnSpc>
              <a:spcBef>
                <a:spcPts val="580"/>
              </a:spcBef>
              <a:buClr>
                <a:schemeClr val="accent1"/>
              </a:buClr>
              <a:buNone/>
              <a:tabLst>
                <a:tab pos="469265" algn="l"/>
                <a:tab pos="469900" algn="l"/>
              </a:tabLst>
            </a:pPr>
            <a:r>
              <a:rPr lang="en-US" b="1" spc="-10" dirty="0" err="1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Hyperkalemia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231900" lvl="1" indent="-609600">
              <a:lnSpc>
                <a:spcPct val="100000"/>
              </a:lnSpc>
              <a:spcBef>
                <a:spcPts val="10"/>
              </a:spcBef>
              <a:buFont typeface="Wingdings" pitchFamily="2" charset="2"/>
              <a:buChar char="Ø"/>
              <a:tabLst>
                <a:tab pos="1231265" algn="l"/>
                <a:tab pos="1231900" algn="l"/>
              </a:tabLst>
            </a:pPr>
            <a:r>
              <a:rPr lang="en-US" sz="26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responds </a:t>
            </a:r>
            <a:r>
              <a:rPr lang="en-US" sz="2600" spc="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6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dietary </a:t>
            </a:r>
            <a:r>
              <a:rPr lang="en-US" sz="26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restriction </a:t>
            </a:r>
            <a:r>
              <a:rPr lang="en-US" sz="26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600" spc="-114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potassium,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1231900" lvl="1" indent="-609600">
              <a:lnSpc>
                <a:spcPct val="100000"/>
              </a:lnSpc>
              <a:buFont typeface="Wingdings" pitchFamily="2" charset="2"/>
              <a:buChar char="Ø"/>
              <a:tabLst>
                <a:tab pos="1231265" algn="l"/>
                <a:tab pos="1231900" algn="l"/>
              </a:tabLst>
            </a:pPr>
            <a:r>
              <a:rPr lang="en-US" sz="26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avoidance of </a:t>
            </a:r>
            <a:r>
              <a:rPr lang="en-US" sz="26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potassium</a:t>
            </a:r>
            <a:r>
              <a:rPr lang="en-US" sz="2600" spc="-7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supplements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1231900" lvl="1" indent="-609600">
              <a:lnSpc>
                <a:spcPct val="100000"/>
              </a:lnSpc>
              <a:buFont typeface="Wingdings" pitchFamily="2" charset="2"/>
              <a:buChar char="Ø"/>
              <a:tabLst>
                <a:tab pos="1231265" algn="l"/>
                <a:tab pos="1231900" algn="l"/>
              </a:tabLst>
            </a:pPr>
            <a:r>
              <a:rPr lang="en-US" sz="26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use of </a:t>
            </a:r>
            <a:r>
              <a:rPr lang="en-US" sz="2600" spc="-5" dirty="0" err="1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kaliuretic</a:t>
            </a:r>
            <a:r>
              <a:rPr lang="en-US" sz="2600" spc="-7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diuretics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1231900" lvl="1" indent="-609600">
              <a:lnSpc>
                <a:spcPct val="100000"/>
              </a:lnSpc>
              <a:buFont typeface="Wingdings" pitchFamily="2" charset="2"/>
              <a:buChar char="Ø"/>
              <a:tabLst>
                <a:tab pos="1231265" algn="l"/>
                <a:tab pos="1231900" algn="l"/>
              </a:tabLst>
            </a:pPr>
            <a:r>
              <a:rPr lang="en-US" sz="26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potassium-binding </a:t>
            </a:r>
            <a:r>
              <a:rPr lang="en-US" sz="26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resins, such </a:t>
            </a:r>
            <a:r>
              <a:rPr lang="en-US" sz="26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6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calcium </a:t>
            </a:r>
            <a:r>
              <a:rPr lang="en-US" sz="2600" dirty="0" err="1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resonium</a:t>
            </a:r>
            <a:r>
              <a:rPr lang="en-US" sz="26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or</a:t>
            </a:r>
            <a:r>
              <a:rPr lang="en-US" sz="2600" spc="-114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26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polystyrene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69900" marR="5080" indent="-457200">
              <a:lnSpc>
                <a:spcPts val="3360"/>
              </a:lnSpc>
              <a:spcBef>
                <a:spcPts val="110"/>
              </a:spcBef>
              <a:buNone/>
              <a:tabLst>
                <a:tab pos="469265" algn="l"/>
                <a:tab pos="469900" algn="l"/>
              </a:tabLst>
            </a:pPr>
            <a:r>
              <a:rPr lang="en-US" sz="2400" b="1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The renal tubular acidosis </a:t>
            </a:r>
            <a:r>
              <a:rPr lang="en-US" sz="2400" b="1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subsequent anion-  </a:t>
            </a:r>
            <a:r>
              <a:rPr lang="en-US" sz="2400" b="1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gap </a:t>
            </a:r>
            <a:r>
              <a:rPr lang="en-US" sz="2400" b="1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  <a:r>
              <a:rPr lang="en-US" sz="2400" b="1" spc="4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acidosis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231900" lvl="1" indent="-609600">
              <a:lnSpc>
                <a:spcPts val="2295"/>
              </a:lnSpc>
              <a:buFont typeface="Wingdings" pitchFamily="2" charset="2"/>
              <a:buChar char="Ø"/>
              <a:tabLst>
                <a:tab pos="1231265" algn="l"/>
                <a:tab pos="1231900" algn="l"/>
              </a:tabLst>
            </a:pPr>
            <a:r>
              <a:rPr lang="en-US" sz="260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alkali </a:t>
            </a:r>
            <a:r>
              <a:rPr lang="en-US" sz="26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supplementation,</a:t>
            </a:r>
            <a:r>
              <a:rPr lang="en-US" sz="2600" spc="-7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typically </a:t>
            </a:r>
            <a:r>
              <a:rPr lang="en-US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sodium</a:t>
            </a:r>
            <a:r>
              <a:rPr lang="en-US" spc="-4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bicarbonate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8"/>
          <p:cNvSpPr/>
          <p:nvPr/>
        </p:nvSpPr>
        <p:spPr>
          <a:xfrm>
            <a:off x="1219200" y="228600"/>
            <a:ext cx="7162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spc="-5" dirty="0" smtClean="0">
                <a:solidFill>
                  <a:srgbClr val="C00000"/>
                </a:solidFill>
                <a:latin typeface="Century Gothic"/>
                <a:cs typeface="Century Gothic"/>
              </a:rPr>
              <a:t>DISORDERS OF CALCIUM </a:t>
            </a:r>
            <a:r>
              <a:rPr lang="en-US" sz="2800" b="1" spc="-10" dirty="0" smtClean="0">
                <a:solidFill>
                  <a:srgbClr val="C00000"/>
                </a:solidFill>
                <a:latin typeface="Century Gothic"/>
                <a:cs typeface="Century Gothic"/>
              </a:rPr>
              <a:t>AND PHOSPHATE</a:t>
            </a:r>
            <a:r>
              <a:rPr lang="en-US" sz="2800" b="1" spc="125" dirty="0" smtClean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n-US" sz="2800" b="1" spc="-5" dirty="0" smtClean="0">
                <a:solidFill>
                  <a:srgbClr val="C00000"/>
                </a:solidFill>
                <a:latin typeface="Century Gothic"/>
                <a:cs typeface="Century Gothic"/>
              </a:rPr>
              <a:t>METABOLISM</a:t>
            </a:r>
            <a:r>
              <a:rPr lang="en-US" sz="2800" dirty="0" smtClean="0">
                <a:latin typeface="Century Gothic"/>
                <a:cs typeface="Century Gothic"/>
              </a:rPr>
              <a:t/>
            </a:r>
            <a:br>
              <a:rPr lang="en-US" sz="2800" dirty="0" smtClean="0">
                <a:latin typeface="Century Gothic"/>
                <a:cs typeface="Century Gothic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763000" cy="5257800"/>
          </a:xfrm>
        </p:spPr>
        <p:txBody>
          <a:bodyPr>
            <a:normAutofit/>
          </a:bodyPr>
          <a:lstStyle/>
          <a:p>
            <a:pPr marL="844550">
              <a:lnSpc>
                <a:spcPct val="100000"/>
              </a:lnSpc>
              <a:spcBef>
                <a:spcPts val="2410"/>
              </a:spcBef>
              <a:buNone/>
            </a:pPr>
            <a:r>
              <a:rPr lang="en-US" sz="24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spc="-1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principal complications </a:t>
            </a:r>
            <a:r>
              <a:rPr lang="en-US" sz="2400" b="1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of abnormalities</a:t>
            </a:r>
            <a:r>
              <a:rPr lang="en-US" sz="2400" b="1" spc="15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i="1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calcium and </a:t>
            </a:r>
            <a:r>
              <a:rPr lang="en-US" sz="2400" b="1" i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phosphate metabolism </a:t>
            </a:r>
            <a:r>
              <a:rPr lang="en-US" sz="240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400" spc="6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CKD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063750" indent="-610235">
              <a:lnSpc>
                <a:spcPts val="3354"/>
              </a:lnSpc>
              <a:buFont typeface="Wingdings" pitchFamily="2" charset="2"/>
              <a:buChar char="Ø"/>
              <a:tabLst>
                <a:tab pos="2063750" algn="l"/>
                <a:tab pos="2064385" algn="l"/>
              </a:tabLst>
            </a:pPr>
            <a:r>
              <a:rPr lang="en-US" sz="240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occur in </a:t>
            </a:r>
            <a:r>
              <a:rPr lang="en-US" sz="24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1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skeleton</a:t>
            </a:r>
            <a:r>
              <a:rPr lang="en-US" sz="2400" spc="1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063750" indent="-610235">
              <a:lnSpc>
                <a:spcPct val="100000"/>
              </a:lnSpc>
              <a:buFont typeface="Wingdings" pitchFamily="2" charset="2"/>
              <a:buChar char="Ø"/>
              <a:tabLst>
                <a:tab pos="2063750" algn="l"/>
                <a:tab pos="2064385" algn="l"/>
              </a:tabLst>
            </a:pPr>
            <a:r>
              <a:rPr lang="en-US" sz="24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1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vascular</a:t>
            </a:r>
            <a:r>
              <a:rPr lang="en-US" sz="2400" spc="1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bed,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911350" marR="707390" indent="-457200">
              <a:lnSpc>
                <a:spcPct val="100000"/>
              </a:lnSpc>
              <a:buClr>
                <a:srgbClr val="374B81"/>
              </a:buClr>
              <a:buFont typeface="Wingdings" pitchFamily="2" charset="2"/>
              <a:buChar char="Ø"/>
              <a:tabLst>
                <a:tab pos="2063750" algn="l"/>
                <a:tab pos="2064385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with occasional </a:t>
            </a:r>
            <a:r>
              <a:rPr lang="en-US" sz="2400" spc="-1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severe </a:t>
            </a:r>
            <a:r>
              <a:rPr lang="en-US" sz="24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involvement of  </a:t>
            </a:r>
            <a:r>
              <a:rPr lang="en-US" sz="2400" spc="-5" dirty="0" err="1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extraosseous</a:t>
            </a:r>
            <a:r>
              <a:rPr lang="en-US" sz="24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soft</a:t>
            </a:r>
            <a:r>
              <a:rPr lang="en-US" sz="2400" spc="5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tissues</a:t>
            </a:r>
          </a:p>
          <a:p>
            <a:pPr marL="1911350" marR="707390" indent="-457200">
              <a:lnSpc>
                <a:spcPct val="100000"/>
              </a:lnSpc>
              <a:buClr>
                <a:srgbClr val="374B81"/>
              </a:buClr>
              <a:buNone/>
              <a:tabLst>
                <a:tab pos="2063750" algn="l"/>
                <a:tab pos="2064385" algn="l"/>
              </a:tabLst>
            </a:pPr>
            <a:r>
              <a:rPr lang="en-US" sz="2400" b="1" spc="-1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Bone </a:t>
            </a:r>
            <a:r>
              <a:rPr lang="en-US" sz="2400" b="1" spc="-5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manifestations of CKD, classified</a:t>
            </a:r>
            <a:r>
              <a:rPr lang="en-US" sz="2400" b="1" spc="95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5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as: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911350" marR="584200" indent="-457200">
              <a:lnSpc>
                <a:spcPts val="3360"/>
              </a:lnSpc>
              <a:spcBef>
                <a:spcPts val="105"/>
              </a:spcBef>
              <a:buFont typeface="Wingdings" pitchFamily="2" charset="2"/>
              <a:buChar char="Ø"/>
              <a:tabLst>
                <a:tab pos="1911350" algn="l"/>
                <a:tab pos="1911985" algn="l"/>
              </a:tabLst>
            </a:pP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associated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bone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turnover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increased PTH</a:t>
            </a:r>
            <a:r>
              <a:rPr lang="en-US" sz="24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levels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911350" marR="381635" indent="-457200">
              <a:lnSpc>
                <a:spcPts val="3360"/>
              </a:lnSpc>
              <a:spcBef>
                <a:spcPts val="5"/>
              </a:spcBef>
              <a:buFont typeface="Wingdings" pitchFamily="2" charset="2"/>
              <a:buChar char="Ø"/>
              <a:tabLst>
                <a:tab pos="1911350" algn="l"/>
                <a:tab pos="1911985" algn="l"/>
              </a:tabLst>
            </a:pP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bone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turnover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or normal PTH  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levels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 smtClean="0">
                <a:solidFill>
                  <a:srgbClr val="FF0000"/>
                </a:solidFill>
              </a:rPr>
              <a:t>Duration</a:t>
            </a:r>
            <a:r>
              <a:rPr lang="en-US" sz="2700" b="1" i="1" dirty="0" smtClean="0">
                <a:solidFill>
                  <a:srgbClr val="FF0000"/>
                </a:solidFill>
              </a:rPr>
              <a:t>≥3 months, based on documentation or  inference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Duration is necessary to distinguish chronic from acute  kidney diseases.</a:t>
            </a:r>
          </a:p>
          <a:p>
            <a:pPr>
              <a:buNone/>
            </a:pPr>
            <a:r>
              <a:rPr lang="en-US" dirty="0" smtClean="0"/>
              <a:t>1.Clinical evaluation can often suggest duration</a:t>
            </a:r>
          </a:p>
          <a:p>
            <a:pPr>
              <a:buNone/>
            </a:pPr>
            <a:r>
              <a:rPr lang="en-US" dirty="0" smtClean="0"/>
              <a:t>2.Documentation of duration is usually not available  in epidemiologic studies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spc="-5" dirty="0" smtClean="0">
                <a:solidFill>
                  <a:srgbClr val="C00000"/>
                </a:solidFill>
                <a:latin typeface="Century Gothic"/>
                <a:cs typeface="Century Gothic"/>
              </a:rPr>
              <a:t>DISORDERS OF CALCIUM </a:t>
            </a:r>
            <a:r>
              <a:rPr lang="en-US" sz="2800" b="1" spc="-10" dirty="0" smtClean="0">
                <a:solidFill>
                  <a:srgbClr val="C00000"/>
                </a:solidFill>
                <a:latin typeface="Century Gothic"/>
                <a:cs typeface="Century Gothic"/>
              </a:rPr>
              <a:t>AND PHOSPHATE</a:t>
            </a:r>
            <a:r>
              <a:rPr lang="en-US" sz="2800" b="1" spc="125" dirty="0" smtClean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n-US" sz="2800" b="1" spc="-5" dirty="0" smtClean="0">
                <a:solidFill>
                  <a:srgbClr val="C00000"/>
                </a:solidFill>
                <a:latin typeface="Century Gothic"/>
                <a:cs typeface="Century Gothic"/>
              </a:rPr>
              <a:t>METABOLISM</a:t>
            </a:r>
            <a:r>
              <a:rPr lang="en-US" sz="2800" dirty="0" smtClean="0">
                <a:latin typeface="Century Gothic"/>
                <a:cs typeface="Century Gothic"/>
              </a:rPr>
              <a:t/>
            </a:r>
            <a:br>
              <a:rPr lang="en-US" sz="2800" dirty="0" smtClean="0">
                <a:latin typeface="Century Gothic"/>
                <a:cs typeface="Century Gothic"/>
              </a:rPr>
            </a:br>
            <a:endParaRPr lang="en-US" sz="2800" dirty="0"/>
          </a:p>
        </p:txBody>
      </p:sp>
      <p:sp>
        <p:nvSpPr>
          <p:cNvPr id="4" name="object 7"/>
          <p:cNvSpPr txBox="1"/>
          <p:nvPr/>
        </p:nvSpPr>
        <p:spPr>
          <a:xfrm>
            <a:off x="533400" y="1676400"/>
            <a:ext cx="8507095" cy="433644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3070860">
              <a:lnSpc>
                <a:spcPts val="3350"/>
              </a:lnSpc>
              <a:spcBef>
                <a:spcPts val="215"/>
              </a:spcBef>
            </a:pPr>
            <a:r>
              <a:rPr sz="2400" b="1" spc="-5">
                <a:solidFill>
                  <a:srgbClr val="015E0D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b="1" spc="-10" smtClean="0">
                <a:solidFill>
                  <a:srgbClr val="015E0D"/>
                </a:solidFill>
                <a:latin typeface="Times New Roman" pitchFamily="18" charset="0"/>
                <a:cs typeface="Times New Roman" pitchFamily="18" charset="0"/>
              </a:rPr>
              <a:t>patho</a:t>
            </a:r>
            <a:r>
              <a:rPr lang="en-US" sz="2400" b="1" spc="-10" dirty="0" smtClean="0">
                <a:solidFill>
                  <a:srgbClr val="015E0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b="1" spc="-10" smtClean="0">
                <a:solidFill>
                  <a:srgbClr val="015E0D"/>
                </a:solidFill>
                <a:latin typeface="Times New Roman" pitchFamily="18" charset="0"/>
                <a:cs typeface="Times New Roman" pitchFamily="18" charset="0"/>
              </a:rPr>
              <a:t>physiology </a:t>
            </a:r>
            <a:r>
              <a:rPr sz="2400" b="1" spc="-5">
                <a:solidFill>
                  <a:srgbClr val="015E0D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b="1" spc="-5" smtClean="0">
                <a:solidFill>
                  <a:srgbClr val="015E0D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en-US" sz="2400" b="1" spc="-5" dirty="0" smtClean="0">
                <a:solidFill>
                  <a:srgbClr val="015E0D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sz="2400" b="1" spc="-5" smtClean="0">
                <a:solidFill>
                  <a:srgbClr val="015E0D"/>
                </a:solidFill>
                <a:latin typeface="Times New Roman" pitchFamily="18" charset="0"/>
                <a:cs typeface="Times New Roman" pitchFamily="18" charset="0"/>
              </a:rPr>
              <a:t>hyper</a:t>
            </a:r>
            <a:r>
              <a:rPr lang="en-US" sz="2400" b="1" spc="-5" dirty="0" smtClean="0">
                <a:solidFill>
                  <a:srgbClr val="015E0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b="1" spc="-5" smtClean="0">
                <a:solidFill>
                  <a:srgbClr val="015E0D"/>
                </a:solidFill>
                <a:latin typeface="Times New Roman" pitchFamily="18" charset="0"/>
                <a:cs typeface="Times New Roman" pitchFamily="18" charset="0"/>
              </a:rPr>
              <a:t>parathyroidism</a:t>
            </a:r>
            <a:r>
              <a:rPr sz="2400" b="1" spc="-5" dirty="0">
                <a:solidFill>
                  <a:srgbClr val="015E0D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137285" marR="1254125" indent="-515620">
              <a:lnSpc>
                <a:spcPts val="2980"/>
              </a:lnSpc>
              <a:spcBef>
                <a:spcPts val="305"/>
              </a:spcBef>
              <a:buClr>
                <a:srgbClr val="015E0D"/>
              </a:buClr>
              <a:buSzPct val="116666"/>
              <a:tabLst>
                <a:tab pos="1231265" algn="l"/>
                <a:tab pos="1231900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5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Declining GFR </a:t>
            </a:r>
            <a:r>
              <a:rPr sz="2400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leads to </a:t>
            </a:r>
            <a:r>
              <a:rPr sz="2400" b="1" i="1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reduced </a:t>
            </a:r>
            <a:r>
              <a:rPr sz="2400" b="1" i="1" spc="-5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excretion </a:t>
            </a:r>
            <a:r>
              <a:rPr sz="240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sz="2400" spc="-5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phosphate</a:t>
            </a:r>
            <a:endParaRPr lang="en-US" sz="2400" spc="-5" dirty="0" smtClean="0">
              <a:solidFill>
                <a:srgbClr val="374B8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37285" marR="1254125" indent="-515620">
              <a:lnSpc>
                <a:spcPts val="2980"/>
              </a:lnSpc>
              <a:spcBef>
                <a:spcPts val="305"/>
              </a:spcBef>
              <a:buClr>
                <a:srgbClr val="015E0D"/>
              </a:buClr>
              <a:buSzPct val="116666"/>
              <a:tabLst>
                <a:tab pos="1231265" algn="l"/>
                <a:tab pos="1231900" algn="l"/>
              </a:tabLst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31900" indent="-609600">
              <a:lnSpc>
                <a:spcPts val="2765"/>
              </a:lnSpc>
              <a:tabLst>
                <a:tab pos="1231265" algn="l"/>
                <a:tab pos="1231900" algn="l"/>
              </a:tabLst>
            </a:pPr>
            <a:r>
              <a:rPr lang="en-US" sz="240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sz="240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sz="2400" spc="-5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synthesis </a:t>
            </a:r>
            <a:r>
              <a:rPr sz="2400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10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PTH </a:t>
            </a:r>
            <a:r>
              <a:rPr sz="2400" spc="-5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growth of</a:t>
            </a:r>
            <a:r>
              <a:rPr sz="2400" spc="10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parathyroid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079500">
              <a:lnSpc>
                <a:spcPct val="100000"/>
              </a:lnSpc>
            </a:pPr>
            <a:r>
              <a:rPr sz="240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gland</a:t>
            </a:r>
            <a:r>
              <a:rPr sz="2400" spc="-25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mass</a:t>
            </a:r>
            <a:endParaRPr lang="en-US" sz="2400" spc="5" dirty="0" smtClean="0">
              <a:solidFill>
                <a:srgbClr val="374B8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9500">
              <a:lnSpc>
                <a:spcPct val="100000"/>
              </a:lnSpc>
            </a:pPr>
            <a:endParaRPr lang="en-US" sz="2400" spc="5" dirty="0" smtClean="0">
              <a:solidFill>
                <a:srgbClr val="374B8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9500">
              <a:lnSpc>
                <a:spcPct val="100000"/>
              </a:lnSpc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608965" marR="316865" indent="-608965" algn="r">
              <a:lnSpc>
                <a:spcPct val="100000"/>
              </a:lnSpc>
              <a:buFont typeface="Century Gothic"/>
              <a:buAutoNum type="arabicPeriod" startAt="3"/>
              <a:tabLst>
                <a:tab pos="608965" algn="l"/>
                <a:tab pos="609600" algn="l"/>
              </a:tabLst>
            </a:pPr>
            <a:r>
              <a:rPr sz="2400" b="1" i="1" spc="-5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decreased </a:t>
            </a:r>
            <a:r>
              <a:rPr sz="2400" b="1" i="1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levels </a:t>
            </a:r>
            <a:r>
              <a:rPr sz="2400" b="1" i="1" spc="-5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b="1" i="1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ionized </a:t>
            </a:r>
            <a:r>
              <a:rPr sz="2400" b="1" i="1" spc="-5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calcium</a:t>
            </a:r>
            <a:r>
              <a:rPr sz="2400" spc="-5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resulting</a:t>
            </a:r>
            <a:r>
              <a:rPr sz="2400" spc="-90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R="228600" algn="r">
              <a:lnSpc>
                <a:spcPct val="100000"/>
              </a:lnSpc>
            </a:pPr>
            <a:r>
              <a:rPr sz="2400" b="1" i="1" spc="-5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diminished calcitriol </a:t>
            </a:r>
            <a:r>
              <a:rPr sz="2400" spc="-5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production by </a:t>
            </a:r>
            <a:r>
              <a:rPr sz="2400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5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failing</a:t>
            </a:r>
            <a:r>
              <a:rPr sz="2400" spc="-40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kidney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-5" dirty="0" smtClean="0">
                <a:solidFill>
                  <a:srgbClr val="C00000"/>
                </a:solidFill>
                <a:latin typeface="Century Gothic"/>
                <a:cs typeface="Century Gothic"/>
              </a:rPr>
              <a:t>DISORDERS OF CALCIUM </a:t>
            </a:r>
            <a:r>
              <a:rPr lang="en-US" b="1" spc="-10" dirty="0" smtClean="0">
                <a:solidFill>
                  <a:srgbClr val="C00000"/>
                </a:solidFill>
                <a:latin typeface="Century Gothic"/>
                <a:cs typeface="Century Gothic"/>
              </a:rPr>
              <a:t>AND PHOSPHATE</a:t>
            </a:r>
            <a:r>
              <a:rPr lang="en-US" b="1" spc="125" dirty="0" smtClean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n-US" b="1" spc="-5" dirty="0" smtClean="0">
                <a:solidFill>
                  <a:srgbClr val="C00000"/>
                </a:solidFill>
                <a:latin typeface="Century Gothic"/>
                <a:cs typeface="Century Gothic"/>
              </a:rPr>
              <a:t>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4572000"/>
          </a:xfrm>
        </p:spPr>
        <p:txBody>
          <a:bodyPr>
            <a:normAutofit/>
          </a:bodyPr>
          <a:lstStyle/>
          <a:p>
            <a:pPr marL="469900" marR="229870" indent="-457200">
              <a:lnSpc>
                <a:spcPct val="100200"/>
              </a:lnSpc>
              <a:spcBef>
                <a:spcPts val="95"/>
              </a:spcBef>
              <a:buNone/>
              <a:tabLst>
                <a:tab pos="469265" algn="l"/>
                <a:tab pos="469900" algn="l"/>
              </a:tabLst>
            </a:pPr>
            <a:r>
              <a:rPr lang="en-US" sz="2800" b="1" dirty="0" smtClean="0">
                <a:solidFill>
                  <a:srgbClr val="015E0D"/>
                </a:solidFill>
                <a:latin typeface="Century Gothic"/>
                <a:cs typeface="Century Gothic"/>
              </a:rPr>
              <a:t>Calcium, </a:t>
            </a:r>
            <a:r>
              <a:rPr lang="en-US" sz="2800" b="1" spc="-5" dirty="0" smtClean="0">
                <a:solidFill>
                  <a:srgbClr val="015E0D"/>
                </a:solidFill>
                <a:latin typeface="Century Gothic"/>
                <a:cs typeface="Century Gothic"/>
              </a:rPr>
              <a:t>phosphorus, and </a:t>
            </a:r>
            <a:r>
              <a:rPr lang="en-US" sz="2800" b="1" dirty="0" smtClean="0">
                <a:solidFill>
                  <a:srgbClr val="015E0D"/>
                </a:solidFill>
                <a:latin typeface="Century Gothic"/>
                <a:cs typeface="Century Gothic"/>
              </a:rPr>
              <a:t>the </a:t>
            </a:r>
            <a:r>
              <a:rPr lang="en-US" sz="2800" b="1" spc="-5" dirty="0" smtClean="0">
                <a:solidFill>
                  <a:srgbClr val="015E0D"/>
                </a:solidFill>
                <a:latin typeface="Century Gothic"/>
                <a:cs typeface="Century Gothic"/>
              </a:rPr>
              <a:t>cardiovascular  </a:t>
            </a:r>
            <a:r>
              <a:rPr lang="en-US" sz="2800" b="1" dirty="0" smtClean="0">
                <a:solidFill>
                  <a:srgbClr val="015E0D"/>
                </a:solidFill>
                <a:latin typeface="Century Gothic"/>
                <a:cs typeface="Century Gothic"/>
              </a:rPr>
              <a:t>system:</a:t>
            </a:r>
            <a:endParaRPr lang="en-US" sz="2800" spc="-5" dirty="0" smtClean="0">
              <a:solidFill>
                <a:srgbClr val="374B8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marR="229870" indent="-457200">
              <a:lnSpc>
                <a:spcPct val="100200"/>
              </a:lnSpc>
              <a:spcBef>
                <a:spcPts val="95"/>
              </a:spcBef>
              <a:buFont typeface="Wingdings" pitchFamily="2" charset="2"/>
              <a:buChar char="Ø"/>
              <a:tabLst>
                <a:tab pos="469265" algn="l"/>
                <a:tab pos="469900" algn="l"/>
              </a:tabLst>
            </a:pPr>
            <a:r>
              <a:rPr lang="en-US" sz="28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Hyper-</a:t>
            </a:r>
            <a:r>
              <a:rPr lang="en-US" sz="2800" spc="-5" dirty="0" err="1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phosphatemia</a:t>
            </a:r>
            <a:r>
              <a:rPr lang="en-US" sz="28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and hyper-</a:t>
            </a:r>
            <a:r>
              <a:rPr lang="en-US" sz="2800" spc="-5" dirty="0" err="1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calcemia</a:t>
            </a:r>
            <a:r>
              <a:rPr lang="en-US" sz="28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 are associated with </a:t>
            </a:r>
            <a:r>
              <a:rPr lang="en-US" sz="2800" b="1" i="1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sz="2800" b="1" i="1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vascular  calcification </a:t>
            </a:r>
            <a:r>
              <a:rPr lang="en-US" sz="2800" dirty="0" err="1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calcification</a:t>
            </a:r>
            <a:r>
              <a:rPr lang="en-US" sz="280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2800" b="1" i="1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media in</a:t>
            </a:r>
            <a:r>
              <a:rPr lang="en-US" sz="2800" b="1" i="1" spc="-114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coronary </a:t>
            </a:r>
            <a:r>
              <a:rPr lang="en-US" sz="2800" spc="-1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arteries </a:t>
            </a:r>
            <a:r>
              <a:rPr lang="en-US" sz="28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even </a:t>
            </a:r>
            <a:r>
              <a:rPr lang="en-US" sz="2800" b="1" i="1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n-US" sz="2800" b="1" i="1" spc="-2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valves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340995" indent="-342900">
              <a:lnSpc>
                <a:spcPct val="100000"/>
              </a:lnSpc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8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ingested calcium </a:t>
            </a:r>
            <a:r>
              <a:rPr lang="en-US" sz="2800" b="1" i="1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cannot be deposited </a:t>
            </a:r>
            <a:r>
              <a:rPr lang="en-US" sz="28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in  bones with low</a:t>
            </a:r>
            <a:r>
              <a:rPr lang="en-US" sz="2800" spc="-3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turnover </a:t>
            </a:r>
            <a:r>
              <a:rPr lang="en-US" sz="280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osteoporosis </a:t>
            </a:r>
            <a:r>
              <a:rPr lang="en-US" sz="28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and vascular</a:t>
            </a:r>
            <a:r>
              <a:rPr lang="en-US" sz="2800" spc="-8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calcification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8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Hyper-</a:t>
            </a:r>
            <a:r>
              <a:rPr lang="en-US" sz="2800" spc="-5" dirty="0" err="1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phosphatemia</a:t>
            </a:r>
            <a:r>
              <a:rPr lang="en-US" sz="28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8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induce </a:t>
            </a:r>
            <a:r>
              <a:rPr lang="en-US" sz="280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i="1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change  </a:t>
            </a:r>
            <a:r>
              <a:rPr lang="en-US" sz="2800" b="1" i="1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i="1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gene expression </a:t>
            </a:r>
            <a:r>
              <a:rPr lang="en-US" sz="28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in vascular</a:t>
            </a:r>
            <a:r>
              <a:rPr lang="en-US" sz="2800" spc="-2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spc="-5" dirty="0" smtClean="0">
                <a:solidFill>
                  <a:srgbClr val="C00000"/>
                </a:solidFill>
                <a:latin typeface="Century Gothic"/>
                <a:cs typeface="Century Gothic"/>
              </a:rPr>
              <a:t>DISORDERS OF CALCIUM </a:t>
            </a:r>
            <a:r>
              <a:rPr lang="en-US" sz="3200" b="1" spc="-10" dirty="0" smtClean="0">
                <a:solidFill>
                  <a:srgbClr val="C00000"/>
                </a:solidFill>
                <a:latin typeface="Century Gothic"/>
                <a:cs typeface="Century Gothic"/>
              </a:rPr>
              <a:t>AND PHOSPHATE</a:t>
            </a:r>
            <a:r>
              <a:rPr lang="en-US" sz="3200" b="1" spc="125" dirty="0" smtClean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n-US" sz="3200" b="1" spc="-5" dirty="0" smtClean="0">
                <a:solidFill>
                  <a:srgbClr val="C00000"/>
                </a:solidFill>
                <a:latin typeface="Century Gothic"/>
                <a:cs typeface="Century Gothic"/>
              </a:rPr>
              <a:t>METABOLISM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015E0D"/>
                </a:solidFill>
                <a:latin typeface="Century Gothic"/>
                <a:cs typeface="Century Gothic"/>
              </a:rPr>
              <a:t>other </a:t>
            </a:r>
            <a:r>
              <a:rPr lang="en-US" sz="2800" b="1" spc="-5" dirty="0" smtClean="0">
                <a:solidFill>
                  <a:srgbClr val="015E0D"/>
                </a:solidFill>
                <a:latin typeface="Century Gothic"/>
                <a:cs typeface="Century Gothic"/>
              </a:rPr>
              <a:t>complications of abnormal </a:t>
            </a:r>
            <a:r>
              <a:rPr lang="en-US" sz="2800" b="1" dirty="0" smtClean="0">
                <a:solidFill>
                  <a:srgbClr val="015E0D"/>
                </a:solidFill>
                <a:latin typeface="Century Gothic"/>
                <a:cs typeface="Century Gothic"/>
              </a:rPr>
              <a:t>mineral  metabolism:</a:t>
            </a:r>
          </a:p>
          <a:p>
            <a:pPr marL="683895" marR="2085975" indent="-457200">
              <a:lnSpc>
                <a:spcPts val="3600"/>
              </a:lnSpc>
              <a:buFont typeface="Wingdings" pitchFamily="2" charset="2"/>
              <a:buChar char="Ø"/>
              <a:tabLst>
                <a:tab pos="683895" algn="l"/>
              </a:tabLst>
            </a:pPr>
            <a:r>
              <a:rPr lang="en-US" sz="2800" dirty="0" err="1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Calciphylaxis</a:t>
            </a:r>
            <a:r>
              <a:rPr lang="en-US" sz="280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spc="-5" dirty="0" err="1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calcific</a:t>
            </a:r>
            <a:r>
              <a:rPr lang="en-US" sz="2800" spc="-10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uremic  </a:t>
            </a:r>
            <a:r>
              <a:rPr lang="en-US" sz="2800" spc="-5" dirty="0" err="1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arteriolopathy</a:t>
            </a:r>
            <a:r>
              <a:rPr lang="en-US" sz="28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83895" marR="2085975" indent="-457200">
              <a:lnSpc>
                <a:spcPts val="3600"/>
              </a:lnSpc>
              <a:buFont typeface="Wingdings" pitchFamily="2" charset="2"/>
              <a:buChar char="Ø"/>
              <a:tabLst>
                <a:tab pos="683895" algn="l"/>
              </a:tabLst>
            </a:pPr>
            <a:r>
              <a:rPr lang="en-US" sz="28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sz="2800" spc="-1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etiologies</a:t>
            </a:r>
          </a:p>
          <a:p>
            <a:pPr marL="683895" marR="2085975" indent="-457200">
              <a:lnSpc>
                <a:spcPts val="3600"/>
              </a:lnSpc>
              <a:buFont typeface="Wingdings" pitchFamily="2" charset="2"/>
              <a:buChar char="Ø"/>
              <a:tabLst>
                <a:tab pos="683895" algn="l"/>
              </a:tabLst>
            </a:pPr>
            <a:r>
              <a:rPr lang="en-US" sz="24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use of </a:t>
            </a:r>
            <a:r>
              <a:rPr lang="en-US" sz="240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oral </a:t>
            </a:r>
            <a:r>
              <a:rPr lang="en-US" sz="24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calcium as a </a:t>
            </a:r>
            <a:r>
              <a:rPr lang="en-US" sz="2400" spc="-10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phosphate  </a:t>
            </a:r>
            <a:r>
              <a:rPr lang="en-US" sz="2400" spc="-5" dirty="0" smtClean="0">
                <a:solidFill>
                  <a:srgbClr val="374B81"/>
                </a:solidFill>
                <a:latin typeface="Times New Roman" pitchFamily="18" charset="0"/>
                <a:cs typeface="Times New Roman" pitchFamily="18" charset="0"/>
              </a:rPr>
              <a:t>binder</a:t>
            </a:r>
          </a:p>
          <a:p>
            <a:pPr marL="683895" marR="2085975" indent="-457200">
              <a:lnSpc>
                <a:spcPts val="3600"/>
              </a:lnSpc>
              <a:buFont typeface="Wingdings" pitchFamily="2" charset="2"/>
              <a:buChar char="Ø"/>
              <a:tabLst>
                <a:tab pos="683895" algn="l"/>
              </a:tabLst>
            </a:pPr>
            <a:r>
              <a:rPr lang="en-US" sz="2400" spc="-15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Warfarin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015E0D"/>
              </a:solidFill>
              <a:latin typeface="Century Gothic"/>
              <a:cs typeface="Century Gothic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err="1" smtClean="0"/>
              <a:t>Sevelamer</a:t>
            </a:r>
            <a:r>
              <a:rPr lang="en-US" b="1" dirty="0" smtClean="0"/>
              <a:t> and lanthanum –</a:t>
            </a:r>
            <a:r>
              <a:rPr lang="en-US" dirty="0" smtClean="0"/>
              <a:t>non calcium containing  polymers</a:t>
            </a:r>
          </a:p>
          <a:p>
            <a:r>
              <a:rPr lang="en-US" b="1" dirty="0" err="1" smtClean="0"/>
              <a:t>Calcitriol</a:t>
            </a:r>
            <a:r>
              <a:rPr lang="en-US" b="1" dirty="0" smtClean="0"/>
              <a:t> </a:t>
            </a:r>
            <a:r>
              <a:rPr lang="en-US" dirty="0" smtClean="0"/>
              <a:t>exerts a direct suppressive effect on PTH  secretion and also indirectly suppresses PTH secretion by  raising the concentration of </a:t>
            </a:r>
            <a:r>
              <a:rPr lang="en-US" dirty="0" smtClean="0"/>
              <a:t>ionized calcium</a:t>
            </a:r>
            <a:endParaRPr lang="en-US" dirty="0" smtClean="0"/>
          </a:p>
          <a:p>
            <a:r>
              <a:rPr lang="en-US" b="1" dirty="0" smtClean="0"/>
              <a:t>recommended target PTH level between 150 and  300pg/</a:t>
            </a:r>
            <a:r>
              <a:rPr lang="en-US" b="1" dirty="0" err="1" smtClean="0"/>
              <a:t>mL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6962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CARDIO VASCULAR ABNORMALITIES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1</a:t>
            </a:r>
            <a:r>
              <a:rPr lang="en-US" b="1" dirty="0" smtClean="0"/>
              <a:t>) Ischemic </a:t>
            </a:r>
            <a:r>
              <a:rPr lang="en-US" b="1" dirty="0" err="1" smtClean="0"/>
              <a:t>vasculardisease</a:t>
            </a:r>
            <a:endParaRPr lang="en-US" b="1" dirty="0" smtClean="0"/>
          </a:p>
          <a:p>
            <a:r>
              <a:rPr lang="en-US" dirty="0" smtClean="0"/>
              <a:t>The CKD-related risk </a:t>
            </a:r>
            <a:r>
              <a:rPr lang="en-US" dirty="0" smtClean="0"/>
              <a:t>factors comprise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1.anemia,</a:t>
            </a:r>
          </a:p>
          <a:p>
            <a:pPr>
              <a:buNone/>
            </a:pPr>
            <a:r>
              <a:rPr lang="en-US" dirty="0" smtClean="0"/>
              <a:t>2.hyperphosphatemia,</a:t>
            </a:r>
          </a:p>
          <a:p>
            <a:pPr>
              <a:buNone/>
            </a:pPr>
            <a:r>
              <a:rPr lang="en-US" dirty="0" smtClean="0"/>
              <a:t>3.hyperparathyroidism,</a:t>
            </a:r>
          </a:p>
          <a:p>
            <a:pPr>
              <a:buNone/>
            </a:pPr>
            <a:r>
              <a:rPr lang="en-US" dirty="0" smtClean="0"/>
              <a:t>4.sleep </a:t>
            </a:r>
            <a:r>
              <a:rPr lang="en-US" dirty="0" smtClean="0"/>
              <a:t>apnea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5.Generalized inflammation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Cardiac </a:t>
            </a:r>
            <a:r>
              <a:rPr lang="en-US" dirty="0" err="1" smtClean="0"/>
              <a:t>troponin</a:t>
            </a:r>
            <a:r>
              <a:rPr lang="en-US" dirty="0" smtClean="0"/>
              <a:t> levels are frequently elevated in  CKD without evidence of acute ischemia.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2</a:t>
            </a:r>
            <a:r>
              <a:rPr lang="en-US" b="1" dirty="0" smtClean="0"/>
              <a:t>) </a:t>
            </a:r>
            <a:r>
              <a:rPr lang="en-US" b="1" dirty="0" smtClean="0"/>
              <a:t>Heart-failure</a:t>
            </a:r>
            <a:endParaRPr lang="en-US" b="1" dirty="0" smtClean="0"/>
          </a:p>
          <a:p>
            <a:r>
              <a:rPr lang="en-US" dirty="0" smtClean="0"/>
              <a:t>“bat wing” distribution -form of “low-pressure” </a:t>
            </a:r>
            <a:r>
              <a:rPr lang="en-US" dirty="0" smtClean="0"/>
              <a:t>pulmonary edema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667000"/>
            <a:ext cx="5105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3</a:t>
            </a:r>
            <a:r>
              <a:rPr lang="en-US" b="1" dirty="0" smtClean="0"/>
              <a:t>) Hypertension and left ventricular  hypertrophy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anemia </a:t>
            </a:r>
            <a:r>
              <a:rPr lang="en-US" dirty="0" smtClean="0"/>
              <a:t>and the placement </a:t>
            </a:r>
            <a:r>
              <a:rPr lang="en-US" dirty="0" smtClean="0"/>
              <a:t>of an  </a:t>
            </a:r>
            <a:r>
              <a:rPr lang="en-US" dirty="0" err="1" smtClean="0"/>
              <a:t>arterio</a:t>
            </a:r>
            <a:r>
              <a:rPr lang="en-US" dirty="0" smtClean="0"/>
              <a:t>-venous fistula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low </a:t>
            </a:r>
            <a:r>
              <a:rPr lang="en-US" dirty="0" smtClean="0"/>
              <a:t>blood pressure actually carries a  worse prognosis than does high blood  pressure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Erythro</a:t>
            </a:r>
            <a:r>
              <a:rPr lang="en-US" dirty="0" smtClean="0"/>
              <a:t>-</a:t>
            </a:r>
            <a:r>
              <a:rPr lang="en-US" dirty="0" err="1" smtClean="0"/>
              <a:t>poiesis</a:t>
            </a:r>
            <a:r>
              <a:rPr lang="en-US" dirty="0" smtClean="0"/>
              <a:t>-stimulating agents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MANAGEMENT OF HYPERTENSION</a:t>
            </a:r>
            <a:endParaRPr lang="en-US" b="1" dirty="0" smtClean="0"/>
          </a:p>
          <a:p>
            <a:r>
              <a:rPr lang="en-US" dirty="0" smtClean="0"/>
              <a:t>Blood </a:t>
            </a:r>
            <a:r>
              <a:rPr lang="en-US" dirty="0" smtClean="0"/>
              <a:t>pressure should be </a:t>
            </a:r>
            <a:r>
              <a:rPr lang="en-US" dirty="0" smtClean="0"/>
              <a:t>reduced to  </a:t>
            </a:r>
            <a:r>
              <a:rPr lang="en-US" dirty="0" smtClean="0"/>
              <a:t>125/75</a:t>
            </a:r>
          </a:p>
          <a:p>
            <a:r>
              <a:rPr lang="en-US" dirty="0" smtClean="0"/>
              <a:t>Salt </a:t>
            </a:r>
            <a:r>
              <a:rPr lang="en-US" dirty="0" smtClean="0"/>
              <a:t>restriction should be the first </a:t>
            </a:r>
            <a:r>
              <a:rPr lang="en-US" dirty="0" smtClean="0"/>
              <a:t>line of  </a:t>
            </a:r>
            <a:r>
              <a:rPr lang="en-US" dirty="0" smtClean="0"/>
              <a:t>therapy</a:t>
            </a:r>
          </a:p>
          <a:p>
            <a:endParaRPr lang="en-US" dirty="0" smtClean="0"/>
          </a:p>
          <a:p>
            <a:r>
              <a:rPr lang="en-US" b="1" dirty="0" smtClean="0"/>
              <a:t>MANAGEMENT OF </a:t>
            </a:r>
            <a:r>
              <a:rPr lang="en-US" b="1" dirty="0" smtClean="0"/>
              <a:t>CARDIO VASCULAR DISEASE</a:t>
            </a:r>
            <a:endParaRPr lang="en-US" b="1" dirty="0" smtClean="0"/>
          </a:p>
          <a:p>
            <a:r>
              <a:rPr lang="en-US" dirty="0" smtClean="0"/>
              <a:t>Lifestyle </a:t>
            </a:r>
            <a:r>
              <a:rPr lang="en-US" dirty="0" smtClean="0"/>
              <a:t>changes, </a:t>
            </a:r>
            <a:r>
              <a:rPr lang="en-US" dirty="0" smtClean="0"/>
              <a:t>including regular  </a:t>
            </a:r>
            <a:r>
              <a:rPr lang="en-US" dirty="0" smtClean="0"/>
              <a:t>exercise</a:t>
            </a:r>
          </a:p>
          <a:p>
            <a:r>
              <a:rPr lang="en-US" dirty="0" smtClean="0"/>
              <a:t>Manage </a:t>
            </a:r>
            <a:r>
              <a:rPr lang="en-US" dirty="0" err="1" smtClean="0"/>
              <a:t>dyslipidemia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Glomerular filtration rate (GFR) </a:t>
            </a:r>
            <a:r>
              <a:rPr lang="en-US" sz="2800" b="1" i="1" dirty="0" smtClean="0">
                <a:solidFill>
                  <a:srgbClr val="FF0000"/>
                </a:solidFill>
              </a:rPr>
              <a:t>&lt;60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mL</a:t>
            </a:r>
            <a:r>
              <a:rPr lang="en-US" sz="2800" b="1" i="1" dirty="0" smtClean="0">
                <a:solidFill>
                  <a:srgbClr val="FF0000"/>
                </a:solidFill>
              </a:rPr>
              <a:t>/min/1.73m2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GFR is the </a:t>
            </a:r>
            <a:r>
              <a:rPr lang="en-US" b="1" dirty="0" smtClean="0"/>
              <a:t>best overall index of kidney function in health a</a:t>
            </a:r>
            <a:r>
              <a:rPr lang="en-US" dirty="0" smtClean="0"/>
              <a:t>nd disease.</a:t>
            </a:r>
          </a:p>
          <a:p>
            <a:pPr>
              <a:buNone/>
            </a:pPr>
            <a:r>
              <a:rPr lang="en-US" dirty="0" smtClean="0"/>
              <a:t>1.The normal GFR in young adults is approximately </a:t>
            </a:r>
            <a:r>
              <a:rPr lang="en-US" b="1" dirty="0" smtClean="0"/>
              <a:t>125  </a:t>
            </a:r>
            <a:r>
              <a:rPr lang="en-US" b="1" dirty="0" err="1" smtClean="0"/>
              <a:t>mL</a:t>
            </a:r>
            <a:r>
              <a:rPr lang="en-US" b="1" dirty="0" smtClean="0"/>
              <a:t>/min/1.73 m2; GFR &lt;15 </a:t>
            </a:r>
            <a:r>
              <a:rPr lang="en-US" b="1" dirty="0" err="1" smtClean="0"/>
              <a:t>mL</a:t>
            </a:r>
            <a:r>
              <a:rPr lang="en-US" b="1" dirty="0" smtClean="0"/>
              <a:t>/min/1.73 m2 is defined as  kidney failure</a:t>
            </a:r>
          </a:p>
          <a:p>
            <a:pPr>
              <a:buNone/>
            </a:pPr>
            <a:r>
              <a:rPr lang="en-US" dirty="0" smtClean="0"/>
              <a:t>2.Decreased GFR can be detected by current estimating  equations for GFR based on serum </a:t>
            </a:r>
            <a:r>
              <a:rPr lang="en-US" dirty="0" err="1" smtClean="0"/>
              <a:t>creatinine</a:t>
            </a:r>
            <a:r>
              <a:rPr lang="en-US" dirty="0" smtClean="0"/>
              <a:t>  (estimated GFR) but </a:t>
            </a:r>
            <a:r>
              <a:rPr lang="en-US" b="1" dirty="0" smtClean="0"/>
              <a:t>not by serum </a:t>
            </a:r>
            <a:r>
              <a:rPr lang="en-US" b="1" dirty="0" err="1" smtClean="0"/>
              <a:t>creatinine</a:t>
            </a:r>
            <a:r>
              <a:rPr lang="en-US" b="1" dirty="0" smtClean="0"/>
              <a:t> alone</a:t>
            </a:r>
          </a:p>
          <a:p>
            <a:pPr>
              <a:buNone/>
            </a:pPr>
            <a:r>
              <a:rPr lang="en-US" dirty="0" smtClean="0"/>
              <a:t>3.Decreased estimated GFR can be confirmed by measured GFR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Kidney damage, as defined by structural abnormalities or functional abnormalities other than decreased GFR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b="1" dirty="0" smtClean="0"/>
              <a:t>A) Pathologic abnormalities (examples). </a:t>
            </a:r>
            <a:r>
              <a:rPr lang="en-US" dirty="0" smtClean="0"/>
              <a:t>Cause is based on</a:t>
            </a:r>
          </a:p>
          <a:p>
            <a:pPr>
              <a:buNone/>
            </a:pPr>
            <a:r>
              <a:rPr lang="en-US" dirty="0" smtClean="0"/>
              <a:t>underlying illness and pathology. Markers of kidney damage  may reflect pathology.</a:t>
            </a:r>
          </a:p>
          <a:p>
            <a:pPr>
              <a:buNone/>
            </a:pPr>
            <a:r>
              <a:rPr lang="en-US" b="1" dirty="0" smtClean="0"/>
              <a:t>1.Glomerular diseases </a:t>
            </a:r>
            <a:r>
              <a:rPr lang="en-US" dirty="0" smtClean="0"/>
              <a:t>(diabetes, autoimmune diseases,</a:t>
            </a:r>
          </a:p>
          <a:p>
            <a:pPr>
              <a:buNone/>
            </a:pPr>
            <a:r>
              <a:rPr lang="en-US" dirty="0" smtClean="0"/>
              <a:t>systemic infections, drugs, </a:t>
            </a:r>
            <a:r>
              <a:rPr lang="en-US" dirty="0" err="1" smtClean="0"/>
              <a:t>neoplasia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b="1" dirty="0" smtClean="0"/>
              <a:t>2.Vascular diseases </a:t>
            </a:r>
            <a:r>
              <a:rPr lang="en-US" dirty="0" smtClean="0"/>
              <a:t>(atherosclerosis, hypertension, ischemia,  </a:t>
            </a:r>
            <a:r>
              <a:rPr lang="en-US" dirty="0" err="1" smtClean="0"/>
              <a:t>vasculitis</a:t>
            </a:r>
            <a:r>
              <a:rPr lang="en-US" dirty="0" smtClean="0"/>
              <a:t>, thrombotic micro </a:t>
            </a:r>
            <a:r>
              <a:rPr lang="en-US" dirty="0" err="1" smtClean="0"/>
              <a:t>angiopathy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b="1" dirty="0" smtClean="0"/>
              <a:t>3.Tubulo interstitial diseases </a:t>
            </a:r>
            <a:r>
              <a:rPr lang="en-US" dirty="0" smtClean="0"/>
              <a:t>(urinary tract infections, stones,</a:t>
            </a:r>
          </a:p>
          <a:p>
            <a:pPr>
              <a:buNone/>
            </a:pPr>
            <a:r>
              <a:rPr lang="en-US" dirty="0" smtClean="0"/>
              <a:t>obstruction, drug toxicity)</a:t>
            </a:r>
          </a:p>
          <a:p>
            <a:pPr>
              <a:buNone/>
            </a:pPr>
            <a:r>
              <a:rPr lang="en-US" b="1" dirty="0" smtClean="0"/>
              <a:t>4.Cystic disease </a:t>
            </a:r>
            <a:r>
              <a:rPr lang="en-US" dirty="0" smtClean="0"/>
              <a:t>(polycystic kidney disease)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Kidney damage, as defined by structural abnormalities or functional abnormalities other than decreased GFR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b="1" dirty="0" smtClean="0"/>
              <a:t>B) History of kidney transplantation</a:t>
            </a:r>
            <a:r>
              <a:rPr lang="en-US" dirty="0" smtClean="0"/>
              <a:t>. In addition to pathologic abnormalities observed in native kidneys, common pathologic  abnormalities include the following:</a:t>
            </a:r>
          </a:p>
          <a:p>
            <a:pPr>
              <a:buNone/>
            </a:pPr>
            <a:r>
              <a:rPr lang="en-US" b="1" dirty="0" smtClean="0"/>
              <a:t>1.Chronic allograft nephropathy </a:t>
            </a:r>
            <a:r>
              <a:rPr lang="en-US" dirty="0" smtClean="0"/>
              <a:t>(non-specific findings of  tubular atrophy, interstitial fibrosis, vascular and glomerular  sclerosis)</a:t>
            </a:r>
          </a:p>
          <a:p>
            <a:pPr>
              <a:buNone/>
            </a:pPr>
            <a:r>
              <a:rPr lang="en-US" b="1" dirty="0" smtClean="0"/>
              <a:t>2.Rejection</a:t>
            </a:r>
          </a:p>
          <a:p>
            <a:pPr>
              <a:buNone/>
            </a:pPr>
            <a:r>
              <a:rPr lang="en-US" b="1" dirty="0" smtClean="0"/>
              <a:t>3.Drug toxicity </a:t>
            </a:r>
            <a:r>
              <a:rPr lang="en-US" dirty="0" smtClean="0"/>
              <a:t>(</a:t>
            </a:r>
            <a:r>
              <a:rPr lang="en-US" dirty="0" err="1" smtClean="0"/>
              <a:t>calcineurin</a:t>
            </a:r>
            <a:r>
              <a:rPr lang="en-US" dirty="0" smtClean="0"/>
              <a:t> inhibitors)</a:t>
            </a:r>
          </a:p>
          <a:p>
            <a:pPr>
              <a:buNone/>
            </a:pPr>
            <a:r>
              <a:rPr lang="en-US" b="1" dirty="0" smtClean="0"/>
              <a:t>4.BK virus nephropathy</a:t>
            </a:r>
          </a:p>
          <a:p>
            <a:pPr>
              <a:buNone/>
            </a:pPr>
            <a:r>
              <a:rPr lang="en-US" b="1" dirty="0" smtClean="0"/>
              <a:t>5.Recurrent disease </a:t>
            </a:r>
            <a:r>
              <a:rPr lang="en-US" dirty="0" smtClean="0"/>
              <a:t>(glomerular disease, </a:t>
            </a:r>
            <a:r>
              <a:rPr lang="en-US" dirty="0" err="1" smtClean="0"/>
              <a:t>oxalosis</a:t>
            </a:r>
            <a:r>
              <a:rPr lang="en-US" dirty="0" smtClean="0"/>
              <a:t>, </a:t>
            </a:r>
            <a:r>
              <a:rPr lang="en-US" dirty="0" err="1" smtClean="0"/>
              <a:t>Fabry</a:t>
            </a:r>
            <a:r>
              <a:rPr lang="en-US" dirty="0" smtClean="0"/>
              <a:t>  disease)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Kidney damage, as defined by structural abnormalities or functional abnormalities other than decreased GFR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b="1" dirty="0" smtClean="0"/>
              <a:t>C) </a:t>
            </a:r>
            <a:r>
              <a:rPr lang="en-US" b="1" dirty="0" err="1" smtClean="0"/>
              <a:t>Albuminuria</a:t>
            </a:r>
            <a:r>
              <a:rPr lang="en-US" b="1" dirty="0" smtClean="0"/>
              <a:t> </a:t>
            </a:r>
            <a:r>
              <a:rPr lang="en-US" dirty="0" smtClean="0"/>
              <a:t>as a marker of kidney damage (increased  glomerular permeability, urine albumin-to-</a:t>
            </a:r>
            <a:r>
              <a:rPr lang="en-US" dirty="0" err="1" smtClean="0"/>
              <a:t>creatinine</a:t>
            </a:r>
            <a:r>
              <a:rPr lang="en-US" dirty="0" smtClean="0"/>
              <a:t> ratio[ACR] &gt;30mg/g).*</a:t>
            </a:r>
          </a:p>
          <a:p>
            <a:pPr>
              <a:buNone/>
            </a:pPr>
            <a:r>
              <a:rPr lang="en-US" dirty="0" smtClean="0"/>
              <a:t>1.The </a:t>
            </a:r>
            <a:r>
              <a:rPr lang="en-US" b="1" dirty="0" smtClean="0"/>
              <a:t>normal urine ACR in young adults is &lt;10 mg/g.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</a:t>
            </a:r>
            <a:r>
              <a:rPr lang="en-US" dirty="0" smtClean="0"/>
              <a:t>Urine ACR  categories </a:t>
            </a:r>
            <a:r>
              <a:rPr lang="en-US" i="1" dirty="0" smtClean="0"/>
              <a:t>10-29, 30-300 and &gt;300 mg are termed "high  normal, high, and very high" respectively.</a:t>
            </a:r>
            <a:r>
              <a:rPr lang="en-US" b="1" i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/>
              <a:t>    Urine ACR &gt;2200  mg/g is accompanied by signs and symptoms of </a:t>
            </a:r>
            <a:r>
              <a:rPr lang="en-US" i="1" dirty="0" err="1" smtClean="0"/>
              <a:t>nephrotic</a:t>
            </a:r>
            <a:r>
              <a:rPr lang="en-US" i="1" dirty="0" smtClean="0"/>
              <a:t>  syndrome</a:t>
            </a:r>
          </a:p>
          <a:p>
            <a:pPr>
              <a:buNone/>
            </a:pPr>
            <a:r>
              <a:rPr lang="en-US" dirty="0" smtClean="0"/>
              <a:t>2.Threshold value corresponds approximately to </a:t>
            </a:r>
            <a:r>
              <a:rPr lang="en-US" b="1" i="1" dirty="0" smtClean="0"/>
              <a:t>urine dipstick  values of trace or1+</a:t>
            </a:r>
          </a:p>
          <a:p>
            <a:pPr>
              <a:buNone/>
            </a:pPr>
            <a:r>
              <a:rPr lang="en-US" dirty="0" smtClean="0"/>
              <a:t>3.High urine ACR can be </a:t>
            </a:r>
            <a:r>
              <a:rPr lang="en-US" i="1" dirty="0" smtClean="0"/>
              <a:t>confirmed by urine albumin excretion  in a timed urine collection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322</TotalTime>
  <Words>2040</Words>
  <Application>Microsoft Office PowerPoint</Application>
  <PresentationFormat>On-screen Show (4:3)</PresentationFormat>
  <Paragraphs>365</Paragraphs>
  <Slides>95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Equity</vt:lpstr>
      <vt:lpstr>CKD</vt:lpstr>
      <vt:lpstr>What is CKD? </vt:lpstr>
      <vt:lpstr>What is CKD?</vt:lpstr>
      <vt:lpstr>What is CKD? </vt:lpstr>
      <vt:lpstr> Duration≥3 months, based on documentation or  inference</vt:lpstr>
      <vt:lpstr> Glomerular filtration rate (GFR) &lt;60 mL/min/1.73m2</vt:lpstr>
      <vt:lpstr> Kidney damage, as defined by structural abnormalities or functional abnormalities other than decreased GFR</vt:lpstr>
      <vt:lpstr> Kidney damage, as defined by structural abnormalities or functional abnormalities other than decreased GFR</vt:lpstr>
      <vt:lpstr>Kidney damage, as defined by structural abnormalities or functional abnormalities other than decreased GFR</vt:lpstr>
      <vt:lpstr>Kidney damage, as defined by structural abnormalities or functional abnormalities other than decreased GFR</vt:lpstr>
      <vt:lpstr>Kidney damage, as defined by structural abnormalities or functional abnormalities other than decreased GFR</vt:lpstr>
      <vt:lpstr> PATHOPHYSIOLOGY OF  CHRONIC KIDNEYDISEASE</vt:lpstr>
      <vt:lpstr>PATHOPHYSIOLOGY OF  CHRONIC KIDNEYDISEASE</vt:lpstr>
      <vt:lpstr> Left: Schema of the normal glomerular  architecture. Right: Secondary glomerular changes</vt:lpstr>
      <vt:lpstr> IDENTIFICATION OF RISK FACTORSAND  STAGING OF CKD</vt:lpstr>
      <vt:lpstr> Recommended Equations for Estimation of Glomerular  Filtration Rate (GFR)Using (Serum Creatinine Concentration , Age, Sex, Race, and Body Weight)</vt:lpstr>
      <vt:lpstr> 2) Cockcroft-Gaultequation</vt:lpstr>
      <vt:lpstr>Slide 18</vt:lpstr>
      <vt:lpstr>Slide 19</vt:lpstr>
      <vt:lpstr>Slide 20</vt:lpstr>
      <vt:lpstr>Slide 21</vt:lpstr>
      <vt:lpstr>Slide 22</vt:lpstr>
      <vt:lpstr> IDENTIFICATION OF RISK FACTORSAND  STAGING OFCKD</vt:lpstr>
      <vt:lpstr> ETIOLOGY AND EPIDEMIOLOGY</vt:lpstr>
      <vt:lpstr> ETIOLOGY AND EPIDEMIOLOGY</vt:lpstr>
      <vt:lpstr>ETIOLOGY AND EPIDEMIOLOGY</vt:lpstr>
      <vt:lpstr> Multiple Functions of Kidneys</vt:lpstr>
      <vt:lpstr> PATHOPHYSIOLOGY AND BIOCHEMISTRY OF  UREMIA</vt:lpstr>
      <vt:lpstr>PATHOPHYSIOLOGY AND BIOCHEMISTRY OF  UREMIA</vt:lpstr>
      <vt:lpstr>PATHOPHYSIOLOGY AND BIOCHEMISTRY OF  UREMIA</vt:lpstr>
      <vt:lpstr> CLINICAL ANDLABORATORY  MANIFESTATIONS OF  CHRONIC KIDNEY DISEASE  ANDUREMIA</vt:lpstr>
      <vt:lpstr>1.Fluid and electrolyte disturbances </vt:lpstr>
      <vt:lpstr> 2. Endocrine-metabolic disturbances</vt:lpstr>
      <vt:lpstr> 3. Neuro-muscular disturbances</vt:lpstr>
      <vt:lpstr> 4. Cardiovascular and pulmonary disturbances</vt:lpstr>
      <vt:lpstr> 5. Dermatologic disturbances</vt:lpstr>
      <vt:lpstr> 6. Gastrointestinal disturbances</vt:lpstr>
      <vt:lpstr> 7. Hematologic and immunologic disturbances</vt:lpstr>
      <vt:lpstr> FLUID, ELECTROLYTE, AND ACID-BASE DISORDERS</vt:lpstr>
      <vt:lpstr>Slide 40</vt:lpstr>
      <vt:lpstr>FLUID, ELECTROLYTE, AND ACID-BASE DISORDERS</vt:lpstr>
      <vt:lpstr>Slide 42</vt:lpstr>
      <vt:lpstr>FLUID, ELECTROLYTE, AND ACID-BASE DISORDERS</vt:lpstr>
      <vt:lpstr>FLUID, ELECTROLYTE, AND ACID-BASE DISORDERS</vt:lpstr>
      <vt:lpstr>FLUID, ELECTROLYTE, AND ACID-BASE DISORDERS</vt:lpstr>
      <vt:lpstr>FLUID, ELECTROLYTE, AND ACID-BASE DISORDERS</vt:lpstr>
      <vt:lpstr>FLUID, ELECTROLYTE, AND ACID-BASE DISORDERS</vt:lpstr>
      <vt:lpstr>Slide 48</vt:lpstr>
      <vt:lpstr>DISORDERS OF CALCIUM AND PHOSPHATE METABOLISM </vt:lpstr>
      <vt:lpstr>DISORDERS OF CALCIUM AND PHOSPHATE METABOLISM </vt:lpstr>
      <vt:lpstr>DISORDERS OF CALCIUM AND PHOSPHATE METABOLISM</vt:lpstr>
      <vt:lpstr>DISORDERS OF CALCIUM AND PHOSPHATE METABOLISM</vt:lpstr>
      <vt:lpstr>Slide 53</vt:lpstr>
      <vt:lpstr> CARDIO VASCULAR ABNORMALITIES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Rashid</dc:creator>
  <cp:lastModifiedBy>Rashid</cp:lastModifiedBy>
  <cp:revision>93</cp:revision>
  <dcterms:created xsi:type="dcterms:W3CDTF">2020-10-06T05:21:39Z</dcterms:created>
  <dcterms:modified xsi:type="dcterms:W3CDTF">2020-10-07T07:29:57Z</dcterms:modified>
</cp:coreProperties>
</file>