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EF5F305-8F8B-40F4-8A80-F716C6F903D0}" type="datetimeFigureOut">
              <a:rPr lang="en-US" smtClean="0"/>
              <a:t>02-Apr-20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9838657-8389-4DD1-A67C-284B7AB54CA8}"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5039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647911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97533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174856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EF5F305-8F8B-40F4-8A80-F716C6F903D0}" type="datetimeFigureOut">
              <a:rPr lang="en-US" smtClean="0"/>
              <a:t>02-Apr-20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9838657-8389-4DD1-A67C-284B7AB54CA8}"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99124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9356950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112044717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69761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5F305-8F8B-40F4-8A80-F716C6F903D0}" type="datetimeFigureOut">
              <a:rPr lang="en-US" smtClean="0"/>
              <a:t>02-Apr-20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43419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EF5F305-8F8B-40F4-8A80-F716C6F903D0}" type="datetimeFigureOut">
              <a:rPr lang="en-US" smtClean="0"/>
              <a:t>02-Apr-20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19838657-8389-4DD1-A67C-284B7AB54CA8}"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760701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EF5F305-8F8B-40F4-8A80-F716C6F903D0}" type="datetimeFigureOut">
              <a:rPr lang="en-US" smtClean="0"/>
              <a:t>02-Apr-20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19838657-8389-4DD1-A67C-284B7AB54CA8}" type="slidenum">
              <a:rPr lang="en-US" smtClean="0"/>
              <a:t>‹#›</a:t>
            </a:fld>
            <a:endParaRPr lang="en-US" dirty="0"/>
          </a:p>
        </p:txBody>
      </p:sp>
    </p:spTree>
    <p:extLst>
      <p:ext uri="{BB962C8B-B14F-4D97-AF65-F5344CB8AC3E}">
        <p14:creationId xmlns:p14="http://schemas.microsoft.com/office/powerpoint/2010/main" val="551422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EF5F305-8F8B-40F4-8A80-F716C6F903D0}" type="datetimeFigureOut">
              <a:rPr lang="en-US" smtClean="0"/>
              <a:t>02-Apr-20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9838657-8389-4DD1-A67C-284B7AB54CA8}"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50019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Kinds of Induction </a:t>
            </a:r>
            <a:endParaRPr lang="en-US" dirty="0"/>
          </a:p>
        </p:txBody>
      </p:sp>
      <p:sp>
        <p:nvSpPr>
          <p:cNvPr id="3" name="Subtitle 2"/>
          <p:cNvSpPr>
            <a:spLocks noGrp="1"/>
          </p:cNvSpPr>
          <p:nvPr>
            <p:ph type="subTitle" idx="1"/>
          </p:nvPr>
        </p:nvSpPr>
        <p:spPr>
          <a:xfrm>
            <a:off x="2215045" y="4708478"/>
            <a:ext cx="8045373" cy="2012997"/>
          </a:xfrm>
        </p:spPr>
        <p:txBody>
          <a:bodyPr>
            <a:normAutofit/>
          </a:bodyPr>
          <a:lstStyle/>
          <a:p>
            <a:r>
              <a:rPr lang="en-US" dirty="0" smtClean="0"/>
              <a:t>Online Lecture </a:t>
            </a:r>
          </a:p>
          <a:p>
            <a:r>
              <a:rPr lang="en-US" dirty="0" smtClean="0"/>
              <a:t>Course Instructor: </a:t>
            </a:r>
            <a:r>
              <a:rPr lang="en-US" dirty="0" err="1" smtClean="0"/>
              <a:t>Azka</a:t>
            </a:r>
            <a:r>
              <a:rPr lang="en-US" dirty="0" smtClean="0"/>
              <a:t> </a:t>
            </a:r>
            <a:r>
              <a:rPr lang="en-US" dirty="0" err="1" smtClean="0"/>
              <a:t>Murtaza</a:t>
            </a:r>
            <a:r>
              <a:rPr lang="en-US" dirty="0" smtClean="0"/>
              <a:t> </a:t>
            </a:r>
            <a:endParaRPr lang="en-US" dirty="0" smtClean="0"/>
          </a:p>
          <a:p>
            <a:r>
              <a:rPr lang="en-US" dirty="0" smtClean="0"/>
              <a:t>BS </a:t>
            </a:r>
            <a:r>
              <a:rPr lang="en-US" dirty="0" smtClean="0"/>
              <a:t>4</a:t>
            </a:r>
            <a:r>
              <a:rPr lang="en-US" baseline="30000" dirty="0" smtClean="0"/>
              <a:t>th</a:t>
            </a:r>
            <a:r>
              <a:rPr lang="en-US" dirty="0" smtClean="0"/>
              <a:t> </a:t>
            </a:r>
          </a:p>
          <a:p>
            <a:r>
              <a:rPr lang="en-US" smtClean="0"/>
              <a:t>Subject: Logic </a:t>
            </a:r>
            <a:r>
              <a:rPr lang="en-US" dirty="0" smtClean="0"/>
              <a:t>&amp; Critical thinking </a:t>
            </a:r>
            <a:endParaRPr lang="en-US" dirty="0"/>
          </a:p>
        </p:txBody>
      </p:sp>
    </p:spTree>
    <p:extLst>
      <p:ext uri="{BB962C8B-B14F-4D97-AF65-F5344CB8AC3E}">
        <p14:creationId xmlns:p14="http://schemas.microsoft.com/office/powerpoint/2010/main" val="587429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Induction </a:t>
            </a:r>
            <a:endParaRPr lang="en-US" dirty="0"/>
          </a:p>
        </p:txBody>
      </p:sp>
      <p:sp>
        <p:nvSpPr>
          <p:cNvPr id="3" name="Content Placeholder 2"/>
          <p:cNvSpPr>
            <a:spLocks noGrp="1"/>
          </p:cNvSpPr>
          <p:nvPr>
            <p:ph idx="1"/>
          </p:nvPr>
        </p:nvSpPr>
        <p:spPr/>
        <p:txBody>
          <a:bodyPr/>
          <a:lstStyle/>
          <a:p>
            <a:pPr marL="0" indent="0">
              <a:buNone/>
            </a:pPr>
            <a:r>
              <a:rPr lang="en-US" sz="3600" dirty="0" smtClean="0"/>
              <a:t>Scientific </a:t>
            </a:r>
            <a:r>
              <a:rPr lang="en-US" sz="3600" dirty="0"/>
              <a:t>induction is the establishment of a general real proposition, based on observation of particular instances, in reliance on the principle of the uniformity of nature and the laws of causation. </a:t>
            </a:r>
          </a:p>
          <a:p>
            <a:pPr marL="0" indent="0">
              <a:buNone/>
            </a:pPr>
            <a:endParaRPr lang="en-US" dirty="0"/>
          </a:p>
        </p:txBody>
      </p:sp>
    </p:spTree>
    <p:extLst>
      <p:ext uri="{BB962C8B-B14F-4D97-AF65-F5344CB8AC3E}">
        <p14:creationId xmlns:p14="http://schemas.microsoft.com/office/powerpoint/2010/main" val="3953211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Unscientific Induction or induction by simple enumeration </a:t>
            </a:r>
            <a:endParaRPr lang="en-US" dirty="0"/>
          </a:p>
        </p:txBody>
      </p:sp>
      <p:sp>
        <p:nvSpPr>
          <p:cNvPr id="3" name="Content Placeholder 2"/>
          <p:cNvSpPr>
            <a:spLocks noGrp="1"/>
          </p:cNvSpPr>
          <p:nvPr>
            <p:ph idx="1"/>
          </p:nvPr>
        </p:nvSpPr>
        <p:spPr/>
        <p:txBody>
          <a:bodyPr/>
          <a:lstStyle/>
          <a:p>
            <a:pPr marL="0" indent="0">
              <a:buNone/>
            </a:pPr>
            <a:r>
              <a:rPr lang="en-US" sz="3200" dirty="0" smtClean="0"/>
              <a:t>Induction </a:t>
            </a:r>
            <a:r>
              <a:rPr lang="en-US" sz="3200" dirty="0"/>
              <a:t>by simple enumeration is the establishment of a general real proposition on the ground of more uniform or </a:t>
            </a:r>
            <a:r>
              <a:rPr lang="en-US" sz="3200" dirty="0" smtClean="0"/>
              <a:t>un-contradicted </a:t>
            </a:r>
            <a:r>
              <a:rPr lang="en-US" sz="3200" dirty="0"/>
              <a:t>experience without any attempt at explaining a causal connection. </a:t>
            </a:r>
          </a:p>
          <a:p>
            <a:pPr marL="0" indent="0">
              <a:buNone/>
            </a:pPr>
            <a:endParaRPr lang="en-US" dirty="0"/>
          </a:p>
        </p:txBody>
      </p:sp>
    </p:spTree>
    <p:extLst>
      <p:ext uri="{BB962C8B-B14F-4D97-AF65-F5344CB8AC3E}">
        <p14:creationId xmlns:p14="http://schemas.microsoft.com/office/powerpoint/2010/main" val="2080857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 From Analogy </a:t>
            </a:r>
            <a:endParaRPr lang="en-US" dirty="0"/>
          </a:p>
        </p:txBody>
      </p:sp>
      <p:sp>
        <p:nvSpPr>
          <p:cNvPr id="3" name="Content Placeholder 2"/>
          <p:cNvSpPr>
            <a:spLocks noGrp="1"/>
          </p:cNvSpPr>
          <p:nvPr>
            <p:ph idx="1"/>
          </p:nvPr>
        </p:nvSpPr>
        <p:spPr/>
        <p:txBody>
          <a:bodyPr/>
          <a:lstStyle/>
          <a:p>
            <a:pPr marL="0" indent="0" algn="just">
              <a:buNone/>
            </a:pPr>
            <a:r>
              <a:rPr lang="en-US" sz="3200" dirty="0" smtClean="0"/>
              <a:t>Analogy </a:t>
            </a:r>
            <a:r>
              <a:rPr lang="en-US" sz="3200" dirty="0"/>
              <a:t>is the name of another mode of argument of an inductive character, which is a form of scientific induction. Mill holds that analogical reasoning may be reduced to the following formula, “Two things resemble each other in one or more respects, a certain proposition is truth of the one , therefore, it is truth of the other.” </a:t>
            </a:r>
          </a:p>
          <a:p>
            <a:endParaRPr lang="en-US" dirty="0"/>
          </a:p>
        </p:txBody>
      </p:sp>
    </p:spTree>
    <p:extLst>
      <p:ext uri="{BB962C8B-B14F-4D97-AF65-F5344CB8AC3E}">
        <p14:creationId xmlns:p14="http://schemas.microsoft.com/office/powerpoint/2010/main" val="2237672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err="1" smtClean="0"/>
              <a:t>Copi</a:t>
            </a:r>
            <a:r>
              <a:rPr lang="en-US" dirty="0"/>
              <a:t>, Cohen, </a:t>
            </a:r>
            <a:r>
              <a:rPr lang="en-US" dirty="0" err="1"/>
              <a:t>Jetli</a:t>
            </a:r>
            <a:r>
              <a:rPr lang="en-US" dirty="0"/>
              <a:t> &amp; </a:t>
            </a:r>
            <a:r>
              <a:rPr lang="en-US" dirty="0" err="1"/>
              <a:t>Prabhakar</a:t>
            </a:r>
            <a:r>
              <a:rPr lang="en-US" dirty="0"/>
              <a:t>: Introduction to Logic. </a:t>
            </a:r>
          </a:p>
          <a:p>
            <a:r>
              <a:rPr lang="en-US" dirty="0" err="1" smtClean="0"/>
              <a:t>Chhanda</a:t>
            </a:r>
            <a:r>
              <a:rPr lang="en-US" dirty="0" smtClean="0"/>
              <a:t> </a:t>
            </a:r>
            <a:r>
              <a:rPr lang="en-US" dirty="0" err="1"/>
              <a:t>Chakraborti</a:t>
            </a:r>
            <a:r>
              <a:rPr lang="en-US" dirty="0"/>
              <a:t> : Logic: Informal, Symbolic &amp; Inductive. </a:t>
            </a:r>
          </a:p>
          <a:p>
            <a:r>
              <a:rPr lang="en-US" dirty="0" err="1" smtClean="0"/>
              <a:t>Krishana</a:t>
            </a:r>
            <a:r>
              <a:rPr lang="en-US" dirty="0" smtClean="0"/>
              <a:t> </a:t>
            </a:r>
            <a:r>
              <a:rPr lang="en-US" dirty="0" err="1"/>
              <a:t>Jain:A</a:t>
            </a:r>
            <a:r>
              <a:rPr lang="en-US" dirty="0"/>
              <a:t> Text Book of Logic. </a:t>
            </a:r>
          </a:p>
          <a:p>
            <a:endParaRPr lang="en-US" dirty="0"/>
          </a:p>
        </p:txBody>
      </p:sp>
    </p:spTree>
    <p:extLst>
      <p:ext uri="{BB962C8B-B14F-4D97-AF65-F5344CB8AC3E}">
        <p14:creationId xmlns:p14="http://schemas.microsoft.com/office/powerpoint/2010/main" val="2715574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a:t>
            </a:r>
            <a:endParaRPr lang="en-US" dirty="0"/>
          </a:p>
        </p:txBody>
      </p:sp>
      <p:sp>
        <p:nvSpPr>
          <p:cNvPr id="3" name="Content Placeholder 2"/>
          <p:cNvSpPr>
            <a:spLocks noGrp="1"/>
          </p:cNvSpPr>
          <p:nvPr>
            <p:ph idx="1"/>
          </p:nvPr>
        </p:nvSpPr>
        <p:spPr/>
        <p:txBody>
          <a:bodyPr/>
          <a:lstStyle/>
          <a:p>
            <a:pPr marL="0" indent="0">
              <a:buNone/>
            </a:pPr>
            <a:r>
              <a:rPr lang="en-US" sz="2800" dirty="0" smtClean="0"/>
              <a:t>The </a:t>
            </a:r>
            <a:r>
              <a:rPr lang="en-US" sz="2800" dirty="0"/>
              <a:t>word “Induction” is highly ambiguous and has been used in various senses. According to Mill , a distinction must be made between </a:t>
            </a:r>
            <a:endParaRPr lang="en-US" sz="2800" dirty="0" smtClean="0"/>
          </a:p>
          <a:p>
            <a:r>
              <a:rPr lang="en-US" sz="2800" dirty="0" smtClean="0"/>
              <a:t>(</a:t>
            </a:r>
            <a:r>
              <a:rPr lang="en-US" sz="2800" dirty="0"/>
              <a:t>i) Inductions improperly so called . </a:t>
            </a:r>
          </a:p>
          <a:p>
            <a:r>
              <a:rPr lang="en-US" sz="2800" dirty="0" smtClean="0"/>
              <a:t>(</a:t>
            </a:r>
            <a:r>
              <a:rPr lang="en-US" sz="2800" dirty="0"/>
              <a:t>ii) Induction Proper. </a:t>
            </a:r>
          </a:p>
          <a:p>
            <a:endParaRPr lang="en-US" dirty="0"/>
          </a:p>
        </p:txBody>
      </p:sp>
    </p:spTree>
    <p:extLst>
      <p:ext uri="{BB962C8B-B14F-4D97-AF65-F5344CB8AC3E}">
        <p14:creationId xmlns:p14="http://schemas.microsoft.com/office/powerpoint/2010/main" val="2384488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064278"/>
          </a:xfrm>
        </p:spPr>
        <p:txBody>
          <a:bodyPr/>
          <a:lstStyle/>
          <a:p>
            <a:r>
              <a:rPr lang="en-US" dirty="0" smtClean="0"/>
              <a:t>Induction Improperly So-Called </a:t>
            </a:r>
            <a:endParaRPr lang="en-US" dirty="0"/>
          </a:p>
        </p:txBody>
      </p:sp>
      <p:sp>
        <p:nvSpPr>
          <p:cNvPr id="3" name="Content Placeholder 2"/>
          <p:cNvSpPr>
            <a:spLocks noGrp="1"/>
          </p:cNvSpPr>
          <p:nvPr>
            <p:ph idx="1"/>
          </p:nvPr>
        </p:nvSpPr>
        <p:spPr>
          <a:xfrm>
            <a:off x="1251678" y="1692323"/>
            <a:ext cx="10178322" cy="4187270"/>
          </a:xfrm>
        </p:spPr>
        <p:txBody>
          <a:bodyPr/>
          <a:lstStyle/>
          <a:p>
            <a:pPr marL="0" indent="0">
              <a:buNone/>
            </a:pPr>
            <a:r>
              <a:rPr lang="en-US" sz="2800" dirty="0" smtClean="0"/>
              <a:t>Induction </a:t>
            </a:r>
            <a:r>
              <a:rPr lang="en-US" sz="2800" dirty="0"/>
              <a:t>improperly so-called are those processes of reasoning which have only superficial resemblance with induction but which lack the essential characteristics of induction. The processes are also called “processes stimulating induction”. Mill holds that these processes are of three types i.e. </a:t>
            </a:r>
          </a:p>
          <a:p>
            <a:r>
              <a:rPr lang="en-US" sz="2800" dirty="0" smtClean="0"/>
              <a:t>(</a:t>
            </a:r>
            <a:r>
              <a:rPr lang="en-US" sz="2800" dirty="0"/>
              <a:t>A) Perfect induction </a:t>
            </a:r>
          </a:p>
          <a:p>
            <a:r>
              <a:rPr lang="en-US" sz="2800" dirty="0" smtClean="0"/>
              <a:t>(</a:t>
            </a:r>
            <a:r>
              <a:rPr lang="en-US" sz="2800" dirty="0"/>
              <a:t>B) Induction by parity of reasoning </a:t>
            </a:r>
          </a:p>
          <a:p>
            <a:r>
              <a:rPr lang="en-US" sz="2800" dirty="0" smtClean="0"/>
              <a:t>(</a:t>
            </a:r>
            <a:r>
              <a:rPr lang="en-US" sz="2800" dirty="0"/>
              <a:t>C) Colligation of Facts </a:t>
            </a:r>
          </a:p>
          <a:p>
            <a:endParaRPr lang="en-US" dirty="0"/>
          </a:p>
        </p:txBody>
      </p:sp>
    </p:spTree>
    <p:extLst>
      <p:ext uri="{BB962C8B-B14F-4D97-AF65-F5344CB8AC3E}">
        <p14:creationId xmlns:p14="http://schemas.microsoft.com/office/powerpoint/2010/main" val="3093490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Induction</a:t>
            </a:r>
            <a:endParaRPr lang="en-US" dirty="0"/>
          </a:p>
        </p:txBody>
      </p:sp>
      <p:sp>
        <p:nvSpPr>
          <p:cNvPr id="3" name="Content Placeholder 2"/>
          <p:cNvSpPr>
            <a:spLocks noGrp="1"/>
          </p:cNvSpPr>
          <p:nvPr>
            <p:ph idx="1"/>
          </p:nvPr>
        </p:nvSpPr>
        <p:spPr>
          <a:xfrm>
            <a:off x="1251678" y="1874517"/>
            <a:ext cx="10178322" cy="4005075"/>
          </a:xfrm>
        </p:spPr>
        <p:txBody>
          <a:bodyPr>
            <a:normAutofit/>
          </a:bodyPr>
          <a:lstStyle/>
          <a:p>
            <a:pPr marL="0" indent="0">
              <a:buNone/>
            </a:pPr>
            <a:r>
              <a:rPr lang="en-US" sz="3600" dirty="0" smtClean="0"/>
              <a:t>The </a:t>
            </a:r>
            <a:r>
              <a:rPr lang="en-US" sz="3600" dirty="0"/>
              <a:t>process of establishing a universal proposition on the basis of the observation of each and every instance that comes within its sweep is called perfect induction. As it is based on the complete enumeration of the instances, this is also called “induction by complete enumeration. </a:t>
            </a:r>
          </a:p>
          <a:p>
            <a:endParaRPr lang="en-US" sz="3600" dirty="0"/>
          </a:p>
        </p:txBody>
      </p:sp>
    </p:spTree>
    <p:extLst>
      <p:ext uri="{BB962C8B-B14F-4D97-AF65-F5344CB8AC3E}">
        <p14:creationId xmlns:p14="http://schemas.microsoft.com/office/powerpoint/2010/main" val="3581551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by Parity of Reasoning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smtClean="0"/>
              <a:t>Induction </a:t>
            </a:r>
            <a:r>
              <a:rPr lang="en-US" sz="3200" dirty="0"/>
              <a:t>by Parity of Reasoning is a process of instance in which we establish a general proposition on the gerund that the same reasoning which establishes a particular case will establish every other similar case under the general proposition. This process of inference is called parity of reasoning because parity (or similarity) is the ground of passing from particular case to a general proposition. </a:t>
            </a:r>
          </a:p>
          <a:p>
            <a:endParaRPr lang="en-US" dirty="0"/>
          </a:p>
        </p:txBody>
      </p:sp>
    </p:spTree>
    <p:extLst>
      <p:ext uri="{BB962C8B-B14F-4D97-AF65-F5344CB8AC3E}">
        <p14:creationId xmlns:p14="http://schemas.microsoft.com/office/powerpoint/2010/main" val="3170316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Parity of Reasoning &amp; Induction Proper </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According </a:t>
            </a:r>
            <a:r>
              <a:rPr lang="en-US" sz="4000" dirty="0"/>
              <a:t>to Mill, induction by parity of reasoning is not induction. Induction is generalization from observed facts. But in parity of reasoning there is no observation so facts. </a:t>
            </a:r>
          </a:p>
          <a:p>
            <a:pPr marL="0" indent="0">
              <a:buNone/>
            </a:pPr>
            <a:endParaRPr lang="en-US" sz="4000" dirty="0"/>
          </a:p>
        </p:txBody>
      </p:sp>
    </p:spTree>
    <p:extLst>
      <p:ext uri="{BB962C8B-B14F-4D97-AF65-F5344CB8AC3E}">
        <p14:creationId xmlns:p14="http://schemas.microsoft.com/office/powerpoint/2010/main" val="3147106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Colligation of Facts </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The </a:t>
            </a:r>
            <a:r>
              <a:rPr lang="en-US" sz="2800" dirty="0"/>
              <a:t>term “colligation of facts” means binding together or mental union of a number of observed facts by means of a suitable notion. Mill defines colligation thus: Colligation is that mental operation which enables us to bring a number of actually observed phenomena under a description; which enables us to sum up a number of details in a single proposition.” </a:t>
            </a:r>
          </a:p>
          <a:p>
            <a:pPr marL="0" indent="0">
              <a:buNone/>
            </a:pPr>
            <a:endParaRPr lang="en-US" sz="2800" dirty="0"/>
          </a:p>
        </p:txBody>
      </p:sp>
    </p:spTree>
    <p:extLst>
      <p:ext uri="{BB962C8B-B14F-4D97-AF65-F5344CB8AC3E}">
        <p14:creationId xmlns:p14="http://schemas.microsoft.com/office/powerpoint/2010/main" val="1026401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Colligation Continued… </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smtClean="0"/>
              <a:t>In </a:t>
            </a:r>
            <a:r>
              <a:rPr lang="en-US" sz="3200" dirty="0"/>
              <a:t>colligation, there is no attempt at explanation by providing any connection amongst facts observed. Mill maintains that colligation may be “ a process subsidiary to induction” or “ a necessary preliminary to induction” but induction is something more than colligation. As he says, “ Induction is colligation but colligation is not necessarily induction.” </a:t>
            </a:r>
          </a:p>
          <a:p>
            <a:pPr algn="just"/>
            <a:endParaRPr lang="en-US" sz="3200" dirty="0"/>
          </a:p>
        </p:txBody>
      </p:sp>
    </p:spTree>
    <p:extLst>
      <p:ext uri="{BB962C8B-B14F-4D97-AF65-F5344CB8AC3E}">
        <p14:creationId xmlns:p14="http://schemas.microsoft.com/office/powerpoint/2010/main" val="1535020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Proper </a:t>
            </a:r>
            <a:endParaRPr lang="en-US" dirty="0"/>
          </a:p>
        </p:txBody>
      </p:sp>
      <p:sp>
        <p:nvSpPr>
          <p:cNvPr id="3" name="Content Placeholder 2"/>
          <p:cNvSpPr>
            <a:spLocks noGrp="1"/>
          </p:cNvSpPr>
          <p:nvPr>
            <p:ph idx="1"/>
          </p:nvPr>
        </p:nvSpPr>
        <p:spPr/>
        <p:txBody>
          <a:bodyPr/>
          <a:lstStyle/>
          <a:p>
            <a:pPr marL="0" indent="0">
              <a:buNone/>
            </a:pPr>
            <a:r>
              <a:rPr lang="en-US" sz="3200" dirty="0" smtClean="0"/>
              <a:t>Inductions </a:t>
            </a:r>
            <a:r>
              <a:rPr lang="en-US" sz="3200" dirty="0"/>
              <a:t>proper may be subdivided into : </a:t>
            </a:r>
          </a:p>
          <a:p>
            <a:pPr marL="0" indent="0">
              <a:buNone/>
            </a:pPr>
            <a:r>
              <a:rPr lang="en-US" sz="3200" dirty="0" smtClean="0"/>
              <a:t>(</a:t>
            </a:r>
            <a:r>
              <a:rPr lang="en-US" sz="3200" dirty="0"/>
              <a:t>A) Scientific induction. </a:t>
            </a:r>
          </a:p>
          <a:p>
            <a:pPr marL="0" indent="0">
              <a:buNone/>
            </a:pPr>
            <a:r>
              <a:rPr lang="en-US" sz="3200" dirty="0" smtClean="0"/>
              <a:t>(</a:t>
            </a:r>
            <a:r>
              <a:rPr lang="en-US" sz="3200" dirty="0"/>
              <a:t>B) Unscientific induction or induction per simple enumeration or imperfect enumeration. </a:t>
            </a:r>
          </a:p>
          <a:p>
            <a:pPr marL="0" indent="0">
              <a:buNone/>
            </a:pPr>
            <a:r>
              <a:rPr lang="en-US" sz="3200" dirty="0" smtClean="0"/>
              <a:t>(</a:t>
            </a:r>
            <a:r>
              <a:rPr lang="en-US" sz="3200" dirty="0"/>
              <a:t>C) Arguments by Analogy. </a:t>
            </a:r>
          </a:p>
          <a:p>
            <a:endParaRPr lang="en-US" dirty="0"/>
          </a:p>
        </p:txBody>
      </p:sp>
    </p:spTree>
    <p:extLst>
      <p:ext uri="{BB962C8B-B14F-4D97-AF65-F5344CB8AC3E}">
        <p14:creationId xmlns:p14="http://schemas.microsoft.com/office/powerpoint/2010/main" val="91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Template>
  <TotalTime>40</TotalTime>
  <Words>630</Words>
  <Application>Microsoft Office PowerPoint</Application>
  <PresentationFormat>Widescreen</PresentationFormat>
  <Paragraphs>39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Gill Sans MT</vt:lpstr>
      <vt:lpstr>Impact</vt:lpstr>
      <vt:lpstr>Badge</vt:lpstr>
      <vt:lpstr>Kinds of Induction </vt:lpstr>
      <vt:lpstr>Induction </vt:lpstr>
      <vt:lpstr>Induction Improperly So-Called </vt:lpstr>
      <vt:lpstr>Perfect Induction</vt:lpstr>
      <vt:lpstr>Induction by Parity of Reasoning </vt:lpstr>
      <vt:lpstr>Parity of Reasoning &amp; Induction Proper </vt:lpstr>
      <vt:lpstr>Colligation of Facts </vt:lpstr>
      <vt:lpstr>Colligation Continued… </vt:lpstr>
      <vt:lpstr>Induction Proper </vt:lpstr>
      <vt:lpstr>Scientific Induction </vt:lpstr>
      <vt:lpstr>Unscientific Induction or induction by simple enumeration </vt:lpstr>
      <vt:lpstr>Argument From Analogy </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Kinds of Induction </dc:title>
  <dc:creator>Hyperlink</dc:creator>
  <cp:lastModifiedBy>Hyperlink</cp:lastModifiedBy>
  <cp:revision>35</cp:revision>
  <dcterms:created xsi:type="dcterms:W3CDTF">2020-04-03T01:53:32Z</dcterms:created>
  <dcterms:modified xsi:type="dcterms:W3CDTF">2020-04-03T02:43:30Z</dcterms:modified>
</cp:coreProperties>
</file>