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1033C8-8A6B-457B-802A-CD809D1486EB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F5FE860-1986-49AA-805D-618F4B781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033C8-8A6B-457B-802A-CD809D1486EB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5FE860-1986-49AA-805D-618F4B781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81033C8-8A6B-457B-802A-CD809D1486EB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F5FE860-1986-49AA-805D-618F4B781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033C8-8A6B-457B-802A-CD809D1486EB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5FE860-1986-49AA-805D-618F4B781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1033C8-8A6B-457B-802A-CD809D1486EB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F5FE860-1986-49AA-805D-618F4B781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033C8-8A6B-457B-802A-CD809D1486EB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5FE860-1986-49AA-805D-618F4B781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033C8-8A6B-457B-802A-CD809D1486EB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5FE860-1986-49AA-805D-618F4B781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033C8-8A6B-457B-802A-CD809D1486EB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5FE860-1986-49AA-805D-618F4B781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1033C8-8A6B-457B-802A-CD809D1486EB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5FE860-1986-49AA-805D-618F4B781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033C8-8A6B-457B-802A-CD809D1486EB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5FE860-1986-49AA-805D-618F4B781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033C8-8A6B-457B-802A-CD809D1486EB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5FE860-1986-49AA-805D-618F4B7818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81033C8-8A6B-457B-802A-CD809D1486EB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F5FE860-1986-49AA-805D-618F4B781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0"/>
            <a:ext cx="6248400" cy="1470025"/>
          </a:xfrm>
        </p:spPr>
        <p:txBody>
          <a:bodyPr/>
          <a:lstStyle/>
          <a:p>
            <a:r>
              <a:rPr lang="en-US" dirty="0" smtClean="0"/>
              <a:t>Architectural Design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Notations for Architectural Specifications</a:t>
            </a:r>
            <a:endParaRPr lang="en-US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0656" t="18520" r="20656" b="14135"/>
          <a:stretch>
            <a:fillRect/>
          </a:stretch>
        </p:blipFill>
        <p:spPr bwMode="auto">
          <a:xfrm>
            <a:off x="381000" y="1828800"/>
            <a:ext cx="732282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interface</a:t>
            </a:r>
            <a:r>
              <a:rPr lang="en-US" dirty="0" smtClean="0"/>
              <a:t> is a communications boundary between entities. </a:t>
            </a:r>
            <a:endParaRPr lang="en-US" dirty="0"/>
          </a:p>
          <a:p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interface specification </a:t>
            </a:r>
            <a:r>
              <a:rPr lang="en-US" dirty="0" smtClean="0"/>
              <a:t>describes the mechanism that an entity uses to communicate with its environment.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Syntax—Elements of the communications medium and how they are combined to form messages</a:t>
            </a:r>
          </a:p>
          <a:p>
            <a:r>
              <a:rPr lang="en-US" dirty="0" smtClean="0"/>
              <a:t>Semantics—The meanings of messages</a:t>
            </a:r>
          </a:p>
          <a:p>
            <a:r>
              <a:rPr lang="en-US" dirty="0" smtClean="0"/>
              <a:t>Pragmatics—How messages are used in context to accomplish tasks</a:t>
            </a:r>
          </a:p>
          <a:p>
            <a:r>
              <a:rPr lang="en-US" dirty="0" smtClean="0"/>
              <a:t>Interface specifications should cover the syntax, semantics, and pragmatics of the communication between a module and its environment.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fe7ca2ab257d0e794c1f679f944797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533400"/>
            <a:ext cx="7315200" cy="549213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Interface Specification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1.Services Provided </a:t>
            </a:r>
          </a:p>
          <a:p>
            <a:pPr lvl="1"/>
            <a:r>
              <a:rPr lang="en-US" dirty="0" smtClean="0"/>
              <a:t>For each service provided specify its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a) Syntax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 b) Semantics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 c) Pragmatics </a:t>
            </a:r>
          </a:p>
          <a:p>
            <a:pPr marL="457200" lvl="2" indent="-457200">
              <a:buAutoNum type="arabicPeriod" startAt="2"/>
            </a:pPr>
            <a:r>
              <a:rPr lang="en-US" dirty="0" smtClean="0"/>
              <a:t>Services Required </a:t>
            </a:r>
          </a:p>
          <a:p>
            <a:pPr marL="914400" lvl="3" indent="-457200">
              <a:buNone/>
            </a:pPr>
            <a:r>
              <a:rPr lang="en-US" dirty="0" smtClean="0"/>
              <a:t>Specify each required service by name.</a:t>
            </a:r>
          </a:p>
          <a:p>
            <a:pPr marL="457200" lvl="2" indent="-457200">
              <a:buNone/>
            </a:pPr>
            <a:r>
              <a:rPr lang="en-US" dirty="0" smtClean="0"/>
              <a:t> 	A service description may be included. </a:t>
            </a:r>
          </a:p>
          <a:p>
            <a:pPr marL="457200" lvl="2" indent="-457200">
              <a:buNone/>
            </a:pPr>
            <a:r>
              <a:rPr lang="en-US" dirty="0" smtClean="0"/>
              <a:t>3.Usage Guide</a:t>
            </a:r>
          </a:p>
          <a:p>
            <a:pPr marL="457200" lvl="2" indent="-457200">
              <a:buNone/>
            </a:pPr>
            <a:r>
              <a:rPr lang="en-US" dirty="0" smtClean="0"/>
              <a:t>4.Design Rationale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precondition is an assertion that must be </a:t>
            </a:r>
            <a:r>
              <a:rPr lang="en-US" dirty="0" smtClean="0">
                <a:solidFill>
                  <a:srgbClr val="FF0000"/>
                </a:solidFill>
              </a:rPr>
              <a:t>true at the start of an activity</a:t>
            </a:r>
            <a:r>
              <a:rPr lang="en-US" dirty="0" smtClean="0"/>
              <a:t> or operation.</a:t>
            </a:r>
          </a:p>
          <a:p>
            <a:r>
              <a:rPr lang="en-US" dirty="0" smtClean="0"/>
              <a:t>A post condition is an assertion that must be </a:t>
            </a:r>
            <a:r>
              <a:rPr lang="en-US" dirty="0" smtClean="0">
                <a:solidFill>
                  <a:srgbClr val="FF0000"/>
                </a:solidFill>
              </a:rPr>
              <a:t>true at the completion of an activity </a:t>
            </a:r>
            <a:r>
              <a:rPr lang="en-US" dirty="0" smtClean="0"/>
              <a:t>or operation. </a:t>
            </a:r>
          </a:p>
          <a:p>
            <a:r>
              <a:rPr lang="en-US" dirty="0" smtClean="0"/>
              <a:t>Pre- and post conditions can together specify </a:t>
            </a:r>
            <a:r>
              <a:rPr lang="en-US" dirty="0" smtClean="0">
                <a:solidFill>
                  <a:srgbClr val="FF0000"/>
                </a:solidFill>
              </a:rPr>
              <a:t>what happens when an operation executes, thus explaining its semantics.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Architectural Modeling 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Several notations for architectural modeling</a:t>
            </a:r>
          </a:p>
          <a:p>
            <a:pPr lvl="1"/>
            <a:r>
              <a:rPr lang="en-US" dirty="0" smtClean="0"/>
              <a:t>Box-and-line diagrams </a:t>
            </a:r>
          </a:p>
          <a:p>
            <a:pPr lvl="1"/>
            <a:r>
              <a:rPr lang="en-US" dirty="0" smtClean="0"/>
              <a:t>UML package diagrams</a:t>
            </a:r>
          </a:p>
          <a:p>
            <a:pPr lvl="1"/>
            <a:r>
              <a:rPr lang="en-US" dirty="0" smtClean="0"/>
              <a:t>UML component diagrams</a:t>
            </a:r>
          </a:p>
          <a:p>
            <a:pPr lvl="1"/>
            <a:r>
              <a:rPr lang="en-US" dirty="0" smtClean="0"/>
              <a:t>UML deployment diagrams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Box-and-Line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Icons (boxes) </a:t>
            </a:r>
            <a:r>
              <a:rPr lang="en-US" dirty="0" smtClean="0"/>
              <a:t>connected with lines </a:t>
            </a:r>
          </a:p>
          <a:p>
            <a:r>
              <a:rPr lang="en-US" dirty="0" smtClean="0"/>
              <a:t>No rules governing formation </a:t>
            </a:r>
          </a:p>
          <a:p>
            <a:r>
              <a:rPr lang="en-US" dirty="0" smtClean="0"/>
              <a:t>Used for both static and dynamic modeling </a:t>
            </a:r>
          </a:p>
          <a:p>
            <a:r>
              <a:rPr lang="en-US" dirty="0" smtClean="0"/>
              <a:t>Good idea to include a legend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Box-and-Line Diagram Example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9175" t="10102" r="32962" b="19186"/>
          <a:stretch>
            <a:fillRect/>
          </a:stretch>
        </p:blipFill>
        <p:spPr bwMode="auto">
          <a:xfrm>
            <a:off x="1752600" y="1352550"/>
            <a:ext cx="49530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Box-and-Line Diagram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Make box-and-line diagrams only when no standard notation is adequate.</a:t>
            </a:r>
          </a:p>
          <a:p>
            <a:r>
              <a:rPr lang="en-US" dirty="0" smtClean="0"/>
              <a:t>Keep the boxes and lines simple.</a:t>
            </a:r>
          </a:p>
          <a:p>
            <a:r>
              <a:rPr lang="en-US" dirty="0" smtClean="0"/>
              <a:t>Make symbols for different things look different.</a:t>
            </a:r>
          </a:p>
          <a:p>
            <a:r>
              <a:rPr lang="en-US" dirty="0" smtClean="0"/>
              <a:t>Use symbols consistently in different diagrams. </a:t>
            </a:r>
          </a:p>
          <a:p>
            <a:r>
              <a:rPr lang="en-US" dirty="0" smtClean="0"/>
              <a:t>Use grammatical conventions to name elements (noun phrases for things and verb phrases for actions)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Architecture Document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7817" t="15153" r="35801" b="10768"/>
          <a:stretch>
            <a:fillRect/>
          </a:stretch>
        </p:blipFill>
        <p:spPr bwMode="auto">
          <a:xfrm>
            <a:off x="1295400" y="1447800"/>
            <a:ext cx="5796741" cy="5205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Architectural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Architecture is often needed to </a:t>
            </a:r>
          </a:p>
          <a:p>
            <a:r>
              <a:rPr lang="en-US" dirty="0" smtClean="0"/>
              <a:t>Judge feasibility </a:t>
            </a:r>
          </a:p>
          <a:p>
            <a:r>
              <a:rPr lang="en-US" dirty="0" smtClean="0"/>
              <a:t>Convince stakeholders their needs can be met </a:t>
            </a:r>
          </a:p>
          <a:p>
            <a:r>
              <a:rPr lang="en-US" dirty="0" smtClean="0"/>
              <a:t>Conduct tradeoff analyses </a:t>
            </a:r>
          </a:p>
          <a:p>
            <a:r>
              <a:rPr lang="en-US" dirty="0" smtClean="0"/>
              <a:t>Plan the project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Architectural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Architectural design also influences the choices for:</a:t>
            </a:r>
          </a:p>
          <a:p>
            <a:r>
              <a:rPr lang="en-US" dirty="0" smtClean="0"/>
              <a:t>Code libraries and other assets </a:t>
            </a:r>
          </a:p>
          <a:p>
            <a:r>
              <a:rPr lang="en-US" dirty="0" smtClean="0"/>
              <a:t>Organizational structure </a:t>
            </a:r>
          </a:p>
          <a:p>
            <a:r>
              <a:rPr lang="en-US" dirty="0" smtClean="0"/>
              <a:t>Knowledge and experience of designers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Architectures influence people and organizations too </a:t>
            </a:r>
          </a:p>
          <a:p>
            <a:r>
              <a:rPr lang="en-US" dirty="0" smtClean="0"/>
              <a:t>Team that works on the project</a:t>
            </a:r>
          </a:p>
          <a:p>
            <a:r>
              <a:rPr lang="en-US" dirty="0" smtClean="0"/>
              <a:t>Organizations participating in outsourced projects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Architectural Design Process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5923" t="18520" r="18763" b="7401"/>
          <a:stretch>
            <a:fillRect/>
          </a:stretch>
        </p:blipFill>
        <p:spPr bwMode="auto">
          <a:xfrm>
            <a:off x="1066800" y="2209800"/>
            <a:ext cx="6738504" cy="4297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Architecture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 Overview—Product vision, stakeholders, target market, etc. </a:t>
            </a:r>
          </a:p>
          <a:p>
            <a:r>
              <a:rPr lang="en-US" dirty="0" smtClean="0"/>
              <a:t>Architectural Models—Specification using various models, both static and dynamic</a:t>
            </a:r>
          </a:p>
          <a:p>
            <a:r>
              <a:rPr lang="en-US" dirty="0" smtClean="0"/>
              <a:t>Mapping Between Models—Tables and text relating models </a:t>
            </a:r>
          </a:p>
          <a:p>
            <a:r>
              <a:rPr lang="en-US" dirty="0" smtClean="0"/>
              <a:t>Architectural Design Rationale— Explanation of difficult, crucial, puzzling, and hard-to-change design decisions.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uality </a:t>
            </a:r>
            <a:r>
              <a:rPr lang="en-US" dirty="0"/>
              <a:t>A</a:t>
            </a:r>
            <a:r>
              <a:rPr lang="en-US" dirty="0" smtClean="0"/>
              <a:t>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 quality attribute is a characteristic or property of a software product independent of its function that is important in satisfying stakeholder needs.</a:t>
            </a:r>
          </a:p>
          <a:p>
            <a:r>
              <a:rPr lang="en-US" dirty="0" smtClean="0"/>
              <a:t>Non-functional requirements</a:t>
            </a:r>
          </a:p>
          <a:p>
            <a:r>
              <a:rPr lang="en-US" dirty="0" smtClean="0"/>
              <a:t>Architectures have a big influence on quality attributes</a:t>
            </a:r>
          </a:p>
          <a:p>
            <a:r>
              <a:rPr lang="en-US" dirty="0" smtClean="0"/>
              <a:t>Development or operational attributes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Maintainability—Ease with which a product can be corrected, improved, or ported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Often subdivided </a:t>
            </a:r>
          </a:p>
          <a:p>
            <a:r>
              <a:rPr lang="en-US" dirty="0" smtClean="0"/>
              <a:t>Reusability—Degree to which a product’s parts can be reused in another product </a:t>
            </a:r>
          </a:p>
          <a:p>
            <a:r>
              <a:rPr lang="en-US" dirty="0" smtClean="0"/>
              <a:t>Others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Performance—Ability to accomplish product functions within time or resource limits</a:t>
            </a:r>
          </a:p>
          <a:p>
            <a:r>
              <a:rPr lang="en-US" dirty="0" smtClean="0"/>
              <a:t>Availability—Readiness for use</a:t>
            </a:r>
          </a:p>
          <a:p>
            <a:r>
              <a:rPr lang="en-US" dirty="0" smtClean="0"/>
              <a:t>Reliability—Ability to behave in accord with requirements under normal operating conditions</a:t>
            </a:r>
          </a:p>
          <a:p>
            <a:r>
              <a:rPr lang="en-US" dirty="0" smtClean="0"/>
              <a:t>Security—Ability to resist being harmed or causing harm by hostile acts or influences </a:t>
            </a:r>
          </a:p>
          <a:p>
            <a:r>
              <a:rPr lang="en-US" dirty="0" smtClean="0"/>
              <a:t>Others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120</TotalTime>
  <Words>501</Words>
  <Application>Microsoft Office PowerPoint</Application>
  <PresentationFormat>On-screen Show (4:3)</PresentationFormat>
  <Paragraphs>80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Opulent</vt:lpstr>
      <vt:lpstr>Architectural Design </vt:lpstr>
      <vt:lpstr>Software Architecture Document</vt:lpstr>
      <vt:lpstr>Why Architectural Design?</vt:lpstr>
      <vt:lpstr>Why Architectural Design?</vt:lpstr>
      <vt:lpstr>Architectural Design Process</vt:lpstr>
      <vt:lpstr>Software Architecture Document</vt:lpstr>
      <vt:lpstr>Quality Attribute</vt:lpstr>
      <vt:lpstr>Development Attributes</vt:lpstr>
      <vt:lpstr>Operational Attributes</vt:lpstr>
      <vt:lpstr>Notations for Architectural Specifications</vt:lpstr>
      <vt:lpstr>Interfaces</vt:lpstr>
      <vt:lpstr>Interface Specifications</vt:lpstr>
      <vt:lpstr>Slide 13</vt:lpstr>
      <vt:lpstr>Interface Specification Template</vt:lpstr>
      <vt:lpstr>Semantic Specification</vt:lpstr>
      <vt:lpstr>Architectural Modeling Notations</vt:lpstr>
      <vt:lpstr>Box-and-Line Diagrams</vt:lpstr>
      <vt:lpstr>Box-and-Line Diagram Example</vt:lpstr>
      <vt:lpstr>Box-and-Line Diagram Heuristics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Architectural Design</dc:title>
  <dc:creator>laptop care</dc:creator>
  <cp:lastModifiedBy>laptop care</cp:lastModifiedBy>
  <cp:revision>12</cp:revision>
  <dcterms:created xsi:type="dcterms:W3CDTF">2020-11-01T18:27:43Z</dcterms:created>
  <dcterms:modified xsi:type="dcterms:W3CDTF">2020-11-12T18:22:34Z</dcterms:modified>
</cp:coreProperties>
</file>