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4" r:id="rId2"/>
    <p:sldId id="275" r:id="rId3"/>
    <p:sldId id="289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88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80" r:id="rId23"/>
    <p:sldId id="281" r:id="rId24"/>
    <p:sldId id="282" r:id="rId25"/>
    <p:sldId id="28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2/14/2015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9826s.jpg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0"/>
            <a:ext cx="8686800" cy="685799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Broadway" pitchFamily="82" charset="0"/>
              </a:rPr>
              <a:t>                                        Table 1 </a:t>
            </a:r>
          </a:p>
          <a:p>
            <a:pPr>
              <a:buNone/>
            </a:pPr>
            <a:r>
              <a:rPr lang="en-US" sz="2400" dirty="0" smtClean="0">
                <a:latin typeface="Broadway" pitchFamily="82" charset="0"/>
              </a:rPr>
              <a:t>Mortality and  burden  of disease in DALYs due to CVD ,global estimates for 2004</a:t>
            </a:r>
            <a:endParaRPr lang="en-US" sz="2400" dirty="0">
              <a:latin typeface="Broadway" pitchFamily="82" charset="0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228600" y="1981200"/>
          <a:ext cx="8763000" cy="457199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21000"/>
                <a:gridCol w="2921000"/>
                <a:gridCol w="2921000"/>
              </a:tblGrid>
              <a:tr h="5232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Region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Deaths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DALYs last (000)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3232">
                <a:tc>
                  <a:txBody>
                    <a:bodyPr/>
                    <a:lstStyle/>
                    <a:p>
                      <a:r>
                        <a:rPr lang="en-US" dirty="0" smtClean="0"/>
                        <a:t>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1,175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14,243</a:t>
                      </a:r>
                      <a:endParaRPr lang="en-US" dirty="0"/>
                    </a:p>
                  </a:txBody>
                  <a:tcPr/>
                </a:tc>
              </a:tr>
              <a:tr h="523232">
                <a:tc>
                  <a:txBody>
                    <a:bodyPr/>
                    <a:lstStyle/>
                    <a:p>
                      <a:r>
                        <a:rPr lang="en-US" dirty="0" smtClean="0"/>
                        <a:t>SEAR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42,061</a:t>
                      </a:r>
                      <a:endParaRPr lang="en-US" dirty="0"/>
                    </a:p>
                  </a:txBody>
                  <a:tcPr/>
                </a:tc>
              </a:tr>
              <a:tr h="523232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15,217</a:t>
                      </a:r>
                      <a:endParaRPr lang="en-US" dirty="0"/>
                    </a:p>
                  </a:txBody>
                  <a:tcPr/>
                </a:tc>
              </a:tr>
              <a:tr h="523232">
                <a:tc>
                  <a:txBody>
                    <a:bodyPr/>
                    <a:lstStyle/>
                    <a:p>
                      <a:r>
                        <a:rPr lang="en-US" dirty="0" smtClean="0"/>
                        <a:t>East Mediterranean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1,163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13,095</a:t>
                      </a:r>
                      <a:endParaRPr lang="en-US" dirty="0"/>
                    </a:p>
                  </a:txBody>
                  <a:tcPr/>
                </a:tc>
              </a:tr>
              <a:tr h="523232">
                <a:tc>
                  <a:txBody>
                    <a:bodyPr/>
                    <a:lstStyle/>
                    <a:p>
                      <a:r>
                        <a:rPr lang="en-US" dirty="0" smtClean="0"/>
                        <a:t>EUROPE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4,767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34,760</a:t>
                      </a:r>
                      <a:endParaRPr lang="en-US" dirty="0"/>
                    </a:p>
                  </a:txBody>
                  <a:tcPr/>
                </a:tc>
              </a:tr>
              <a:tr h="523232">
                <a:tc>
                  <a:txBody>
                    <a:bodyPr/>
                    <a:lstStyle/>
                    <a:p>
                      <a:r>
                        <a:rPr lang="en-US" dirty="0" smtClean="0"/>
                        <a:t>WESTERN PACIFIC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4,094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31,759</a:t>
                      </a:r>
                      <a:endParaRPr lang="en-US" dirty="0"/>
                    </a:p>
                  </a:txBody>
                  <a:tcPr/>
                </a:tc>
              </a:tr>
              <a:tr h="909374">
                <a:tc>
                  <a:txBody>
                    <a:bodyPr/>
                    <a:lstStyle/>
                    <a:p>
                      <a:r>
                        <a:rPr lang="en-US" dirty="0" smtClean="0"/>
                        <a:t>WORLD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17,073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1,51,377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183880" cy="1051560"/>
          </a:xfrm>
        </p:spPr>
        <p:txBody>
          <a:bodyPr>
            <a:normAutofit fontScale="90000"/>
          </a:bodyPr>
          <a:lstStyle/>
          <a:p>
            <a:pPr fontAlgn="t">
              <a:spcBef>
                <a:spcPts val="0"/>
              </a:spcBef>
            </a:pPr>
            <a:r>
              <a:rPr lang="en-US" dirty="0" smtClean="0">
                <a:solidFill>
                  <a:schemeClr val="lt1"/>
                </a:solidFill>
              </a:rPr>
              <a:t/>
            </a:r>
            <a:br>
              <a:rPr lang="en-US" dirty="0" smtClean="0">
                <a:solidFill>
                  <a:schemeClr val="lt1"/>
                </a:solidFill>
              </a:rPr>
            </a:br>
            <a:r>
              <a:rPr lang="en-US" dirty="0" smtClean="0">
                <a:solidFill>
                  <a:schemeClr val="lt1"/>
                </a:solidFill>
              </a:rPr>
              <a:t/>
            </a:r>
            <a:br>
              <a:rPr lang="en-US" dirty="0" smtClean="0">
                <a:solidFill>
                  <a:schemeClr val="lt1"/>
                </a:solidFill>
              </a:rPr>
            </a:br>
            <a:r>
              <a:rPr lang="en-US" dirty="0" smtClean="0">
                <a:solidFill>
                  <a:schemeClr val="lt1"/>
                </a:solidFill>
              </a:rPr>
              <a:t/>
            </a:r>
            <a:br>
              <a:rPr lang="en-US" dirty="0" smtClean="0">
                <a:solidFill>
                  <a:schemeClr val="lt1"/>
                </a:solidFill>
              </a:rPr>
            </a:br>
            <a:r>
              <a:rPr lang="en-US" dirty="0" smtClean="0">
                <a:solidFill>
                  <a:schemeClr val="lt1"/>
                </a:solidFill>
              </a:rPr>
              <a:t/>
            </a:r>
            <a:br>
              <a:rPr lang="en-US" dirty="0" smtClean="0">
                <a:solidFill>
                  <a:schemeClr val="lt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r>
              <a:rPr lang="en-US" b="0" dirty="0" smtClean="0">
                <a:solidFill>
                  <a:schemeClr val="dk1"/>
                </a:solidFill>
              </a:rPr>
              <a:t/>
            </a:r>
            <a:br>
              <a:rPr lang="en-US" b="0" dirty="0" smtClean="0">
                <a:solidFill>
                  <a:schemeClr val="dk1"/>
                </a:solidFill>
              </a:rPr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83880" cy="4187952"/>
          </a:xfrm>
        </p:spPr>
        <p:txBody>
          <a:bodyPr>
            <a:normAutofit/>
          </a:bodyPr>
          <a:lstStyle/>
          <a:p>
            <a:pPr fontAlgn="t"/>
            <a:r>
              <a:rPr lang="en-US" dirty="0" smtClean="0"/>
              <a:t>The 4 pattern of CVD mortality at 4 different stages of epidemiological transition are shown in table 2…</a:t>
            </a:r>
            <a:endParaRPr lang="en-US" b="1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04800" y="218063"/>
          <a:ext cx="8610600" cy="650058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152650"/>
                <a:gridCol w="2001587"/>
                <a:gridCol w="2303713"/>
                <a:gridCol w="2152650"/>
              </a:tblGrid>
              <a:tr h="1425668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STAGE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CVD Deaths </a:t>
                      </a:r>
                    </a:p>
                    <a:p>
                      <a:r>
                        <a:rPr lang="en-US" dirty="0" smtClean="0"/>
                        <a:t>(% of total)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Predominant CVD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Affected</a:t>
                      </a:r>
                    </a:p>
                    <a:p>
                      <a:r>
                        <a:rPr lang="en-US" dirty="0" smtClean="0"/>
                        <a:t>SEAR</a:t>
                      </a:r>
                    </a:p>
                    <a:p>
                      <a:r>
                        <a:rPr lang="en-US" dirty="0" smtClean="0"/>
                        <a:t>Population</a:t>
                      </a:r>
                      <a:endParaRPr lang="en-US" b="1" dirty="0" smtClean="0"/>
                    </a:p>
                  </a:txBody>
                  <a:tcPr/>
                </a:tc>
              </a:tr>
              <a:tr h="1299057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1.Age</a:t>
                      </a:r>
                      <a:r>
                        <a:rPr lang="en-US" baseline="0" dirty="0" smtClean="0"/>
                        <a:t> of pestilence and famine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</a:p>
                    <a:p>
                      <a:r>
                        <a:rPr lang="en-US" baseline="0" dirty="0" smtClean="0"/>
                        <a:t>       </a:t>
                      </a:r>
                      <a:r>
                        <a:rPr lang="en-US" dirty="0" smtClean="0"/>
                        <a:t>5-10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RHD ,Infectious</a:t>
                      </a:r>
                      <a:r>
                        <a:rPr lang="en-US" baseline="0" dirty="0" smtClean="0"/>
                        <a:t> and nutritional cardiomyopathy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Some</a:t>
                      </a:r>
                      <a:r>
                        <a:rPr lang="en-US" baseline="0" dirty="0" smtClean="0"/>
                        <a:t> rural areas</a:t>
                      </a:r>
                      <a:endParaRPr lang="en-US" b="1" dirty="0"/>
                    </a:p>
                  </a:txBody>
                  <a:tcPr/>
                </a:tc>
              </a:tr>
              <a:tr h="1425668">
                <a:tc>
                  <a:txBody>
                    <a:bodyPr/>
                    <a:lstStyle/>
                    <a:p>
                      <a:r>
                        <a:rPr lang="en-US" dirty="0" smtClean="0"/>
                        <a:t>2.Age of receding pandemics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   10-35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 above +</a:t>
                      </a:r>
                    </a:p>
                    <a:p>
                      <a:r>
                        <a:rPr lang="en-US" dirty="0" smtClean="0"/>
                        <a:t> HTN</a:t>
                      </a:r>
                    </a:p>
                    <a:p>
                      <a:r>
                        <a:rPr lang="en-US" dirty="0" smtClean="0"/>
                        <a:t>heart disease </a:t>
                      </a:r>
                    </a:p>
                    <a:p>
                      <a:r>
                        <a:rPr lang="en-US" dirty="0" smtClean="0"/>
                        <a:t>Hemorrhagic stroke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SEAR as a whole-rural</a:t>
                      </a:r>
                      <a:r>
                        <a:rPr lang="en-US" baseline="0" dirty="0" smtClean="0"/>
                        <a:t> population</a:t>
                      </a:r>
                      <a:endParaRPr lang="en-US" b="1" dirty="0"/>
                    </a:p>
                  </a:txBody>
                  <a:tcPr/>
                </a:tc>
              </a:tr>
              <a:tr h="1174219">
                <a:tc>
                  <a:txBody>
                    <a:bodyPr/>
                    <a:lstStyle/>
                    <a:p>
                      <a:r>
                        <a:rPr lang="en-US" dirty="0" smtClean="0"/>
                        <a:t>3.Age of degenerative</a:t>
                      </a:r>
                      <a:r>
                        <a:rPr lang="en-US" baseline="0" dirty="0" smtClean="0"/>
                        <a:t> and man made diseases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    35-55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forms of stroke IHD at relatively young ages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Urban population</a:t>
                      </a:r>
                      <a:endParaRPr lang="en-US" b="1" dirty="0"/>
                    </a:p>
                  </a:txBody>
                  <a:tcPr/>
                </a:tc>
              </a:tr>
              <a:tr h="1086725">
                <a:tc>
                  <a:txBody>
                    <a:bodyPr/>
                    <a:lstStyle/>
                    <a:p>
                      <a:r>
                        <a:rPr lang="en-US" dirty="0" smtClean="0"/>
                        <a:t>4.Age of delayed degenerative diseases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&lt;50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Stroke and IHD at older ages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       _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183880" cy="59436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i="1" dirty="0" smtClean="0"/>
              <a:t>CVDs are responsible for about 25% of DALYs lost due to non-communicable diseases  in SEAR countries..</a:t>
            </a:r>
          </a:p>
          <a:p>
            <a:pPr>
              <a:buNone/>
            </a:pPr>
            <a:endParaRPr lang="en-US" i="1" dirty="0" smtClean="0"/>
          </a:p>
          <a:p>
            <a:pPr>
              <a:buBlip>
                <a:blip r:embed="rId2"/>
              </a:buBlip>
            </a:pPr>
            <a:r>
              <a:rPr lang="en-US" i="1" dirty="0" smtClean="0"/>
              <a:t>Of these IHD accounts for about 40% of DALYs lost, CVDs about 19%..</a:t>
            </a:r>
          </a:p>
          <a:p>
            <a:pPr>
              <a:buNone/>
            </a:pPr>
            <a:endParaRPr lang="en-US" i="1" dirty="0" smtClean="0"/>
          </a:p>
          <a:p>
            <a:pPr>
              <a:buBlip>
                <a:blip r:embed="rId2"/>
              </a:buBlip>
            </a:pPr>
            <a:r>
              <a:rPr lang="en-US" i="1" dirty="0" smtClean="0"/>
              <a:t>Rheumatic heart disease 6%</a:t>
            </a:r>
          </a:p>
          <a:p>
            <a:pPr>
              <a:buBlip>
                <a:blip r:embed="rId2"/>
              </a:buBlip>
            </a:pPr>
            <a:endParaRPr lang="en-US" i="1" dirty="0" smtClean="0"/>
          </a:p>
          <a:p>
            <a:pPr>
              <a:buBlip>
                <a:blip r:embed="rId2"/>
              </a:buBlip>
            </a:pPr>
            <a:r>
              <a:rPr lang="en-US" i="1" dirty="0" smtClean="0"/>
              <a:t>Inflammatory heart disease about 6%</a:t>
            </a:r>
          </a:p>
          <a:p>
            <a:pPr>
              <a:buBlip>
                <a:blip r:embed="rId2"/>
              </a:buBlip>
            </a:pPr>
            <a:endParaRPr lang="en-US" i="1" dirty="0" smtClean="0"/>
          </a:p>
          <a:p>
            <a:pPr>
              <a:buBlip>
                <a:blip r:embed="rId2"/>
              </a:buBlip>
            </a:pPr>
            <a:r>
              <a:rPr lang="en-US" i="1" dirty="0" smtClean="0"/>
              <a:t>Other conditions about 29%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183880" cy="3810000"/>
          </a:xfrm>
        </p:spPr>
        <p:txBody>
          <a:bodyPr/>
          <a:lstStyle/>
          <a:p>
            <a:pPr>
              <a:buClr>
                <a:schemeClr val="tx1"/>
              </a:buClr>
              <a:buFont typeface="Arial" pitchFamily="34" charset="0"/>
              <a:buChar char="•"/>
            </a:pPr>
            <a:r>
              <a:rPr lang="en-US" i="1" dirty="0" smtClean="0"/>
              <a:t>The incidence of CVD is greater in urban areas than in rural areas………….</a:t>
            </a:r>
          </a:p>
          <a:p>
            <a:pPr>
              <a:buClr>
                <a:schemeClr val="tx1"/>
              </a:buClr>
              <a:buNone/>
            </a:pPr>
            <a:endParaRPr lang="en-US" i="1" dirty="0" smtClean="0"/>
          </a:p>
          <a:p>
            <a:pPr>
              <a:buClr>
                <a:schemeClr val="tx1"/>
              </a:buClr>
              <a:buNone/>
            </a:pPr>
            <a:endParaRPr lang="en-US" i="1" dirty="0" smtClean="0"/>
          </a:p>
          <a:p>
            <a:pPr>
              <a:buClr>
                <a:schemeClr val="tx1"/>
              </a:buClr>
              <a:buNone/>
            </a:pPr>
            <a:r>
              <a:rPr lang="en-US" i="1" dirty="0" smtClean="0"/>
              <a:t>             </a:t>
            </a:r>
            <a:r>
              <a:rPr lang="en-US" sz="7200" i="1" dirty="0" smtClean="0">
                <a:latin typeface="Broadway" pitchFamily="82" charset="0"/>
              </a:rPr>
              <a:t>WHY???</a:t>
            </a:r>
            <a:endParaRPr lang="en-US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183880" cy="2514600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Reason is acquisition of several risk factors: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i="1" dirty="0" smtClean="0"/>
              <a:t>Tobacco consumption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i="1" dirty="0" smtClean="0"/>
              <a:t>Lack of physical activity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i="1" dirty="0" smtClean="0"/>
              <a:t>Unhealthy diet (today’s fast food habit)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i="1" dirty="0" smtClean="0"/>
              <a:t>Obesity</a:t>
            </a:r>
            <a:endParaRPr lang="en-US" i="1" dirty="0"/>
          </a:p>
        </p:txBody>
      </p:sp>
      <p:pic>
        <p:nvPicPr>
          <p:cNvPr id="4" name="Picture 3" descr="heart-disease-avoid-diagr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24200"/>
            <a:ext cx="7239000" cy="2895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183880" cy="5413248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i="1" dirty="0" smtClean="0"/>
              <a:t>Ironically CVDs are now in decline in the industrialized  countries 1</a:t>
            </a:r>
            <a:r>
              <a:rPr lang="en-US" i="1" baseline="30000" dirty="0" smtClean="0"/>
              <a:t>st</a:t>
            </a:r>
            <a:r>
              <a:rPr lang="en-US" i="1" dirty="0" smtClean="0"/>
              <a:t> associated with them….</a:t>
            </a:r>
          </a:p>
          <a:p>
            <a:pPr>
              <a:buClr>
                <a:schemeClr val="tx1"/>
              </a:buClr>
              <a:buNone/>
            </a:pPr>
            <a:endParaRPr lang="en-US" i="1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i="1" dirty="0" smtClean="0"/>
              <a:t>They seem to have crossed the peak of epidemic by now….</a:t>
            </a:r>
          </a:p>
          <a:p>
            <a:pPr>
              <a:buClr>
                <a:schemeClr val="tx1"/>
              </a:buClr>
              <a:buNone/>
            </a:pPr>
            <a:endParaRPr lang="en-US" i="1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i="1" dirty="0" smtClean="0"/>
              <a:t>The decline is largely a result of the success of primary prevention and to a lesser extent, treatment….</a:t>
            </a:r>
          </a:p>
          <a:p>
            <a:pPr>
              <a:buClr>
                <a:schemeClr val="tx1"/>
              </a:buClr>
              <a:buNone/>
            </a:pPr>
            <a:endParaRPr lang="en-US" i="1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83880" cy="4187952"/>
          </a:xfrm>
        </p:spPr>
        <p:txBody>
          <a:bodyPr/>
          <a:lstStyle/>
          <a:p>
            <a:pPr lvl="0">
              <a:buClr>
                <a:prstClr val="black"/>
              </a:buClr>
              <a:buFont typeface="Wingdings" pitchFamily="2" charset="2"/>
              <a:buChar char="Ø"/>
            </a:pPr>
            <a:r>
              <a:rPr lang="en-US" sz="2600" i="1" dirty="0" smtClean="0">
                <a:solidFill>
                  <a:prstClr val="black"/>
                </a:solidFill>
              </a:rPr>
              <a:t>The middle and low-income countries are at the mid-point of the emerging epidemic and will face its full impact in the coming years…</a:t>
            </a:r>
          </a:p>
          <a:p>
            <a:pPr lvl="0">
              <a:buClr>
                <a:prstClr val="black"/>
              </a:buClr>
              <a:buFont typeface="Wingdings" pitchFamily="2" charset="2"/>
              <a:buChar char="Ø"/>
            </a:pPr>
            <a:endParaRPr lang="en-US" sz="2600" i="1" dirty="0" smtClean="0">
              <a:solidFill>
                <a:prstClr val="black"/>
              </a:solidFill>
            </a:endParaRPr>
          </a:p>
          <a:p>
            <a:pPr lvl="0">
              <a:buClr>
                <a:prstClr val="black"/>
              </a:buClr>
              <a:buFont typeface="Wingdings" pitchFamily="2" charset="2"/>
              <a:buChar char="Ø"/>
            </a:pPr>
            <a:r>
              <a:rPr lang="en-US" sz="2600" i="1" dirty="0" smtClean="0">
                <a:solidFill>
                  <a:prstClr val="black"/>
                </a:solidFill>
              </a:rPr>
              <a:t>These countries can be benefitted from the strategy of primary prevention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83880" cy="5638800"/>
          </a:xfrm>
        </p:spPr>
        <p:txBody>
          <a:bodyPr/>
          <a:lstStyle/>
          <a:p>
            <a:pPr>
              <a:buClrTx/>
              <a:buNone/>
            </a:pPr>
            <a:r>
              <a:rPr lang="en-US" i="1" dirty="0" smtClean="0">
                <a:solidFill>
                  <a:srgbClr val="7030A0"/>
                </a:solidFill>
              </a:rPr>
              <a:t>The present mortality rates are the consequence of previous exposure to behavioural risk factors such as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en-US" i="1" dirty="0" smtClean="0"/>
              <a:t>Inappropriate nutrition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en-US" i="1" dirty="0" smtClean="0"/>
              <a:t>Insufficient physical activity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en-US" i="1" dirty="0" smtClean="0"/>
              <a:t>Increased tobacco </a:t>
            </a:r>
          </a:p>
          <a:p>
            <a:pPr marL="0" indent="0">
              <a:buClrTx/>
              <a:buNone/>
            </a:pPr>
            <a:r>
              <a:rPr lang="en-US" i="1" dirty="0" smtClean="0"/>
              <a:t>  consumption</a:t>
            </a:r>
          </a:p>
          <a:p>
            <a:pPr marL="0" indent="0">
              <a:buClrTx/>
              <a:buNone/>
            </a:pPr>
            <a:endParaRPr lang="en-US" i="1" dirty="0" smtClean="0"/>
          </a:p>
          <a:p>
            <a:pPr>
              <a:buClrTx/>
              <a:buNone/>
            </a:pPr>
            <a:r>
              <a:rPr lang="en-US" i="1" dirty="0" smtClean="0"/>
              <a:t>It is called the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”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Broadway" pitchFamily="82" charset="0"/>
              </a:rPr>
              <a:t>LAG-TIME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” </a:t>
            </a:r>
          </a:p>
          <a:p>
            <a:pPr>
              <a:buClrTx/>
              <a:buNone/>
            </a:pPr>
            <a:r>
              <a:rPr lang="en-US" i="1" dirty="0" smtClean="0"/>
              <a:t>effect of risk factors for CVD…</a:t>
            </a: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 descr="P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05000"/>
            <a:ext cx="2590800" cy="2667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i="1" dirty="0" smtClean="0">
                <a:latin typeface="Broadway" pitchFamily="82" charset="0"/>
              </a:rPr>
              <a:t>BIOLOGICAL  FACTORS  </a:t>
            </a:r>
            <a:r>
              <a:rPr lang="en-US" i="1" dirty="0" smtClean="0"/>
              <a:t>contributing principally increased risks are</a:t>
            </a:r>
          </a:p>
          <a:p>
            <a:pPr>
              <a:buNone/>
            </a:pPr>
            <a:endParaRPr lang="en-US" i="1" dirty="0" smtClean="0"/>
          </a:p>
          <a:p>
            <a:pPr>
              <a:buClrTx/>
              <a:buFont typeface="Wingdings" pitchFamily="2" charset="2"/>
              <a:buChar char="ü"/>
            </a:pPr>
            <a:r>
              <a:rPr lang="en-US" i="1" dirty="0" smtClean="0"/>
              <a:t>Overweight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n-US" i="1" dirty="0" smtClean="0"/>
              <a:t>Central obesity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n-US" i="1" dirty="0" smtClean="0"/>
              <a:t>HTN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n-US" i="1" dirty="0" smtClean="0"/>
              <a:t>Dyslipidaemia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n-US" i="1" dirty="0" smtClean="0"/>
              <a:t>DM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n-US" i="1" dirty="0" smtClean="0"/>
              <a:t>Low cardio-respiratory fitness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304800"/>
            <a:ext cx="8183880" cy="5943600"/>
          </a:xfrm>
          <a:prstGeom prst="rect">
            <a:avLst/>
          </a:prstGeom>
        </p:spPr>
        <p:txBody>
          <a:bodyPr vert="horz" lIns="182880" tIns="0">
            <a:normAutofit/>
          </a:bodyPr>
          <a:lstStyle/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Broadway" pitchFamily="82" charset="0"/>
                <a:ea typeface="+mn-ea"/>
                <a:cs typeface="+mn-cs"/>
              </a:rPr>
              <a:t> </a:t>
            </a:r>
          </a:p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Broadway" pitchFamily="82" charset="0"/>
              <a:ea typeface="+mn-ea"/>
              <a:cs typeface="+mn-cs"/>
            </a:endParaRPr>
          </a:p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Broadway" pitchFamily="82" charset="0"/>
                <a:ea typeface="+mn-ea"/>
                <a:cs typeface="+mn-cs"/>
              </a:rPr>
              <a:t>  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roadway" pitchFamily="82" charset="0"/>
                <a:ea typeface="+mn-ea"/>
                <a:cs typeface="+mn-cs"/>
              </a:rPr>
              <a:t>CARDIOVASCULAR DISEASES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roadway" pitchFamily="82" charset="0"/>
                <a:ea typeface="+mn-ea"/>
                <a:cs typeface="+mn-cs"/>
              </a:rPr>
              <a:t> 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roadway" pitchFamily="82" charset="0"/>
              <a:ea typeface="+mn-ea"/>
              <a:cs typeface="+mn-cs"/>
            </a:endParaRP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adway" pitchFamily="82" charset="0"/>
              <a:ea typeface="+mn-ea"/>
              <a:cs typeface="+mn-cs"/>
            </a:endParaRPr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81400"/>
            <a:ext cx="9144000" cy="3276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/>
          <a:lstStyle/>
          <a:p>
            <a:pPr>
              <a:buClrTx/>
              <a:buFont typeface="Wingdings" pitchFamily="2" charset="2"/>
              <a:buChar char="§"/>
            </a:pPr>
            <a:r>
              <a:rPr lang="en-US" i="1" dirty="0" smtClean="0"/>
              <a:t>It is now well established fact that a persistently high cholestrol can almost certainly precipitate a cardiac event...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>
              <a:buClrTx/>
              <a:buFont typeface="Wingdings" pitchFamily="2" charset="2"/>
              <a:buChar char="§"/>
            </a:pPr>
            <a:r>
              <a:rPr lang="en-US" i="1" dirty="0" smtClean="0"/>
              <a:t>Still most people do not have an idea of nutritional requirements and a balance diet…</a:t>
            </a:r>
          </a:p>
          <a:p>
            <a:pPr>
              <a:buFont typeface="Wingdings" pitchFamily="2" charset="2"/>
              <a:buChar char="§"/>
            </a:pPr>
            <a:endParaRPr lang="en-US" i="1" dirty="0" smtClean="0"/>
          </a:p>
          <a:p>
            <a:pPr marL="514350" indent="-514350">
              <a:buClrTx/>
              <a:buFont typeface="Wingdings" pitchFamily="2" charset="2"/>
              <a:buChar char="§"/>
            </a:pPr>
            <a:r>
              <a:rPr lang="en-US" i="1" dirty="0" smtClean="0"/>
              <a:t>Some of the dietary measures, on the strength of evidence on lifestyle factors and risk of developing CVD ,are summarized in table 3…</a:t>
            </a:r>
            <a:endParaRPr lang="en-US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533400"/>
          <a:ext cx="8183564" cy="5799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5891"/>
                <a:gridCol w="1916509"/>
                <a:gridCol w="2175273"/>
                <a:gridCol w="2045891"/>
              </a:tblGrid>
              <a:tr h="171521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EVIDENCE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DECREASED RISK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NO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RELATIONSHIP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INCREASED</a:t>
                      </a:r>
                      <a:r>
                        <a:rPr lang="en-US" baseline="0" dirty="0" smtClean="0"/>
                        <a:t> RISK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79778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CONVINCING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Regular</a:t>
                      </a:r>
                      <a:r>
                        <a:rPr lang="en-US" sz="1400" baseline="0" dirty="0" smtClean="0"/>
                        <a:t> physical activity</a:t>
                      </a:r>
                    </a:p>
                    <a:p>
                      <a:r>
                        <a:rPr lang="en-US" sz="1400" baseline="0" dirty="0" smtClean="0"/>
                        <a:t>Linoleic acid</a:t>
                      </a:r>
                    </a:p>
                    <a:p>
                      <a:r>
                        <a:rPr lang="en-US" sz="1400" baseline="0" dirty="0" smtClean="0"/>
                        <a:t>Fish and fish oil</a:t>
                      </a:r>
                    </a:p>
                    <a:p>
                      <a:r>
                        <a:rPr lang="en-US" sz="1400" baseline="0" dirty="0" smtClean="0"/>
                        <a:t>Vegetables and fruits</a:t>
                      </a:r>
                    </a:p>
                    <a:p>
                      <a:r>
                        <a:rPr lang="en-US" sz="1400" baseline="0" dirty="0" smtClean="0"/>
                        <a:t>Potassium</a:t>
                      </a:r>
                    </a:p>
                    <a:p>
                      <a:r>
                        <a:rPr lang="en-US" sz="1400" baseline="0" dirty="0" smtClean="0"/>
                        <a:t>Low to moderate alcohol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Vitamin</a:t>
                      </a:r>
                      <a:r>
                        <a:rPr lang="en-US" baseline="0" dirty="0" smtClean="0"/>
                        <a:t> E supplements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Myristic</a:t>
                      </a:r>
                      <a:r>
                        <a:rPr lang="en-US" sz="1600" dirty="0" smtClean="0"/>
                        <a:t> and </a:t>
                      </a:r>
                      <a:r>
                        <a:rPr lang="en-US" sz="1600" dirty="0" err="1" smtClean="0"/>
                        <a:t>palmitic</a:t>
                      </a:r>
                      <a:r>
                        <a:rPr lang="en-US" sz="1600" dirty="0" smtClean="0"/>
                        <a:t> acid</a:t>
                      </a:r>
                    </a:p>
                    <a:p>
                      <a:r>
                        <a:rPr lang="en-US" sz="1600" dirty="0" smtClean="0"/>
                        <a:t>Trans fatty-acids</a:t>
                      </a:r>
                    </a:p>
                    <a:p>
                      <a:r>
                        <a:rPr lang="en-US" sz="1600" dirty="0" smtClean="0"/>
                        <a:t>High Na intake</a:t>
                      </a:r>
                    </a:p>
                    <a:p>
                      <a:r>
                        <a:rPr lang="en-US" sz="1600" dirty="0" smtClean="0"/>
                        <a:t>Overweight</a:t>
                      </a:r>
                    </a:p>
                    <a:p>
                      <a:r>
                        <a:rPr lang="en-US" sz="1600" dirty="0" smtClean="0"/>
                        <a:t>High alcohol intake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171521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PROBABLE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@-</a:t>
                      </a:r>
                      <a:r>
                        <a:rPr lang="en-US" sz="1600" dirty="0" err="1" smtClean="0"/>
                        <a:t>Linolenic</a:t>
                      </a:r>
                      <a:r>
                        <a:rPr lang="en-US" sz="1600" baseline="0" dirty="0" smtClean="0"/>
                        <a:t> acid</a:t>
                      </a:r>
                    </a:p>
                    <a:p>
                      <a:r>
                        <a:rPr lang="en-US" sz="1600" baseline="0" dirty="0" smtClean="0"/>
                        <a:t>Oleic acid</a:t>
                      </a:r>
                    </a:p>
                    <a:p>
                      <a:r>
                        <a:rPr lang="en-US" sz="1600" baseline="0" dirty="0" smtClean="0"/>
                        <a:t>NSP</a:t>
                      </a:r>
                    </a:p>
                    <a:p>
                      <a:r>
                        <a:rPr lang="en-US" sz="1600" baseline="0" dirty="0" smtClean="0"/>
                        <a:t>Wholegrain cereals</a:t>
                      </a:r>
                    </a:p>
                    <a:p>
                      <a:r>
                        <a:rPr lang="en-US" sz="1600" baseline="0" dirty="0" smtClean="0"/>
                        <a:t>Nuts</a:t>
                      </a:r>
                    </a:p>
                    <a:p>
                      <a:r>
                        <a:rPr lang="en-US" sz="1600" baseline="0" dirty="0" smtClean="0"/>
                        <a:t>Plant sterols</a:t>
                      </a:r>
                    </a:p>
                    <a:p>
                      <a:r>
                        <a:rPr lang="en-US" sz="1600" baseline="0" dirty="0" err="1" smtClean="0"/>
                        <a:t>Folate</a:t>
                      </a:r>
                      <a:endParaRPr lang="en-US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Stearic</a:t>
                      </a:r>
                      <a:r>
                        <a:rPr lang="en-US" dirty="0" smtClean="0"/>
                        <a:t>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Dietary</a:t>
                      </a:r>
                      <a:r>
                        <a:rPr lang="en-US" baseline="0" dirty="0" smtClean="0"/>
                        <a:t> cholesterol</a:t>
                      </a:r>
                    </a:p>
                    <a:p>
                      <a:r>
                        <a:rPr lang="en-US" baseline="0" dirty="0" smtClean="0"/>
                        <a:t>Unfiltered boiled coffee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4" cy="5337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5891"/>
                <a:gridCol w="2045891"/>
                <a:gridCol w="2045891"/>
                <a:gridCol w="2045891"/>
              </a:tblGrid>
              <a:tr h="1779058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DECREASED 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NO </a:t>
                      </a:r>
                    </a:p>
                    <a:p>
                      <a:r>
                        <a:rPr lang="en-US" dirty="0" smtClean="0"/>
                        <a:t>RELATIONSHIP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INCREASED RISK</a:t>
                      </a:r>
                      <a:endParaRPr lang="en-US" dirty="0"/>
                    </a:p>
                  </a:txBody>
                  <a:tcPr/>
                </a:tc>
              </a:tr>
              <a:tr h="1779058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Flavonoids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Soy 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Fats rich in </a:t>
                      </a:r>
                      <a:r>
                        <a:rPr lang="en-US" dirty="0" err="1" smtClean="0"/>
                        <a:t>lauric</a:t>
                      </a:r>
                      <a:r>
                        <a:rPr lang="en-US" dirty="0" smtClean="0"/>
                        <a:t> acid</a:t>
                      </a:r>
                    </a:p>
                    <a:p>
                      <a:r>
                        <a:rPr lang="en-US" dirty="0" smtClean="0"/>
                        <a:t>Impaired fetal nutrition</a:t>
                      </a:r>
                    </a:p>
                    <a:p>
                      <a:r>
                        <a:rPr lang="en-US" dirty="0" smtClean="0"/>
                        <a:t>Beta-carotenes supplements</a:t>
                      </a:r>
                      <a:endParaRPr lang="en-US" dirty="0"/>
                    </a:p>
                  </a:txBody>
                  <a:tcPr/>
                </a:tc>
              </a:tr>
              <a:tr h="1779058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INSUFFICIENT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Calcium</a:t>
                      </a:r>
                    </a:p>
                    <a:p>
                      <a:r>
                        <a:rPr lang="en-US" dirty="0" smtClean="0"/>
                        <a:t>Magnesium</a:t>
                      </a:r>
                    </a:p>
                    <a:p>
                      <a:r>
                        <a:rPr lang="en-US" dirty="0" smtClean="0"/>
                        <a:t>Vitamin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Carbohydrates </a:t>
                      </a:r>
                    </a:p>
                    <a:p>
                      <a:r>
                        <a:rPr lang="en-US" dirty="0" smtClean="0"/>
                        <a:t>Iron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94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400" dirty="0" smtClean="0"/>
              <a:t>SUMMARY:</a:t>
            </a:r>
          </a:p>
          <a:p>
            <a:pPr>
              <a:buNone/>
            </a:pPr>
            <a:endParaRPr lang="en-US" sz="2400" i="1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sz="2400" i="1" dirty="0" smtClean="0"/>
              <a:t>The major CVD risk factors of tobacco use, inappropriate diet and physical inactivity  explain at least 75-85% of new cases of coronary health disease….</a:t>
            </a:r>
            <a:endParaRPr lang="en-US" sz="4400" i="1" dirty="0" smtClean="0"/>
          </a:p>
          <a:p>
            <a:pPr>
              <a:buClrTx/>
              <a:buNone/>
            </a:pPr>
            <a:endParaRPr lang="en-US" i="1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sz="2400" i="1" dirty="0" smtClean="0"/>
              <a:t>In the absence of elevation of these risk factors ,</a:t>
            </a:r>
          </a:p>
          <a:p>
            <a:pPr>
              <a:buClrTx/>
              <a:buNone/>
            </a:pPr>
            <a:r>
              <a:rPr lang="en-US" sz="2400" i="1" dirty="0" smtClean="0"/>
              <a:t>CHD is a rare cause of death…</a:t>
            </a:r>
          </a:p>
          <a:p>
            <a:pPr>
              <a:buClrTx/>
              <a:buNone/>
            </a:pPr>
            <a:endParaRPr lang="en-US" sz="2400" i="1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sz="2400" i="1" dirty="0" smtClean="0"/>
              <a:t>Unfortunately, the vast majority of the populations in almost all countries are at risk of developing CVD because of higher than optimal levels of main risk factors…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183880" cy="105156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ANY QUESTION??????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q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2438400"/>
            <a:ext cx="3429000" cy="38862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-24thanks8s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609600"/>
            <a:ext cx="6476999" cy="4953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Cardiovascular-diseas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Rectangle 6"/>
          <p:cNvSpPr/>
          <p:nvPr/>
        </p:nvSpPr>
        <p:spPr>
          <a:xfrm>
            <a:off x="5257800" y="762000"/>
            <a:ext cx="3657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BY DR.MAZHAR</a:t>
            </a:r>
          </a:p>
          <a:p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Broadway" pitchFamily="82" charset="0"/>
              </a:rPr>
              <a:t>Cardiovascular diseases (CVD)</a:t>
            </a:r>
          </a:p>
          <a:p>
            <a:pPr>
              <a:buNone/>
            </a:pPr>
            <a:r>
              <a:rPr lang="en-US" sz="3200" dirty="0" smtClean="0">
                <a:latin typeface="Arial Narrow" pitchFamily="34" charset="0"/>
              </a:rPr>
              <a:t>comprise of a group of diseases of the heart and</a:t>
            </a:r>
          </a:p>
          <a:p>
            <a:pPr>
              <a:buNone/>
            </a:pPr>
            <a:r>
              <a:rPr lang="en-US" sz="3200" dirty="0" smtClean="0">
                <a:latin typeface="Arial Narrow" pitchFamily="34" charset="0"/>
              </a:rPr>
              <a:t>vascular system…..</a:t>
            </a: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 smtClean="0">
              <a:latin typeface="Broadway" pitchFamily="82" charset="0"/>
            </a:endParaRPr>
          </a:p>
          <a:p>
            <a:pPr>
              <a:buNone/>
            </a:pPr>
            <a:endParaRPr lang="en-US" sz="3200" dirty="0">
              <a:latin typeface="Broadway" pitchFamily="82" charset="0"/>
            </a:endParaRPr>
          </a:p>
        </p:txBody>
      </p:sp>
      <p:pic>
        <p:nvPicPr>
          <p:cNvPr id="4" name="Picture 3" descr="cardiovascular_disea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2200"/>
            <a:ext cx="9144000" cy="4495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Major conditions are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i="1" dirty="0" smtClean="0"/>
              <a:t>Ischemic heart disease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i="1" dirty="0" smtClean="0"/>
              <a:t>HTN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i="1" dirty="0" smtClean="0"/>
              <a:t>Stroke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i="1" dirty="0" smtClean="0"/>
              <a:t>Congenital heart disease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i="1" dirty="0" smtClean="0"/>
              <a:t>Rheumatic heart disease is an important problem in developing countries….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4000" dirty="0" smtClean="0">
                <a:latin typeface="Broadway" pitchFamily="82" charset="0"/>
              </a:rPr>
              <a:t>PROBLEM</a:t>
            </a:r>
          </a:p>
          <a:p>
            <a:pPr>
              <a:buNone/>
            </a:pPr>
            <a:r>
              <a:rPr lang="en-US" sz="4000" dirty="0" smtClean="0">
                <a:latin typeface="Broadway" pitchFamily="82" charset="0"/>
              </a:rPr>
              <a:t>                         STATEMENT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000" dirty="0" smtClean="0">
                <a:latin typeface="Broadway" pitchFamily="82" charset="0"/>
              </a:rPr>
              <a:t>WORLD:</a:t>
            </a:r>
          </a:p>
          <a:p>
            <a:pPr>
              <a:buClr>
                <a:schemeClr val="tx1"/>
              </a:buClr>
              <a:buFont typeface="Courier New" pitchFamily="49" charset="0"/>
              <a:buChar char="o"/>
            </a:pPr>
            <a:r>
              <a:rPr lang="en-US" i="1" dirty="0" smtClean="0"/>
              <a:t>35million deaths        non-communicable</a:t>
            </a:r>
          </a:p>
          <a:p>
            <a:pPr>
              <a:buNone/>
            </a:pPr>
            <a:r>
              <a:rPr lang="en-US" i="1" dirty="0" smtClean="0"/>
              <a:t>                                    diseases </a:t>
            </a:r>
          </a:p>
          <a:p>
            <a:pPr>
              <a:buClr>
                <a:schemeClr val="tx1"/>
              </a:buClr>
              <a:buFont typeface="Courier New" pitchFamily="49" charset="0"/>
              <a:buChar char="o"/>
            </a:pPr>
            <a:r>
              <a:rPr lang="en-US" i="1" dirty="0" smtClean="0"/>
              <a:t>17million        </a:t>
            </a:r>
            <a:r>
              <a:rPr lang="en-US" i="1" dirty="0" smtClean="0">
                <a:latin typeface="Broadway" pitchFamily="82" charset="0"/>
              </a:rPr>
              <a:t>CVD </a:t>
            </a:r>
          </a:p>
          <a:p>
            <a:pPr>
              <a:buClr>
                <a:schemeClr val="tx1"/>
              </a:buClr>
              <a:buFont typeface="Courier New" pitchFamily="49" charset="0"/>
              <a:buChar char="o"/>
            </a:pPr>
            <a:endParaRPr lang="en-US" i="1" dirty="0" smtClean="0">
              <a:latin typeface="Broadway" pitchFamily="82" charset="0"/>
            </a:endParaRPr>
          </a:p>
          <a:p>
            <a:pPr>
              <a:buClr>
                <a:schemeClr val="tx1"/>
              </a:buClr>
              <a:buFont typeface="Courier New" pitchFamily="49" charset="0"/>
              <a:buChar char="o"/>
            </a:pPr>
            <a:r>
              <a:rPr lang="en-US" i="1" dirty="0" smtClean="0"/>
              <a:t>More than one third of these deaths in middle</a:t>
            </a:r>
          </a:p>
          <a:p>
            <a:pPr>
              <a:buClr>
                <a:schemeClr val="tx1"/>
              </a:buClr>
              <a:buNone/>
            </a:pPr>
            <a:r>
              <a:rPr lang="en-US" i="1" dirty="0" smtClean="0"/>
              <a:t>Aged adults… </a:t>
            </a:r>
          </a:p>
          <a:p>
            <a:pPr>
              <a:buClr>
                <a:schemeClr val="tx1"/>
              </a:buClr>
              <a:buFont typeface="Courier New" pitchFamily="49" charset="0"/>
              <a:buChar char="o"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 </a:t>
            </a: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 smtClean="0">
              <a:latin typeface="Broadway" pitchFamily="82" charset="0"/>
            </a:endParaRPr>
          </a:p>
          <a:p>
            <a:pPr>
              <a:buNone/>
            </a:pPr>
            <a:endParaRPr lang="en-US" sz="4000" dirty="0">
              <a:latin typeface="Broadway" pitchFamily="82" charset="0"/>
            </a:endParaRPr>
          </a:p>
        </p:txBody>
      </p:sp>
      <p:sp>
        <p:nvSpPr>
          <p:cNvPr id="7" name="Right Arrow 6"/>
          <p:cNvSpPr/>
          <p:nvPr/>
        </p:nvSpPr>
        <p:spPr>
          <a:xfrm flipV="1">
            <a:off x="2514600" y="2667000"/>
            <a:ext cx="685800" cy="3048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flipV="1">
            <a:off x="3733800" y="1981200"/>
            <a:ext cx="685800" cy="3048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183880" cy="4876800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i="1" dirty="0" smtClean="0"/>
              <a:t>In developed countries heart disease and stroke are 1st and 2nd leading cause of deaths for adults men and women.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endParaRPr lang="en-US" i="1" dirty="0" smtClean="0"/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i="1" dirty="0" smtClean="0"/>
              <a:t>These facts are familiar and hardly surprising.</a:t>
            </a:r>
          </a:p>
          <a:p>
            <a:pPr>
              <a:buClr>
                <a:schemeClr val="tx1"/>
              </a:buClr>
              <a:buNone/>
            </a:pPr>
            <a:endParaRPr lang="en-US" i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810000"/>
            <a:ext cx="8183880" cy="23622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However, surprisingly in some of developing countries,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roadway" pitchFamily="82" charset="0"/>
                <a:ea typeface="+mn-ea"/>
                <a:cs typeface="+mn-cs"/>
              </a:rPr>
              <a:t>CVD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have also become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2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leading causes responsible for one-third of deaths.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Table1 shows the global estimates of mortality and burden of diseases in </a:t>
            </a:r>
            <a:r>
              <a:rPr lang="en-US" dirty="0" smtClean="0"/>
              <a:t>DALYs(disability adjusted life year) </a:t>
            </a:r>
            <a:r>
              <a:rPr lang="en-US" dirty="0" smtClean="0"/>
              <a:t>due to CVD for year 2004…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276</TotalTime>
  <Words>758</Words>
  <Application>Microsoft Office PowerPoint</Application>
  <PresentationFormat>On-screen Show (4:3)</PresentationFormat>
  <Paragraphs>280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                   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ANY QUESTION??????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M.Tariq</dc:creator>
  <cp:lastModifiedBy>dell</cp:lastModifiedBy>
  <cp:revision>40</cp:revision>
  <dcterms:created xsi:type="dcterms:W3CDTF">2006-08-16T00:00:00Z</dcterms:created>
  <dcterms:modified xsi:type="dcterms:W3CDTF">2015-02-14T16:39:08Z</dcterms:modified>
</cp:coreProperties>
</file>