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28" r:id="rId3"/>
    <p:sldId id="329" r:id="rId4"/>
    <p:sldId id="330" r:id="rId5"/>
    <p:sldId id="331" r:id="rId6"/>
    <p:sldId id="320" r:id="rId7"/>
    <p:sldId id="264" r:id="rId8"/>
    <p:sldId id="266" r:id="rId9"/>
    <p:sldId id="275" r:id="rId10"/>
    <p:sldId id="265" r:id="rId11"/>
    <p:sldId id="298" r:id="rId12"/>
    <p:sldId id="299" r:id="rId13"/>
    <p:sldId id="322" r:id="rId14"/>
    <p:sldId id="300" r:id="rId15"/>
    <p:sldId id="305" r:id="rId16"/>
    <p:sldId id="306" r:id="rId17"/>
    <p:sldId id="307" r:id="rId18"/>
    <p:sldId id="308" r:id="rId19"/>
    <p:sldId id="317" r:id="rId20"/>
    <p:sldId id="310" r:id="rId21"/>
    <p:sldId id="302" r:id="rId22"/>
    <p:sldId id="311" r:id="rId23"/>
    <p:sldId id="318" r:id="rId24"/>
    <p:sldId id="323" r:id="rId25"/>
    <p:sldId id="284" r:id="rId26"/>
    <p:sldId id="285" r:id="rId27"/>
    <p:sldId id="286" r:id="rId28"/>
    <p:sldId id="287" r:id="rId29"/>
    <p:sldId id="288" r:id="rId30"/>
    <p:sldId id="291" r:id="rId31"/>
    <p:sldId id="313" r:id="rId32"/>
    <p:sldId id="315" r:id="rId33"/>
    <p:sldId id="296" r:id="rId34"/>
    <p:sldId id="321" r:id="rId35"/>
    <p:sldId id="316" r:id="rId36"/>
    <p:sldId id="292" r:id="rId37"/>
    <p:sldId id="294" r:id="rId38"/>
    <p:sldId id="295" r:id="rId39"/>
    <p:sldId id="297" r:id="rId40"/>
    <p:sldId id="324" r:id="rId41"/>
    <p:sldId id="325" r:id="rId42"/>
    <p:sldId id="326" r:id="rId43"/>
    <p:sldId id="32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03" autoAdjust="0"/>
    <p:restoredTop sz="94660"/>
  </p:normalViewPr>
  <p:slideViewPr>
    <p:cSldViewPr>
      <p:cViewPr varScale="1">
        <p:scale>
          <a:sx n="73" d="100"/>
          <a:sy n="73" d="100"/>
        </p:scale>
        <p:origin x="-16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5C3C6-7EE0-4E66-A5C9-69EA9C97B2EF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06E58-7525-4EA3-A48C-7FFBE2045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u="sng" smtClean="0"/>
              <a:t>Lymphatic nodules  </a:t>
            </a:r>
            <a:r>
              <a:rPr lang="ar-SA" u="sng" smtClean="0"/>
              <a:t>لاحـظوا الـ 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11E89C-D028-4066-A576-F6AA8F424AB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u="sng" smtClean="0"/>
              <a:t>Lymphatic nodules  </a:t>
            </a:r>
            <a:r>
              <a:rPr lang="ar-SA" u="sng" smtClean="0"/>
              <a:t>لاحـظوا الـ 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11E89C-D028-4066-A576-F6AA8F424AB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8F11D0-DE05-49EB-ACAA-A4686545E24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1610612736" y="-2147483648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27C7-7B2A-443D-A8A4-69A711161DAA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36B1-3842-4905-9D8B-19D3F5F7D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27C7-7B2A-443D-A8A4-69A711161DAA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36B1-3842-4905-9D8B-19D3F5F7D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27C7-7B2A-443D-A8A4-69A711161DAA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36B1-3842-4905-9D8B-19D3F5F7D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27C7-7B2A-443D-A8A4-69A711161DAA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36B1-3842-4905-9D8B-19D3F5F7D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27C7-7B2A-443D-A8A4-69A711161DAA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36B1-3842-4905-9D8B-19D3F5F7D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27C7-7B2A-443D-A8A4-69A711161DAA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36B1-3842-4905-9D8B-19D3F5F7D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27C7-7B2A-443D-A8A4-69A711161DAA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36B1-3842-4905-9D8B-19D3F5F7D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27C7-7B2A-443D-A8A4-69A711161DAA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36B1-3842-4905-9D8B-19D3F5F7D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27C7-7B2A-443D-A8A4-69A711161DAA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36B1-3842-4905-9D8B-19D3F5F7D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27C7-7B2A-443D-A8A4-69A711161DAA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36B1-3842-4905-9D8B-19D3F5F7D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27C7-7B2A-443D-A8A4-69A711161DAA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36B1-3842-4905-9D8B-19D3F5F7D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E27C7-7B2A-443D-A8A4-69A711161DAA}" type="datetimeFigureOut">
              <a:rPr lang="en-US" smtClean="0"/>
              <a:pPr/>
              <a:t>5/5/2019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336B1-3842-4905-9D8B-19D3F5F7DF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Histology of Lymphoid Organs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94145"/>
            <a:ext cx="509968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ach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ly</a:t>
            </a:r>
            <a:r>
              <a:rPr sz="3200" spc="-15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nod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ons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5" dirty="0" smtClean="0">
                <a:latin typeface="Calibri"/>
                <a:cs typeface="Calibri"/>
              </a:rPr>
              <a:t>o</a:t>
            </a:r>
            <a:r>
              <a:rPr sz="3200" spc="-200" dirty="0" smtClean="0">
                <a:latin typeface="Calibri"/>
                <a:cs typeface="Calibri"/>
              </a:rPr>
              <a:t>f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50" y="1845986"/>
            <a:ext cx="7540950" cy="230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–"/>
              <a:tabLst>
                <a:tab pos="299720" algn="l"/>
              </a:tabLst>
            </a:pPr>
            <a:r>
              <a:rPr lang="en-US" sz="2800" spc="-20" dirty="0" smtClean="0">
                <a:solidFill>
                  <a:srgbClr val="FF0000"/>
                </a:solidFill>
                <a:latin typeface="Calibri"/>
                <a:cs typeface="Calibri"/>
              </a:rPr>
              <a:t>Capsule</a:t>
            </a:r>
            <a:r>
              <a:rPr lang="en-US" sz="2800" spc="-20" dirty="0" smtClean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c</a:t>
            </a:r>
            <a:r>
              <a:rPr sz="2800" spc="-20" dirty="0" smtClean="0">
                <a:latin typeface="Calibri"/>
                <a:cs typeface="Calibri"/>
              </a:rPr>
              <a:t>onnecti</a:t>
            </a:r>
            <a:r>
              <a:rPr sz="2800" spc="-45" dirty="0" smtClean="0">
                <a:latin typeface="Calibri"/>
                <a:cs typeface="Calibri"/>
              </a:rPr>
              <a:t>v</a:t>
            </a:r>
            <a:r>
              <a:rPr sz="2800" spc="-15" dirty="0" smtClean="0">
                <a:latin typeface="Calibri"/>
                <a:cs typeface="Calibri"/>
              </a:rPr>
              <a:t>e</a:t>
            </a:r>
            <a:r>
              <a:rPr sz="2800" spc="-55" dirty="0" smtClean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su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Calibri"/>
                <a:cs typeface="Calibri"/>
              </a:rPr>
              <a:t>f</a:t>
            </a:r>
            <a:r>
              <a:rPr sz="2800" spc="-75" dirty="0" smtClean="0">
                <a:latin typeface="Calibri"/>
                <a:cs typeface="Calibri"/>
              </a:rPr>
              <a:t>r</a:t>
            </a:r>
            <a:r>
              <a:rPr sz="2800" spc="-20" dirty="0" smtClean="0">
                <a:latin typeface="Calibri"/>
                <a:cs typeface="Calibri"/>
              </a:rPr>
              <a:t>am</a:t>
            </a:r>
            <a:r>
              <a:rPr sz="2800" spc="-25" dirty="0" smtClean="0">
                <a:latin typeface="Calibri"/>
                <a:cs typeface="Calibri"/>
              </a:rPr>
              <a:t>e</a:t>
            </a:r>
            <a:r>
              <a:rPr sz="2800" spc="-40" dirty="0" smtClean="0">
                <a:latin typeface="Calibri"/>
                <a:cs typeface="Calibri"/>
              </a:rPr>
              <a:t>w</a:t>
            </a:r>
            <a:r>
              <a:rPr sz="2800" spc="-20" dirty="0" smtClean="0">
                <a:latin typeface="Calibri"/>
                <a:cs typeface="Calibri"/>
              </a:rPr>
              <a:t>ork</a:t>
            </a:r>
            <a:r>
              <a:rPr lang="en-US" sz="2800" spc="-20" dirty="0" smtClean="0">
                <a:latin typeface="Calibri"/>
                <a:cs typeface="Calibri"/>
              </a:rPr>
              <a:t> densely packed collagen fibers</a:t>
            </a:r>
            <a:endParaRPr sz="28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299720" algn="l"/>
              </a:tabLst>
            </a:pPr>
            <a:r>
              <a:rPr lang="en-US" sz="2800" spc="-125" dirty="0" smtClean="0">
                <a:solidFill>
                  <a:srgbClr val="FF0000"/>
                </a:solidFill>
                <a:latin typeface="Calibri"/>
                <a:cs typeface="Calibri"/>
              </a:rPr>
              <a:t>Parenchyma</a:t>
            </a:r>
            <a:r>
              <a:rPr lang="en-US" sz="2800" spc="-125" dirty="0" smtClean="0">
                <a:latin typeface="Calibri"/>
                <a:cs typeface="Calibri"/>
              </a:rPr>
              <a:t> </a:t>
            </a:r>
            <a:endParaRPr lang="en-US" sz="2800" spc="-125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670"/>
              </a:spcBef>
              <a:buFont typeface="Wingdings" pitchFamily="2" charset="2"/>
              <a:buChar char="Ø"/>
              <a:tabLst>
                <a:tab pos="299720" algn="l"/>
              </a:tabLst>
            </a:pPr>
            <a:r>
              <a:rPr lang="en-US" sz="2400" spc="-125" dirty="0" smtClean="0">
                <a:solidFill>
                  <a:srgbClr val="0070C0"/>
                </a:solidFill>
                <a:latin typeface="Calibri"/>
                <a:cs typeface="Calibri"/>
              </a:rPr>
              <a:t>Outer darkly stained Cortex</a:t>
            </a:r>
          </a:p>
          <a:p>
            <a:pPr marL="299085" indent="-286385">
              <a:lnSpc>
                <a:spcPct val="100000"/>
              </a:lnSpc>
              <a:spcBef>
                <a:spcPts val="670"/>
              </a:spcBef>
              <a:buFont typeface="Wingdings" pitchFamily="2" charset="2"/>
              <a:buChar char="Ø"/>
              <a:tabLst>
                <a:tab pos="299720" algn="l"/>
              </a:tabLst>
            </a:pPr>
            <a:r>
              <a:rPr lang="en-US" sz="2400" spc="-125" dirty="0" smtClean="0">
                <a:solidFill>
                  <a:srgbClr val="0070C0"/>
                </a:solidFill>
                <a:latin typeface="Calibri"/>
                <a:cs typeface="Calibri"/>
              </a:rPr>
              <a:t>Inner lightly stained Medulla</a:t>
            </a:r>
            <a:endParaRPr sz="24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8881" y="614420"/>
            <a:ext cx="768921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5" dirty="0">
                <a:solidFill>
                  <a:srgbClr val="6F2F9F"/>
                </a:solidFill>
                <a:latin typeface="Calibri"/>
                <a:cs typeface="Calibri"/>
              </a:rPr>
              <a:t>Th</a:t>
            </a:r>
            <a:r>
              <a:rPr sz="4400" b="1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4400" b="1" spc="-10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4400" b="1" spc="-25" dirty="0">
                <a:solidFill>
                  <a:srgbClr val="6F2F9F"/>
                </a:solidFill>
                <a:latin typeface="Calibri"/>
                <a:cs typeface="Calibri"/>
              </a:rPr>
              <a:t>c</a:t>
            </a:r>
            <a:r>
              <a:rPr sz="4400" b="1" dirty="0">
                <a:solidFill>
                  <a:srgbClr val="6F2F9F"/>
                </a:solidFill>
                <a:latin typeface="Calibri"/>
                <a:cs typeface="Calibri"/>
              </a:rPr>
              <a:t>onnecti</a:t>
            </a:r>
            <a:r>
              <a:rPr sz="4400" b="1" spc="-45" dirty="0">
                <a:solidFill>
                  <a:srgbClr val="6F2F9F"/>
                </a:solidFill>
                <a:latin typeface="Calibri"/>
                <a:cs typeface="Calibri"/>
              </a:rPr>
              <a:t>v</a:t>
            </a:r>
            <a:r>
              <a:rPr sz="4400" b="1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4400" b="1" spc="-1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6F2F9F"/>
                </a:solidFill>
                <a:latin typeface="Calibri"/>
                <a:cs typeface="Calibri"/>
              </a:rPr>
              <a:t>tis</a:t>
            </a:r>
            <a:r>
              <a:rPr sz="4400" b="1" spc="-20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r>
              <a:rPr sz="4400" b="1" dirty="0">
                <a:solidFill>
                  <a:srgbClr val="6F2F9F"/>
                </a:solidFill>
                <a:latin typeface="Calibri"/>
                <a:cs typeface="Calibri"/>
              </a:rPr>
              <a:t>ue</a:t>
            </a:r>
            <a:r>
              <a:rPr sz="4400" b="1" spc="-1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4400" b="1" spc="-5" dirty="0">
                <a:solidFill>
                  <a:srgbClr val="6F2F9F"/>
                </a:solidFill>
                <a:latin typeface="Calibri"/>
                <a:cs typeface="Calibri"/>
              </a:rPr>
              <a:t>f</a:t>
            </a:r>
            <a:r>
              <a:rPr sz="4400" b="1" spc="-110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4400" b="1" dirty="0">
                <a:solidFill>
                  <a:srgbClr val="6F2F9F"/>
                </a:solidFill>
                <a:latin typeface="Calibri"/>
                <a:cs typeface="Calibri"/>
              </a:rPr>
              <a:t>am</a:t>
            </a:r>
            <a:r>
              <a:rPr sz="4400" b="1" spc="-20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4400" b="1" spc="-45" dirty="0">
                <a:solidFill>
                  <a:srgbClr val="6F2F9F"/>
                </a:solidFill>
                <a:latin typeface="Calibri"/>
                <a:cs typeface="Calibri"/>
              </a:rPr>
              <a:t>w</a:t>
            </a:r>
            <a:r>
              <a:rPr sz="4400" b="1" dirty="0">
                <a:solidFill>
                  <a:srgbClr val="6F2F9F"/>
                </a:solidFill>
                <a:latin typeface="Calibri"/>
                <a:cs typeface="Calibri"/>
              </a:rPr>
              <a:t>ork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752600"/>
            <a:ext cx="8608060" cy="41626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buFont typeface="Wingdings" pitchFamily="2" charset="2"/>
              <a:buChar char="Ø"/>
            </a:pPr>
            <a:r>
              <a:rPr lang="en-US" sz="3200" dirty="0">
                <a:cs typeface="Calibri"/>
              </a:rPr>
              <a:t>The lymph node is surrounded by </a:t>
            </a:r>
            <a:r>
              <a:rPr lang="en-US" sz="3200" dirty="0" smtClean="0">
                <a:cs typeface="Calibri"/>
              </a:rPr>
              <a:t>a </a:t>
            </a:r>
            <a:r>
              <a:rPr lang="en-US" sz="3200" dirty="0" err="1" smtClean="0">
                <a:cs typeface="Calibri"/>
              </a:rPr>
              <a:t>pericapsular</a:t>
            </a:r>
            <a:r>
              <a:rPr lang="en-US" sz="3200" dirty="0" smtClean="0">
                <a:cs typeface="Calibri"/>
              </a:rPr>
              <a:t> </a:t>
            </a:r>
            <a:r>
              <a:rPr lang="en-US" sz="3200" dirty="0">
                <a:cs typeface="Calibri"/>
              </a:rPr>
              <a:t>adipose tissue that contains </a:t>
            </a:r>
            <a:r>
              <a:rPr lang="en-US" sz="3200" dirty="0" smtClean="0">
                <a:cs typeface="Calibri"/>
              </a:rPr>
              <a:t> arterioles </a:t>
            </a:r>
            <a:r>
              <a:rPr lang="en-US" sz="3200" dirty="0">
                <a:cs typeface="Calibri"/>
              </a:rPr>
              <a:t>and </a:t>
            </a:r>
            <a:r>
              <a:rPr lang="en-US" sz="3200" dirty="0" err="1">
                <a:cs typeface="Calibri"/>
              </a:rPr>
              <a:t>venules</a:t>
            </a:r>
            <a:r>
              <a:rPr lang="en-US" sz="3200" dirty="0" smtClean="0">
                <a:cs typeface="Calibri"/>
              </a:rPr>
              <a:t>.</a:t>
            </a:r>
          </a:p>
          <a:p>
            <a:pPr marL="12700">
              <a:buFont typeface="Wingdings" pitchFamily="2" charset="2"/>
              <a:buChar char="Ø"/>
            </a:pPr>
            <a:endParaRPr lang="en-US" sz="3200" spc="-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buFont typeface="Wingdings" pitchFamily="2" charset="2"/>
              <a:buChar char="Ø"/>
            </a:pPr>
            <a:r>
              <a:rPr sz="3200" spc="-5" dirty="0" smtClean="0">
                <a:latin typeface="Calibri"/>
                <a:cs typeface="Calibri"/>
              </a:rPr>
              <a:t>Th</a:t>
            </a:r>
            <a:r>
              <a:rPr sz="3200" dirty="0" smtClean="0">
                <a:latin typeface="Calibri"/>
                <a:cs typeface="Calibri"/>
              </a:rPr>
              <a:t>e</a:t>
            </a:r>
            <a:r>
              <a:rPr sz="3200" spc="-75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ly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nod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15" dirty="0">
                <a:latin typeface="Calibri"/>
                <a:cs typeface="Calibri"/>
              </a:rPr>
              <a:t>o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30" dirty="0" smtClean="0">
                <a:latin typeface="Calibri"/>
                <a:cs typeface="Calibri"/>
              </a:rPr>
              <a:t>c</a:t>
            </a:r>
            <a:r>
              <a:rPr sz="3200" dirty="0" smtClean="0">
                <a:latin typeface="Calibri"/>
                <a:cs typeface="Calibri"/>
              </a:rPr>
              <a:t>a</a:t>
            </a:r>
            <a:r>
              <a:rPr sz="3200" spc="-20" dirty="0" smtClean="0">
                <a:latin typeface="Calibri"/>
                <a:cs typeface="Calibri"/>
              </a:rPr>
              <a:t>p</a:t>
            </a:r>
            <a:r>
              <a:rPr sz="3200" spc="-5" dirty="0" smtClean="0">
                <a:latin typeface="Calibri"/>
                <a:cs typeface="Calibri"/>
              </a:rPr>
              <a:t>su</a:t>
            </a:r>
            <a:r>
              <a:rPr sz="3200" spc="-20" dirty="0" smtClean="0">
                <a:latin typeface="Calibri"/>
                <a:cs typeface="Calibri"/>
              </a:rPr>
              <a:t>l</a:t>
            </a:r>
            <a:r>
              <a:rPr sz="3200" dirty="0" smtClean="0">
                <a:latin typeface="Calibri"/>
                <a:cs typeface="Calibri"/>
              </a:rPr>
              <a:t>e</a:t>
            </a:r>
            <a:r>
              <a:rPr lang="en-US" sz="3200" dirty="0" smtClean="0">
                <a:latin typeface="Calibri"/>
                <a:cs typeface="Calibri"/>
              </a:rPr>
              <a:t> </a:t>
            </a:r>
            <a:r>
              <a:rPr sz="3200" spc="-25" dirty="0" smtClean="0">
                <a:latin typeface="Calibri"/>
                <a:cs typeface="Calibri"/>
              </a:rPr>
              <a:t>c</a:t>
            </a:r>
            <a:r>
              <a:rPr sz="3200" spc="-5" dirty="0" smtClean="0">
                <a:latin typeface="Calibri"/>
                <a:cs typeface="Calibri"/>
              </a:rPr>
              <a:t>ons</a:t>
            </a:r>
            <a:r>
              <a:rPr sz="3200" dirty="0" smtClean="0">
                <a:latin typeface="Calibri"/>
                <a:cs typeface="Calibri"/>
              </a:rPr>
              <a:t>i</a:t>
            </a:r>
            <a:r>
              <a:rPr sz="3200" spc="-50" dirty="0" smtClean="0">
                <a:latin typeface="Calibri"/>
                <a:cs typeface="Calibri"/>
              </a:rPr>
              <a:t>s</a:t>
            </a:r>
            <a:r>
              <a:rPr sz="3200" dirty="0" smtClean="0">
                <a:latin typeface="Calibri"/>
                <a:cs typeface="Calibri"/>
              </a:rPr>
              <a:t>t</a:t>
            </a:r>
            <a:r>
              <a:rPr sz="3200" spc="-10" dirty="0" smtClean="0">
                <a:latin typeface="Calibri"/>
                <a:cs typeface="Calibri"/>
              </a:rPr>
              <a:t>i</a:t>
            </a:r>
            <a:r>
              <a:rPr sz="3200" spc="-5" dirty="0" smtClean="0">
                <a:latin typeface="Calibri"/>
                <a:cs typeface="Calibri"/>
              </a:rPr>
              <a:t>n</a:t>
            </a:r>
            <a:r>
              <a:rPr sz="3200" dirty="0" smtClean="0">
                <a:latin typeface="Calibri"/>
                <a:cs typeface="Calibri"/>
              </a:rPr>
              <a:t>g</a:t>
            </a:r>
            <a:r>
              <a:rPr sz="3200" spc="-60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mai</a:t>
            </a:r>
            <a:r>
              <a:rPr sz="3200" spc="-1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ly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lla</a:t>
            </a:r>
            <a:r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32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 err="1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200" dirty="0" err="1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200" spc="-5" dirty="0" err="1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3200" spc="-40" dirty="0" err="1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dirty="0" err="1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200" spc="-35" dirty="0" err="1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lang="en-US" sz="3200" dirty="0" smtClean="0">
                <a:latin typeface="Calibri"/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  <a:buFont typeface="Wingdings" pitchFamily="2" charset="2"/>
              <a:buChar char="Ø"/>
            </a:pPr>
            <a:endParaRPr sz="465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100000"/>
              </a:lnSpc>
              <a:buFont typeface="Wingdings" pitchFamily="2" charset="2"/>
              <a:buChar char="Ø"/>
            </a:pPr>
            <a:r>
              <a:rPr sz="3200" spc="-5" dirty="0" smtClean="0">
                <a:latin typeface="Calibri"/>
                <a:cs typeface="Calibri"/>
              </a:rPr>
              <a:t>Som</a:t>
            </a:r>
            <a:r>
              <a:rPr sz="3200" dirty="0" smtClean="0">
                <a:latin typeface="Calibri"/>
                <a:cs typeface="Calibri"/>
              </a:rPr>
              <a:t>e</a:t>
            </a:r>
            <a:r>
              <a:rPr sz="3200" spc="-70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ela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som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mooth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 smtClean="0">
                <a:latin typeface="Calibri"/>
                <a:cs typeface="Calibri"/>
              </a:rPr>
              <a:t>mu</a:t>
            </a:r>
            <a:r>
              <a:rPr sz="3200" spc="-15" dirty="0" smtClean="0">
                <a:latin typeface="Calibri"/>
                <a:cs typeface="Calibri"/>
              </a:rPr>
              <a:t>s</a:t>
            </a:r>
            <a:r>
              <a:rPr sz="3200" dirty="0" smtClean="0">
                <a:latin typeface="Calibri"/>
                <a:cs typeface="Calibri"/>
              </a:rPr>
              <a:t>cles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sz="3200" dirty="0" smtClean="0">
                <a:latin typeface="Calibri"/>
                <a:cs typeface="Calibri"/>
              </a:rPr>
              <a:t>m</a:t>
            </a:r>
            <a:r>
              <a:rPr sz="3200" spc="-65" dirty="0" smtClean="0">
                <a:latin typeface="Calibri"/>
                <a:cs typeface="Calibri"/>
              </a:rPr>
              <a:t>a</a:t>
            </a:r>
            <a:r>
              <a:rPr sz="3200" dirty="0" smtClean="0">
                <a:latin typeface="Calibri"/>
                <a:cs typeface="Calibri"/>
              </a:rPr>
              <a:t>y</a:t>
            </a:r>
            <a:r>
              <a:rPr sz="3200" spc="-75" dirty="0" smtClean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Calibri"/>
                <a:cs typeface="Calibri"/>
              </a:rPr>
              <a:t>p</a:t>
            </a:r>
            <a:r>
              <a:rPr sz="3200" spc="-40" dirty="0" smtClean="0">
                <a:latin typeface="Calibri"/>
                <a:cs typeface="Calibri"/>
              </a:rPr>
              <a:t>r</a:t>
            </a:r>
            <a:r>
              <a:rPr sz="3200" dirty="0" smtClean="0">
                <a:latin typeface="Calibri"/>
                <a:cs typeface="Calibri"/>
              </a:rPr>
              <a:t>ese</a:t>
            </a:r>
            <a:r>
              <a:rPr sz="3200" spc="-35" dirty="0" smtClean="0">
                <a:latin typeface="Calibri"/>
                <a:cs typeface="Calibri"/>
              </a:rPr>
              <a:t>n</a:t>
            </a:r>
            <a:r>
              <a:rPr sz="3200" dirty="0" smtClean="0">
                <a:latin typeface="Calibri"/>
                <a:cs typeface="Calibri"/>
              </a:rPr>
              <a:t>t</a:t>
            </a:r>
            <a:r>
              <a:rPr lang="en-US" sz="3200" dirty="0" smtClean="0"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5" y="999097"/>
            <a:ext cx="7961630" cy="3091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</a:pPr>
            <a:r>
              <a:rPr sz="3200" spc="185" dirty="0">
                <a:latin typeface="Wingdings"/>
                <a:cs typeface="Wingdings"/>
              </a:rPr>
              <a:t>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numbe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200" spc="-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a/t</a:t>
            </a:r>
            <a:r>
              <a:rPr sz="3200" spc="-7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abeculae</a:t>
            </a:r>
            <a:r>
              <a:rPr sz="32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e</a:t>
            </a:r>
            <a:r>
              <a:rPr sz="3200" spc="15" dirty="0">
                <a:latin typeface="Calibri"/>
                <a:cs typeface="Calibri"/>
              </a:rPr>
              <a:t>x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end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nod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p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spc="-2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iv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node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obu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es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180" dirty="0">
                <a:latin typeface="Wingdings"/>
                <a:cs typeface="Wingdings"/>
              </a:rPr>
              <a:t></a:t>
            </a: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occup</a:t>
            </a:r>
            <a:r>
              <a:rPr sz="3200" dirty="0">
                <a:latin typeface="Calibri"/>
                <a:cs typeface="Calibri"/>
              </a:rPr>
              <a:t>ied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ma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f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ou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ss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4675" y="47625"/>
            <a:ext cx="2916238" cy="533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0" b="1" spc="-170"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sz="4000" b="1" spc="-30" dirty="0">
                <a:solidFill>
                  <a:srgbClr val="FF0000"/>
                </a:solidFill>
                <a:latin typeface="Trebuchet MS"/>
                <a:cs typeface="Trebuchet MS"/>
              </a:rPr>
              <a:t>ymph</a:t>
            </a:r>
            <a:r>
              <a:rPr sz="4000" b="1" spc="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Trebuchet MS"/>
                <a:cs typeface="Trebuchet MS"/>
              </a:rPr>
              <a:t>node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9459" name="object 3"/>
          <p:cNvSpPr>
            <a:spLocks noChangeArrowheads="1"/>
          </p:cNvSpPr>
          <p:nvPr/>
        </p:nvSpPr>
        <p:spPr bwMode="auto">
          <a:xfrm>
            <a:off x="0" y="927100"/>
            <a:ext cx="9144000" cy="59309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30645"/>
            <a:ext cx="223710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sect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on,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50" y="1196889"/>
            <a:ext cx="7092315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>
                <a:latin typeface="Arial"/>
                <a:cs typeface="Arial"/>
              </a:rPr>
              <a:t>–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20" dirty="0">
                <a:latin typeface="Calibri"/>
                <a:cs typeface="Calibri"/>
              </a:rPr>
              <a:t>Th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nod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ha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ou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Calibri"/>
                <a:cs typeface="Calibri"/>
              </a:rPr>
              <a:t>z</a:t>
            </a:r>
            <a:r>
              <a:rPr sz="2800" spc="-20" dirty="0">
                <a:latin typeface="Calibri"/>
                <a:cs typeface="Calibri"/>
              </a:rPr>
              <a:t>on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ai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den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ely</a:t>
            </a:r>
            <a:endParaRPr sz="2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pac</a:t>
            </a:r>
            <a:r>
              <a:rPr sz="2800" spc="-10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30" dirty="0">
                <a:latin typeface="Calibri"/>
                <a:cs typeface="Calibri"/>
              </a:rPr>
              <a:t>y</a:t>
            </a:r>
            <a:r>
              <a:rPr sz="2800" spc="-25" dirty="0">
                <a:latin typeface="Calibri"/>
                <a:cs typeface="Calibri"/>
              </a:rPr>
              <a:t>mp</a:t>
            </a:r>
            <a:r>
              <a:rPr sz="2800" spc="-20" dirty="0">
                <a:latin typeface="Calibri"/>
                <a:cs typeface="Calibri"/>
              </a:rPr>
              <a:t>hocy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es,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Calibri"/>
                <a:cs typeface="Calibri"/>
              </a:rPr>
              <a:t>st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darkl</a:t>
            </a:r>
            <a:r>
              <a:rPr sz="2800" spc="-15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9777" y="3147236"/>
            <a:ext cx="4824095" cy="1341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6F2F9F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spc="-20" dirty="0">
                <a:solidFill>
                  <a:srgbClr val="6F2F9F"/>
                </a:solidFill>
                <a:latin typeface="Calibri"/>
                <a:cs typeface="Calibri"/>
              </a:rPr>
              <a:t>C</a:t>
            </a:r>
            <a:r>
              <a:rPr sz="2800" b="1" spc="-25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2800" b="1" spc="-15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2800" b="1" spc="-45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2800" b="1" spc="-55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675"/>
              </a:spcBef>
              <a:buClr>
                <a:srgbClr val="6F2F9F"/>
              </a:buClr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Cor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6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doe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no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x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end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hi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2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42003" y="2112264"/>
            <a:ext cx="316991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94145"/>
            <a:ext cx="7857490" cy="944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Sur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ounde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spc="-5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x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lig</a:t>
            </a:r>
            <a:r>
              <a:rPr sz="3200" spc="-30" dirty="0">
                <a:latin typeface="Calibri"/>
                <a:cs typeface="Calibri"/>
              </a:rPr>
              <a:t>h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st</a:t>
            </a:r>
            <a:r>
              <a:rPr sz="3200" dirty="0">
                <a:latin typeface="Calibri"/>
                <a:cs typeface="Calibri"/>
              </a:rPr>
              <a:t>ai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Calibri"/>
                <a:cs typeface="Calibri"/>
              </a:rPr>
              <a:t>z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wh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ch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lymp</a:t>
            </a:r>
            <a:r>
              <a:rPr sz="3200" spc="-15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oc</a:t>
            </a:r>
            <a:r>
              <a:rPr sz="3200" spc="15" dirty="0">
                <a:latin typeface="Calibri"/>
                <a:cs typeface="Calibri"/>
              </a:rPr>
              <a:t>y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95" dirty="0">
                <a:latin typeface="Calibri"/>
                <a:cs typeface="Calibri"/>
              </a:rPr>
              <a:t>f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25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2577" y="2918883"/>
            <a:ext cx="1473835" cy="40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6F2F9F"/>
              </a:buClr>
              <a:buFont typeface="Arial"/>
              <a:buChar char="•"/>
              <a:tabLst>
                <a:tab pos="241300" algn="l"/>
              </a:tabLst>
            </a:pPr>
            <a:r>
              <a:rPr sz="2800" b="1" spc="-20" dirty="0">
                <a:solidFill>
                  <a:srgbClr val="6F2F9F"/>
                </a:solidFill>
                <a:latin typeface="Calibri"/>
                <a:cs typeface="Calibri"/>
              </a:rPr>
              <a:t>Medul</a:t>
            </a:r>
            <a:r>
              <a:rPr sz="2800" b="1" spc="-15" dirty="0">
                <a:solidFill>
                  <a:srgbClr val="6F2F9F"/>
                </a:solidFill>
                <a:latin typeface="Calibri"/>
                <a:cs typeface="Calibri"/>
              </a:rPr>
              <a:t>la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2028" y="1545336"/>
            <a:ext cx="542544" cy="1446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3176" y="1566672"/>
            <a:ext cx="460248" cy="1363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0" y="1676400"/>
            <a:ext cx="228599" cy="1142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0" y="1676400"/>
            <a:ext cx="228600" cy="1143000"/>
          </a:xfrm>
          <a:custGeom>
            <a:avLst/>
            <a:gdLst/>
            <a:ahLst/>
            <a:cxnLst/>
            <a:rect l="l" t="t" r="r" b="b"/>
            <a:pathLst>
              <a:path w="228600" h="1143000">
                <a:moveTo>
                  <a:pt x="0" y="1028699"/>
                </a:moveTo>
                <a:lnTo>
                  <a:pt x="57149" y="1028699"/>
                </a:lnTo>
                <a:lnTo>
                  <a:pt x="57149" y="0"/>
                </a:lnTo>
                <a:lnTo>
                  <a:pt x="171449" y="0"/>
                </a:lnTo>
                <a:lnTo>
                  <a:pt x="171449" y="1028699"/>
                </a:lnTo>
                <a:lnTo>
                  <a:pt x="228599" y="1028699"/>
                </a:lnTo>
                <a:lnTo>
                  <a:pt x="114299" y="1142999"/>
                </a:lnTo>
                <a:lnTo>
                  <a:pt x="0" y="1028699"/>
                </a:lnTo>
                <a:close/>
              </a:path>
            </a:pathLst>
          </a:custGeom>
          <a:ln w="9143">
            <a:solidFill>
              <a:srgbClr val="0027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770345"/>
            <a:ext cx="8686800" cy="5211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F2F9F"/>
              </a:buClr>
              <a:buFont typeface="Arial"/>
              <a:buChar char="•"/>
              <a:tabLst>
                <a:tab pos="356235" algn="l"/>
              </a:tabLst>
            </a:pPr>
            <a:r>
              <a:rPr sz="3200" b="1" spc="-5" dirty="0">
                <a:solidFill>
                  <a:srgbClr val="6F2F9F"/>
                </a:solidFill>
                <a:latin typeface="Calibri"/>
                <a:cs typeface="Calibri"/>
              </a:rPr>
              <a:t>Withi</a:t>
            </a:r>
            <a:r>
              <a:rPr sz="3200" b="1" dirty="0">
                <a:solidFill>
                  <a:srgbClr val="6F2F9F"/>
                </a:solidFill>
                <a:latin typeface="Calibri"/>
                <a:cs typeface="Calibri"/>
              </a:rPr>
              <a:t>n</a:t>
            </a:r>
            <a:r>
              <a:rPr sz="3200" b="1" spc="-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sz="3200" b="1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 smtClean="0">
                <a:solidFill>
                  <a:srgbClr val="6F2F9F"/>
                </a:solidFill>
                <a:latin typeface="Calibri"/>
                <a:cs typeface="Calibri"/>
              </a:rPr>
              <a:t>cor</a:t>
            </a:r>
            <a:r>
              <a:rPr sz="3200" b="1" spc="-30" dirty="0" smtClean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3200" b="1" spc="-55" dirty="0" smtClean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3200" b="1" spc="-5" dirty="0" smtClean="0">
                <a:solidFill>
                  <a:srgbClr val="6F2F9F"/>
                </a:solidFill>
                <a:latin typeface="Calibri"/>
                <a:cs typeface="Calibri"/>
              </a:rPr>
              <a:t>x</a:t>
            </a:r>
            <a:endParaRPr sz="32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765"/>
              </a:spcBef>
              <a:buFont typeface="Wingdings" pitchFamily="2" charset="2"/>
              <a:buChar char="Ø"/>
            </a:pPr>
            <a:r>
              <a:rPr lang="en-US" sz="2800" spc="-5" dirty="0" smtClean="0">
                <a:latin typeface="Calibri"/>
                <a:cs typeface="Calibri"/>
              </a:rPr>
              <a:t>The cortex can further divided into two regions</a:t>
            </a:r>
          </a:p>
          <a:p>
            <a:pPr marL="355600" marR="5080" indent="-343535">
              <a:lnSpc>
                <a:spcPct val="100000"/>
              </a:lnSpc>
              <a:spcBef>
                <a:spcPts val="765"/>
              </a:spcBef>
              <a:buFont typeface="Wingdings" pitchFamily="2" charset="2"/>
              <a:buChar char="Ø"/>
            </a:pPr>
            <a:r>
              <a:rPr lang="en-US"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Outer region </a:t>
            </a:r>
            <a:r>
              <a:rPr lang="en-US" sz="2800" spc="-5" dirty="0" smtClean="0">
                <a:latin typeface="Calibri"/>
                <a:cs typeface="Calibri"/>
              </a:rPr>
              <a:t>contains lymphatic nodules known as </a:t>
            </a:r>
            <a:r>
              <a:rPr lang="en-US" sz="2800" spc="-5" dirty="0" smtClean="0">
                <a:solidFill>
                  <a:srgbClr val="0070C0"/>
                </a:solidFill>
                <a:latin typeface="Calibri"/>
                <a:cs typeface="Calibri"/>
              </a:rPr>
              <a:t>nodular cortex</a:t>
            </a:r>
          </a:p>
          <a:p>
            <a:pPr marL="355600" marR="5080" indent="-343535">
              <a:lnSpc>
                <a:spcPct val="100000"/>
              </a:lnSpc>
              <a:spcBef>
                <a:spcPts val="765"/>
              </a:spcBef>
              <a:buFont typeface="Wingdings" pitchFamily="2" charset="2"/>
              <a:buChar char="Ø"/>
            </a:pPr>
            <a:r>
              <a:rPr lang="en-US" sz="2800" spc="-5" dirty="0" smtClean="0">
                <a:solidFill>
                  <a:srgbClr val="FF0000"/>
                </a:solidFill>
                <a:latin typeface="Calibri"/>
                <a:cs typeface="Calibri"/>
              </a:rPr>
              <a:t>Inner region </a:t>
            </a:r>
            <a:r>
              <a:rPr lang="en-US" sz="2800" spc="-5" dirty="0" smtClean="0">
                <a:latin typeface="Calibri"/>
                <a:cs typeface="Calibri"/>
              </a:rPr>
              <a:t>is free of lymphatic nodules called </a:t>
            </a:r>
            <a:r>
              <a:rPr lang="en-US" sz="2800" spc="-5" dirty="0" err="1" smtClean="0">
                <a:solidFill>
                  <a:srgbClr val="0070C0"/>
                </a:solidFill>
                <a:latin typeface="Calibri"/>
                <a:cs typeface="Calibri"/>
              </a:rPr>
              <a:t>paracortex</a:t>
            </a:r>
            <a:r>
              <a:rPr lang="en-US" sz="2800" spc="-5" dirty="0" smtClean="0">
                <a:solidFill>
                  <a:srgbClr val="0070C0"/>
                </a:solidFill>
                <a:latin typeface="Calibri"/>
                <a:cs typeface="Calibri"/>
              </a:rPr>
              <a:t> or deep cortex</a:t>
            </a:r>
          </a:p>
          <a:p>
            <a:pPr marL="355600" marR="5080" indent="-343535">
              <a:lnSpc>
                <a:spcPct val="100000"/>
              </a:lnSpc>
              <a:spcBef>
                <a:spcPts val="765"/>
              </a:spcBef>
              <a:buFont typeface="Wingdings" pitchFamily="2" charset="2"/>
              <a:buChar char="Ø"/>
            </a:pPr>
            <a:r>
              <a:rPr lang="en-US" sz="2800" spc="-5" dirty="0" smtClean="0">
                <a:latin typeface="Calibri"/>
                <a:cs typeface="Calibri"/>
              </a:rPr>
              <a:t>The cortex contains numerous lymphocyte aggregations </a:t>
            </a:r>
            <a:r>
              <a:rPr sz="2800" spc="-100" dirty="0" smtClean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alled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lymph</a:t>
            </a:r>
            <a:r>
              <a:rPr sz="2800" spc="-35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-80" dirty="0">
                <a:solidFill>
                  <a:srgbClr val="0070C0"/>
                </a:solidFill>
                <a:latin typeface="Calibri"/>
                <a:cs typeface="Calibri"/>
              </a:rPr>
              <a:t>f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ll</a:t>
            </a:r>
            <a:r>
              <a:rPr sz="2800" spc="-15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cles</a:t>
            </a:r>
            <a:r>
              <a:rPr sz="2800" spc="-8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ly</a:t>
            </a:r>
            <a:r>
              <a:rPr sz="2800" spc="-15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ph</a:t>
            </a:r>
            <a:r>
              <a:rPr sz="2800" spc="-3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800" spc="-5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Calibri"/>
                <a:cs typeface="Calibri"/>
              </a:rPr>
              <a:t>nodu</a:t>
            </a:r>
            <a:r>
              <a:rPr sz="2800" dirty="0">
                <a:solidFill>
                  <a:srgbClr val="0070C0"/>
                </a:solidFill>
                <a:latin typeface="Calibri"/>
                <a:cs typeface="Calibri"/>
              </a:rPr>
              <a:t>le</a:t>
            </a:r>
            <a:r>
              <a:rPr sz="2800" spc="-15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800" dirty="0" smtClean="0">
                <a:latin typeface="Calibri"/>
                <a:cs typeface="Calibri"/>
              </a:rPr>
              <a:t>.</a:t>
            </a:r>
            <a:endParaRPr lang="en-US" sz="2800" dirty="0" smtClean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  <a:buFont typeface="Wingdings" pitchFamily="2" charset="2"/>
              <a:buChar char="Ø"/>
            </a:pPr>
            <a:endParaRPr sz="2800" dirty="0">
              <a:latin typeface="Times New Roman"/>
              <a:cs typeface="Times New Roman"/>
            </a:endParaRPr>
          </a:p>
          <a:p>
            <a:pPr marL="355600" marR="67945" indent="-343535">
              <a:lnSpc>
                <a:spcPct val="100000"/>
              </a:lnSpc>
              <a:buFont typeface="Wingdings" pitchFamily="2" charset="2"/>
              <a:buChar char="Ø"/>
            </a:pPr>
            <a:r>
              <a:rPr sz="2800" spc="-55" dirty="0" smtClean="0">
                <a:latin typeface="Calibri"/>
                <a:cs typeface="Calibri"/>
              </a:rPr>
              <a:t>E</a:t>
            </a:r>
            <a:r>
              <a:rPr sz="2800" dirty="0" smtClean="0">
                <a:latin typeface="Calibri"/>
                <a:cs typeface="Calibri"/>
              </a:rPr>
              <a:t>ach</a:t>
            </a:r>
            <a:r>
              <a:rPr sz="2800" spc="-80" dirty="0" smtClean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odu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ha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pa</a:t>
            </a:r>
            <a:r>
              <a:rPr sz="2800" dirty="0">
                <a:latin typeface="Calibri"/>
                <a:cs typeface="Calibri"/>
              </a:rPr>
              <a:t>ler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Calibri"/>
                <a:cs typeface="Calibri"/>
              </a:rPr>
              <a:t>st</a:t>
            </a:r>
            <a:r>
              <a:rPr sz="2800" dirty="0">
                <a:latin typeface="Calibri"/>
                <a:cs typeface="Calibri"/>
              </a:rPr>
              <a:t>ai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erminal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ce</a:t>
            </a:r>
            <a:r>
              <a:rPr sz="2800" b="1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b="1" spc="-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b="1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sur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ounde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Calibri"/>
                <a:cs typeface="Calibri"/>
              </a:rPr>
              <a:t>z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spc="-1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se</a:t>
            </a:r>
            <a:r>
              <a:rPr sz="2800" dirty="0">
                <a:latin typeface="Calibri"/>
                <a:cs typeface="Calibri"/>
              </a:rPr>
              <a:t>ly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pac</a:t>
            </a:r>
            <a:r>
              <a:rPr sz="2800" spc="-114" dirty="0">
                <a:latin typeface="Calibri"/>
                <a:cs typeface="Calibri"/>
              </a:rPr>
              <a:t>k</a:t>
            </a:r>
            <a:r>
              <a:rPr sz="2800" dirty="0">
                <a:latin typeface="Calibri"/>
                <a:cs typeface="Calibri"/>
              </a:rPr>
              <a:t>ed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lymphoc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es</a:t>
            </a:r>
            <a:r>
              <a:rPr sz="2800" dirty="0" smtClean="0">
                <a:latin typeface="Calibri"/>
                <a:cs typeface="Calibri"/>
              </a:rPr>
              <a:t>.</a:t>
            </a:r>
            <a:endParaRPr lang="en-US" sz="2800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69850"/>
            <a:ext cx="9144000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Lymph node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 l="27441" t="38199" r="28761" b="11882"/>
          <a:stretch>
            <a:fillRect/>
          </a:stretch>
        </p:blipFill>
        <p:spPr bwMode="auto">
          <a:xfrm>
            <a:off x="227013" y="836613"/>
            <a:ext cx="87122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Immune system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 </a:t>
            </a:r>
            <a:r>
              <a:rPr lang="en-US" sz="2800" b="1" dirty="0" smtClean="0"/>
              <a:t>immune system</a:t>
            </a:r>
            <a:r>
              <a:rPr lang="en-US" sz="2800" dirty="0" smtClean="0"/>
              <a:t> is the body's defense against infectious organisms, organs include the thymus, bone marrow, lymph nodes, spleen and palatine tonsils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The first line of </a:t>
            </a:r>
            <a:r>
              <a:rPr lang="en-US" sz="2800" dirty="0" err="1" smtClean="0"/>
              <a:t>defence</a:t>
            </a:r>
            <a:r>
              <a:rPr lang="en-US" sz="2800" dirty="0" smtClean="0"/>
              <a:t> consists of skin and mucosal linings of alimentary, respiratory and </a:t>
            </a:r>
            <a:r>
              <a:rPr lang="en-US" sz="2800" dirty="0" err="1" smtClean="0"/>
              <a:t>urogenital</a:t>
            </a:r>
            <a:r>
              <a:rPr lang="en-US" sz="2800" dirty="0" smtClean="0"/>
              <a:t> system.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Types of immune system </a:t>
            </a:r>
            <a:r>
              <a:rPr lang="en-US" sz="2800" dirty="0" smtClean="0"/>
              <a:t>: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Innate immune system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Adaptive immune system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94145"/>
            <a:ext cx="3738879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6F2F9F"/>
              </a:buClr>
              <a:buFont typeface="Arial"/>
              <a:buChar char="•"/>
              <a:tabLst>
                <a:tab pos="356235" algn="l"/>
              </a:tabLst>
            </a:pPr>
            <a:r>
              <a:rPr sz="3200" b="1" spc="-5" dirty="0">
                <a:solidFill>
                  <a:srgbClr val="6F2F9F"/>
                </a:solidFill>
                <a:latin typeface="Calibri"/>
                <a:cs typeface="Calibri"/>
              </a:rPr>
              <a:t>Withi</a:t>
            </a:r>
            <a:r>
              <a:rPr sz="3200" b="1" dirty="0">
                <a:solidFill>
                  <a:srgbClr val="6F2F9F"/>
                </a:solidFill>
                <a:latin typeface="Calibri"/>
                <a:cs typeface="Calibri"/>
              </a:rPr>
              <a:t>n</a:t>
            </a:r>
            <a:r>
              <a:rPr sz="3200" b="1" spc="-9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sz="3200" b="1" spc="-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 smtClean="0">
                <a:solidFill>
                  <a:srgbClr val="6F2F9F"/>
                </a:solidFill>
                <a:latin typeface="Calibri"/>
                <a:cs typeface="Calibri"/>
              </a:rPr>
              <a:t>med</a:t>
            </a:r>
            <a:r>
              <a:rPr sz="3200" b="1" spc="-10" dirty="0" smtClean="0">
                <a:solidFill>
                  <a:srgbClr val="6F2F9F"/>
                </a:solidFill>
                <a:latin typeface="Calibri"/>
                <a:cs typeface="Calibri"/>
              </a:rPr>
              <a:t>u</a:t>
            </a:r>
            <a:r>
              <a:rPr sz="3200" b="1" dirty="0" smtClean="0">
                <a:solidFill>
                  <a:srgbClr val="6F2F9F"/>
                </a:solidFill>
                <a:latin typeface="Calibri"/>
                <a:cs typeface="Calibri"/>
              </a:rPr>
              <a:t>lla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865110"/>
            <a:ext cx="8610600" cy="3742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>
                <a:latin typeface="Calibri"/>
                <a:cs typeface="Calibri"/>
              </a:rPr>
              <a:t>T</a:t>
            </a:r>
            <a:r>
              <a:rPr sz="3200" dirty="0" smtClean="0">
                <a:latin typeface="Calibri"/>
                <a:cs typeface="Calibri"/>
              </a:rPr>
              <a:t>he</a:t>
            </a:r>
            <a:r>
              <a:rPr sz="3200" spc="-80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lymp</a:t>
            </a:r>
            <a:r>
              <a:rPr sz="3200" spc="-20" dirty="0">
                <a:latin typeface="Calibri"/>
                <a:cs typeface="Calibri"/>
              </a:rPr>
              <a:t>h</a:t>
            </a:r>
            <a:r>
              <a:rPr sz="3200" spc="-5" dirty="0">
                <a:latin typeface="Calibri"/>
                <a:cs typeface="Calibri"/>
              </a:rPr>
              <a:t>oc</a:t>
            </a:r>
            <a:r>
              <a:rPr sz="3200" spc="15" dirty="0">
                <a:latin typeface="Calibri"/>
                <a:cs typeface="Calibri"/>
              </a:rPr>
              <a:t>y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ar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2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anch</a:t>
            </a:r>
            <a:r>
              <a:rPr sz="3200" spc="-5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Calibri"/>
                <a:cs typeface="Calibri"/>
              </a:rPr>
              <a:t>ana</a:t>
            </a:r>
            <a:r>
              <a:rPr sz="3200" spc="-45" dirty="0" err="1">
                <a:latin typeface="Calibri"/>
                <a:cs typeface="Calibri"/>
              </a:rPr>
              <a:t>st</a:t>
            </a:r>
            <a:r>
              <a:rPr sz="3200" spc="-5" dirty="0" err="1">
                <a:latin typeface="Calibri"/>
                <a:cs typeface="Calibri"/>
              </a:rPr>
              <a:t>omos</a:t>
            </a:r>
            <a:r>
              <a:rPr sz="3200" dirty="0" err="1">
                <a:latin typeface="Calibri"/>
                <a:cs typeface="Calibri"/>
              </a:rPr>
              <a:t>i</a:t>
            </a:r>
            <a:r>
              <a:rPr sz="3200" spc="-5" dirty="0" err="1">
                <a:latin typeface="Calibri"/>
                <a:cs typeface="Calibri"/>
              </a:rPr>
              <a:t>n</a:t>
            </a:r>
            <a:r>
              <a:rPr sz="3200" dirty="0" err="1">
                <a:latin typeface="Calibri"/>
                <a:cs typeface="Calibri"/>
              </a:rPr>
              <a:t>g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spc="-25" dirty="0" smtClean="0">
                <a:latin typeface="Calibri"/>
                <a:cs typeface="Calibri"/>
              </a:rPr>
              <a:t>c</a:t>
            </a:r>
            <a:r>
              <a:rPr sz="3200" spc="-5" dirty="0" smtClean="0">
                <a:latin typeface="Calibri"/>
                <a:cs typeface="Calibri"/>
              </a:rPr>
              <a:t>o</a:t>
            </a:r>
            <a:r>
              <a:rPr sz="3200" spc="-50" dirty="0" smtClean="0">
                <a:latin typeface="Calibri"/>
                <a:cs typeface="Calibri"/>
              </a:rPr>
              <a:t>r</a:t>
            </a:r>
            <a:r>
              <a:rPr sz="3200" spc="-5" dirty="0" smtClean="0">
                <a:latin typeface="Calibri"/>
                <a:cs typeface="Calibri"/>
              </a:rPr>
              <a:t>ds</a:t>
            </a:r>
            <a:r>
              <a:rPr lang="en-US" sz="3200" spc="-5" dirty="0" smtClean="0">
                <a:latin typeface="Calibri"/>
                <a:cs typeface="Calibri"/>
              </a:rPr>
              <a:t> known as </a:t>
            </a:r>
            <a:r>
              <a:rPr lang="en-US" sz="3200" spc="-5" dirty="0" err="1" smtClean="0">
                <a:solidFill>
                  <a:srgbClr val="0070C0"/>
                </a:solidFill>
                <a:latin typeface="Calibri"/>
                <a:cs typeface="Calibri"/>
              </a:rPr>
              <a:t>medullary</a:t>
            </a:r>
            <a:r>
              <a:rPr lang="en-US" sz="3200" spc="-5" dirty="0" smtClean="0">
                <a:solidFill>
                  <a:srgbClr val="0070C0"/>
                </a:solidFill>
                <a:latin typeface="Calibri"/>
                <a:cs typeface="Calibri"/>
              </a:rPr>
              <a:t> cords </a:t>
            </a:r>
            <a:r>
              <a:rPr lang="en-US" altLang="zh-CN" sz="3200" dirty="0" smtClean="0"/>
              <a:t>containing B </a:t>
            </a:r>
            <a:r>
              <a:rPr lang="en-US" altLang="zh-CN" sz="3200" dirty="0" err="1" smtClean="0"/>
              <a:t>lymphocytes,plasma</a:t>
            </a:r>
            <a:r>
              <a:rPr lang="en-US" altLang="zh-CN" sz="3200" dirty="0" smtClean="0"/>
              <a:t> cells and macrophages</a:t>
            </a:r>
            <a:r>
              <a:rPr sz="3200" spc="-5" dirty="0" smtClean="0">
                <a:latin typeface="Calibri"/>
                <a:cs typeface="Calibri"/>
              </a:rPr>
              <a:t>.</a:t>
            </a:r>
            <a:endParaRPr lang="en-US" sz="3200" spc="-5" dirty="0" smtClean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</a:pPr>
            <a:endParaRPr lang="en-US" sz="3200" spc="-5" dirty="0" smtClean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3200" spc="-5" dirty="0" smtClean="0">
                <a:latin typeface="Calibri"/>
                <a:cs typeface="Calibri"/>
              </a:rPr>
              <a:t>The </a:t>
            </a:r>
            <a:r>
              <a:rPr lang="en-US" sz="3200" spc="-5" dirty="0" err="1" smtClean="0">
                <a:latin typeface="Calibri"/>
                <a:cs typeface="Calibri"/>
              </a:rPr>
              <a:t>medullary</a:t>
            </a:r>
            <a:r>
              <a:rPr lang="en-US" sz="3200" spc="-5" dirty="0" smtClean="0">
                <a:latin typeface="Calibri"/>
                <a:cs typeface="Calibri"/>
              </a:rPr>
              <a:t> cords interspersed with </a:t>
            </a:r>
            <a:r>
              <a:rPr lang="en-US" sz="3200" spc="-5" dirty="0" err="1" smtClean="0">
                <a:solidFill>
                  <a:srgbClr val="0070C0"/>
                </a:solidFill>
                <a:latin typeface="Calibri"/>
                <a:cs typeface="Calibri"/>
              </a:rPr>
              <a:t>medullary</a:t>
            </a:r>
            <a:r>
              <a:rPr lang="en-US" sz="3200" spc="-5" dirty="0" smtClean="0">
                <a:solidFill>
                  <a:srgbClr val="0070C0"/>
                </a:solidFill>
                <a:latin typeface="Calibri"/>
                <a:cs typeface="Calibri"/>
              </a:rPr>
              <a:t> sinuses </a:t>
            </a:r>
            <a:r>
              <a:rPr lang="en-US" sz="3200" spc="-5" dirty="0" smtClean="0">
                <a:latin typeface="Calibri"/>
                <a:cs typeface="Calibri"/>
              </a:rPr>
              <a:t>that drain lymph from the node into the efferent vessels at the </a:t>
            </a:r>
            <a:r>
              <a:rPr lang="en-US" sz="3200" spc="-5" dirty="0" err="1" smtClean="0">
                <a:latin typeface="Calibri"/>
                <a:cs typeface="Calibri"/>
              </a:rPr>
              <a:t>hilus</a:t>
            </a:r>
            <a:r>
              <a:rPr lang="en-US" sz="3200" spc="-5" dirty="0" smtClean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69850"/>
            <a:ext cx="9144000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Lymph node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 l="27441" t="38199" r="28761" b="11882"/>
          <a:stretch>
            <a:fillRect/>
          </a:stretch>
        </p:blipFill>
        <p:spPr bwMode="auto">
          <a:xfrm>
            <a:off x="227013" y="836613"/>
            <a:ext cx="87122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>
                <a:solidFill>
                  <a:schemeClr val="hlink"/>
                </a:solidFill>
                <a:ea typeface="华文隶书" pitchFamily="2" charset="-122"/>
              </a:rPr>
              <a:t>Medullary cord and sinus</a:t>
            </a:r>
          </a:p>
        </p:txBody>
      </p:sp>
      <p:pic>
        <p:nvPicPr>
          <p:cNvPr id="132099" name="Picture 3" descr="0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900238"/>
            <a:ext cx="7489825" cy="48418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12747"/>
            <a:ext cx="9144000" cy="11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45846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469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1434465"/>
          </a:xfrm>
          <a:custGeom>
            <a:avLst/>
            <a:gdLst/>
            <a:ahLst/>
            <a:cxnLst/>
            <a:rect l="l" t="t" r="r" b="b"/>
            <a:pathLst>
              <a:path w="9144000" h="1434465">
                <a:moveTo>
                  <a:pt x="0" y="1434083"/>
                </a:moveTo>
                <a:lnTo>
                  <a:pt x="9143999" y="1434083"/>
                </a:lnTo>
                <a:lnTo>
                  <a:pt x="9143999" y="0"/>
                </a:lnTo>
                <a:lnTo>
                  <a:pt x="0" y="0"/>
                </a:lnTo>
                <a:lnTo>
                  <a:pt x="0" y="14340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74364" y="5369052"/>
            <a:ext cx="3966972" cy="6111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17945"/>
            <a:ext cx="423799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Ce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lympho</a:t>
            </a:r>
            <a:r>
              <a:rPr sz="3200" spc="-2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6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88131"/>
            <a:ext cx="6278245" cy="945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P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ese</a:t>
            </a:r>
            <a:r>
              <a:rPr sz="3200" spc="-4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supe</a:t>
            </a:r>
            <a:r>
              <a:rPr sz="3200" spc="-1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eri</a:t>
            </a:r>
            <a:r>
              <a:rPr sz="3200" spc="-5" dirty="0">
                <a:latin typeface="Calibri"/>
                <a:cs typeface="Calibri"/>
              </a:rPr>
              <a:t>or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med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nu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tho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x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45528"/>
            <a:ext cx="7183755" cy="993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155" dirty="0">
                <a:latin typeface="Wingdings"/>
                <a:cs typeface="Wingdings"/>
              </a:rPr>
              <a:t></a:t>
            </a:r>
            <a:r>
              <a:rPr sz="3200" dirty="0">
                <a:latin typeface="Calibri"/>
                <a:cs typeface="Calibri"/>
              </a:rPr>
              <a:t>It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obe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6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an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3200" spc="155" dirty="0">
                <a:latin typeface="Wingdings"/>
                <a:cs typeface="Wingdings"/>
              </a:rPr>
              <a:t></a:t>
            </a:r>
            <a:r>
              <a:rPr sz="3200" spc="-5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ach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ob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ha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onnecti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ss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spc="-5" dirty="0">
                <a:latin typeface="Calibri"/>
                <a:cs typeface="Calibri"/>
              </a:rPr>
              <a:t>su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279646"/>
            <a:ext cx="7798434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Connect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ti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se</a:t>
            </a:r>
            <a:r>
              <a:rPr sz="3200" spc="-20" dirty="0">
                <a:latin typeface="Calibri"/>
                <a:cs typeface="Calibri"/>
              </a:rPr>
              <a:t>p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</a:t>
            </a:r>
          </a:p>
          <a:p>
            <a:pPr marL="1841500">
              <a:lnSpc>
                <a:spcPct val="100000"/>
              </a:lnSpc>
              <a:spcBef>
                <a:spcPts val="1585"/>
              </a:spcBef>
            </a:pPr>
            <a:r>
              <a:rPr sz="2000" spc="-5" dirty="0">
                <a:latin typeface="Calibri"/>
                <a:cs typeface="Calibri"/>
              </a:rPr>
              <a:t>passe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3200" spc="-5" dirty="0">
                <a:latin typeface="Calibri"/>
                <a:cs typeface="Calibri"/>
              </a:rPr>
              <a:t>Subd</a:t>
            </a:r>
            <a:r>
              <a:rPr sz="3200" dirty="0">
                <a:latin typeface="Calibri"/>
                <a:cs typeface="Calibri"/>
              </a:rPr>
              <a:t>ivi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obe</a:t>
            </a:r>
            <a:endParaRPr sz="3200" dirty="0">
              <a:latin typeface="Calibri"/>
              <a:cs typeface="Calibri"/>
            </a:endParaRPr>
          </a:p>
          <a:p>
            <a:pPr marL="1841500">
              <a:lnSpc>
                <a:spcPct val="100000"/>
              </a:lnSpc>
              <a:spcBef>
                <a:spcPts val="1585"/>
              </a:spcBef>
            </a:pPr>
            <a:endParaRPr sz="20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625"/>
              </a:spcBef>
            </a:pPr>
            <a:r>
              <a:rPr sz="3200" spc="-5" dirty="0">
                <a:latin typeface="Calibri"/>
                <a:cs typeface="Calibri"/>
              </a:rPr>
              <a:t>Lobu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e</a:t>
            </a:r>
          </a:p>
          <a:p>
            <a:pPr marL="1841500">
              <a:lnSpc>
                <a:spcPct val="100000"/>
              </a:lnSpc>
              <a:spcBef>
                <a:spcPts val="380"/>
              </a:spcBef>
            </a:pPr>
            <a:r>
              <a:rPr sz="3200" spc="-5" dirty="0" smtClean="0">
                <a:latin typeface="Calibri"/>
                <a:cs typeface="Calibri"/>
              </a:rPr>
              <a:t>ha</a:t>
            </a:r>
            <a:r>
              <a:rPr sz="3200" dirty="0" smtClean="0">
                <a:latin typeface="Calibri"/>
                <a:cs typeface="Calibri"/>
              </a:rPr>
              <a:t>s</a:t>
            </a:r>
            <a:r>
              <a:rPr sz="3200" spc="-75" dirty="0" smtClean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u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spc="-4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nne</a:t>
            </a:r>
            <a:r>
              <a:rPr sz="3200" dirty="0">
                <a:latin typeface="Calibri"/>
                <a:cs typeface="Calibri"/>
              </a:rPr>
              <a:t>r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medu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la</a:t>
            </a:r>
          </a:p>
        </p:txBody>
      </p:sp>
      <p:sp>
        <p:nvSpPr>
          <p:cNvPr id="4" name="object 4"/>
          <p:cNvSpPr/>
          <p:nvPr/>
        </p:nvSpPr>
        <p:spPr>
          <a:xfrm>
            <a:off x="1981200" y="2743200"/>
            <a:ext cx="228600" cy="685800"/>
          </a:xfrm>
          <a:custGeom>
            <a:avLst/>
            <a:gdLst/>
            <a:ahLst/>
            <a:cxnLst/>
            <a:rect l="l" t="t" r="r" b="b"/>
            <a:pathLst>
              <a:path w="228600" h="685800">
                <a:moveTo>
                  <a:pt x="228599" y="571499"/>
                </a:moveTo>
                <a:lnTo>
                  <a:pt x="0" y="571499"/>
                </a:lnTo>
                <a:lnTo>
                  <a:pt x="114299" y="685799"/>
                </a:lnTo>
                <a:lnTo>
                  <a:pt x="228599" y="571499"/>
                </a:lnTo>
                <a:close/>
              </a:path>
              <a:path w="228600" h="685800">
                <a:moveTo>
                  <a:pt x="171449" y="0"/>
                </a:moveTo>
                <a:lnTo>
                  <a:pt x="57149" y="0"/>
                </a:lnTo>
                <a:lnTo>
                  <a:pt x="57149" y="571499"/>
                </a:lnTo>
                <a:lnTo>
                  <a:pt x="171449" y="571499"/>
                </a:lnTo>
                <a:lnTo>
                  <a:pt x="171449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81961" y="3810761"/>
            <a:ext cx="228600" cy="685800"/>
          </a:xfrm>
          <a:custGeom>
            <a:avLst/>
            <a:gdLst/>
            <a:ahLst/>
            <a:cxnLst/>
            <a:rect l="l" t="t" r="r" b="b"/>
            <a:pathLst>
              <a:path w="228600" h="685800">
                <a:moveTo>
                  <a:pt x="228599" y="571499"/>
                </a:moveTo>
                <a:lnTo>
                  <a:pt x="0" y="571499"/>
                </a:lnTo>
                <a:lnTo>
                  <a:pt x="114299" y="685799"/>
                </a:lnTo>
                <a:lnTo>
                  <a:pt x="228599" y="571499"/>
                </a:lnTo>
                <a:close/>
              </a:path>
              <a:path w="228600" h="685800">
                <a:moveTo>
                  <a:pt x="171449" y="0"/>
                </a:moveTo>
                <a:lnTo>
                  <a:pt x="57149" y="0"/>
                </a:lnTo>
                <a:lnTo>
                  <a:pt x="57149" y="571499"/>
                </a:lnTo>
                <a:lnTo>
                  <a:pt x="171449" y="571499"/>
                </a:lnTo>
                <a:lnTo>
                  <a:pt x="171449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81961" y="3810761"/>
            <a:ext cx="228600" cy="685800"/>
          </a:xfrm>
          <a:custGeom>
            <a:avLst/>
            <a:gdLst/>
            <a:ahLst/>
            <a:cxnLst/>
            <a:rect l="l" t="t" r="r" b="b"/>
            <a:pathLst>
              <a:path w="228600" h="685800">
                <a:moveTo>
                  <a:pt x="0" y="571499"/>
                </a:moveTo>
                <a:lnTo>
                  <a:pt x="57149" y="571499"/>
                </a:lnTo>
                <a:lnTo>
                  <a:pt x="57149" y="0"/>
                </a:lnTo>
                <a:lnTo>
                  <a:pt x="171449" y="0"/>
                </a:lnTo>
                <a:lnTo>
                  <a:pt x="171449" y="571499"/>
                </a:lnTo>
                <a:lnTo>
                  <a:pt x="228599" y="571499"/>
                </a:lnTo>
                <a:lnTo>
                  <a:pt x="114299" y="685799"/>
                </a:lnTo>
                <a:lnTo>
                  <a:pt x="0" y="571499"/>
                </a:lnTo>
                <a:close/>
              </a:path>
            </a:pathLst>
          </a:custGeom>
          <a:ln w="25907">
            <a:solidFill>
              <a:srgbClr val="BB25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Innate </a:t>
            </a:r>
            <a:r>
              <a:rPr lang="en-US" b="1" dirty="0" smtClean="0">
                <a:solidFill>
                  <a:srgbClr val="C00000"/>
                </a:solidFill>
              </a:rPr>
              <a:t>Immune System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or nonspecific immune system</a:t>
            </a:r>
          </a:p>
          <a:p>
            <a:r>
              <a:rPr lang="en-US" dirty="0" smtClean="0"/>
              <a:t>Second line </a:t>
            </a:r>
            <a:r>
              <a:rPr lang="en-US" dirty="0" err="1" smtClean="0"/>
              <a:t>defence</a:t>
            </a:r>
            <a:r>
              <a:rPr lang="en-US" dirty="0" smtClean="0"/>
              <a:t> against harmful agents</a:t>
            </a:r>
          </a:p>
          <a:p>
            <a:r>
              <a:rPr lang="en-US" dirty="0" smtClean="0"/>
              <a:t>Responds is rapid within few hours</a:t>
            </a:r>
          </a:p>
          <a:p>
            <a:r>
              <a:rPr lang="en-US" dirty="0" smtClean="0"/>
              <a:t>Has no immunological memory</a:t>
            </a:r>
          </a:p>
          <a:p>
            <a:r>
              <a:rPr lang="en-US" dirty="0" smtClean="0"/>
              <a:t>Consists of proteins, peptides, cytokines, </a:t>
            </a:r>
            <a:r>
              <a:rPr lang="en-US" dirty="0" err="1" smtClean="0"/>
              <a:t>phagocytic</a:t>
            </a:r>
            <a:r>
              <a:rPr lang="en-US" dirty="0" smtClean="0"/>
              <a:t> cells and natural killer cells.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970414"/>
          </a:xfrm>
          <a:prstGeom prst="rect">
            <a:avLst/>
          </a:prstGeom>
        </p:spPr>
        <p:txBody>
          <a:bodyPr vert="horz" wrap="square" lIns="0" tIns="290469" rIns="0" bIns="0" rtlCol="0">
            <a:spAutoFit/>
          </a:bodyPr>
          <a:lstStyle/>
          <a:p>
            <a:pPr marL="175260">
              <a:lnSpc>
                <a:spcPct val="100000"/>
              </a:lnSpc>
            </a:pPr>
            <a:r>
              <a:rPr lang="en-US" sz="4400" b="1" spc="-185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Thymic</a:t>
            </a:r>
            <a:r>
              <a:rPr lang="en-US" sz="4400" b="1" spc="-185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Cortex</a:t>
            </a:r>
            <a:endParaRPr sz="44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143000"/>
            <a:ext cx="8379460" cy="5786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 pitchFamily="2" charset="2"/>
              <a:buChar char="Ø"/>
              <a:tabLst>
                <a:tab pos="356235" algn="l"/>
              </a:tabLst>
            </a:pPr>
            <a:r>
              <a:rPr sz="2800" dirty="0">
                <a:latin typeface="Calibri" pitchFamily="34" charset="0"/>
                <a:cs typeface="Calibri" pitchFamily="34" charset="0"/>
              </a:rPr>
              <a:t>In</a:t>
            </a:r>
            <a:r>
              <a:rPr sz="2800" spc="-70" dirty="0">
                <a:latin typeface="Calibri" pitchFamily="34" charset="0"/>
                <a:cs typeface="Calibri" pitchFamily="34" charset="0"/>
              </a:rPr>
              <a:t> </a:t>
            </a:r>
            <a:r>
              <a:rPr sz="2800" dirty="0">
                <a:latin typeface="Calibri" pitchFamily="34" charset="0"/>
                <a:cs typeface="Calibri" pitchFamily="34" charset="0"/>
              </a:rPr>
              <a:t>the</a:t>
            </a:r>
            <a:r>
              <a:rPr sz="2800" spc="-85" dirty="0">
                <a:latin typeface="Calibri" pitchFamily="34" charset="0"/>
                <a:cs typeface="Calibri" pitchFamily="34" charset="0"/>
              </a:rPr>
              <a:t> </a:t>
            </a:r>
            <a:r>
              <a:rPr sz="2800" spc="-20" dirty="0">
                <a:latin typeface="Calibri" pitchFamily="34" charset="0"/>
                <a:cs typeface="Calibri" pitchFamily="34" charset="0"/>
              </a:rPr>
              <a:t>c</a:t>
            </a:r>
            <a:r>
              <a:rPr sz="2800" spc="-5" dirty="0">
                <a:latin typeface="Calibri" pitchFamily="34" charset="0"/>
                <a:cs typeface="Calibri" pitchFamily="34" charset="0"/>
              </a:rPr>
              <a:t>or</a:t>
            </a:r>
            <a:r>
              <a:rPr sz="2800" spc="-40" dirty="0">
                <a:latin typeface="Calibri" pitchFamily="34" charset="0"/>
                <a:cs typeface="Calibri" pitchFamily="34" charset="0"/>
              </a:rPr>
              <a:t>t</a:t>
            </a:r>
            <a:r>
              <a:rPr sz="2800" spc="-50" dirty="0">
                <a:latin typeface="Calibri" pitchFamily="34" charset="0"/>
                <a:cs typeface="Calibri" pitchFamily="34" charset="0"/>
              </a:rPr>
              <a:t>e</a:t>
            </a:r>
            <a:r>
              <a:rPr sz="2800" dirty="0">
                <a:latin typeface="Calibri" pitchFamily="34" charset="0"/>
                <a:cs typeface="Calibri" pitchFamily="34" charset="0"/>
              </a:rPr>
              <a:t>x</a:t>
            </a:r>
            <a:r>
              <a:rPr sz="2800" spc="-105" dirty="0">
                <a:latin typeface="Calibri" pitchFamily="34" charset="0"/>
                <a:cs typeface="Calibri" pitchFamily="34" charset="0"/>
              </a:rPr>
              <a:t> </a:t>
            </a:r>
            <a:r>
              <a:rPr sz="2800" spc="-5" dirty="0">
                <a:latin typeface="Calibri" pitchFamily="34" charset="0"/>
                <a:cs typeface="Calibri" pitchFamily="34" charset="0"/>
              </a:rPr>
              <a:t>o</a:t>
            </a:r>
            <a:r>
              <a:rPr sz="2800" dirty="0">
                <a:latin typeface="Calibri" pitchFamily="34" charset="0"/>
                <a:cs typeface="Calibri" pitchFamily="34" charset="0"/>
              </a:rPr>
              <a:t>f</a:t>
            </a:r>
            <a:r>
              <a:rPr sz="2800" spc="-75" dirty="0">
                <a:latin typeface="Calibri" pitchFamily="34" charset="0"/>
                <a:cs typeface="Calibri" pitchFamily="34" charset="0"/>
              </a:rPr>
              <a:t> </a:t>
            </a:r>
            <a:r>
              <a:rPr sz="2800" dirty="0">
                <a:latin typeface="Calibri" pitchFamily="34" charset="0"/>
                <a:cs typeface="Calibri" pitchFamily="34" charset="0"/>
              </a:rPr>
              <a:t>each</a:t>
            </a:r>
            <a:r>
              <a:rPr sz="2800" spc="-85" dirty="0">
                <a:latin typeface="Calibri" pitchFamily="34" charset="0"/>
                <a:cs typeface="Calibri" pitchFamily="34" charset="0"/>
              </a:rPr>
              <a:t> </a:t>
            </a:r>
            <a:r>
              <a:rPr sz="2800" spc="-10" dirty="0">
                <a:latin typeface="Calibri" pitchFamily="34" charset="0"/>
                <a:cs typeface="Calibri" pitchFamily="34" charset="0"/>
              </a:rPr>
              <a:t>l</a:t>
            </a:r>
            <a:r>
              <a:rPr sz="2800" spc="-5" dirty="0">
                <a:latin typeface="Calibri" pitchFamily="34" charset="0"/>
                <a:cs typeface="Calibri" pitchFamily="34" charset="0"/>
              </a:rPr>
              <a:t>obu</a:t>
            </a:r>
            <a:r>
              <a:rPr sz="2800" spc="-10" dirty="0">
                <a:latin typeface="Calibri" pitchFamily="34" charset="0"/>
                <a:cs typeface="Calibri" pitchFamily="34" charset="0"/>
              </a:rPr>
              <a:t>l</a:t>
            </a:r>
            <a:r>
              <a:rPr sz="2800" dirty="0">
                <a:latin typeface="Calibri" pitchFamily="34" charset="0"/>
                <a:cs typeface="Calibri" pitchFamily="34" charset="0"/>
              </a:rPr>
              <a:t>e</a:t>
            </a:r>
            <a:r>
              <a:rPr sz="2800" spc="-75" dirty="0">
                <a:latin typeface="Calibri" pitchFamily="34" charset="0"/>
                <a:cs typeface="Calibri" pitchFamily="34" charset="0"/>
              </a:rPr>
              <a:t> </a:t>
            </a:r>
            <a:r>
              <a:rPr sz="2800" dirty="0">
                <a:latin typeface="Calibri" pitchFamily="34" charset="0"/>
                <a:cs typeface="Calibri" pitchFamily="34" charset="0"/>
              </a:rPr>
              <a:t>the</a:t>
            </a:r>
            <a:r>
              <a:rPr sz="2800" spc="-8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spc="-80" dirty="0" smtClean="0">
                <a:latin typeface="Calibri" pitchFamily="34" charset="0"/>
                <a:cs typeface="Calibri" pitchFamily="34" charset="0"/>
              </a:rPr>
              <a:t>epithelio</a:t>
            </a:r>
            <a:r>
              <a:rPr sz="2800" spc="-35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sz="2800" spc="-15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sz="28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sz="2800" spc="-15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sz="2800" dirty="0" smtClean="0">
                <a:latin typeface="Calibri" pitchFamily="34" charset="0"/>
                <a:cs typeface="Calibri" pitchFamily="34" charset="0"/>
              </a:rPr>
              <a:t>cul</a:t>
            </a:r>
            <a:r>
              <a:rPr sz="2800" spc="-15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r</a:t>
            </a:r>
            <a:r>
              <a:rPr sz="2800" dirty="0" smtClean="0">
                <a:latin typeface="Calibri" pitchFamily="34" charset="0"/>
                <a:cs typeface="Calibri" pitchFamily="34" charset="0"/>
              </a:rPr>
              <a:t> cells</a:t>
            </a:r>
            <a:r>
              <a:rPr sz="2800" spc="-9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2800" dirty="0">
                <a:latin typeface="Calibri" pitchFamily="34" charset="0"/>
                <a:cs typeface="Calibri" pitchFamily="34" charset="0"/>
              </a:rPr>
              <a:t>is</a:t>
            </a:r>
            <a:r>
              <a:rPr sz="2800" spc="-80" dirty="0">
                <a:latin typeface="Calibri" pitchFamily="34" charset="0"/>
                <a:cs typeface="Calibri" pitchFamily="34" charset="0"/>
              </a:rPr>
              <a:t> </a:t>
            </a:r>
            <a:r>
              <a:rPr sz="2800" spc="-5" dirty="0">
                <a:latin typeface="Calibri" pitchFamily="34" charset="0"/>
                <a:cs typeface="Calibri" pitchFamily="34" charset="0"/>
              </a:rPr>
              <a:t>dense</a:t>
            </a:r>
            <a:r>
              <a:rPr sz="2800" spc="5" dirty="0">
                <a:latin typeface="Calibri" pitchFamily="34" charset="0"/>
                <a:cs typeface="Calibri" pitchFamily="34" charset="0"/>
              </a:rPr>
              <a:t>l</a:t>
            </a:r>
            <a:r>
              <a:rPr sz="2800" dirty="0">
                <a:latin typeface="Calibri" pitchFamily="34" charset="0"/>
                <a:cs typeface="Calibri" pitchFamily="34" charset="0"/>
              </a:rPr>
              <a:t>y</a:t>
            </a:r>
            <a:r>
              <a:rPr sz="2800" spc="-85" dirty="0">
                <a:latin typeface="Calibri" pitchFamily="34" charset="0"/>
                <a:cs typeface="Calibri" pitchFamily="34" charset="0"/>
              </a:rPr>
              <a:t> </a:t>
            </a:r>
            <a:r>
              <a:rPr sz="2800" spc="-5" dirty="0">
                <a:latin typeface="Calibri" pitchFamily="34" charset="0"/>
                <a:cs typeface="Calibri" pitchFamily="34" charset="0"/>
              </a:rPr>
              <a:t>pac</a:t>
            </a:r>
            <a:r>
              <a:rPr sz="2800" spc="-114" dirty="0">
                <a:latin typeface="Calibri" pitchFamily="34" charset="0"/>
                <a:cs typeface="Calibri" pitchFamily="34" charset="0"/>
              </a:rPr>
              <a:t>k</a:t>
            </a:r>
            <a:r>
              <a:rPr sz="2800" dirty="0">
                <a:latin typeface="Calibri" pitchFamily="34" charset="0"/>
                <a:cs typeface="Calibri" pitchFamily="34" charset="0"/>
              </a:rPr>
              <a:t>ed </a:t>
            </a:r>
            <a:r>
              <a:rPr sz="2800" dirty="0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T</a:t>
            </a:r>
            <a:r>
              <a:rPr sz="2800" spc="-7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2800" dirty="0" smtClean="0">
                <a:latin typeface="Calibri" pitchFamily="34" charset="0"/>
                <a:cs typeface="Calibri" pitchFamily="34" charset="0"/>
              </a:rPr>
              <a:t>lym</a:t>
            </a:r>
            <a:r>
              <a:rPr sz="2800" spc="-15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sz="2800" spc="-5" dirty="0" smtClean="0">
                <a:latin typeface="Calibri" pitchFamily="34" charset="0"/>
                <a:cs typeface="Calibri" pitchFamily="34" charset="0"/>
              </a:rPr>
              <a:t>hoc</a:t>
            </a:r>
            <a:r>
              <a:rPr sz="2800" spc="15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sz="2800" spc="-45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sz="2800" dirty="0" smtClean="0">
                <a:latin typeface="Calibri" pitchFamily="34" charset="0"/>
                <a:cs typeface="Calibri" pitchFamily="34" charset="0"/>
              </a:rPr>
              <a:t>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also known as </a:t>
            </a:r>
            <a:r>
              <a:rPr lang="en-US" sz="28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thymocytes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sz="2800" dirty="0">
              <a:latin typeface="Calibri" pitchFamily="34" charset="0"/>
              <a:cs typeface="Calibri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Wingdings" pitchFamily="2" charset="2"/>
              <a:buChar char="Ø"/>
              <a:tabLst>
                <a:tab pos="356235" algn="l"/>
              </a:tabLst>
            </a:pPr>
            <a:r>
              <a:rPr sz="2800" spc="-125" dirty="0">
                <a:latin typeface="Calibri" pitchFamily="34" charset="0"/>
                <a:cs typeface="Calibri" pitchFamily="34" charset="0"/>
              </a:rPr>
              <a:t>L</a:t>
            </a:r>
            <a:r>
              <a:rPr sz="2800" dirty="0">
                <a:latin typeface="Calibri" pitchFamily="34" charset="0"/>
                <a:cs typeface="Calibri" pitchFamily="34" charset="0"/>
              </a:rPr>
              <a:t>ym</a:t>
            </a:r>
            <a:r>
              <a:rPr sz="2800" spc="-15" dirty="0">
                <a:latin typeface="Calibri" pitchFamily="34" charset="0"/>
                <a:cs typeface="Calibri" pitchFamily="34" charset="0"/>
              </a:rPr>
              <a:t>p</a:t>
            </a:r>
            <a:r>
              <a:rPr sz="2800" spc="-5" dirty="0">
                <a:latin typeface="Calibri" pitchFamily="34" charset="0"/>
                <a:cs typeface="Calibri" pitchFamily="34" charset="0"/>
              </a:rPr>
              <a:t>h</a:t>
            </a:r>
            <a:r>
              <a:rPr sz="2800" spc="-30" dirty="0">
                <a:latin typeface="Calibri" pitchFamily="34" charset="0"/>
                <a:cs typeface="Calibri" pitchFamily="34" charset="0"/>
              </a:rPr>
              <a:t>a</a:t>
            </a:r>
            <a:r>
              <a:rPr sz="2800" dirty="0">
                <a:latin typeface="Calibri" pitchFamily="34" charset="0"/>
                <a:cs typeface="Calibri" pitchFamily="34" charset="0"/>
              </a:rPr>
              <a:t>t</a:t>
            </a:r>
            <a:r>
              <a:rPr sz="2800" spc="-15" dirty="0">
                <a:latin typeface="Calibri" pitchFamily="34" charset="0"/>
                <a:cs typeface="Calibri" pitchFamily="34" charset="0"/>
              </a:rPr>
              <a:t>i</a:t>
            </a:r>
            <a:r>
              <a:rPr sz="2800" dirty="0">
                <a:latin typeface="Calibri" pitchFamily="34" charset="0"/>
                <a:cs typeface="Calibri" pitchFamily="34" charset="0"/>
              </a:rPr>
              <a:t>c</a:t>
            </a:r>
            <a:r>
              <a:rPr sz="2800" spc="-60" dirty="0">
                <a:latin typeface="Calibri" pitchFamily="34" charset="0"/>
                <a:cs typeface="Calibri" pitchFamily="34" charset="0"/>
              </a:rPr>
              <a:t> </a:t>
            </a:r>
            <a:r>
              <a:rPr sz="2800" spc="-5" dirty="0">
                <a:latin typeface="Calibri" pitchFamily="34" charset="0"/>
                <a:cs typeface="Calibri" pitchFamily="34" charset="0"/>
              </a:rPr>
              <a:t>nodu</a:t>
            </a:r>
            <a:r>
              <a:rPr sz="2800" spc="-15" dirty="0">
                <a:latin typeface="Calibri" pitchFamily="34" charset="0"/>
                <a:cs typeface="Calibri" pitchFamily="34" charset="0"/>
              </a:rPr>
              <a:t>l</a:t>
            </a:r>
            <a:r>
              <a:rPr sz="2800" dirty="0">
                <a:latin typeface="Calibri" pitchFamily="34" charset="0"/>
                <a:cs typeface="Calibri" pitchFamily="34" charset="0"/>
              </a:rPr>
              <a:t>es</a:t>
            </a:r>
            <a:r>
              <a:rPr sz="2800" spc="-70" dirty="0">
                <a:latin typeface="Calibri" pitchFamily="34" charset="0"/>
                <a:cs typeface="Calibri" pitchFamily="34" charset="0"/>
              </a:rPr>
              <a:t> </a:t>
            </a:r>
            <a:r>
              <a:rPr sz="2800" dirty="0">
                <a:latin typeface="Calibri" pitchFamily="34" charset="0"/>
                <a:cs typeface="Calibri" pitchFamily="34" charset="0"/>
              </a:rPr>
              <a:t>a</a:t>
            </a:r>
            <a:r>
              <a:rPr sz="2800" spc="-40" dirty="0">
                <a:latin typeface="Calibri" pitchFamily="34" charset="0"/>
                <a:cs typeface="Calibri" pitchFamily="34" charset="0"/>
              </a:rPr>
              <a:t>r</a:t>
            </a:r>
            <a:r>
              <a:rPr sz="2800" dirty="0">
                <a:latin typeface="Calibri" pitchFamily="34" charset="0"/>
                <a:cs typeface="Calibri" pitchFamily="34" charset="0"/>
              </a:rPr>
              <a:t>e</a:t>
            </a:r>
            <a:r>
              <a:rPr sz="2800" spc="-90" dirty="0">
                <a:latin typeface="Calibri" pitchFamily="34" charset="0"/>
                <a:cs typeface="Calibri" pitchFamily="34" charset="0"/>
              </a:rPr>
              <a:t> </a:t>
            </a:r>
            <a:r>
              <a:rPr sz="2800" spc="-5" dirty="0">
                <a:latin typeface="Calibri" pitchFamily="34" charset="0"/>
                <a:cs typeface="Calibri" pitchFamily="34" charset="0"/>
              </a:rPr>
              <a:t>no</a:t>
            </a:r>
            <a:r>
              <a:rPr sz="2800" dirty="0">
                <a:latin typeface="Calibri" pitchFamily="34" charset="0"/>
                <a:cs typeface="Calibri" pitchFamily="34" charset="0"/>
              </a:rPr>
              <a:t>t</a:t>
            </a:r>
            <a:r>
              <a:rPr sz="2800" spc="-65" dirty="0">
                <a:latin typeface="Calibri" pitchFamily="34" charset="0"/>
                <a:cs typeface="Calibri" pitchFamily="34" charset="0"/>
              </a:rPr>
              <a:t> </a:t>
            </a:r>
            <a:r>
              <a:rPr sz="2800" spc="-5" dirty="0">
                <a:latin typeface="Calibri" pitchFamily="34" charset="0"/>
                <a:cs typeface="Calibri" pitchFamily="34" charset="0"/>
              </a:rPr>
              <a:t>p</a:t>
            </a:r>
            <a:r>
              <a:rPr sz="2800" spc="-45" dirty="0">
                <a:latin typeface="Calibri" pitchFamily="34" charset="0"/>
                <a:cs typeface="Calibri" pitchFamily="34" charset="0"/>
              </a:rPr>
              <a:t>r</a:t>
            </a:r>
            <a:r>
              <a:rPr sz="2800" dirty="0">
                <a:latin typeface="Calibri" pitchFamily="34" charset="0"/>
                <a:cs typeface="Calibri" pitchFamily="34" charset="0"/>
              </a:rPr>
              <a:t>ese</a:t>
            </a:r>
            <a:r>
              <a:rPr sz="2800" spc="-40" dirty="0">
                <a:latin typeface="Calibri" pitchFamily="34" charset="0"/>
                <a:cs typeface="Calibri" pitchFamily="34" charset="0"/>
              </a:rPr>
              <a:t>n</a:t>
            </a:r>
            <a:r>
              <a:rPr sz="2800" dirty="0">
                <a:latin typeface="Calibri" pitchFamily="34" charset="0"/>
                <a:cs typeface="Calibri" pitchFamily="34" charset="0"/>
              </a:rPr>
              <a:t>t</a:t>
            </a:r>
            <a:r>
              <a:rPr sz="2800" spc="-100" dirty="0">
                <a:latin typeface="Calibri" pitchFamily="34" charset="0"/>
                <a:cs typeface="Calibri" pitchFamily="34" charset="0"/>
              </a:rPr>
              <a:t> </a:t>
            </a:r>
            <a:r>
              <a:rPr sz="2800" dirty="0">
                <a:latin typeface="Calibri" pitchFamily="34" charset="0"/>
                <a:cs typeface="Calibri" pitchFamily="34" charset="0"/>
              </a:rPr>
              <a:t>in</a:t>
            </a:r>
            <a:r>
              <a:rPr sz="2800" spc="-75" dirty="0">
                <a:latin typeface="Calibri" pitchFamily="34" charset="0"/>
                <a:cs typeface="Calibri" pitchFamily="34" charset="0"/>
              </a:rPr>
              <a:t> </a:t>
            </a:r>
            <a:r>
              <a:rPr sz="2800" dirty="0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2800" spc="-5" dirty="0" smtClean="0">
                <a:latin typeface="Calibri" pitchFamily="34" charset="0"/>
                <a:cs typeface="Calibri" pitchFamily="34" charset="0"/>
              </a:rPr>
              <a:t>norma</a:t>
            </a:r>
            <a:r>
              <a:rPr sz="2800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sz="2800" spc="-7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sz="28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sz="2800" spc="-70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sz="2800" dirty="0" smtClean="0">
                <a:latin typeface="Calibri" pitchFamily="34" charset="0"/>
                <a:cs typeface="Calibri" pitchFamily="34" charset="0"/>
              </a:rPr>
              <a:t>ymus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Wingdings" pitchFamily="2" charset="2"/>
              <a:buChar char="Ø"/>
              <a:tabLst>
                <a:tab pos="356235" algn="l"/>
              </a:tabLs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There are three types of </a:t>
            </a:r>
            <a:r>
              <a:rPr lang="en-US" sz="2800" spc="-80" dirty="0" err="1" smtClean="0">
                <a:latin typeface="Calibri" pitchFamily="34" charset="0"/>
                <a:cs typeface="Calibri" pitchFamily="34" charset="0"/>
              </a:rPr>
              <a:t>epithelio</a:t>
            </a:r>
            <a:r>
              <a:rPr lang="en-US" sz="2800" spc="-35" dirty="0" err="1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sz="2800" spc="-15" dirty="0" err="1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2800" spc="-15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cul</a:t>
            </a:r>
            <a:r>
              <a:rPr lang="en-US" sz="2800" spc="-15" dirty="0" err="1" smtClean="0">
                <a:latin typeface="Calibri" pitchFamily="34" charset="0"/>
                <a:cs typeface="Calibri" pitchFamily="34" charset="0"/>
              </a:rPr>
              <a:t>u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cells present in cortex.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Wingdings" pitchFamily="2" charset="2"/>
              <a:buChar char="Ø"/>
              <a:tabLst>
                <a:tab pos="356235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Type I </a:t>
            </a:r>
            <a:r>
              <a:rPr lang="en-US" sz="2800" spc="-8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epithelio</a:t>
            </a:r>
            <a:r>
              <a:rPr lang="en-US" sz="2800" spc="-35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2800" spc="-15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800" spc="-15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cul</a:t>
            </a:r>
            <a:r>
              <a:rPr lang="en-US" sz="2800" spc="-15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 cell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(located in outer cortex)</a:t>
            </a:r>
          </a:p>
          <a:p>
            <a:pPr marL="355600" indent="-342900">
              <a:spcBef>
                <a:spcPts val="765"/>
              </a:spcBef>
              <a:buFont typeface="Wingdings" pitchFamily="2" charset="2"/>
              <a:buChar char="Ø"/>
              <a:tabLst>
                <a:tab pos="356235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Type II </a:t>
            </a:r>
            <a:r>
              <a:rPr lang="en-US" sz="2800" spc="-8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epithelio</a:t>
            </a:r>
            <a:r>
              <a:rPr lang="en-US" sz="2800" spc="-35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2800" spc="-15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800" spc="-15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cul</a:t>
            </a:r>
            <a:r>
              <a:rPr lang="en-US" sz="2800" spc="-15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 cell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(located in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midcortex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2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55600" indent="-342900">
              <a:spcBef>
                <a:spcPts val="765"/>
              </a:spcBef>
              <a:buFont typeface="Wingdings" pitchFamily="2" charset="2"/>
              <a:buChar char="Ø"/>
              <a:tabLst>
                <a:tab pos="356235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Type III </a:t>
            </a:r>
            <a:r>
              <a:rPr lang="en-US" sz="2800" spc="-8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epithelio</a:t>
            </a:r>
            <a:r>
              <a:rPr lang="en-US" sz="2800" spc="-35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2800" spc="-15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800" spc="-15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cul</a:t>
            </a:r>
            <a:r>
              <a:rPr lang="en-US" sz="2800" spc="-15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 cell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(located at the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juction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of cortex and medulla)</a:t>
            </a:r>
            <a:endParaRPr lang="en-US" sz="2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tabLst>
                <a:tab pos="356235" algn="l"/>
              </a:tabLst>
            </a:pPr>
            <a:endParaRPr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Thymic</a:t>
            </a:r>
            <a:r>
              <a:rPr lang="en-US" b="1" dirty="0" smtClean="0">
                <a:solidFill>
                  <a:srgbClr val="C00000"/>
                </a:solidFill>
              </a:rPr>
              <a:t> medulla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medulla ,inner portion of </a:t>
            </a:r>
            <a:r>
              <a:rPr lang="en-US" dirty="0" err="1" smtClean="0"/>
              <a:t>thymic</a:t>
            </a:r>
            <a:r>
              <a:rPr lang="en-US" dirty="0" smtClean="0"/>
              <a:t> lobule contain fewer T lymphocytes and a large number of </a:t>
            </a:r>
            <a:r>
              <a:rPr lang="en-US" dirty="0" err="1" smtClean="0"/>
              <a:t>epithelioreticular</a:t>
            </a:r>
            <a:r>
              <a:rPr lang="en-US" dirty="0" smtClean="0"/>
              <a:t> cells.</a:t>
            </a:r>
          </a:p>
          <a:p>
            <a:r>
              <a:rPr lang="en-US" dirty="0" smtClean="0"/>
              <a:t>Three types of </a:t>
            </a:r>
            <a:r>
              <a:rPr lang="en-US" dirty="0" err="1" smtClean="0"/>
              <a:t>epithelioreticular</a:t>
            </a:r>
            <a:r>
              <a:rPr lang="en-US" dirty="0" smtClean="0"/>
              <a:t> cells are present.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Type IV </a:t>
            </a:r>
            <a:r>
              <a:rPr lang="en-US" sz="2800" dirty="0" err="1" smtClean="0">
                <a:solidFill>
                  <a:srgbClr val="FF0000"/>
                </a:solidFill>
              </a:rPr>
              <a:t>epithelioreticular</a:t>
            </a:r>
            <a:r>
              <a:rPr lang="en-US" sz="2800" dirty="0" smtClean="0">
                <a:solidFill>
                  <a:srgbClr val="FF0000"/>
                </a:solidFill>
              </a:rPr>
              <a:t> cells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Type V </a:t>
            </a:r>
            <a:r>
              <a:rPr lang="en-US" sz="2800" dirty="0" err="1" smtClean="0">
                <a:solidFill>
                  <a:srgbClr val="FF0000"/>
                </a:solidFill>
              </a:rPr>
              <a:t>epithelioreticular</a:t>
            </a:r>
            <a:r>
              <a:rPr lang="en-US" sz="2800" dirty="0" smtClean="0">
                <a:solidFill>
                  <a:srgbClr val="FF0000"/>
                </a:solidFill>
              </a:rPr>
              <a:t> cells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Type VI </a:t>
            </a:r>
            <a:r>
              <a:rPr lang="en-US" sz="2800" dirty="0" err="1" smtClean="0">
                <a:solidFill>
                  <a:srgbClr val="FF0000"/>
                </a:solidFill>
              </a:rPr>
              <a:t>epithelioreticular</a:t>
            </a:r>
            <a:r>
              <a:rPr lang="en-US" sz="2800" dirty="0" smtClean="0">
                <a:solidFill>
                  <a:srgbClr val="FF0000"/>
                </a:solidFill>
              </a:rPr>
              <a:t> cells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Thymus</a:t>
            </a:r>
          </a:p>
        </p:txBody>
      </p:sp>
      <p:pic>
        <p:nvPicPr>
          <p:cNvPr id="22531" name="Content Placeholder 5"/>
          <p:cNvPicPr>
            <a:picLocks noGrp="1"/>
          </p:cNvPicPr>
          <p:nvPr>
            <p:ph idx="1"/>
          </p:nvPr>
        </p:nvPicPr>
        <p:blipFill>
          <a:blip r:embed="rId3" cstate="print"/>
          <a:srcRect l="27449" t="39395" r="28571" b="10912"/>
          <a:stretch>
            <a:fillRect/>
          </a:stretch>
        </p:blipFill>
        <p:spPr>
          <a:xfrm>
            <a:off x="179388" y="985838"/>
            <a:ext cx="8785225" cy="5746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60931"/>
            <a:ext cx="8229600" cy="970414"/>
          </a:xfrm>
          <a:prstGeom prst="rect">
            <a:avLst/>
          </a:prstGeom>
        </p:spPr>
        <p:txBody>
          <a:bodyPr vert="horz" wrap="square" lIns="0" tIns="290469" rIns="0" bIns="0" rtlCol="0">
            <a:spAutoFit/>
          </a:bodyPr>
          <a:lstStyle/>
          <a:p>
            <a:pPr marL="893444" algn="l">
              <a:lnSpc>
                <a:spcPct val="100000"/>
              </a:lnSpc>
            </a:pPr>
            <a:r>
              <a:rPr lang="en-US" sz="4400" b="1" spc="-5" dirty="0" smtClean="0">
                <a:solidFill>
                  <a:srgbClr val="AB0043"/>
                </a:solidFill>
                <a:latin typeface="Calibri"/>
                <a:cs typeface="Calibri"/>
              </a:rPr>
              <a:t>   </a:t>
            </a:r>
            <a:r>
              <a:rPr sz="4400" b="1" spc="-5" dirty="0" smtClean="0">
                <a:solidFill>
                  <a:srgbClr val="C00000"/>
                </a:solidFill>
                <a:latin typeface="Calibri"/>
                <a:cs typeface="Calibri"/>
              </a:rPr>
              <a:t>Corpuscle</a:t>
            </a:r>
            <a:r>
              <a:rPr sz="4400" b="1" dirty="0" smtClean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4400" b="1" spc="-1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4400" b="1" spc="-1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C00000"/>
                </a:solidFill>
                <a:latin typeface="Calibri"/>
                <a:cs typeface="Calibri"/>
              </a:rPr>
              <a:t>Hassall</a:t>
            </a:r>
            <a:endParaRPr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97199"/>
            <a:ext cx="7545705" cy="3159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Sma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ounde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tr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ct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-4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ese</a:t>
            </a:r>
            <a:r>
              <a:rPr sz="3200" spc="-4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</a:p>
          <a:p>
            <a:pPr marL="355600">
              <a:lnSpc>
                <a:spcPct val="100000"/>
              </a:lnSpc>
            </a:pPr>
            <a:r>
              <a:rPr sz="3200" b="1" spc="-5" dirty="0">
                <a:solidFill>
                  <a:srgbClr val="4C98FF"/>
                </a:solidFill>
                <a:latin typeface="Calibri"/>
                <a:cs typeface="Calibri"/>
              </a:rPr>
              <a:t>med</a:t>
            </a:r>
            <a:r>
              <a:rPr sz="3200" b="1" spc="-10" dirty="0">
                <a:solidFill>
                  <a:srgbClr val="4C98FF"/>
                </a:solidFill>
                <a:latin typeface="Calibri"/>
                <a:cs typeface="Calibri"/>
              </a:rPr>
              <a:t>u</a:t>
            </a:r>
            <a:r>
              <a:rPr sz="3200" b="1" dirty="0">
                <a:solidFill>
                  <a:srgbClr val="4C98FF"/>
                </a:solidFill>
                <a:latin typeface="Calibri"/>
                <a:cs typeface="Calibri"/>
              </a:rPr>
              <a:t>lla</a:t>
            </a:r>
            <a:r>
              <a:rPr sz="3200" b="1" spc="-100" dirty="0">
                <a:solidFill>
                  <a:srgbClr val="4C98FF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f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0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ymus</a:t>
            </a: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Ha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3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orme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ep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ial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cells</a:t>
            </a:r>
          </a:p>
          <a:p>
            <a:pPr marL="355600">
              <a:lnSpc>
                <a:spcPct val="100000"/>
              </a:lnSpc>
            </a:pP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 smtClean="0">
                <a:latin typeface="Calibri"/>
                <a:cs typeface="Calibri"/>
              </a:rPr>
              <a:t>A</a:t>
            </a:r>
            <a:r>
              <a:rPr sz="3200" spc="-60" dirty="0" smtClean="0">
                <a:latin typeface="Calibri"/>
                <a:cs typeface="Calibri"/>
              </a:rPr>
              <a:t>r</a:t>
            </a:r>
            <a:r>
              <a:rPr sz="3200" spc="-5" dirty="0" smtClean="0">
                <a:latin typeface="Calibri"/>
                <a:cs typeface="Calibri"/>
              </a:rPr>
              <a:t>oun</a:t>
            </a:r>
            <a:r>
              <a:rPr sz="3200" dirty="0" smtClean="0">
                <a:latin typeface="Calibri"/>
                <a:cs typeface="Calibri"/>
              </a:rPr>
              <a:t>d</a:t>
            </a:r>
            <a:r>
              <a:rPr sz="3200" spc="-75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ma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40" dirty="0">
                <a:latin typeface="Calibri"/>
                <a:cs typeface="Calibri"/>
              </a:rPr>
              <a:t>w</a:t>
            </a:r>
            <a:r>
              <a:rPr sz="3200" dirty="0">
                <a:latin typeface="Calibri"/>
                <a:cs typeface="Calibri"/>
              </a:rPr>
              <a:t>all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spc="-75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orme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by</a:t>
            </a:r>
            <a:endParaRPr sz="3200" dirty="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once</a:t>
            </a:r>
            <a:r>
              <a:rPr sz="3200" spc="-2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tr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dirty="0">
                <a:latin typeface="Calibri"/>
                <a:cs typeface="Calibri"/>
              </a:rPr>
              <a:t>ally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ar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2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4C98FF"/>
                </a:solidFill>
                <a:latin typeface="Calibri"/>
                <a:cs typeface="Calibri"/>
              </a:rPr>
              <a:t>epithelia</a:t>
            </a:r>
            <a:r>
              <a:rPr sz="3200" b="1" dirty="0">
                <a:solidFill>
                  <a:srgbClr val="4C98FF"/>
                </a:solidFill>
                <a:latin typeface="Calibri"/>
                <a:cs typeface="Calibri"/>
              </a:rPr>
              <a:t>l</a:t>
            </a:r>
            <a:r>
              <a:rPr sz="3200" b="1" spc="-70" dirty="0">
                <a:solidFill>
                  <a:srgbClr val="4C98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4C98FF"/>
                </a:solidFill>
                <a:latin typeface="Calibri"/>
                <a:cs typeface="Calibri"/>
              </a:rPr>
              <a:t>cells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61_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743362"/>
            <a:ext cx="8153400" cy="5428838"/>
          </a:xfrm>
          <a:noFill/>
          <a:ln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Thymus</a:t>
            </a:r>
            <a:endParaRPr lang="en-US" sz="4000" b="1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55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l="27725" t="51123" r="28677" b="24518"/>
          <a:stretch>
            <a:fillRect/>
          </a:stretch>
        </p:blipFill>
        <p:spPr>
          <a:xfrm>
            <a:off x="107950" y="990600"/>
            <a:ext cx="8856663" cy="4952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533400"/>
            <a:ext cx="7521575" cy="944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em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cells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orme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bon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mar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w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</a:p>
          <a:p>
            <a:pPr marL="3556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the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6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ym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2286000"/>
            <a:ext cx="7957184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He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th</a:t>
            </a:r>
            <a:r>
              <a:rPr sz="2800" spc="-40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om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lie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su</a:t>
            </a:r>
            <a:r>
              <a:rPr sz="2800" spc="-15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er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dirty="0">
                <a:latin typeface="Calibri"/>
                <a:cs typeface="Calibri"/>
              </a:rPr>
              <a:t>ic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al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par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50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x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ivi</a:t>
            </a:r>
            <a:r>
              <a:rPr sz="2800" spc="-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epe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ed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sma</a:t>
            </a:r>
            <a:r>
              <a:rPr sz="2800" dirty="0">
                <a:latin typeface="Calibri"/>
                <a:cs typeface="Calibri"/>
              </a:rPr>
              <a:t>ll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Calibri"/>
                <a:cs typeface="Calibri"/>
              </a:rPr>
              <a:t>lym</a:t>
            </a:r>
            <a:r>
              <a:rPr sz="2800" spc="-15" dirty="0" smtClean="0">
                <a:latin typeface="Calibri"/>
                <a:cs typeface="Calibri"/>
              </a:rPr>
              <a:t>p</a:t>
            </a:r>
            <a:r>
              <a:rPr sz="2800" spc="-5" dirty="0" smtClean="0">
                <a:latin typeface="Calibri"/>
                <a:cs typeface="Calibri"/>
              </a:rPr>
              <a:t>hoc</a:t>
            </a:r>
            <a:r>
              <a:rPr sz="2800" spc="15" dirty="0" smtClean="0">
                <a:latin typeface="Calibri"/>
                <a:cs typeface="Calibri"/>
              </a:rPr>
              <a:t>y</a:t>
            </a:r>
            <a:r>
              <a:rPr sz="2800" spc="-45" dirty="0" smtClean="0">
                <a:latin typeface="Calibri"/>
                <a:cs typeface="Calibri"/>
              </a:rPr>
              <a:t>t</a:t>
            </a:r>
            <a:r>
              <a:rPr sz="2800" dirty="0" smtClean="0">
                <a:latin typeface="Calibri"/>
                <a:cs typeface="Calibri"/>
              </a:rPr>
              <a:t>es</a:t>
            </a:r>
            <a:r>
              <a:rPr lang="en-US" sz="2800" dirty="0" smtClean="0">
                <a:latin typeface="Calibri"/>
                <a:cs typeface="Calibri"/>
              </a:rPr>
              <a:t> known as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thymocyte</a:t>
            </a:r>
            <a:r>
              <a:rPr sz="2800" dirty="0" smtClean="0">
                <a:latin typeface="Calibri"/>
                <a:cs typeface="Calibri"/>
              </a:rPr>
              <a:t>.</a:t>
            </a:r>
            <a:endParaRPr lang="en-US" sz="2800" dirty="0" smtClean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endParaRPr lang="en-US" sz="2800" dirty="0" smtClean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lang="en-US" sz="2800" dirty="0" smtClean="0">
                <a:latin typeface="Calibri"/>
                <a:cs typeface="Calibri"/>
              </a:rPr>
              <a:t>About 95% of </a:t>
            </a:r>
            <a:r>
              <a:rPr lang="en-US" sz="2800" dirty="0" err="1" smtClean="0">
                <a:latin typeface="Calibri"/>
                <a:cs typeface="Calibri"/>
              </a:rPr>
              <a:t>thymocytes</a:t>
            </a:r>
            <a:r>
              <a:rPr lang="en-US" sz="2800" dirty="0" smtClean="0">
                <a:latin typeface="Calibri"/>
                <a:cs typeface="Calibri"/>
              </a:rPr>
              <a:t> produced in the </a:t>
            </a:r>
            <a:r>
              <a:rPr lang="en-US" sz="2800" dirty="0" err="1" smtClean="0">
                <a:latin typeface="Calibri"/>
                <a:cs typeface="Calibri"/>
              </a:rPr>
              <a:t>thymic</a:t>
            </a:r>
            <a:r>
              <a:rPr lang="en-US" sz="2800" dirty="0" smtClean="0">
                <a:latin typeface="Calibri"/>
                <a:cs typeface="Calibri"/>
              </a:rPr>
              <a:t> cortex fail to become properly </a:t>
            </a:r>
            <a:r>
              <a:rPr lang="en-US" sz="2800" dirty="0" err="1" smtClean="0">
                <a:latin typeface="Calibri"/>
                <a:cs typeface="Calibri"/>
              </a:rPr>
              <a:t>immunocompetent</a:t>
            </a:r>
            <a:r>
              <a:rPr lang="en-US" sz="2800" dirty="0" smtClean="0">
                <a:latin typeface="Calibri"/>
                <a:cs typeface="Calibri"/>
              </a:rPr>
              <a:t>.</a:t>
            </a: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endParaRPr lang="en-US" sz="2800" dirty="0" smtClean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lang="en-US" sz="2800" dirty="0" smtClean="0">
                <a:latin typeface="Calibri"/>
                <a:cs typeface="Calibri"/>
              </a:rPr>
              <a:t>Only 5% have received proper </a:t>
            </a:r>
            <a:r>
              <a:rPr lang="en-US" sz="2800" dirty="0" err="1" smtClean="0">
                <a:latin typeface="Calibri"/>
                <a:cs typeface="Calibri"/>
              </a:rPr>
              <a:t>thymic</a:t>
            </a:r>
            <a:r>
              <a:rPr lang="en-US" sz="2800" dirty="0" smtClean="0">
                <a:latin typeface="Calibri"/>
                <a:cs typeface="Calibri"/>
              </a:rPr>
              <a:t> education and become properly </a:t>
            </a:r>
            <a:r>
              <a:rPr lang="en-US" sz="2800" dirty="0" err="1" smtClean="0">
                <a:latin typeface="Calibri"/>
                <a:cs typeface="Calibri"/>
              </a:rPr>
              <a:t>immunocompetent</a:t>
            </a:r>
            <a:r>
              <a:rPr lang="en-US" sz="2800" dirty="0" smtClean="0">
                <a:latin typeface="Calibri"/>
                <a:cs typeface="Calibri"/>
              </a:rPr>
              <a:t> T </a:t>
            </a:r>
            <a:r>
              <a:rPr lang="en-US" sz="2800" dirty="0" err="1" smtClean="0">
                <a:latin typeface="Calibri"/>
                <a:cs typeface="Calibri"/>
              </a:rPr>
              <a:t>lymphoctes</a:t>
            </a:r>
            <a:r>
              <a:rPr lang="en-US" sz="280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5200" y="1066800"/>
            <a:ext cx="227839" cy="1066038"/>
          </a:xfrm>
          <a:custGeom>
            <a:avLst/>
            <a:gdLst/>
            <a:ahLst/>
            <a:cxnLst/>
            <a:rect l="l" t="t" r="r" b="b"/>
            <a:pathLst>
              <a:path w="228600" h="1295400">
                <a:moveTo>
                  <a:pt x="228599" y="1181099"/>
                </a:moveTo>
                <a:lnTo>
                  <a:pt x="0" y="1181099"/>
                </a:lnTo>
                <a:lnTo>
                  <a:pt x="114299" y="1295399"/>
                </a:lnTo>
                <a:lnTo>
                  <a:pt x="228599" y="1181099"/>
                </a:lnTo>
                <a:close/>
              </a:path>
              <a:path w="228600" h="1295400">
                <a:moveTo>
                  <a:pt x="171449" y="0"/>
                </a:moveTo>
                <a:lnTo>
                  <a:pt x="57149" y="0"/>
                </a:lnTo>
                <a:lnTo>
                  <a:pt x="57149" y="1181099"/>
                </a:lnTo>
                <a:lnTo>
                  <a:pt x="171449" y="1181099"/>
                </a:lnTo>
                <a:lnTo>
                  <a:pt x="171449" y="0"/>
                </a:lnTo>
                <a:close/>
              </a:path>
            </a:pathLst>
          </a:custGeom>
          <a:solidFill>
            <a:srgbClr val="FF388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770345"/>
            <a:ext cx="7677150" cy="2603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05155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As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lymphocy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ivi</a:t>
            </a:r>
            <a:r>
              <a:rPr sz="3200" spc="-1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pas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spc="-5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x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medu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la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-45" dirty="0">
                <a:latin typeface="Calibri"/>
                <a:cs typeface="Calibri"/>
              </a:rPr>
              <a:t>a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0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ymus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pas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ood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1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el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ly</a:t>
            </a:r>
            <a:r>
              <a:rPr sz="3200" spc="-15" dirty="0">
                <a:latin typeface="Calibri"/>
                <a:cs typeface="Calibri"/>
              </a:rPr>
              <a:t>m</a:t>
            </a:r>
            <a:r>
              <a:rPr sz="3200" spc="-5" dirty="0">
                <a:latin typeface="Calibri"/>
                <a:cs typeface="Calibri"/>
              </a:rPr>
              <a:t>ph</a:t>
            </a:r>
            <a:r>
              <a:rPr sz="3200" spc="-3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41745"/>
            <a:ext cx="7655559" cy="944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ce</a:t>
            </a:r>
            <a:r>
              <a:rPr sz="3200" spc="-2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mass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de</a:t>
            </a:r>
            <a:r>
              <a:rPr sz="3200" spc="-1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ene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ng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mac</a:t>
            </a:r>
            <a:r>
              <a:rPr sz="3200" spc="-5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opha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1600198"/>
            <a:ext cx="6705600" cy="525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Adaptive </a:t>
            </a:r>
            <a:r>
              <a:rPr lang="en-US" b="1" dirty="0" smtClean="0">
                <a:solidFill>
                  <a:srgbClr val="C00000"/>
                </a:solidFill>
              </a:rPr>
              <a:t>Immune </a:t>
            </a:r>
            <a:r>
              <a:rPr lang="en-US" b="1" dirty="0" smtClean="0">
                <a:solidFill>
                  <a:srgbClr val="C00000"/>
                </a:solidFill>
              </a:rPr>
              <a:t>S</a:t>
            </a:r>
            <a:r>
              <a:rPr lang="en-US" b="1" dirty="0" smtClean="0">
                <a:solidFill>
                  <a:srgbClr val="C00000"/>
                </a:solidFill>
              </a:rPr>
              <a:t>ystem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immune system</a:t>
            </a:r>
          </a:p>
          <a:p>
            <a:r>
              <a:rPr lang="en-US" dirty="0" smtClean="0"/>
              <a:t>Third line of </a:t>
            </a:r>
            <a:r>
              <a:rPr lang="en-US" dirty="0" err="1" smtClean="0"/>
              <a:t>defence</a:t>
            </a:r>
            <a:endParaRPr lang="en-US" dirty="0" smtClean="0"/>
          </a:p>
          <a:p>
            <a:r>
              <a:rPr lang="en-US" dirty="0" smtClean="0"/>
              <a:t>Responds slower than innate immune system</a:t>
            </a:r>
          </a:p>
          <a:p>
            <a:r>
              <a:rPr lang="en-US" dirty="0" smtClean="0"/>
              <a:t>Has  immunological memory</a:t>
            </a:r>
          </a:p>
          <a:p>
            <a:r>
              <a:rPr lang="en-US" dirty="0" smtClean="0"/>
              <a:t>Consists of B lymphocytes ,T lymphocytes and antigen presenting cells.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764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Q.1 When looking at a lymph node, where are lymphatic nodules?</a:t>
            </a:r>
            <a:br>
              <a:rPr lang="en-US" sz="2400" dirty="0" smtClean="0"/>
            </a:br>
            <a:r>
              <a:rPr lang="en-US" sz="2400" dirty="0" smtClean="0"/>
              <a:t>a. Deep cortex</a:t>
            </a:r>
            <a:br>
              <a:rPr lang="en-US" sz="2400" dirty="0" smtClean="0"/>
            </a:br>
            <a:r>
              <a:rPr lang="en-US" sz="2400" dirty="0" smtClean="0"/>
              <a:t>b. Tertiary cortex</a:t>
            </a:r>
            <a:br>
              <a:rPr lang="en-US" sz="2400" dirty="0" smtClean="0"/>
            </a:br>
            <a:r>
              <a:rPr lang="en-US" sz="2400" dirty="0" smtClean="0"/>
              <a:t>c. Medulla</a:t>
            </a:r>
            <a:br>
              <a:rPr lang="en-US" sz="2400" dirty="0" smtClean="0"/>
            </a:br>
            <a:r>
              <a:rPr lang="en-US" sz="2400" dirty="0" smtClean="0"/>
              <a:t>d. </a:t>
            </a:r>
            <a:r>
              <a:rPr lang="en-US" sz="2400" dirty="0" err="1" smtClean="0"/>
              <a:t>Paracortical</a:t>
            </a:r>
            <a:r>
              <a:rPr lang="en-US" sz="2400" dirty="0" smtClean="0"/>
              <a:t> zone</a:t>
            </a:r>
            <a:br>
              <a:rPr lang="en-US" sz="2400" dirty="0" smtClean="0"/>
            </a:br>
            <a:r>
              <a:rPr lang="en-US" sz="2400" dirty="0" smtClean="0"/>
              <a:t>e. Outer cortex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457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MCQS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Q 2. What is another term for lymphatic nodules?</a:t>
            </a:r>
            <a:br>
              <a:rPr lang="en-US" sz="2800" dirty="0" smtClean="0"/>
            </a:br>
            <a:r>
              <a:rPr lang="en-US" sz="2800" dirty="0" smtClean="0"/>
              <a:t>a. Lymph follicles</a:t>
            </a:r>
            <a:br>
              <a:rPr lang="en-US" sz="2800" dirty="0" smtClean="0"/>
            </a:br>
            <a:r>
              <a:rPr lang="en-US" sz="2800" dirty="0" smtClean="0"/>
              <a:t>b. White pulp</a:t>
            </a:r>
            <a:br>
              <a:rPr lang="en-US" sz="2800" dirty="0" smtClean="0"/>
            </a:br>
            <a:r>
              <a:rPr lang="en-US" sz="2800" dirty="0" smtClean="0"/>
              <a:t>c. </a:t>
            </a:r>
            <a:r>
              <a:rPr lang="en-US" sz="2800" dirty="0" err="1" smtClean="0"/>
              <a:t>Peyer's</a:t>
            </a:r>
            <a:r>
              <a:rPr lang="en-US" sz="2800" dirty="0" smtClean="0"/>
              <a:t> patches</a:t>
            </a:r>
            <a:br>
              <a:rPr lang="en-US" sz="2800" dirty="0" smtClean="0"/>
            </a:br>
            <a:r>
              <a:rPr lang="en-US" sz="2800" dirty="0" smtClean="0"/>
              <a:t>d. Lymph node</a:t>
            </a:r>
            <a:br>
              <a:rPr lang="en-US" sz="2800" dirty="0" smtClean="0"/>
            </a:br>
            <a:r>
              <a:rPr lang="en-US" sz="2800" dirty="0" smtClean="0"/>
              <a:t>e. Diffuse lymphatic tissue</a:t>
            </a:r>
            <a:endParaRPr lang="en-US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676400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Q 3. Which of the following is composed of </a:t>
            </a:r>
            <a:r>
              <a:rPr lang="en-US" sz="2400" dirty="0" err="1" smtClean="0"/>
              <a:t>epithelioreticular</a:t>
            </a:r>
            <a:r>
              <a:rPr lang="en-US" sz="2400" dirty="0" smtClean="0"/>
              <a:t> cells?</a:t>
            </a:r>
            <a:br>
              <a:rPr lang="en-US" sz="2400" dirty="0" smtClean="0"/>
            </a:br>
            <a:r>
              <a:rPr lang="en-US" sz="2400" dirty="0" smtClean="0"/>
              <a:t>a. Spleen</a:t>
            </a:r>
            <a:br>
              <a:rPr lang="en-US" sz="2400" dirty="0" smtClean="0"/>
            </a:br>
            <a:r>
              <a:rPr lang="en-US" sz="2400" dirty="0" smtClean="0"/>
              <a:t>b. Thymus</a:t>
            </a:r>
            <a:br>
              <a:rPr lang="en-US" sz="2400" dirty="0" smtClean="0"/>
            </a:br>
            <a:r>
              <a:rPr lang="en-US" sz="2400" dirty="0" smtClean="0"/>
              <a:t>c. Bone marrow</a:t>
            </a:r>
            <a:br>
              <a:rPr lang="en-US" sz="2400" dirty="0" smtClean="0"/>
            </a:br>
            <a:r>
              <a:rPr lang="en-US" sz="2400" dirty="0" smtClean="0"/>
              <a:t>d. Lymph node</a:t>
            </a:r>
            <a:br>
              <a:rPr lang="en-US" sz="2400" dirty="0" smtClean="0"/>
            </a:br>
            <a:r>
              <a:rPr lang="en-US" sz="2400" dirty="0" smtClean="0"/>
              <a:t>e. None of the above</a:t>
            </a:r>
            <a:endParaRPr 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0"/>
            <a:ext cx="8686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Q 4. What are the spherical structures seen in the medulla of the thymus called?</a:t>
            </a:r>
            <a:br>
              <a:rPr lang="en-US" sz="2800" dirty="0" smtClean="0"/>
            </a:br>
            <a:r>
              <a:rPr lang="en-US" sz="2800" dirty="0" smtClean="0"/>
              <a:t>a. </a:t>
            </a:r>
            <a:r>
              <a:rPr lang="en-US" sz="2800" dirty="0" err="1" smtClean="0"/>
              <a:t>Psammoma</a:t>
            </a:r>
            <a:r>
              <a:rPr lang="en-US" sz="2800" dirty="0" smtClean="0"/>
              <a:t> bodies</a:t>
            </a:r>
            <a:br>
              <a:rPr lang="en-US" sz="2800" dirty="0" smtClean="0"/>
            </a:br>
            <a:r>
              <a:rPr lang="en-US" sz="2800" dirty="0" smtClean="0"/>
              <a:t>b. Corpora </a:t>
            </a:r>
            <a:r>
              <a:rPr lang="en-US" sz="2800" dirty="0" err="1" smtClean="0"/>
              <a:t>arenacea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c. Hassall's corpuscles</a:t>
            </a:r>
            <a:br>
              <a:rPr lang="en-US" sz="2800" dirty="0" smtClean="0"/>
            </a:br>
            <a:r>
              <a:rPr lang="en-US" sz="2800" dirty="0" smtClean="0"/>
              <a:t>d. Prostatic concretions</a:t>
            </a:r>
            <a:br>
              <a:rPr lang="en-US" sz="2800" dirty="0" smtClean="0"/>
            </a:br>
            <a:r>
              <a:rPr lang="en-US" sz="2800" dirty="0" smtClean="0"/>
              <a:t>e. </a:t>
            </a:r>
            <a:r>
              <a:rPr lang="en-US" sz="2800" dirty="0" err="1" smtClean="0"/>
              <a:t>Pacinian</a:t>
            </a:r>
            <a:r>
              <a:rPr lang="en-US" sz="2800" dirty="0" smtClean="0"/>
              <a:t> corpuscles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Antigen</a:t>
            </a:r>
            <a:r>
              <a:rPr lang="en-US" sz="2400" dirty="0" smtClean="0"/>
              <a:t> is a harmful substance which enters the body which causes the body to make antibodies as a response to fight off disease.  OR</a:t>
            </a:r>
          </a:p>
          <a:p>
            <a:pPr>
              <a:buNone/>
            </a:pPr>
            <a:r>
              <a:rPr lang="en-US" sz="2400" dirty="0" smtClean="0"/>
              <a:t>A substance that is capable of stimulating an immune response, specifically activating lymphocytes.</a:t>
            </a:r>
          </a:p>
          <a:p>
            <a:pPr>
              <a:buNone/>
            </a:pPr>
            <a:r>
              <a:rPr lang="en-US" sz="2400" b="1" dirty="0" smtClean="0"/>
              <a:t>Antibody</a:t>
            </a:r>
            <a:r>
              <a:rPr lang="en-US" sz="2400" dirty="0" smtClean="0"/>
              <a:t> also known as an immunoglobulin (</a:t>
            </a:r>
            <a:r>
              <a:rPr lang="en-US" sz="2400" dirty="0" err="1" smtClean="0"/>
              <a:t>Ig</a:t>
            </a:r>
            <a:r>
              <a:rPr lang="en-US" sz="2400" dirty="0" smtClean="0"/>
              <a:t>), is a large, Y-shaped protein produced mainly by plasma cells that is used by the immune system to neutralize pathogens such </a:t>
            </a:r>
            <a:r>
              <a:rPr lang="en-US" sz="2400" dirty="0" smtClean="0"/>
              <a:t>as </a:t>
            </a:r>
            <a:r>
              <a:rPr lang="en-US" sz="2400" dirty="0" smtClean="0"/>
              <a:t>bacteria </a:t>
            </a:r>
            <a:r>
              <a:rPr lang="en-US" sz="2400" dirty="0" smtClean="0"/>
              <a:t>,</a:t>
            </a:r>
            <a:r>
              <a:rPr lang="en-US" sz="2400" dirty="0" smtClean="0"/>
              <a:t> viruses and other toxic substance.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7938" y="212725"/>
            <a:ext cx="4052887" cy="584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400" b="1" u="heavy" spc="-180" dirty="0">
                <a:solidFill>
                  <a:srgbClr val="650065"/>
                </a:solidFill>
                <a:latin typeface="Calibri"/>
                <a:cs typeface="Calibri"/>
              </a:rPr>
              <a:t>L</a:t>
            </a:r>
            <a:r>
              <a:rPr sz="4400" b="1" u="heavy" dirty="0">
                <a:solidFill>
                  <a:srgbClr val="650065"/>
                </a:solidFill>
                <a:latin typeface="Calibri"/>
                <a:cs typeface="Calibri"/>
              </a:rPr>
              <a:t>ymphoid</a:t>
            </a:r>
            <a:r>
              <a:rPr sz="4400" b="1" u="heavy" spc="-15" dirty="0">
                <a:solidFill>
                  <a:srgbClr val="650065"/>
                </a:solidFill>
                <a:latin typeface="Calibri"/>
                <a:cs typeface="Calibri"/>
              </a:rPr>
              <a:t> </a:t>
            </a:r>
            <a:r>
              <a:rPr sz="4400" b="1" u="heavy" spc="-5" dirty="0">
                <a:solidFill>
                  <a:srgbClr val="650065"/>
                </a:solidFill>
                <a:latin typeface="Calibri"/>
                <a:cs typeface="Calibri"/>
              </a:rPr>
              <a:t>O</a:t>
            </a:r>
            <a:r>
              <a:rPr sz="4400" b="1" u="heavy" spc="-60" dirty="0">
                <a:solidFill>
                  <a:srgbClr val="650065"/>
                </a:solidFill>
                <a:latin typeface="Calibri"/>
                <a:cs typeface="Calibri"/>
              </a:rPr>
              <a:t>r</a:t>
            </a:r>
            <a:r>
              <a:rPr sz="4400" b="1" u="heavy" spc="-75" dirty="0">
                <a:solidFill>
                  <a:srgbClr val="650065"/>
                </a:solidFill>
                <a:latin typeface="Calibri"/>
                <a:cs typeface="Calibri"/>
              </a:rPr>
              <a:t>g</a:t>
            </a:r>
            <a:r>
              <a:rPr sz="4400" b="1" u="heavy" dirty="0">
                <a:solidFill>
                  <a:srgbClr val="650065"/>
                </a:solidFill>
                <a:latin typeface="Calibri"/>
                <a:cs typeface="Calibri"/>
              </a:rPr>
              <a:t>ans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763" y="855663"/>
            <a:ext cx="5711825" cy="381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20" dirty="0">
                <a:solidFill>
                  <a:srgbClr val="FF0000"/>
                </a:solidFill>
                <a:latin typeface="Trebuchet MS"/>
                <a:cs typeface="Trebuchet MS"/>
              </a:rPr>
              <a:t>Ce</a:t>
            </a:r>
            <a:r>
              <a:rPr sz="2800" b="1" spc="-1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2800" b="1" spc="-20" dirty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sz="2800" b="1" spc="-10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2800" b="1" spc="-15" dirty="0">
                <a:solidFill>
                  <a:srgbClr val="FF0000"/>
                </a:solidFill>
                <a:latin typeface="Trebuchet MS"/>
                <a:cs typeface="Trebuchet MS"/>
              </a:rPr>
              <a:t>al</a:t>
            </a:r>
            <a:r>
              <a:rPr sz="28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rebuchet MS"/>
                <a:cs typeface="Trebuchet MS"/>
              </a:rPr>
              <a:t>(p</a:t>
            </a: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2800" b="1" spc="-25" dirty="0">
                <a:solidFill>
                  <a:srgbClr val="FF0000"/>
                </a:solidFill>
                <a:latin typeface="Trebuchet MS"/>
                <a:cs typeface="Trebuchet MS"/>
              </a:rPr>
              <a:t>ima</a:t>
            </a:r>
            <a:r>
              <a:rPr sz="2800" b="1" spc="-1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2800" b="1" spc="-15" dirty="0">
                <a:solidFill>
                  <a:srgbClr val="FF0000"/>
                </a:solidFill>
                <a:latin typeface="Trebuchet MS"/>
                <a:cs typeface="Trebuchet MS"/>
              </a:rPr>
              <a:t>y)</a:t>
            </a:r>
            <a:r>
              <a:rPr sz="280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Trebuchet MS"/>
                <a:cs typeface="Trebuchet MS"/>
              </a:rPr>
              <a:t>lymphoid</a:t>
            </a:r>
            <a:r>
              <a:rPr sz="2800" b="1" spc="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Trebuchet MS"/>
                <a:cs typeface="Trebuchet MS"/>
              </a:rPr>
              <a:t>orga</a:t>
            </a:r>
            <a:r>
              <a:rPr sz="2800" b="1" spc="10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2800" spc="-15" dirty="0">
                <a:latin typeface="Trebuchet MS"/>
                <a:cs typeface="Trebuchet MS"/>
              </a:rPr>
              <a:t>: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6325" y="895350"/>
            <a:ext cx="2346325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latin typeface="Calibri" pitchFamily="34" charset="0"/>
                <a:cs typeface="Calibri" pitchFamily="34" charset="0"/>
              </a:rPr>
              <a:t>Wher</a:t>
            </a:r>
            <a:r>
              <a:rPr sz="2400" dirty="0">
                <a:latin typeface="Calibri" pitchFamily="34" charset="0"/>
                <a:cs typeface="Calibri" pitchFamily="34" charset="0"/>
              </a:rPr>
              <a:t>e</a:t>
            </a:r>
            <a:r>
              <a:rPr sz="2400" spc="145" dirty="0">
                <a:latin typeface="Calibri" pitchFamily="34" charset="0"/>
                <a:cs typeface="Calibri" pitchFamily="34" charset="0"/>
              </a:rPr>
              <a:t> </a:t>
            </a:r>
            <a:r>
              <a:rPr sz="2400" dirty="0">
                <a:latin typeface="Calibri" pitchFamily="34" charset="0"/>
                <a:cs typeface="Calibri" pitchFamily="34" charset="0"/>
              </a:rPr>
              <a:t>lymphatic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8763" y="1273175"/>
            <a:ext cx="6835775" cy="126188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400" spc="-5" dirty="0">
                <a:latin typeface="Calibri" pitchFamily="34" charset="0"/>
                <a:cs typeface="Calibri" pitchFamily="34" charset="0"/>
              </a:rPr>
              <a:t>cell</a:t>
            </a:r>
            <a:r>
              <a:rPr sz="2400" dirty="0">
                <a:latin typeface="Calibri" pitchFamily="34" charset="0"/>
                <a:cs typeface="Calibri" pitchFamily="34" charset="0"/>
              </a:rPr>
              <a:t>s</a:t>
            </a:r>
            <a:r>
              <a:rPr sz="2400" spc="140" dirty="0">
                <a:latin typeface="Calibri" pitchFamily="34" charset="0"/>
                <a:cs typeface="Calibri" pitchFamily="34" charset="0"/>
              </a:rPr>
              <a:t> 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ar</a:t>
            </a:r>
            <a:r>
              <a:rPr sz="2400" dirty="0">
                <a:latin typeface="Calibri" pitchFamily="34" charset="0"/>
                <a:cs typeface="Calibri" pitchFamily="34" charset="0"/>
              </a:rPr>
              <a:t>e</a:t>
            </a:r>
            <a:r>
              <a:rPr sz="2400" spc="130" dirty="0">
                <a:latin typeface="Calibri" pitchFamily="34" charset="0"/>
                <a:cs typeface="Calibri" pitchFamily="34" charset="0"/>
              </a:rPr>
              <a:t> </a:t>
            </a:r>
            <a:r>
              <a:rPr sz="2400" spc="-15" dirty="0">
                <a:latin typeface="Calibri" pitchFamily="34" charset="0"/>
                <a:cs typeface="Calibri" pitchFamily="34" charset="0"/>
              </a:rPr>
              <a:t>formed</a:t>
            </a:r>
            <a:r>
              <a:rPr sz="2400" spc="110" dirty="0">
                <a:latin typeface="Calibri" pitchFamily="34" charset="0"/>
                <a:cs typeface="Calibri" pitchFamily="34" charset="0"/>
              </a:rPr>
              <a:t> 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an</a:t>
            </a:r>
            <a:r>
              <a:rPr sz="2400" dirty="0">
                <a:latin typeface="Calibri" pitchFamily="34" charset="0"/>
                <a:cs typeface="Calibri" pitchFamily="34" charset="0"/>
              </a:rPr>
              <a:t>d</a:t>
            </a:r>
            <a:r>
              <a:rPr sz="2400" spc="135" dirty="0">
                <a:latin typeface="Calibri" pitchFamily="34" charset="0"/>
                <a:cs typeface="Calibri" pitchFamily="34" charset="0"/>
              </a:rPr>
              <a:t> 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mature</a:t>
            </a:r>
            <a:r>
              <a:rPr sz="2400" dirty="0">
                <a:latin typeface="Calibri" pitchFamily="34" charset="0"/>
                <a:cs typeface="Calibri" pitchFamily="34" charset="0"/>
              </a:rPr>
              <a:t>d</a:t>
            </a:r>
            <a:r>
              <a:rPr sz="2400" spc="12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 marL="756285" indent="-286385" fontAlgn="auto">
              <a:spcBef>
                <a:spcPts val="575"/>
              </a:spcBef>
              <a:spcAft>
                <a:spcPts val="0"/>
              </a:spcAft>
              <a:buFont typeface="Arial"/>
              <a:buChar char="–"/>
              <a:tabLst>
                <a:tab pos="756920" algn="l"/>
              </a:tabLst>
              <a:defRPr/>
            </a:pPr>
            <a:r>
              <a:rPr sz="2400" spc="-15" dirty="0">
                <a:latin typeface="Calibri" pitchFamily="34" charset="0"/>
                <a:cs typeface="Calibri" pitchFamily="34" charset="0"/>
              </a:rPr>
              <a:t>T</a:t>
            </a:r>
            <a:r>
              <a:rPr sz="2400" spc="75" dirty="0">
                <a:latin typeface="Calibri" pitchFamily="34" charset="0"/>
                <a:cs typeface="Calibri" pitchFamily="34" charset="0"/>
              </a:rPr>
              <a:t> 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cell</a:t>
            </a:r>
            <a:r>
              <a:rPr sz="2400" dirty="0">
                <a:latin typeface="Calibri" pitchFamily="34" charset="0"/>
                <a:cs typeface="Calibri" pitchFamily="34" charset="0"/>
              </a:rPr>
              <a:t>s</a:t>
            </a:r>
            <a:r>
              <a:rPr sz="2400" spc="145" dirty="0">
                <a:latin typeface="Calibri" pitchFamily="34" charset="0"/>
                <a:cs typeface="Calibri" pitchFamily="34" charset="0"/>
              </a:rPr>
              <a:t> 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i</a:t>
            </a:r>
            <a:r>
              <a:rPr sz="2400" dirty="0">
                <a:latin typeface="Calibri" pitchFamily="34" charset="0"/>
                <a:cs typeface="Calibri" pitchFamily="34" charset="0"/>
              </a:rPr>
              <a:t>n</a:t>
            </a:r>
            <a:r>
              <a:rPr sz="2400" spc="125" dirty="0">
                <a:latin typeface="Calibri" pitchFamily="34" charset="0"/>
                <a:cs typeface="Calibri" pitchFamily="34" charset="0"/>
              </a:rPr>
              <a:t> 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thymus</a:t>
            </a:r>
            <a:endParaRPr sz="2400" dirty="0">
              <a:latin typeface="Calibri" pitchFamily="34" charset="0"/>
              <a:cs typeface="Calibri" pitchFamily="34" charset="0"/>
            </a:endParaRPr>
          </a:p>
          <a:p>
            <a:pPr marL="756285" indent="-286385" fontAlgn="auto">
              <a:spcBef>
                <a:spcPts val="575"/>
              </a:spcBef>
              <a:spcAft>
                <a:spcPts val="0"/>
              </a:spcAft>
              <a:buFont typeface="Arial"/>
              <a:buChar char="–"/>
              <a:tabLst>
                <a:tab pos="756920" algn="l"/>
              </a:tabLst>
              <a:defRPr/>
            </a:pPr>
            <a:r>
              <a:rPr sz="2400" dirty="0">
                <a:latin typeface="Calibri" pitchFamily="34" charset="0"/>
                <a:cs typeface="Calibri" pitchFamily="34" charset="0"/>
              </a:rPr>
              <a:t>B</a:t>
            </a:r>
            <a:r>
              <a:rPr sz="2400" spc="125" dirty="0">
                <a:latin typeface="Calibri" pitchFamily="34" charset="0"/>
                <a:cs typeface="Calibri" pitchFamily="34" charset="0"/>
              </a:rPr>
              <a:t> 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cell</a:t>
            </a:r>
            <a:r>
              <a:rPr sz="2400" dirty="0">
                <a:latin typeface="Calibri" pitchFamily="34" charset="0"/>
                <a:cs typeface="Calibri" pitchFamily="34" charset="0"/>
              </a:rPr>
              <a:t>s</a:t>
            </a:r>
            <a:r>
              <a:rPr sz="2400" spc="140" dirty="0">
                <a:latin typeface="Calibri" pitchFamily="34" charset="0"/>
                <a:cs typeface="Calibri" pitchFamily="34" charset="0"/>
              </a:rPr>
              <a:t> 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i</a:t>
            </a:r>
            <a:r>
              <a:rPr sz="2400" dirty="0">
                <a:latin typeface="Calibri" pitchFamily="34" charset="0"/>
                <a:cs typeface="Calibri" pitchFamily="34" charset="0"/>
              </a:rPr>
              <a:t>n</a:t>
            </a:r>
            <a:r>
              <a:rPr sz="2400" spc="120" dirty="0">
                <a:latin typeface="Calibri" pitchFamily="34" charset="0"/>
                <a:cs typeface="Calibri" pitchFamily="34" charset="0"/>
              </a:rPr>
              <a:t> 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bon</a:t>
            </a:r>
            <a:r>
              <a:rPr sz="2400" dirty="0">
                <a:latin typeface="Calibri" pitchFamily="34" charset="0"/>
                <a:cs typeface="Calibri" pitchFamily="34" charset="0"/>
              </a:rPr>
              <a:t>e</a:t>
            </a:r>
            <a:r>
              <a:rPr sz="2400" spc="140" dirty="0">
                <a:latin typeface="Calibri" pitchFamily="34" charset="0"/>
                <a:cs typeface="Calibri" pitchFamily="34" charset="0"/>
              </a:rPr>
              <a:t> </a:t>
            </a:r>
            <a:r>
              <a:rPr sz="2400" spc="-5" dirty="0">
                <a:latin typeface="Calibri" pitchFamily="34" charset="0"/>
                <a:cs typeface="Calibri" pitchFamily="34" charset="0"/>
              </a:rPr>
              <a:t>marrow</a:t>
            </a:r>
            <a:endParaRPr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763" y="3049588"/>
            <a:ext cx="6583362" cy="381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800" b="1" spc="-150" dirty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2800" b="1" spc="-15" dirty="0">
                <a:solidFill>
                  <a:srgbClr val="FF0000"/>
                </a:solidFill>
                <a:latin typeface="Trebuchet MS"/>
                <a:cs typeface="Trebuchet MS"/>
              </a:rPr>
              <a:t>er</a:t>
            </a: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800" b="1" spc="-20" dirty="0">
                <a:solidFill>
                  <a:srgbClr val="FF0000"/>
                </a:solidFill>
                <a:latin typeface="Trebuchet MS"/>
                <a:cs typeface="Trebuchet MS"/>
              </a:rPr>
              <a:t>phe</a:t>
            </a:r>
            <a:r>
              <a:rPr sz="2800" b="1" spc="-10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2800" b="1" spc="-15" dirty="0">
                <a:solidFill>
                  <a:srgbClr val="FF0000"/>
                </a:solidFill>
                <a:latin typeface="Trebuchet MS"/>
                <a:cs typeface="Trebuchet MS"/>
              </a:rPr>
              <a:t>al</a:t>
            </a:r>
            <a:r>
              <a:rPr sz="28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rebuchet MS"/>
                <a:cs typeface="Trebuchet MS"/>
              </a:rPr>
              <a:t>(secondary</a:t>
            </a:r>
            <a:r>
              <a:rPr sz="2800" b="1" spc="-15" dirty="0">
                <a:solidFill>
                  <a:srgbClr val="FF0000"/>
                </a:solidFill>
                <a:latin typeface="Trebuchet MS"/>
                <a:cs typeface="Trebuchet MS"/>
              </a:rPr>
              <a:t>)</a:t>
            </a:r>
            <a:r>
              <a:rPr sz="2800" b="1" spc="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Trebuchet MS"/>
                <a:cs typeface="Trebuchet MS"/>
              </a:rPr>
              <a:t>lymphoid</a:t>
            </a:r>
            <a:r>
              <a:rPr sz="2800" b="1" spc="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Trebuchet MS"/>
                <a:cs typeface="Trebuchet MS"/>
              </a:rPr>
              <a:t>orga</a:t>
            </a:r>
            <a:r>
              <a:rPr sz="2800" b="1" spc="5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2400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0" y="3733800"/>
            <a:ext cx="87423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/>
            <a:r>
              <a:rPr lang="en-US" sz="2400" dirty="0" smtClean="0">
                <a:latin typeface="Calibri" pitchFamily="34" charset="0"/>
                <a:ea typeface="Trebuchet MS" pitchFamily="34" charset="0"/>
                <a:cs typeface="Calibri" pitchFamily="34" charset="0"/>
              </a:rPr>
              <a:t>Whenever there is an antigenic stimulation, their lymphocytes increase in number and take part in the  immune response against the antigen. Including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Trebuchet MS" pitchFamily="34" charset="0"/>
                <a:cs typeface="Calibri" pitchFamily="34" charset="0"/>
              </a:rPr>
              <a:t>lymph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Trebuchet MS" pitchFamily="34" charset="0"/>
                <a:cs typeface="Calibri" pitchFamily="34" charset="0"/>
              </a:rPr>
              <a:t>nodes,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rebuchet MS" pitchFamily="34" charset="0"/>
                <a:cs typeface="Calibri" pitchFamily="34" charset="0"/>
              </a:rPr>
              <a:t>spleen</a:t>
            </a:r>
            <a:r>
              <a:rPr lang="en-US" sz="2400" dirty="0">
                <a:latin typeface="Calibri" pitchFamily="34" charset="0"/>
                <a:ea typeface="Trebuchet MS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rebuchet MS" pitchFamily="34" charset="0"/>
                <a:cs typeface="Calibri" pitchFamily="34" charset="0"/>
              </a:rPr>
              <a:t>and tonsils.</a:t>
            </a:r>
            <a:endParaRPr lang="en-US" sz="2400" dirty="0">
              <a:latin typeface="Calibri" pitchFamily="34" charset="0"/>
              <a:ea typeface="Trebuchet MS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9288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1815"/>
                </a:moveTo>
                <a:lnTo>
                  <a:pt x="5410199" y="51815"/>
                </a:lnTo>
                <a:lnTo>
                  <a:pt x="5410199" y="0"/>
                </a:lnTo>
                <a:lnTo>
                  <a:pt x="0" y="0"/>
                </a:lnTo>
                <a:lnTo>
                  <a:pt x="0" y="51815"/>
                </a:lnTo>
                <a:close/>
              </a:path>
            </a:pathLst>
          </a:custGeom>
          <a:solidFill>
            <a:srgbClr val="43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2476" y="0"/>
            <a:ext cx="1905" cy="311150"/>
          </a:xfrm>
          <a:custGeom>
            <a:avLst/>
            <a:gdLst/>
            <a:ahLst/>
            <a:cxnLst/>
            <a:rect l="l" t="t" r="r" b="b"/>
            <a:pathLst>
              <a:path w="1904" h="311150">
                <a:moveTo>
                  <a:pt x="0" y="310895"/>
                </a:moveTo>
                <a:lnTo>
                  <a:pt x="1523" y="310895"/>
                </a:lnTo>
                <a:lnTo>
                  <a:pt x="1523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084945" cy="311150"/>
          </a:xfrm>
          <a:custGeom>
            <a:avLst/>
            <a:gdLst/>
            <a:ahLst/>
            <a:cxnLst/>
            <a:rect l="l" t="t" r="r" b="b"/>
            <a:pathLst>
              <a:path w="9084945" h="311150">
                <a:moveTo>
                  <a:pt x="0" y="310895"/>
                </a:moveTo>
                <a:lnTo>
                  <a:pt x="9084563" y="310895"/>
                </a:lnTo>
                <a:lnTo>
                  <a:pt x="9084563" y="0"/>
                </a:lnTo>
                <a:lnTo>
                  <a:pt x="0" y="0"/>
                </a:lnTo>
                <a:lnTo>
                  <a:pt x="0" y="310895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2476" y="307848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39">
                <a:moveTo>
                  <a:pt x="0" y="91439"/>
                </a:moveTo>
                <a:lnTo>
                  <a:pt x="1523" y="91439"/>
                </a:lnTo>
                <a:lnTo>
                  <a:pt x="1523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7848"/>
            <a:ext cx="9084945" cy="91440"/>
          </a:xfrm>
          <a:custGeom>
            <a:avLst/>
            <a:gdLst/>
            <a:ahLst/>
            <a:cxnLst/>
            <a:rect l="l" t="t" r="r" b="b"/>
            <a:pathLst>
              <a:path w="9084945" h="91439">
                <a:moveTo>
                  <a:pt x="0" y="91439"/>
                </a:moveTo>
                <a:lnTo>
                  <a:pt x="9084563" y="91439"/>
                </a:lnTo>
                <a:lnTo>
                  <a:pt x="9084563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2476" y="359664"/>
            <a:ext cx="1905" cy="91440"/>
          </a:xfrm>
          <a:custGeom>
            <a:avLst/>
            <a:gdLst/>
            <a:ahLst/>
            <a:cxnLst/>
            <a:rect l="l" t="t" r="r" b="b"/>
            <a:pathLst>
              <a:path w="1904" h="91440">
                <a:moveTo>
                  <a:pt x="0" y="91439"/>
                </a:moveTo>
                <a:lnTo>
                  <a:pt x="1523" y="91439"/>
                </a:lnTo>
                <a:lnTo>
                  <a:pt x="1523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0200" y="359664"/>
            <a:ext cx="3674745" cy="91440"/>
          </a:xfrm>
          <a:custGeom>
            <a:avLst/>
            <a:gdLst/>
            <a:ahLst/>
            <a:cxnLst/>
            <a:rect l="l" t="t" r="r" b="b"/>
            <a:pathLst>
              <a:path w="3674745" h="91440">
                <a:moveTo>
                  <a:pt x="0" y="91439"/>
                </a:moveTo>
                <a:lnTo>
                  <a:pt x="3674363" y="91439"/>
                </a:lnTo>
                <a:lnTo>
                  <a:pt x="3674363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43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42476" y="440436"/>
            <a:ext cx="1905" cy="180340"/>
          </a:xfrm>
          <a:custGeom>
            <a:avLst/>
            <a:gdLst/>
            <a:ahLst/>
            <a:cxnLst/>
            <a:rect l="l" t="t" r="r" b="b"/>
            <a:pathLst>
              <a:path w="1904" h="180340">
                <a:moveTo>
                  <a:pt x="0" y="179831"/>
                </a:moveTo>
                <a:lnTo>
                  <a:pt x="1523" y="179831"/>
                </a:lnTo>
                <a:lnTo>
                  <a:pt x="1523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43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200" y="440436"/>
            <a:ext cx="3674745" cy="180340"/>
          </a:xfrm>
          <a:custGeom>
            <a:avLst/>
            <a:gdLst/>
            <a:ahLst/>
            <a:cxnLst/>
            <a:rect l="l" t="t" r="r" b="b"/>
            <a:pathLst>
              <a:path w="3674745" h="180340">
                <a:moveTo>
                  <a:pt x="0" y="179831"/>
                </a:moveTo>
                <a:lnTo>
                  <a:pt x="3674363" y="179831"/>
                </a:lnTo>
                <a:lnTo>
                  <a:pt x="3674363" y="0"/>
                </a:lnTo>
                <a:lnTo>
                  <a:pt x="0" y="0"/>
                </a:lnTo>
                <a:lnTo>
                  <a:pt x="0" y="179831"/>
                </a:lnTo>
                <a:close/>
              </a:path>
            </a:pathLst>
          </a:custGeom>
          <a:solidFill>
            <a:srgbClr val="437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07151" y="51054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39" y="0"/>
                </a:lnTo>
              </a:path>
            </a:pathLst>
          </a:custGeom>
          <a:ln w="28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73111" y="588264"/>
            <a:ext cx="1600200" cy="36830"/>
          </a:xfrm>
          <a:custGeom>
            <a:avLst/>
            <a:gdLst/>
            <a:ahLst/>
            <a:cxnLst/>
            <a:rect l="l" t="t" r="r" b="b"/>
            <a:pathLst>
              <a:path w="1600200" h="36829">
                <a:moveTo>
                  <a:pt x="1597548" y="0"/>
                </a:moveTo>
                <a:lnTo>
                  <a:pt x="2682" y="0"/>
                </a:lnTo>
                <a:lnTo>
                  <a:pt x="0" y="2651"/>
                </a:lnTo>
                <a:lnTo>
                  <a:pt x="0" y="33893"/>
                </a:lnTo>
                <a:lnTo>
                  <a:pt x="2682" y="36575"/>
                </a:lnTo>
                <a:lnTo>
                  <a:pt x="1597548" y="36575"/>
                </a:lnTo>
                <a:lnTo>
                  <a:pt x="1600199" y="33893"/>
                </a:lnTo>
                <a:lnTo>
                  <a:pt x="1600199" y="2651"/>
                </a:lnTo>
                <a:lnTo>
                  <a:pt x="15975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58655" y="0"/>
            <a:ext cx="0" cy="620395"/>
          </a:xfrm>
          <a:custGeom>
            <a:avLst/>
            <a:gdLst/>
            <a:ahLst/>
            <a:cxnLst/>
            <a:rect l="l" t="t" r="r" b="b"/>
            <a:pathLst>
              <a:path h="620395">
                <a:moveTo>
                  <a:pt x="0" y="1523"/>
                </a:moveTo>
                <a:lnTo>
                  <a:pt x="0" y="621791"/>
                </a:lnTo>
              </a:path>
            </a:pathLst>
          </a:custGeom>
          <a:ln w="28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29700" y="0"/>
            <a:ext cx="0" cy="620395"/>
          </a:xfrm>
          <a:custGeom>
            <a:avLst/>
            <a:gdLst/>
            <a:ahLst/>
            <a:cxnLst/>
            <a:rect l="l" t="t" r="r" b="b"/>
            <a:pathLst>
              <a:path h="620395">
                <a:moveTo>
                  <a:pt x="0" y="1523"/>
                </a:moveTo>
                <a:lnTo>
                  <a:pt x="0" y="621791"/>
                </a:lnTo>
              </a:path>
            </a:pathLst>
          </a:custGeom>
          <a:ln w="104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88552" y="0"/>
            <a:ext cx="0" cy="620395"/>
          </a:xfrm>
          <a:custGeom>
            <a:avLst/>
            <a:gdLst/>
            <a:ahLst/>
            <a:cxnLst/>
            <a:rect l="l" t="t" r="r" b="b"/>
            <a:pathLst>
              <a:path h="620395">
                <a:moveTo>
                  <a:pt x="0" y="1523"/>
                </a:moveTo>
                <a:lnTo>
                  <a:pt x="0" y="621791"/>
                </a:lnTo>
              </a:path>
            </a:pathLst>
          </a:custGeom>
          <a:ln w="2870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42831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5613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77300" y="0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5"/>
                </a:lnTo>
              </a:path>
            </a:pathLst>
          </a:custGeom>
          <a:ln w="104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1188" y="1085088"/>
            <a:ext cx="8345423" cy="1182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4400" y="937260"/>
            <a:ext cx="5750052" cy="1706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57200" y="1143000"/>
            <a:ext cx="8229600" cy="1066800"/>
          </a:xfrm>
          <a:prstGeom prst="rect">
            <a:avLst/>
          </a:prstGeom>
          <a:solidFill>
            <a:srgbClr val="FF0000"/>
          </a:solidFill>
          <a:ln w="9143">
            <a:solidFill>
              <a:srgbClr val="91D05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01394">
              <a:lnSpc>
                <a:spcPct val="100000"/>
              </a:lnSpc>
            </a:pPr>
            <a:r>
              <a:rPr sz="6000" b="1" spc="-270" dirty="0">
                <a:solidFill>
                  <a:srgbClr val="424455"/>
                </a:solidFill>
                <a:latin typeface="Trebuchet MS"/>
                <a:cs typeface="Trebuchet MS"/>
              </a:rPr>
              <a:t>L</a:t>
            </a:r>
            <a:r>
              <a:rPr sz="6000" b="1" dirty="0">
                <a:solidFill>
                  <a:srgbClr val="424455"/>
                </a:solidFill>
                <a:latin typeface="Trebuchet MS"/>
                <a:cs typeface="Trebuchet MS"/>
              </a:rPr>
              <a:t>ymph</a:t>
            </a:r>
            <a:r>
              <a:rPr sz="6000" b="1" spc="295" dirty="0">
                <a:solidFill>
                  <a:srgbClr val="424455"/>
                </a:solidFill>
                <a:latin typeface="Times New Roman"/>
                <a:cs typeface="Times New Roman"/>
              </a:rPr>
              <a:t> </a:t>
            </a:r>
            <a:r>
              <a:rPr sz="6000" b="1" spc="15" dirty="0">
                <a:solidFill>
                  <a:srgbClr val="424455"/>
                </a:solidFill>
                <a:latin typeface="Trebuchet MS"/>
                <a:cs typeface="Trebuchet MS"/>
              </a:rPr>
              <a:t>N</a:t>
            </a:r>
            <a:r>
              <a:rPr sz="6000" b="1" spc="-35" dirty="0">
                <a:solidFill>
                  <a:srgbClr val="424455"/>
                </a:solidFill>
                <a:latin typeface="Trebuchet MS"/>
                <a:cs typeface="Trebuchet MS"/>
              </a:rPr>
              <a:t>odes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2285999"/>
            <a:ext cx="9144000" cy="457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17945"/>
            <a:ext cx="7874000" cy="543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0" dirty="0">
                <a:latin typeface="Calibri"/>
                <a:cs typeface="Calibri"/>
              </a:rPr>
              <a:t>i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nod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bean</a:t>
            </a:r>
            <a:r>
              <a:rPr sz="32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shaped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Th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50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vity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on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tu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g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il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dirty="0">
                <a:latin typeface="Calibri"/>
                <a:cs typeface="Calibri"/>
              </a:rPr>
              <a:t>m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ough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wh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dirty="0">
                <a:latin typeface="Calibri"/>
                <a:cs typeface="Calibri"/>
              </a:rPr>
              <a:t>ch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b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oo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esse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1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node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marR="38989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latin typeface="Calibri"/>
                <a:cs typeface="Calibri"/>
              </a:rPr>
              <a:t>Se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lym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esse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er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nod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50" dirty="0">
                <a:latin typeface="Calibri"/>
                <a:cs typeface="Calibri"/>
              </a:rPr>
              <a:t>n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spc="-50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x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aspect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70485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U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ua</a:t>
            </a:r>
            <a:r>
              <a:rPr sz="3200" dirty="0">
                <a:latin typeface="Calibri"/>
                <a:cs typeface="Calibri"/>
              </a:rPr>
              <a:t>l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-6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s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ng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lym</a:t>
            </a:r>
            <a:r>
              <a:rPr sz="3200" spc="-15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essel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-55" dirty="0">
                <a:latin typeface="Calibri"/>
                <a:cs typeface="Calibri"/>
              </a:rPr>
              <a:t>a</a:t>
            </a:r>
            <a:r>
              <a:rPr sz="3200" spc="-35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es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node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th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oug</a:t>
            </a:r>
            <a:r>
              <a:rPr sz="3200" dirty="0">
                <a:latin typeface="Calibri"/>
                <a:cs typeface="Calibri"/>
              </a:rPr>
              <a:t>h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Calibri"/>
                <a:cs typeface="Calibri"/>
              </a:rPr>
              <a:t>h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5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um.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802</Words>
  <Application>Microsoft Office PowerPoint</Application>
  <PresentationFormat>On-screen Show (4:3)</PresentationFormat>
  <Paragraphs>132</Paragraphs>
  <Slides>43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Histology of Lymphoid Organs</vt:lpstr>
      <vt:lpstr>Immune system</vt:lpstr>
      <vt:lpstr>Innate Immune System</vt:lpstr>
      <vt:lpstr>Adaptive Immune System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Lymph node</vt:lpstr>
      <vt:lpstr>Slide 20</vt:lpstr>
      <vt:lpstr>Slide 21</vt:lpstr>
      <vt:lpstr>Slide 22</vt:lpstr>
      <vt:lpstr>Lymph node</vt:lpstr>
      <vt:lpstr>Medullary cord and sinus</vt:lpstr>
      <vt:lpstr>Slide 25</vt:lpstr>
      <vt:lpstr>Slide 26</vt:lpstr>
      <vt:lpstr>Slide 27</vt:lpstr>
      <vt:lpstr>Slide 28</vt:lpstr>
      <vt:lpstr>Slide 29</vt:lpstr>
      <vt:lpstr>Thymic Cortex</vt:lpstr>
      <vt:lpstr>Thymic medulla</vt:lpstr>
      <vt:lpstr>Thymus</vt:lpstr>
      <vt:lpstr>   Corpuscles of Hassall</vt:lpstr>
      <vt:lpstr>Slide 34</vt:lpstr>
      <vt:lpstr>Thymus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Aaqib</dc:creator>
  <cp:lastModifiedBy>Dr Aaqib</cp:lastModifiedBy>
  <cp:revision>51</cp:revision>
  <dcterms:created xsi:type="dcterms:W3CDTF">2018-04-18T17:56:40Z</dcterms:created>
  <dcterms:modified xsi:type="dcterms:W3CDTF">2019-05-05T13:45:01Z</dcterms:modified>
</cp:coreProperties>
</file>