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293F-C1F9-4F63-B702-106E2A165ED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0B0AA8-C6FA-4DE2-8E8C-71B3B60557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293F-C1F9-4F63-B702-106E2A165ED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0AA8-C6FA-4DE2-8E8C-71B3B60557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00B0AA8-C6FA-4DE2-8E8C-71B3B60557D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293F-C1F9-4F63-B702-106E2A165ED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293F-C1F9-4F63-B702-106E2A165ED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00B0AA8-C6FA-4DE2-8E8C-71B3B60557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293F-C1F9-4F63-B702-106E2A165ED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0B0AA8-C6FA-4DE2-8E8C-71B3B60557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71A293F-C1F9-4F63-B702-106E2A165ED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0AA8-C6FA-4DE2-8E8C-71B3B60557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293F-C1F9-4F63-B702-106E2A165ED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00B0AA8-C6FA-4DE2-8E8C-71B3B60557D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293F-C1F9-4F63-B702-106E2A165ED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00B0AA8-C6FA-4DE2-8E8C-71B3B6055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293F-C1F9-4F63-B702-106E2A165ED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0B0AA8-C6FA-4DE2-8E8C-71B3B6055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0B0AA8-C6FA-4DE2-8E8C-71B3B60557D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293F-C1F9-4F63-B702-106E2A165ED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00B0AA8-C6FA-4DE2-8E8C-71B3B60557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71A293F-C1F9-4F63-B702-106E2A165ED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71A293F-C1F9-4F63-B702-106E2A165ED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0B0AA8-C6FA-4DE2-8E8C-71B3B60557D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r>
              <a:rPr lang="en-US" dirty="0" err="1" smtClean="0"/>
              <a:t>iqra</a:t>
            </a:r>
            <a:r>
              <a:rPr lang="en-US" dirty="0" smtClean="0"/>
              <a:t> </a:t>
            </a:r>
            <a:r>
              <a:rPr lang="en-US" dirty="0" err="1" smtClean="0"/>
              <a:t>Nadeem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Amputaion</a:t>
            </a:r>
            <a:r>
              <a:rPr lang="en-US" dirty="0" smtClean="0"/>
              <a:t> Procedure: Reconstructive </a:t>
            </a:r>
            <a:r>
              <a:rPr lang="en-US" dirty="0" err="1" smtClean="0"/>
              <a:t>osteomyoplastic</a:t>
            </a:r>
            <a:r>
              <a:rPr lang="en-US" dirty="0" smtClean="0"/>
              <a:t> procedure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2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Transtibial</a:t>
            </a:r>
            <a:r>
              <a:rPr lang="en-US" dirty="0" smtClean="0"/>
              <a:t> Reconstructive </a:t>
            </a:r>
            <a:r>
              <a:rPr lang="en-US" dirty="0" err="1" smtClean="0"/>
              <a:t>osteomyoplastic</a:t>
            </a:r>
            <a:r>
              <a:rPr lang="en-US" dirty="0" smtClean="0"/>
              <a:t>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Informed consent is obtained from all patients.</a:t>
            </a:r>
          </a:p>
          <a:p>
            <a:r>
              <a:rPr lang="en-US" dirty="0" smtClean="0"/>
              <a:t>For those who are candidates for very short residual extremities, knee disarticulation, and </a:t>
            </a:r>
            <a:r>
              <a:rPr lang="en-US" dirty="0" err="1" smtClean="0"/>
              <a:t>transferoral</a:t>
            </a:r>
            <a:r>
              <a:rPr lang="en-US" dirty="0" smtClean="0"/>
              <a:t> amputation are discussed</a:t>
            </a:r>
          </a:p>
          <a:p>
            <a:r>
              <a:rPr lang="en-US" dirty="0" smtClean="0"/>
              <a:t>Patient is positioned supine. A bumper under the hip may be used to control rotation of the limb. A tourniquet may be applied,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5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preparing and draping the extremity, any previous incisions are identified and used.</a:t>
            </a:r>
          </a:p>
          <a:p>
            <a:r>
              <a:rPr lang="en-US" dirty="0" smtClean="0"/>
              <a:t>Wound healing does not differ whether the incision is </a:t>
            </a:r>
            <a:r>
              <a:rPr lang="en-US" dirty="0" err="1" smtClean="0"/>
              <a:t>anteroposterior</a:t>
            </a:r>
            <a:r>
              <a:rPr lang="en-US" dirty="0" smtClean="0"/>
              <a:t>, oblique, or </a:t>
            </a:r>
            <a:r>
              <a:rPr lang="en-US" dirty="0" err="1" smtClean="0"/>
              <a:t>mediolateral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Following incision, dissection is carried out to the muscular layer.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45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a long post muscle flag was used for anterior coverage in primary amputation, care should be taken to preserve the length of this post muscle compartment. </a:t>
            </a:r>
          </a:p>
          <a:p>
            <a:r>
              <a:rPr lang="en-US" dirty="0" smtClean="0"/>
              <a:t>During isolation of the muscular compartments, care should also be taken to maintain </a:t>
            </a:r>
            <a:r>
              <a:rPr lang="en-US" dirty="0" err="1" smtClean="0"/>
              <a:t>fascial</a:t>
            </a:r>
            <a:r>
              <a:rPr lang="en-US" dirty="0" smtClean="0"/>
              <a:t> attachments to the musculature for later </a:t>
            </a:r>
            <a:r>
              <a:rPr lang="en-US" dirty="0" err="1" smtClean="0"/>
              <a:t>myoplastic</a:t>
            </a:r>
            <a:r>
              <a:rPr lang="en-US" dirty="0" smtClean="0"/>
              <a:t> reconstruction. The main neurovascular structure are identified, including the </a:t>
            </a:r>
            <a:r>
              <a:rPr lang="en-US" dirty="0" err="1" smtClean="0"/>
              <a:t>tibial</a:t>
            </a:r>
            <a:r>
              <a:rPr lang="en-US" dirty="0" smtClean="0"/>
              <a:t> nerve, artery, and vein, superficial and deep </a:t>
            </a:r>
            <a:r>
              <a:rPr lang="en-US" dirty="0" err="1" smtClean="0"/>
              <a:t>peroneal</a:t>
            </a:r>
            <a:r>
              <a:rPr lang="en-US" dirty="0" smtClean="0"/>
              <a:t> nerves, </a:t>
            </a:r>
            <a:r>
              <a:rPr lang="en-US" dirty="0" err="1" smtClean="0"/>
              <a:t>peroneal</a:t>
            </a:r>
            <a:r>
              <a:rPr lang="en-US" dirty="0" smtClean="0"/>
              <a:t> artery, and vein, </a:t>
            </a:r>
            <a:r>
              <a:rPr lang="en-US" dirty="0" err="1" smtClean="0"/>
              <a:t>sural</a:t>
            </a:r>
            <a:r>
              <a:rPr lang="en-US" dirty="0" smtClean="0"/>
              <a:t> </a:t>
            </a:r>
            <a:r>
              <a:rPr lang="en-US" dirty="0" err="1" smtClean="0"/>
              <a:t>nerve,and</a:t>
            </a:r>
            <a:r>
              <a:rPr lang="en-US" dirty="0" smtClean="0"/>
              <a:t> the saphenous nerve and vein.   They are released from the scar tissue and separated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separated, each identified nerve should be transected as high as possible and allowed to retract into soft tissue bed. The artery and nerve are separated and ligated in a separate fashion.</a:t>
            </a:r>
          </a:p>
          <a:p>
            <a:r>
              <a:rPr lang="en-US" dirty="0" smtClean="0"/>
              <a:t>After soft tissue dissection is completed, osseous structures are </a:t>
            </a:r>
            <a:r>
              <a:rPr lang="en-US" dirty="0" err="1" smtClean="0"/>
              <a:t>managd</a:t>
            </a:r>
            <a:r>
              <a:rPr lang="en-US" dirty="0" smtClean="0"/>
              <a:t>. The </a:t>
            </a:r>
            <a:r>
              <a:rPr lang="en-US" dirty="0" err="1" smtClean="0"/>
              <a:t>periosteum</a:t>
            </a:r>
            <a:r>
              <a:rPr lang="en-US" dirty="0" smtClean="0"/>
              <a:t> is incised from anterior to posterior on the fibula and tibia. Using a 45 degree angled chisel, an </a:t>
            </a:r>
            <a:r>
              <a:rPr lang="en-US" dirty="0" err="1" smtClean="0"/>
              <a:t>osteoperiosteal</a:t>
            </a:r>
            <a:r>
              <a:rPr lang="en-US" dirty="0" smtClean="0"/>
              <a:t> flap is elevated medially and laterally, maintaining the proximal attachment.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9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Bajwa Traders\Desktop\download (5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3581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16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101" y="1673293"/>
            <a:ext cx="6523285" cy="427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901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ajwa Traders\Desktop\TRANSTIBIAL+AMPUTATION_+Long+Posterior+Flap+–+Burgess+Techniqu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16279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704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smtClean="0"/>
              <a:t>eference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Prosthetics and Patient Management: A comprehensive Clinical Approach edited by Kevin Carroll, Joan  E Edelstein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0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L/L amputation is a surgical procedure, Hippocrates described therapeutic amputation technique.</a:t>
            </a:r>
          </a:p>
          <a:p>
            <a:r>
              <a:rPr lang="en-US" dirty="0" smtClean="0"/>
              <a:t>Amputation may be necessary when efforts to salvage the extremity fail and may be the only alternative to the return the patient to a more satisfactory lifestyle.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2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Amputation performed in presence of</a:t>
            </a:r>
          </a:p>
          <a:p>
            <a:r>
              <a:rPr lang="en-US" dirty="0" smtClean="0"/>
              <a:t>PVD</a:t>
            </a:r>
          </a:p>
          <a:p>
            <a:r>
              <a:rPr lang="en-US" dirty="0" smtClean="0"/>
              <a:t>Trauma</a:t>
            </a:r>
          </a:p>
          <a:p>
            <a:r>
              <a:rPr lang="en-US" dirty="0" smtClean="0"/>
              <a:t>Tumor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Congenital anomalies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Preoperative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Although a diseased limb can be removed readily resolving the local problem of the extremity, care does not end there.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patient must learn to apply and remove the prosthesis, monitor the skin, care for the prosthesis, and walk on various terrains.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1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Because of complexity of the issues, a multidisciplinary approach should be taken.</a:t>
            </a:r>
          </a:p>
          <a:p>
            <a:r>
              <a:rPr lang="en-US" dirty="0" smtClean="0"/>
              <a:t>The preoperative treatment team should include the surgeon, primary care physician or psychiatrist, a physical therapist, a </a:t>
            </a:r>
            <a:r>
              <a:rPr lang="en-US" dirty="0" err="1" smtClean="0"/>
              <a:t>prosthetist</a:t>
            </a:r>
            <a:r>
              <a:rPr lang="en-US" dirty="0" smtClean="0"/>
              <a:t>, and a social worker.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0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Laboratory Studies:</a:t>
            </a:r>
          </a:p>
          <a:p>
            <a:r>
              <a:rPr lang="en-US" dirty="0" smtClean="0"/>
              <a:t>Amputation wound healing is a concern.</a:t>
            </a:r>
          </a:p>
          <a:p>
            <a:r>
              <a:rPr lang="en-US" dirty="0" smtClean="0"/>
              <a:t>Laboratory studies relative to wound healing are as follows.</a:t>
            </a:r>
          </a:p>
          <a:p>
            <a:r>
              <a:rPr lang="en-US" dirty="0" smtClean="0"/>
              <a:t>C-reactive protein: indicator of infection. Less than 1.0 indicates no infection, above 8 indicates significant infection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3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Imaging Studies: </a:t>
            </a:r>
          </a:p>
          <a:p>
            <a:r>
              <a:rPr lang="en-US" dirty="0" err="1" smtClean="0"/>
              <a:t>Anteroposterior</a:t>
            </a:r>
            <a:r>
              <a:rPr lang="en-US" dirty="0" smtClean="0"/>
              <a:t> and lateral radiography of the involved extremity is essential.</a:t>
            </a:r>
          </a:p>
          <a:p>
            <a:r>
              <a:rPr lang="en-US" dirty="0" smtClean="0"/>
              <a:t>CT scan and MRI are performed for tumor work-up or osteomyelitis to ensure that the surgical margins are appropriate.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03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Doppler Ultrasonography: </a:t>
            </a:r>
          </a:p>
          <a:p>
            <a:r>
              <a:rPr lang="en-US" dirty="0" smtClean="0"/>
              <a:t>Measure arterial pressure</a:t>
            </a:r>
          </a:p>
          <a:p>
            <a:r>
              <a:rPr lang="en-US" dirty="0" smtClean="0"/>
              <a:t>A minimum measurement of 70mmHg is believed to be necessary for wound healing .</a:t>
            </a:r>
          </a:p>
          <a:p>
            <a:r>
              <a:rPr lang="en-US" dirty="0" smtClean="0"/>
              <a:t>Ischemic Index: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The index is the ratio of </a:t>
            </a:r>
            <a:r>
              <a:rPr lang="en-US" dirty="0" err="1" smtClean="0"/>
              <a:t>doppler</a:t>
            </a:r>
            <a:r>
              <a:rPr lang="en-US" dirty="0" smtClean="0"/>
              <a:t> pressure at the level being tested to the brachial systolic pressure. An ischemic index of 0.5 or greater at the surgical level is necessary to support wound healing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8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Ankle-Brachial Index: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is probably the best indicator for assessing adequate inflow to ischemic limb. An index lower than 0.45 indicates that incisions distal to the ankle will not heal.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04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148</TotalTime>
  <Words>621</Words>
  <Application>Microsoft Office PowerPoint</Application>
  <PresentationFormat>On-screen Show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Amputaion Procedure: Reconstructive osteomyoplastic procedure </vt:lpstr>
      <vt:lpstr>Introduction</vt:lpstr>
      <vt:lpstr>Indications</vt:lpstr>
      <vt:lpstr>Preoperative evaluation</vt:lpstr>
      <vt:lpstr>PowerPoint Presentation</vt:lpstr>
      <vt:lpstr>PowerPoint Presentation</vt:lpstr>
      <vt:lpstr>PowerPoint Presentation</vt:lpstr>
      <vt:lpstr>Other studies</vt:lpstr>
      <vt:lpstr>PowerPoint Presentation</vt:lpstr>
      <vt:lpstr>Transtibial Reconstructive osteomyoplastic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Bajwa Traders</dc:creator>
  <cp:lastModifiedBy>Bajwa Traders</cp:lastModifiedBy>
  <cp:revision>18</cp:revision>
  <dcterms:created xsi:type="dcterms:W3CDTF">2020-06-02T02:29:20Z</dcterms:created>
  <dcterms:modified xsi:type="dcterms:W3CDTF">2020-06-02T04:59:27Z</dcterms:modified>
</cp:coreProperties>
</file>