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70" r:id="rId5"/>
    <p:sldId id="257" r:id="rId6"/>
    <p:sldId id="260" r:id="rId7"/>
    <p:sldId id="271" r:id="rId8"/>
    <p:sldId id="272" r:id="rId9"/>
    <p:sldId id="273" r:id="rId10"/>
    <p:sldId id="261" r:id="rId11"/>
    <p:sldId id="274" r:id="rId12"/>
    <p:sldId id="275" r:id="rId13"/>
    <p:sldId id="276" r:id="rId14"/>
    <p:sldId id="262" r:id="rId15"/>
    <p:sldId id="278" r:id="rId16"/>
    <p:sldId id="279" r:id="rId17"/>
    <p:sldId id="277" r:id="rId18"/>
    <p:sldId id="263" r:id="rId19"/>
    <p:sldId id="280" r:id="rId20"/>
    <p:sldId id="281" r:id="rId21"/>
    <p:sldId id="284" r:id="rId22"/>
    <p:sldId id="282" r:id="rId23"/>
    <p:sldId id="264" r:id="rId24"/>
    <p:sldId id="265" r:id="rId25"/>
    <p:sldId id="283" r:id="rId26"/>
    <p:sldId id="266"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11-Apr-18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11-Apr-18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11-Apr-18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11-Apr-18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11-Apr-18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11-Apr-18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65000">
              <a:schemeClr val="bg2">
                <a:tint val="100000"/>
                <a:shade val="95000"/>
                <a:satMod val="100000"/>
                <a:lumMod val="100000"/>
              </a:schemeClr>
            </a:gs>
            <a:gs pos="100000">
              <a:schemeClr val="bg2">
                <a:tint val="88000"/>
                <a:shade val="100000"/>
                <a:satMod val="400000"/>
                <a:lumMod val="100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pPr/>
              <a:t>11-Apr-18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t>Stroke 15</a:t>
            </a:r>
            <a:endParaRPr lang="en-US" sz="9600" b="1" dirty="0"/>
          </a:p>
        </p:txBody>
      </p:sp>
      <p:sp>
        <p:nvSpPr>
          <p:cNvPr id="3" name="Subtitle 2"/>
          <p:cNvSpPr>
            <a:spLocks noGrp="1"/>
          </p:cNvSpPr>
          <p:nvPr>
            <p:ph type="subTitle" idx="1"/>
          </p:nvPr>
        </p:nvSpPr>
        <p:spPr/>
        <p:txBody>
          <a:bodyPr/>
          <a:lstStyle/>
          <a:p>
            <a:r>
              <a:rPr lang="en-US" dirty="0" smtClean="0"/>
              <a:t>Vascular syndromes</a:t>
            </a:r>
            <a:endParaRPr lang="en-US" dirty="0"/>
          </a:p>
        </p:txBody>
      </p:sp>
    </p:spTree>
    <p:extLst>
      <p:ext uri="{BB962C8B-B14F-4D97-AF65-F5344CB8AC3E}">
        <p14:creationId xmlns:p14="http://schemas.microsoft.com/office/powerpoint/2010/main" xmlns="" val="957054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457200"/>
            <a:ext cx="89916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0865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Middle Cerebral Artery </a:t>
            </a:r>
            <a:r>
              <a:rPr lang="en-US" b="1" dirty="0" smtClean="0"/>
              <a:t>Syndrome</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upplies the entire </a:t>
            </a:r>
            <a:r>
              <a:rPr lang="en-US" dirty="0"/>
              <a:t>lateral aspect of the cerebral hemisphere (</a:t>
            </a:r>
            <a:r>
              <a:rPr lang="en-US" dirty="0" smtClean="0"/>
              <a:t>frontal, temporal</a:t>
            </a:r>
            <a:r>
              <a:rPr lang="en-US" dirty="0"/>
              <a:t>, and parietal lobes) and subcortical </a:t>
            </a:r>
            <a:r>
              <a:rPr lang="en-US" dirty="0" smtClean="0"/>
              <a:t>structures, including </a:t>
            </a:r>
            <a:r>
              <a:rPr lang="en-US" dirty="0"/>
              <a:t>the internal capsule (posterior portion), </a:t>
            </a:r>
            <a:r>
              <a:rPr lang="en-US" dirty="0" smtClean="0"/>
              <a:t>corona </a:t>
            </a:r>
            <a:r>
              <a:rPr lang="en-US" dirty="0" err="1" smtClean="0"/>
              <a:t>radiata</a:t>
            </a:r>
            <a:r>
              <a:rPr lang="en-US" dirty="0"/>
              <a:t>, </a:t>
            </a:r>
            <a:r>
              <a:rPr lang="en-US" dirty="0" err="1"/>
              <a:t>globus</a:t>
            </a:r>
            <a:r>
              <a:rPr lang="en-US" dirty="0"/>
              <a:t> pallidus (outer part), most of the </a:t>
            </a:r>
            <a:r>
              <a:rPr lang="en-US" dirty="0" smtClean="0"/>
              <a:t>caudate nucleus</a:t>
            </a:r>
            <a:r>
              <a:rPr lang="en-US" dirty="0"/>
              <a:t>, and the </a:t>
            </a:r>
            <a:r>
              <a:rPr lang="en-US" dirty="0" smtClean="0"/>
              <a:t>putamen.</a:t>
            </a:r>
          </a:p>
          <a:p>
            <a:r>
              <a:rPr lang="en-US" dirty="0" smtClean="0"/>
              <a:t>Occlusion </a:t>
            </a:r>
            <a:r>
              <a:rPr lang="en-US" dirty="0"/>
              <a:t>of </a:t>
            </a:r>
            <a:r>
              <a:rPr lang="en-US" dirty="0" smtClean="0"/>
              <a:t>the </a:t>
            </a:r>
            <a:r>
              <a:rPr lang="pt-BR" dirty="0" smtClean="0"/>
              <a:t>proximal </a:t>
            </a:r>
            <a:r>
              <a:rPr lang="pt-BR" dirty="0"/>
              <a:t>MCA produces extensive neurological </a:t>
            </a:r>
            <a:r>
              <a:rPr lang="pt-BR" dirty="0" smtClean="0"/>
              <a:t>damage </a:t>
            </a:r>
            <a:r>
              <a:rPr lang="en-US" dirty="0" smtClean="0"/>
              <a:t>with </a:t>
            </a:r>
            <a:r>
              <a:rPr lang="en-US" dirty="0"/>
              <a:t>significant cerebral edema. </a:t>
            </a:r>
            <a:endParaRPr lang="en-US" dirty="0" smtClean="0"/>
          </a:p>
          <a:p>
            <a:r>
              <a:rPr lang="en-US" dirty="0" smtClean="0"/>
              <a:t>Increased </a:t>
            </a:r>
            <a:r>
              <a:rPr lang="en-US" dirty="0"/>
              <a:t>intracranial </a:t>
            </a:r>
            <a:r>
              <a:rPr lang="en-US" dirty="0" smtClean="0"/>
              <a:t>pressures typically </a:t>
            </a:r>
            <a:r>
              <a:rPr lang="en-US" dirty="0"/>
              <a:t>lead to loss of consciousness, brain </a:t>
            </a:r>
            <a:r>
              <a:rPr lang="en-US" dirty="0" smtClean="0"/>
              <a:t>herniation, and </a:t>
            </a:r>
            <a:r>
              <a:rPr lang="en-US" dirty="0"/>
              <a:t>possibly death. </a:t>
            </a:r>
            <a:endParaRPr lang="en-US" i="1" dirty="0"/>
          </a:p>
        </p:txBody>
      </p:sp>
    </p:spTree>
    <p:extLst>
      <p:ext uri="{BB962C8B-B14F-4D97-AF65-F5344CB8AC3E}">
        <p14:creationId xmlns:p14="http://schemas.microsoft.com/office/powerpoint/2010/main" xmlns="" val="250071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924800" cy="5486400"/>
          </a:xfrm>
        </p:spPr>
        <p:txBody>
          <a:bodyPr>
            <a:normAutofit/>
          </a:bodyPr>
          <a:lstStyle/>
          <a:p>
            <a:r>
              <a:rPr lang="en-US" dirty="0">
                <a:solidFill>
                  <a:srgbClr val="FF0000"/>
                </a:solidFill>
              </a:rPr>
              <a:t>The most common characteristics of MCA syndrome are contralateral spastic hemiparesis and sensory loss of the face, upper extremity (UE), and lower extremity (LE), with the face and UE more involved than the LE. </a:t>
            </a:r>
          </a:p>
          <a:p>
            <a:r>
              <a:rPr lang="en-US" dirty="0"/>
              <a:t>Lesions of the </a:t>
            </a:r>
            <a:r>
              <a:rPr lang="en-US" dirty="0" err="1"/>
              <a:t>parieto</a:t>
            </a:r>
            <a:r>
              <a:rPr lang="en-US" dirty="0"/>
              <a:t>-occipital cortex of the dominant hemisphere (usually the left hemisphere) typically produce aphasia. </a:t>
            </a:r>
          </a:p>
          <a:p>
            <a:r>
              <a:rPr lang="en-US" dirty="0"/>
              <a:t>Lesions of the right parietal lobe of the </a:t>
            </a:r>
            <a:r>
              <a:rPr lang="en-US" dirty="0" err="1"/>
              <a:t>nondominant</a:t>
            </a:r>
            <a:r>
              <a:rPr lang="en-US" dirty="0"/>
              <a:t> hemisphere (usually the right hemisphere) typically produce perceptual deficits (e.g., </a:t>
            </a:r>
            <a:r>
              <a:rPr lang="en-US" b="1" dirty="0"/>
              <a:t>unilateral neglect</a:t>
            </a:r>
            <a:r>
              <a:rPr lang="en-US" dirty="0"/>
              <a:t>, </a:t>
            </a:r>
            <a:r>
              <a:rPr lang="en-US" b="1" dirty="0" err="1"/>
              <a:t>anosognosia</a:t>
            </a:r>
            <a:r>
              <a:rPr lang="en-US" b="1" dirty="0"/>
              <a:t>, apraxia</a:t>
            </a:r>
            <a:r>
              <a:rPr lang="en-US" dirty="0"/>
              <a:t>, and </a:t>
            </a:r>
            <a:r>
              <a:rPr lang="en-US" b="1" dirty="0"/>
              <a:t>spatial disorganization</a:t>
            </a:r>
            <a:r>
              <a:rPr lang="en-US" dirty="0"/>
              <a:t>). </a:t>
            </a:r>
          </a:p>
          <a:p>
            <a:r>
              <a:rPr lang="en-US" b="1" dirty="0"/>
              <a:t>Homonymous </a:t>
            </a:r>
            <a:r>
              <a:rPr lang="en-US" b="1" dirty="0" err="1"/>
              <a:t>hemianopsia</a:t>
            </a:r>
            <a:r>
              <a:rPr lang="en-US" b="1" dirty="0"/>
              <a:t> </a:t>
            </a:r>
            <a:r>
              <a:rPr lang="en-US" dirty="0"/>
              <a:t>(a visual field defect) is also a common finding. </a:t>
            </a:r>
          </a:p>
          <a:p>
            <a:r>
              <a:rPr lang="en-US" sz="3600" b="1" dirty="0">
                <a:solidFill>
                  <a:srgbClr val="FF0000"/>
                </a:solidFill>
              </a:rPr>
              <a:t>The MCA is the most common site of occlusion in stroke.</a:t>
            </a:r>
          </a:p>
          <a:p>
            <a:endParaRPr lang="en-US" dirty="0">
              <a:solidFill>
                <a:srgbClr val="FF0000"/>
              </a:solidFill>
            </a:endParaRPr>
          </a:p>
        </p:txBody>
      </p:sp>
    </p:spTree>
    <p:extLst>
      <p:ext uri="{BB962C8B-B14F-4D97-AF65-F5344CB8AC3E}">
        <p14:creationId xmlns:p14="http://schemas.microsoft.com/office/powerpoint/2010/main" xmlns="" val="1566044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28600"/>
            <a:ext cx="8839200" cy="655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6253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98" y="0"/>
            <a:ext cx="914100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3296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Posterior Cerebral Artery Syndrome</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two posterior cerebral arteries </a:t>
            </a:r>
            <a:r>
              <a:rPr lang="en-US" dirty="0" smtClean="0"/>
              <a:t>are terminal branches </a:t>
            </a:r>
            <a:r>
              <a:rPr lang="en-US" dirty="0"/>
              <a:t>of the basilar artery and each supplies the </a:t>
            </a:r>
            <a:r>
              <a:rPr lang="en-US" dirty="0" smtClean="0"/>
              <a:t>corresponding </a:t>
            </a:r>
            <a:r>
              <a:rPr lang="en-US" dirty="0" smtClean="0">
                <a:solidFill>
                  <a:srgbClr val="FF0000"/>
                </a:solidFill>
              </a:rPr>
              <a:t>occipital </a:t>
            </a:r>
            <a:r>
              <a:rPr lang="en-US" dirty="0">
                <a:solidFill>
                  <a:srgbClr val="FF0000"/>
                </a:solidFill>
              </a:rPr>
              <a:t>lobe and medial and inferior </a:t>
            </a:r>
            <a:r>
              <a:rPr lang="en-US" dirty="0" smtClean="0">
                <a:solidFill>
                  <a:srgbClr val="FF0000"/>
                </a:solidFill>
              </a:rPr>
              <a:t>temporal lobe .</a:t>
            </a:r>
            <a:r>
              <a:rPr lang="en-US" dirty="0">
                <a:solidFill>
                  <a:srgbClr val="FF0000"/>
                </a:solidFill>
              </a:rPr>
              <a:t> </a:t>
            </a:r>
            <a:r>
              <a:rPr lang="en-US" dirty="0" smtClean="0">
                <a:solidFill>
                  <a:srgbClr val="FF0000"/>
                </a:solidFill>
              </a:rPr>
              <a:t>It </a:t>
            </a:r>
            <a:r>
              <a:rPr lang="en-US" dirty="0">
                <a:solidFill>
                  <a:srgbClr val="FF0000"/>
                </a:solidFill>
              </a:rPr>
              <a:t>also supplies the upper </a:t>
            </a:r>
            <a:r>
              <a:rPr lang="en-US" dirty="0" smtClean="0">
                <a:solidFill>
                  <a:srgbClr val="FF0000"/>
                </a:solidFill>
              </a:rPr>
              <a:t>brainstem, midbrain</a:t>
            </a:r>
            <a:r>
              <a:rPr lang="en-US" dirty="0">
                <a:solidFill>
                  <a:srgbClr val="FF0000"/>
                </a:solidFill>
              </a:rPr>
              <a:t>, and posterior diencephalon, including most </a:t>
            </a:r>
            <a:r>
              <a:rPr lang="en-US" dirty="0" smtClean="0">
                <a:solidFill>
                  <a:srgbClr val="FF0000"/>
                </a:solidFill>
              </a:rPr>
              <a:t>of the </a:t>
            </a:r>
            <a:r>
              <a:rPr lang="en-US" dirty="0">
                <a:solidFill>
                  <a:srgbClr val="FF0000"/>
                </a:solidFill>
              </a:rPr>
              <a:t>thalamus.</a:t>
            </a:r>
            <a:r>
              <a:rPr lang="en-US" dirty="0"/>
              <a:t> </a:t>
            </a:r>
          </a:p>
          <a:p>
            <a:r>
              <a:rPr lang="en-US" dirty="0"/>
              <a:t>Occlusion proximal to the posterior communicating </a:t>
            </a:r>
            <a:r>
              <a:rPr lang="en-US" dirty="0" smtClean="0"/>
              <a:t>artery typically </a:t>
            </a:r>
            <a:r>
              <a:rPr lang="en-US" dirty="0"/>
              <a:t>results in minimal deficits owing to the </a:t>
            </a:r>
            <a:r>
              <a:rPr lang="en-US" dirty="0" smtClean="0"/>
              <a:t>collateral blood </a:t>
            </a:r>
            <a:r>
              <a:rPr lang="en-US" dirty="0"/>
              <a:t>supply from the posterior communicating </a:t>
            </a:r>
            <a:r>
              <a:rPr lang="en-US" dirty="0" smtClean="0"/>
              <a:t>artery (similar </a:t>
            </a:r>
            <a:r>
              <a:rPr lang="en-US" dirty="0"/>
              <a:t>to ACA syndrome). </a:t>
            </a:r>
            <a:endParaRPr lang="en-US" dirty="0" smtClean="0"/>
          </a:p>
        </p:txBody>
      </p:sp>
    </p:spTree>
    <p:extLst>
      <p:ext uri="{BB962C8B-B14F-4D97-AF65-F5344CB8AC3E}">
        <p14:creationId xmlns:p14="http://schemas.microsoft.com/office/powerpoint/2010/main" xmlns="" val="271190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1"/>
            <a:ext cx="7315200" cy="5699760"/>
          </a:xfrm>
        </p:spPr>
        <p:txBody>
          <a:bodyPr>
            <a:normAutofit/>
          </a:bodyPr>
          <a:lstStyle/>
          <a:p>
            <a:r>
              <a:rPr lang="en-US" sz="2400" dirty="0"/>
              <a:t>Occlusion of thalamic branches may produce </a:t>
            </a:r>
            <a:r>
              <a:rPr lang="en-US" sz="2400" dirty="0" err="1"/>
              <a:t>hemianesthesia</a:t>
            </a:r>
            <a:r>
              <a:rPr lang="en-US" sz="2400" dirty="0"/>
              <a:t> (contralateral sensory loss) or </a:t>
            </a:r>
            <a:r>
              <a:rPr lang="en-US" sz="2400" b="1" dirty="0">
                <a:solidFill>
                  <a:srgbClr val="FF0000"/>
                </a:solidFill>
              </a:rPr>
              <a:t>central post-stroke (thalamic) pain</a:t>
            </a:r>
            <a:r>
              <a:rPr lang="en-US" sz="2400" dirty="0">
                <a:solidFill>
                  <a:srgbClr val="FF0000"/>
                </a:solidFill>
              </a:rPr>
              <a:t>. </a:t>
            </a:r>
            <a:r>
              <a:rPr lang="en-US" sz="2400" dirty="0" smtClean="0">
                <a:solidFill>
                  <a:srgbClr val="FF0000"/>
                </a:solidFill>
              </a:rPr>
              <a:t> </a:t>
            </a:r>
          </a:p>
          <a:p>
            <a:r>
              <a:rPr lang="en-US" sz="2400" dirty="0" smtClean="0"/>
              <a:t>Occipital </a:t>
            </a:r>
            <a:r>
              <a:rPr lang="en-US" sz="2400" dirty="0"/>
              <a:t>infarction produces homonymous </a:t>
            </a:r>
            <a:r>
              <a:rPr lang="en-US" sz="2400" dirty="0" err="1"/>
              <a:t>hemianopsia</a:t>
            </a:r>
            <a:r>
              <a:rPr lang="en-US" sz="2400" dirty="0"/>
              <a:t>, </a:t>
            </a:r>
            <a:r>
              <a:rPr lang="en-US" sz="2400" b="1" dirty="0"/>
              <a:t>visual </a:t>
            </a:r>
            <a:r>
              <a:rPr lang="en-US" sz="2400" b="1" dirty="0" err="1"/>
              <a:t>agnosia</a:t>
            </a:r>
            <a:r>
              <a:rPr lang="en-US" sz="2400" dirty="0"/>
              <a:t>, </a:t>
            </a:r>
            <a:r>
              <a:rPr lang="en-US" sz="2400" b="1" dirty="0"/>
              <a:t>prosopagnosia</a:t>
            </a:r>
            <a:r>
              <a:rPr lang="en-US" sz="2400" dirty="0"/>
              <a:t>, or, if bilateral, cortical </a:t>
            </a:r>
            <a:r>
              <a:rPr lang="en-US" sz="2400" dirty="0" smtClean="0"/>
              <a:t>blindness. </a:t>
            </a:r>
          </a:p>
          <a:p>
            <a:r>
              <a:rPr lang="en-US" sz="2400" dirty="0" smtClean="0"/>
              <a:t>Temporal </a:t>
            </a:r>
            <a:r>
              <a:rPr lang="en-US" sz="2400" dirty="0"/>
              <a:t>lobe ischemia results in amnesia (memory loss).</a:t>
            </a:r>
          </a:p>
          <a:p>
            <a:r>
              <a:rPr lang="en-US" sz="2400" dirty="0"/>
              <a:t>Involvement of subthalamic branches may involve subthalamic nucleus or its </a:t>
            </a:r>
            <a:r>
              <a:rPr lang="en-US" sz="2400" dirty="0" err="1"/>
              <a:t>pallidal</a:t>
            </a:r>
            <a:r>
              <a:rPr lang="en-US" sz="2400" dirty="0"/>
              <a:t> connections, producing a wide variety of deficits. </a:t>
            </a:r>
          </a:p>
          <a:p>
            <a:r>
              <a:rPr lang="en-US" sz="2400" dirty="0"/>
              <a:t>Contralateral hemiplegia occurs with involvement of the cerebral peduncle.</a:t>
            </a:r>
          </a:p>
          <a:p>
            <a:endParaRPr lang="en-US" sz="2400" dirty="0"/>
          </a:p>
        </p:txBody>
      </p:sp>
    </p:spTree>
    <p:extLst>
      <p:ext uri="{BB962C8B-B14F-4D97-AF65-F5344CB8AC3E}">
        <p14:creationId xmlns:p14="http://schemas.microsoft.com/office/powerpoint/2010/main" xmlns="" val="366020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1" y="228600"/>
            <a:ext cx="8991600" cy="6324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3886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7011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0868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1154097"/>
          </a:xfrm>
        </p:spPr>
        <p:txBody>
          <a:bodyPr>
            <a:normAutofit fontScale="90000"/>
          </a:bodyPr>
          <a:lstStyle/>
          <a:p>
            <a:r>
              <a:rPr lang="en-US" b="1" dirty="0"/>
              <a:t>Internal Carotid Artery </a:t>
            </a:r>
            <a:r>
              <a:rPr lang="en-US" b="1" dirty="0" smtClean="0"/>
              <a:t>Syndrome</a:t>
            </a:r>
            <a:endParaRPr lang="en-US" dirty="0"/>
          </a:p>
        </p:txBody>
      </p:sp>
      <p:sp>
        <p:nvSpPr>
          <p:cNvPr id="3" name="Content Placeholder 2"/>
          <p:cNvSpPr>
            <a:spLocks noGrp="1"/>
          </p:cNvSpPr>
          <p:nvPr>
            <p:ph idx="1"/>
          </p:nvPr>
        </p:nvSpPr>
        <p:spPr>
          <a:xfrm>
            <a:off x="457200" y="1752600"/>
            <a:ext cx="8534400" cy="4525963"/>
          </a:xfrm>
        </p:spPr>
        <p:txBody>
          <a:bodyPr>
            <a:normAutofit/>
          </a:bodyPr>
          <a:lstStyle/>
          <a:p>
            <a:r>
              <a:rPr lang="en-US" dirty="0" smtClean="0"/>
              <a:t>Occlusion </a:t>
            </a:r>
            <a:r>
              <a:rPr lang="en-US" dirty="0"/>
              <a:t>of the internal carotid artery (ICA) </a:t>
            </a:r>
            <a:r>
              <a:rPr lang="en-US" dirty="0" smtClean="0"/>
              <a:t>typically produces </a:t>
            </a:r>
            <a:r>
              <a:rPr lang="en-US" dirty="0"/>
              <a:t>massive infarction in the region of the brain </a:t>
            </a:r>
            <a:r>
              <a:rPr lang="en-US" dirty="0" smtClean="0"/>
              <a:t>supplied by </a:t>
            </a:r>
            <a:r>
              <a:rPr lang="en-US" dirty="0"/>
              <a:t>the middle cerebral artery. </a:t>
            </a:r>
            <a:endParaRPr lang="en-US" dirty="0" smtClean="0"/>
          </a:p>
          <a:p>
            <a:r>
              <a:rPr lang="en-US" dirty="0" smtClean="0"/>
              <a:t>The </a:t>
            </a:r>
            <a:r>
              <a:rPr lang="en-US" dirty="0"/>
              <a:t>ICA supplies </a:t>
            </a:r>
            <a:r>
              <a:rPr lang="en-US" dirty="0" smtClean="0"/>
              <a:t>both the </a:t>
            </a:r>
            <a:r>
              <a:rPr lang="en-US" dirty="0"/>
              <a:t>MCA and the ACA</a:t>
            </a:r>
            <a:r>
              <a:rPr lang="en-US" dirty="0" smtClean="0"/>
              <a:t>.</a:t>
            </a:r>
          </a:p>
          <a:p>
            <a:r>
              <a:rPr lang="en-US" dirty="0" smtClean="0"/>
              <a:t> </a:t>
            </a:r>
            <a:r>
              <a:rPr lang="en-US" dirty="0">
                <a:solidFill>
                  <a:srgbClr val="FF0000"/>
                </a:solidFill>
              </a:rPr>
              <a:t>If collateral circulation to the </a:t>
            </a:r>
            <a:r>
              <a:rPr lang="en-US" dirty="0" smtClean="0">
                <a:solidFill>
                  <a:srgbClr val="FF0000"/>
                </a:solidFill>
              </a:rPr>
              <a:t>ACA from </a:t>
            </a:r>
            <a:r>
              <a:rPr lang="en-US" dirty="0">
                <a:solidFill>
                  <a:srgbClr val="FF0000"/>
                </a:solidFill>
              </a:rPr>
              <a:t>the circle of Willis is absent, extensive </a:t>
            </a:r>
            <a:r>
              <a:rPr lang="en-US" dirty="0" smtClean="0">
                <a:solidFill>
                  <a:srgbClr val="FF0000"/>
                </a:solidFill>
              </a:rPr>
              <a:t>cerebral infarction </a:t>
            </a:r>
            <a:r>
              <a:rPr lang="en-US" dirty="0">
                <a:solidFill>
                  <a:srgbClr val="FF0000"/>
                </a:solidFill>
              </a:rPr>
              <a:t>in the areas of both the ACA and MCA </a:t>
            </a:r>
            <a:r>
              <a:rPr lang="en-US" dirty="0" smtClean="0">
                <a:solidFill>
                  <a:srgbClr val="FF0000"/>
                </a:solidFill>
              </a:rPr>
              <a:t>can occur</a:t>
            </a:r>
            <a:r>
              <a:rPr lang="en-US" dirty="0">
                <a:solidFill>
                  <a:srgbClr val="FF0000"/>
                </a:solidFill>
              </a:rPr>
              <a:t>. </a:t>
            </a:r>
            <a:endParaRPr lang="en-US" dirty="0" smtClean="0">
              <a:solidFill>
                <a:srgbClr val="FF0000"/>
              </a:solidFill>
            </a:endParaRPr>
          </a:p>
          <a:p>
            <a:r>
              <a:rPr lang="en-US" dirty="0" smtClean="0"/>
              <a:t>Significant </a:t>
            </a:r>
            <a:r>
              <a:rPr lang="en-US" dirty="0"/>
              <a:t>edema is common with possible </a:t>
            </a:r>
            <a:r>
              <a:rPr lang="en-US" dirty="0" err="1" smtClean="0"/>
              <a:t>uncal</a:t>
            </a:r>
            <a:r>
              <a:rPr lang="en-US" dirty="0"/>
              <a:t> </a:t>
            </a:r>
            <a:r>
              <a:rPr lang="en-US" dirty="0" smtClean="0"/>
              <a:t>herniation</a:t>
            </a:r>
            <a:r>
              <a:rPr lang="en-US" dirty="0"/>
              <a:t>, coma, and death (mass effect).</a:t>
            </a:r>
          </a:p>
        </p:txBody>
      </p:sp>
    </p:spTree>
    <p:extLst>
      <p:ext uri="{BB962C8B-B14F-4D97-AF65-F5344CB8AC3E}">
        <p14:creationId xmlns:p14="http://schemas.microsoft.com/office/powerpoint/2010/main" xmlns="" val="252280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Cerebral Blood </a:t>
            </a:r>
            <a:r>
              <a:rPr lang="en-US" b="1" dirty="0" smtClean="0"/>
              <a:t>Flow (CBF)</a:t>
            </a:r>
            <a:endParaRPr lang="en-US" dirty="0"/>
          </a:p>
        </p:txBody>
      </p:sp>
      <p:sp>
        <p:nvSpPr>
          <p:cNvPr id="3" name="Content Placeholder 2"/>
          <p:cNvSpPr>
            <a:spLocks noGrp="1"/>
          </p:cNvSpPr>
          <p:nvPr>
            <p:ph idx="1"/>
          </p:nvPr>
        </p:nvSpPr>
        <p:spPr/>
        <p:txBody>
          <a:bodyPr>
            <a:normAutofit/>
          </a:bodyPr>
          <a:lstStyle/>
          <a:p>
            <a:r>
              <a:rPr lang="en-US" dirty="0" smtClean="0"/>
              <a:t>Auto regulation</a:t>
            </a:r>
          </a:p>
          <a:p>
            <a:r>
              <a:rPr lang="en-US" dirty="0" smtClean="0"/>
              <a:t>Normal </a:t>
            </a:r>
            <a:r>
              <a:rPr lang="en-US" dirty="0"/>
              <a:t>flow of 50 to 60 ml/100 </a:t>
            </a:r>
            <a:r>
              <a:rPr lang="en-US" dirty="0" smtClean="0"/>
              <a:t>g of </a:t>
            </a:r>
            <a:r>
              <a:rPr lang="en-US" dirty="0"/>
              <a:t>brain tissue per minute. </a:t>
            </a:r>
            <a:endParaRPr lang="en-US" dirty="0" smtClean="0"/>
          </a:p>
          <a:p>
            <a:r>
              <a:rPr lang="en-US" dirty="0"/>
              <a:t>H</a:t>
            </a:r>
            <a:r>
              <a:rPr lang="en-US" dirty="0" smtClean="0"/>
              <a:t>igh energy requirements </a:t>
            </a:r>
            <a:r>
              <a:rPr lang="en-US" dirty="0"/>
              <a:t>and very little metabolic reserves. </a:t>
            </a:r>
            <a:endParaRPr lang="en-US" dirty="0" smtClean="0"/>
          </a:p>
          <a:p>
            <a:r>
              <a:rPr lang="en-US" dirty="0" smtClean="0"/>
              <a:t>Brain requires </a:t>
            </a:r>
            <a:r>
              <a:rPr lang="en-US" dirty="0"/>
              <a:t>a continuous, rich perfusion of blood to </a:t>
            </a:r>
            <a:r>
              <a:rPr lang="en-US" dirty="0" smtClean="0"/>
              <a:t>deliver oxygen </a:t>
            </a:r>
            <a:r>
              <a:rPr lang="en-US" dirty="0"/>
              <a:t>and glucose to the tissues. </a:t>
            </a:r>
            <a:endParaRPr lang="en-US" dirty="0" smtClean="0"/>
          </a:p>
          <a:p>
            <a:r>
              <a:rPr lang="en-US" dirty="0" smtClean="0"/>
              <a:t>Cerebral </a:t>
            </a:r>
            <a:r>
              <a:rPr lang="en-US" dirty="0"/>
              <a:t>flow </a:t>
            </a:r>
            <a:r>
              <a:rPr lang="en-US" dirty="0" smtClean="0"/>
              <a:t>represents approximately </a:t>
            </a:r>
            <a:r>
              <a:rPr lang="en-US" dirty="0"/>
              <a:t>17 percent of available cardiac output</a:t>
            </a:r>
            <a:r>
              <a:rPr lang="en-US" dirty="0" smtClean="0"/>
              <a:t>.</a:t>
            </a:r>
            <a:endParaRPr lang="en-US" dirty="0"/>
          </a:p>
        </p:txBody>
      </p:sp>
    </p:spTree>
    <p:extLst>
      <p:ext uri="{BB962C8B-B14F-4D97-AF65-F5344CB8AC3E}">
        <p14:creationId xmlns:p14="http://schemas.microsoft.com/office/powerpoint/2010/main" xmlns="" val="2771629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Vertebrobasilar</a:t>
            </a:r>
            <a:r>
              <a:rPr lang="en-US" b="1" dirty="0"/>
              <a:t> Artery </a:t>
            </a:r>
            <a:r>
              <a:rPr lang="en-US" b="1" dirty="0" smtClean="0"/>
              <a:t>Syndrome</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vertebral arteries arise from the </a:t>
            </a:r>
            <a:r>
              <a:rPr lang="en-US" dirty="0" err="1"/>
              <a:t>subclavian</a:t>
            </a:r>
            <a:r>
              <a:rPr lang="en-US" dirty="0"/>
              <a:t> </a:t>
            </a:r>
            <a:r>
              <a:rPr lang="en-US" dirty="0" smtClean="0"/>
              <a:t>arteries and </a:t>
            </a:r>
            <a:r>
              <a:rPr lang="en-US" dirty="0"/>
              <a:t>travel into the brain along the medulla where </a:t>
            </a:r>
            <a:r>
              <a:rPr lang="en-US" dirty="0" smtClean="0"/>
              <a:t>they merge </a:t>
            </a:r>
            <a:r>
              <a:rPr lang="en-US" dirty="0"/>
              <a:t>at the inferior border of the pons to form the </a:t>
            </a:r>
            <a:r>
              <a:rPr lang="en-US" dirty="0" smtClean="0"/>
              <a:t>basilar artery</a:t>
            </a:r>
            <a:r>
              <a:rPr lang="en-US" dirty="0"/>
              <a:t>. </a:t>
            </a:r>
            <a:endParaRPr lang="en-US" dirty="0" smtClean="0"/>
          </a:p>
          <a:p>
            <a:r>
              <a:rPr lang="en-US" dirty="0" smtClean="0"/>
              <a:t>The </a:t>
            </a:r>
            <a:r>
              <a:rPr lang="en-US" dirty="0"/>
              <a:t>vertebral arteries supply the </a:t>
            </a:r>
            <a:r>
              <a:rPr lang="en-US" dirty="0" smtClean="0"/>
              <a:t>cerebellum (via </a:t>
            </a:r>
            <a:r>
              <a:rPr lang="en-US" dirty="0"/>
              <a:t>posterior inferior cerebellar arteries) and the </a:t>
            </a:r>
            <a:r>
              <a:rPr lang="en-US" dirty="0" smtClean="0"/>
              <a:t>medulla (via </a:t>
            </a:r>
            <a:r>
              <a:rPr lang="en-US" dirty="0"/>
              <a:t>the medullary arteries). </a:t>
            </a:r>
            <a:endParaRPr lang="en-US" dirty="0" smtClean="0"/>
          </a:p>
          <a:p>
            <a:r>
              <a:rPr lang="en-US" dirty="0" smtClean="0"/>
              <a:t>The </a:t>
            </a:r>
            <a:r>
              <a:rPr lang="en-US" dirty="0"/>
              <a:t>basilar artery </a:t>
            </a:r>
            <a:r>
              <a:rPr lang="en-US" dirty="0" smtClean="0"/>
              <a:t>supplies the </a:t>
            </a:r>
            <a:r>
              <a:rPr lang="en-US" dirty="0">
                <a:solidFill>
                  <a:srgbClr val="FF0000"/>
                </a:solidFill>
              </a:rPr>
              <a:t>pons</a:t>
            </a:r>
            <a:r>
              <a:rPr lang="en-US" dirty="0"/>
              <a:t> (via </a:t>
            </a:r>
            <a:r>
              <a:rPr lang="en-US" dirty="0" err="1"/>
              <a:t>pontine</a:t>
            </a:r>
            <a:r>
              <a:rPr lang="en-US" dirty="0"/>
              <a:t> arteries), the </a:t>
            </a:r>
            <a:r>
              <a:rPr lang="en-US" dirty="0">
                <a:solidFill>
                  <a:srgbClr val="FF0000"/>
                </a:solidFill>
              </a:rPr>
              <a:t>internal ear </a:t>
            </a:r>
            <a:r>
              <a:rPr lang="en-US" dirty="0"/>
              <a:t>(</a:t>
            </a:r>
            <a:r>
              <a:rPr lang="en-US" dirty="0" smtClean="0"/>
              <a:t>via labyrinthine </a:t>
            </a:r>
            <a:r>
              <a:rPr lang="en-US" dirty="0"/>
              <a:t>arteries), and the </a:t>
            </a:r>
            <a:r>
              <a:rPr lang="en-US" dirty="0">
                <a:solidFill>
                  <a:srgbClr val="FF0000"/>
                </a:solidFill>
              </a:rPr>
              <a:t>cerebellum</a:t>
            </a:r>
            <a:r>
              <a:rPr lang="en-US" dirty="0"/>
              <a:t> (via the </a:t>
            </a:r>
            <a:r>
              <a:rPr lang="en-US" dirty="0" smtClean="0"/>
              <a:t>anterior inferior </a:t>
            </a:r>
            <a:r>
              <a:rPr lang="en-US" dirty="0"/>
              <a:t>and superior cerebellar arteries). </a:t>
            </a:r>
            <a:endParaRPr lang="en-US" dirty="0" smtClean="0"/>
          </a:p>
          <a:p>
            <a:r>
              <a:rPr lang="en-US" dirty="0" smtClean="0"/>
              <a:t>The basilar artery </a:t>
            </a:r>
            <a:r>
              <a:rPr lang="en-US" dirty="0"/>
              <a:t>then terminates at the upper border of the pons </a:t>
            </a:r>
            <a:r>
              <a:rPr lang="en-US" dirty="0" smtClean="0"/>
              <a:t>giving rise </a:t>
            </a:r>
            <a:r>
              <a:rPr lang="en-US" dirty="0"/>
              <a:t>to the two posterior </a:t>
            </a:r>
            <a:r>
              <a:rPr lang="en-US" dirty="0" smtClean="0"/>
              <a:t> cerebral arteries </a:t>
            </a:r>
            <a:endParaRPr lang="en-US" dirty="0"/>
          </a:p>
        </p:txBody>
      </p:sp>
    </p:spTree>
    <p:extLst>
      <p:ext uri="{BB962C8B-B14F-4D97-AF65-F5344CB8AC3E}">
        <p14:creationId xmlns:p14="http://schemas.microsoft.com/office/powerpoint/2010/main" xmlns="" val="2448839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Occlusions of the </a:t>
            </a:r>
            <a:r>
              <a:rPr lang="en-US" dirty="0" err="1"/>
              <a:t>vertebrobasilar</a:t>
            </a:r>
            <a:r>
              <a:rPr lang="en-US" dirty="0"/>
              <a:t> system can produce a wide variety of symptoms with both ipsilateral and contralateral signs, because some of the tracts in the brainstem will have crossed and others will not. </a:t>
            </a:r>
          </a:p>
          <a:p>
            <a:r>
              <a:rPr lang="en-US" dirty="0"/>
              <a:t>Numerous cerebellar and cranial nerve abnormalities also are present. </a:t>
            </a:r>
            <a:endParaRPr lang="en-US" dirty="0" smtClean="0"/>
          </a:p>
          <a:p>
            <a:r>
              <a:rPr lang="en-US" b="1" dirty="0" smtClean="0"/>
              <a:t>Locked-in </a:t>
            </a:r>
            <a:r>
              <a:rPr lang="en-US" b="1" dirty="0"/>
              <a:t>syndrome (LIS) </a:t>
            </a:r>
            <a:r>
              <a:rPr lang="en-US" dirty="0"/>
              <a:t>occurs with basilar artery thrombosis and bilateral infarction of the ventral pons. </a:t>
            </a:r>
            <a:r>
              <a:rPr lang="en-US" dirty="0">
                <a:solidFill>
                  <a:srgbClr val="FF0000"/>
                </a:solidFill>
              </a:rPr>
              <a:t>LIS is a catastrophic event with sudden onset. </a:t>
            </a:r>
          </a:p>
          <a:p>
            <a:endParaRPr lang="en-US" dirty="0"/>
          </a:p>
        </p:txBody>
      </p:sp>
    </p:spTree>
    <p:extLst>
      <p:ext uri="{BB962C8B-B14F-4D97-AF65-F5344CB8AC3E}">
        <p14:creationId xmlns:p14="http://schemas.microsoft.com/office/powerpoint/2010/main" xmlns="" val="2439262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Patients </a:t>
            </a:r>
            <a:r>
              <a:rPr lang="en-US" dirty="0" smtClean="0"/>
              <a:t>develop acute </a:t>
            </a:r>
            <a:r>
              <a:rPr lang="en-US" dirty="0"/>
              <a:t>hemiparesis rapidly progressing to tetraplegia </a:t>
            </a:r>
            <a:r>
              <a:rPr lang="en-US" dirty="0" smtClean="0"/>
              <a:t>and lower </a:t>
            </a:r>
            <a:r>
              <a:rPr lang="en-US" dirty="0"/>
              <a:t>bulbar paralysis (CN V through XII are involved).</a:t>
            </a:r>
          </a:p>
          <a:p>
            <a:r>
              <a:rPr lang="en-US" dirty="0"/>
              <a:t>Initially the patient is </a:t>
            </a:r>
            <a:r>
              <a:rPr lang="en-US" dirty="0" err="1"/>
              <a:t>dysarthric</a:t>
            </a:r>
            <a:r>
              <a:rPr lang="en-US" dirty="0"/>
              <a:t> and dysphonic but </a:t>
            </a:r>
            <a:r>
              <a:rPr lang="en-US" dirty="0" smtClean="0"/>
              <a:t>rapidly progresses </a:t>
            </a:r>
            <a:r>
              <a:rPr lang="en-US" dirty="0"/>
              <a:t>to </a:t>
            </a:r>
            <a:r>
              <a:rPr lang="en-US" dirty="0" err="1"/>
              <a:t>mutism</a:t>
            </a:r>
            <a:r>
              <a:rPr lang="en-US" dirty="0"/>
              <a:t> (</a:t>
            </a:r>
            <a:r>
              <a:rPr lang="en-US" dirty="0" err="1"/>
              <a:t>anarthria</a:t>
            </a:r>
            <a:r>
              <a:rPr lang="en-US" dirty="0"/>
              <a:t>). </a:t>
            </a:r>
            <a:endParaRPr lang="en-US" dirty="0" smtClean="0"/>
          </a:p>
          <a:p>
            <a:r>
              <a:rPr lang="en-US" dirty="0" smtClean="0"/>
              <a:t>consciousness and sensation is preserved thus the </a:t>
            </a:r>
            <a:r>
              <a:rPr lang="en-US" dirty="0"/>
              <a:t>patient cannot move </a:t>
            </a:r>
            <a:r>
              <a:rPr lang="en-US" dirty="0" smtClean="0"/>
              <a:t>or speak </a:t>
            </a:r>
            <a:r>
              <a:rPr lang="en-US" dirty="0"/>
              <a:t>but remains alert and oriented. </a:t>
            </a:r>
            <a:endParaRPr lang="en-US" dirty="0" smtClean="0"/>
          </a:p>
          <a:p>
            <a:r>
              <a:rPr lang="en-US" dirty="0" smtClean="0"/>
              <a:t>Horizontal </a:t>
            </a:r>
            <a:r>
              <a:rPr lang="en-US" dirty="0"/>
              <a:t>eye </a:t>
            </a:r>
            <a:r>
              <a:rPr lang="en-US" dirty="0" smtClean="0"/>
              <a:t>movements are </a:t>
            </a:r>
            <a:r>
              <a:rPr lang="en-US" dirty="0"/>
              <a:t>impaired but vertical eye movements and </a:t>
            </a:r>
            <a:r>
              <a:rPr lang="en-US" dirty="0" smtClean="0"/>
              <a:t>blinking remain </a:t>
            </a:r>
            <a:r>
              <a:rPr lang="en-US" dirty="0"/>
              <a:t>intact.  </a:t>
            </a:r>
            <a:r>
              <a:rPr lang="en-US" dirty="0" smtClean="0"/>
              <a:t>Communication </a:t>
            </a:r>
            <a:r>
              <a:rPr lang="en-US" dirty="0"/>
              <a:t>can be established </a:t>
            </a:r>
            <a:r>
              <a:rPr lang="en-US" dirty="0" smtClean="0"/>
              <a:t>via these </a:t>
            </a:r>
            <a:r>
              <a:rPr lang="en-US" dirty="0"/>
              <a:t>eye movements. </a:t>
            </a:r>
            <a:endParaRPr lang="en-US" dirty="0" smtClean="0"/>
          </a:p>
          <a:p>
            <a:r>
              <a:rPr lang="en-US" dirty="0" smtClean="0"/>
              <a:t>Mortality </a:t>
            </a:r>
            <a:r>
              <a:rPr lang="en-US" dirty="0"/>
              <a:t>rates are high (59 percent</a:t>
            </a:r>
            <a:r>
              <a:rPr lang="en-US" dirty="0" smtClean="0"/>
              <a:t>), and the </a:t>
            </a:r>
            <a:r>
              <a:rPr lang="en-US" dirty="0" err="1" smtClean="0"/>
              <a:t>survivers</a:t>
            </a:r>
            <a:r>
              <a:rPr lang="en-US" dirty="0" smtClean="0"/>
              <a:t> </a:t>
            </a:r>
            <a:r>
              <a:rPr lang="en-US" dirty="0"/>
              <a:t>are left with </a:t>
            </a:r>
            <a:r>
              <a:rPr lang="en-US" dirty="0" smtClean="0"/>
              <a:t>severe impairments </a:t>
            </a:r>
            <a:r>
              <a:rPr lang="en-US" dirty="0"/>
              <a:t>associated with brainstem </a:t>
            </a:r>
            <a:r>
              <a:rPr lang="en-US" dirty="0" smtClean="0"/>
              <a:t>injury.</a:t>
            </a:r>
            <a:endParaRPr lang="en-US" dirty="0"/>
          </a:p>
          <a:p>
            <a:r>
              <a:rPr lang="en-US" dirty="0" err="1"/>
              <a:t>Extracranial</a:t>
            </a:r>
            <a:r>
              <a:rPr lang="en-US" dirty="0"/>
              <a:t> injuries to the vertebral arteries as </a:t>
            </a:r>
            <a:r>
              <a:rPr lang="en-US" dirty="0" smtClean="0"/>
              <a:t>they travel </a:t>
            </a:r>
            <a:r>
              <a:rPr lang="en-US" dirty="0"/>
              <a:t>through the cervical spine can also produce </a:t>
            </a:r>
            <a:r>
              <a:rPr lang="en-US" dirty="0" err="1" smtClean="0"/>
              <a:t>vertebro</a:t>
            </a:r>
            <a:r>
              <a:rPr lang="en-US" dirty="0"/>
              <a:t>-</a:t>
            </a:r>
            <a:r>
              <a:rPr lang="en-US" dirty="0" smtClean="0"/>
              <a:t>basilar signs </a:t>
            </a:r>
            <a:r>
              <a:rPr lang="en-US" dirty="0"/>
              <a:t>and symptoms. </a:t>
            </a:r>
            <a:endParaRPr lang="en-US" dirty="0" smtClean="0"/>
          </a:p>
          <a:p>
            <a:r>
              <a:rPr lang="en-US" dirty="0" smtClean="0"/>
              <a:t>Forceful neck motions (e.g., whiplash </a:t>
            </a:r>
            <a:r>
              <a:rPr lang="en-US" dirty="0"/>
              <a:t>or aggressive neck manipulations) are among </a:t>
            </a:r>
            <a:r>
              <a:rPr lang="en-US" dirty="0" smtClean="0"/>
              <a:t>the more </a:t>
            </a:r>
            <a:r>
              <a:rPr lang="en-US" dirty="0"/>
              <a:t>common types of injuries.</a:t>
            </a:r>
          </a:p>
        </p:txBody>
      </p:sp>
    </p:spTree>
    <p:extLst>
      <p:ext uri="{BB962C8B-B14F-4D97-AF65-F5344CB8AC3E}">
        <p14:creationId xmlns:p14="http://schemas.microsoft.com/office/powerpoint/2010/main" xmlns="" val="1701899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0" y="1"/>
            <a:ext cx="9144000" cy="7238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7232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708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5242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Lacunar </a:t>
            </a:r>
            <a:r>
              <a:rPr lang="en-US" b="1" dirty="0" smtClean="0"/>
              <a:t>Syndromes</a:t>
            </a:r>
            <a:endParaRPr lang="en-US" dirty="0"/>
          </a:p>
        </p:txBody>
      </p:sp>
      <p:sp>
        <p:nvSpPr>
          <p:cNvPr id="3" name="Content Placeholder 2"/>
          <p:cNvSpPr>
            <a:spLocks noGrp="1"/>
          </p:cNvSpPr>
          <p:nvPr>
            <p:ph idx="1"/>
          </p:nvPr>
        </p:nvSpPr>
        <p:spPr>
          <a:xfrm>
            <a:off x="152400" y="1143000"/>
            <a:ext cx="8686800" cy="5334000"/>
          </a:xfrm>
        </p:spPr>
        <p:txBody>
          <a:bodyPr>
            <a:normAutofit/>
          </a:bodyPr>
          <a:lstStyle/>
          <a:p>
            <a:pPr algn="just"/>
            <a:r>
              <a:rPr lang="en-US" dirty="0"/>
              <a:t>C</a:t>
            </a:r>
            <a:r>
              <a:rPr lang="en-US" dirty="0" smtClean="0"/>
              <a:t>aused </a:t>
            </a:r>
            <a:r>
              <a:rPr lang="en-US" dirty="0"/>
              <a:t>by small vessel </a:t>
            </a:r>
            <a:r>
              <a:rPr lang="en-US" dirty="0" smtClean="0"/>
              <a:t>disease deep </a:t>
            </a:r>
            <a:r>
              <a:rPr lang="en-US" dirty="0"/>
              <a:t>in the cerebral white mater (penetrating artery disease).</a:t>
            </a:r>
          </a:p>
          <a:p>
            <a:pPr algn="just"/>
            <a:r>
              <a:rPr lang="en-US" dirty="0"/>
              <a:t>A</a:t>
            </a:r>
            <a:r>
              <a:rPr lang="en-US" dirty="0" smtClean="0"/>
              <a:t>ssociated </a:t>
            </a:r>
            <a:r>
              <a:rPr lang="en-US" dirty="0"/>
              <a:t>with hypertensive </a:t>
            </a:r>
            <a:r>
              <a:rPr lang="en-US" dirty="0" smtClean="0"/>
              <a:t>hemorrhage and </a:t>
            </a:r>
            <a:r>
              <a:rPr lang="en-US" dirty="0"/>
              <a:t>diabetic </a:t>
            </a:r>
            <a:r>
              <a:rPr lang="en-US" dirty="0" err="1"/>
              <a:t>microvascular</a:t>
            </a:r>
            <a:r>
              <a:rPr lang="en-US" dirty="0"/>
              <a:t> disease. </a:t>
            </a:r>
            <a:endParaRPr lang="en-US" dirty="0" smtClean="0"/>
          </a:p>
          <a:p>
            <a:pPr algn="just"/>
            <a:r>
              <a:rPr lang="en-US" dirty="0"/>
              <a:t>C</a:t>
            </a:r>
            <a:r>
              <a:rPr lang="en-US" dirty="0" smtClean="0"/>
              <a:t>onsistent </a:t>
            </a:r>
            <a:r>
              <a:rPr lang="en-US" dirty="0"/>
              <a:t>with specific anatomic sites. </a:t>
            </a:r>
            <a:endParaRPr lang="en-US" dirty="0" smtClean="0"/>
          </a:p>
          <a:p>
            <a:pPr algn="just"/>
            <a:r>
              <a:rPr lang="en-US" i="1" dirty="0" smtClean="0"/>
              <a:t>Pure motor </a:t>
            </a:r>
            <a:r>
              <a:rPr lang="en-US" i="1" dirty="0"/>
              <a:t>lacunar stroke </a:t>
            </a:r>
            <a:r>
              <a:rPr lang="en-US" dirty="0"/>
              <a:t>is associated with involvement of </a:t>
            </a:r>
            <a:r>
              <a:rPr lang="en-US" dirty="0" smtClean="0"/>
              <a:t>the posterior </a:t>
            </a:r>
            <a:r>
              <a:rPr lang="en-US" dirty="0"/>
              <a:t>limb of the internal capsule, pons, and pyramids.</a:t>
            </a:r>
          </a:p>
          <a:p>
            <a:pPr algn="just"/>
            <a:r>
              <a:rPr lang="en-US" i="1" dirty="0"/>
              <a:t>Pure sensory lacunar stroke </a:t>
            </a:r>
            <a:r>
              <a:rPr lang="en-US" dirty="0"/>
              <a:t>is associated with </a:t>
            </a:r>
            <a:r>
              <a:rPr lang="en-US" dirty="0" smtClean="0"/>
              <a:t>involvement of </a:t>
            </a:r>
            <a:r>
              <a:rPr lang="en-US" dirty="0"/>
              <a:t>the </a:t>
            </a:r>
            <a:r>
              <a:rPr lang="en-US" dirty="0" err="1"/>
              <a:t>ventrolateral</a:t>
            </a:r>
            <a:r>
              <a:rPr lang="en-US" dirty="0"/>
              <a:t> thalamus or </a:t>
            </a:r>
            <a:r>
              <a:rPr lang="en-US" dirty="0" err="1"/>
              <a:t>thalamocortical</a:t>
            </a:r>
            <a:r>
              <a:rPr lang="en-US" dirty="0"/>
              <a:t> projections</a:t>
            </a:r>
            <a:r>
              <a:rPr lang="en-US" dirty="0" smtClean="0"/>
              <a:t>.</a:t>
            </a:r>
            <a:endParaRPr lang="en-US" dirty="0"/>
          </a:p>
        </p:txBody>
      </p:sp>
    </p:spTree>
    <p:extLst>
      <p:ext uri="{BB962C8B-B14F-4D97-AF65-F5344CB8AC3E}">
        <p14:creationId xmlns:p14="http://schemas.microsoft.com/office/powerpoint/2010/main" xmlns="" val="3049269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15200" cy="1154097"/>
          </a:xfrm>
        </p:spPr>
        <p:txBody>
          <a:bodyPr/>
          <a:lstStyle/>
          <a:p>
            <a:endParaRPr lang="en-US"/>
          </a:p>
        </p:txBody>
      </p:sp>
      <p:sp>
        <p:nvSpPr>
          <p:cNvPr id="3" name="Content Placeholder 2"/>
          <p:cNvSpPr>
            <a:spLocks noGrp="1"/>
          </p:cNvSpPr>
          <p:nvPr>
            <p:ph idx="1"/>
          </p:nvPr>
        </p:nvSpPr>
        <p:spPr>
          <a:xfrm>
            <a:off x="457200" y="1600200"/>
            <a:ext cx="8534400" cy="4876800"/>
          </a:xfrm>
        </p:spPr>
        <p:txBody>
          <a:bodyPr>
            <a:normAutofit/>
          </a:bodyPr>
          <a:lstStyle/>
          <a:p>
            <a:pPr algn="just"/>
            <a:r>
              <a:rPr lang="en-US" dirty="0" smtClean="0"/>
              <a:t>Dysarthria</a:t>
            </a:r>
            <a:r>
              <a:rPr lang="en-US" dirty="0"/>
              <a:t>/ clumsy hand syndrome (involving the base of the pons, genu of anterior limb or the internal </a:t>
            </a:r>
            <a:r>
              <a:rPr lang="en-US" dirty="0" smtClean="0"/>
              <a:t>capsule)</a:t>
            </a:r>
          </a:p>
          <a:p>
            <a:pPr algn="just"/>
            <a:r>
              <a:rPr lang="en-US" dirty="0" smtClean="0"/>
              <a:t>Ataxic </a:t>
            </a:r>
            <a:r>
              <a:rPr lang="en-US" dirty="0"/>
              <a:t>hemiparesis (involving the pons, genu of internal capsule, corona </a:t>
            </a:r>
            <a:r>
              <a:rPr lang="en-US" dirty="0" err="1"/>
              <a:t>radiata</a:t>
            </a:r>
            <a:r>
              <a:rPr lang="en-US" dirty="0"/>
              <a:t>, or cerebellum), sensory/motor stroke (involving the junction of the internal capsule and thalamus), or </a:t>
            </a:r>
            <a:endParaRPr lang="en-US" dirty="0" smtClean="0"/>
          </a:p>
          <a:p>
            <a:pPr algn="just"/>
            <a:r>
              <a:rPr lang="en-US" dirty="0" smtClean="0"/>
              <a:t>Dystonia/involuntary </a:t>
            </a:r>
            <a:r>
              <a:rPr lang="en-US" dirty="0"/>
              <a:t>movements (</a:t>
            </a:r>
            <a:r>
              <a:rPr lang="en-US" dirty="0" err="1"/>
              <a:t>choreoathetosis</a:t>
            </a:r>
            <a:r>
              <a:rPr lang="en-US" dirty="0"/>
              <a:t> with lacunar infarction of the putamen or </a:t>
            </a:r>
            <a:r>
              <a:rPr lang="en-US" dirty="0" err="1"/>
              <a:t>globus</a:t>
            </a:r>
            <a:r>
              <a:rPr lang="en-US" dirty="0"/>
              <a:t> pallidus; </a:t>
            </a:r>
            <a:r>
              <a:rPr lang="en-US" dirty="0" err="1"/>
              <a:t>hemiballismus</a:t>
            </a:r>
            <a:r>
              <a:rPr lang="en-US" dirty="0"/>
              <a:t> with involvement of the subthalamic nucleus). </a:t>
            </a:r>
          </a:p>
          <a:p>
            <a:pPr algn="just"/>
            <a:r>
              <a:rPr lang="en-US" dirty="0"/>
              <a:t>Deficits in consciousness, language, or visual fields are not seen in lacunar strokes as the higher cortical areas are preserved. </a:t>
            </a:r>
          </a:p>
          <a:p>
            <a:pPr algn="just"/>
            <a:r>
              <a:rPr lang="en-US" dirty="0"/>
              <a:t>A hypertensive hemorrhage affecting the thalamus can also produce central post-stroke pain.</a:t>
            </a:r>
          </a:p>
          <a:p>
            <a:endParaRPr lang="en-US" dirty="0"/>
          </a:p>
        </p:txBody>
      </p:sp>
    </p:spTree>
    <p:extLst>
      <p:ext uri="{BB962C8B-B14F-4D97-AF65-F5344CB8AC3E}">
        <p14:creationId xmlns:p14="http://schemas.microsoft.com/office/powerpoint/2010/main" xmlns="" val="2804531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687238" y="2967335"/>
            <a:ext cx="5769528"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adley Hand ITC" pitchFamily="66" charset="0"/>
              </a:rPr>
              <a:t>Thanks</a:t>
            </a: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adley Hand ITC" pitchFamily="66" charset="0"/>
              </a:rPr>
              <a:t>!</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radley Hand ITC" pitchFamily="66" charset="0"/>
            </a:endParaRPr>
          </a:p>
        </p:txBody>
      </p:sp>
    </p:spTree>
    <p:extLst>
      <p:ext uri="{BB962C8B-B14F-4D97-AF65-F5344CB8AC3E}">
        <p14:creationId xmlns:p14="http://schemas.microsoft.com/office/powerpoint/2010/main" xmlns="" val="1062036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315200" cy="1154097"/>
          </a:xfrm>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solidFill>
                  <a:srgbClr val="FF0000"/>
                </a:solidFill>
              </a:rPr>
              <a:t>Chemical regulation: </a:t>
            </a:r>
          </a:p>
          <a:p>
            <a:pPr lvl="1"/>
            <a:r>
              <a:rPr lang="en-US" dirty="0"/>
              <a:t>↑ </a:t>
            </a:r>
            <a:r>
              <a:rPr lang="en-US" dirty="0" smtClean="0"/>
              <a:t>PaCO2 or </a:t>
            </a:r>
            <a:r>
              <a:rPr lang="en-US" dirty="0"/>
              <a:t>↓</a:t>
            </a:r>
            <a:r>
              <a:rPr lang="en-US" dirty="0" smtClean="0"/>
              <a:t>PaO2 leads to </a:t>
            </a:r>
            <a:r>
              <a:rPr lang="en-US" dirty="0"/>
              <a:t>Vasodilation and increased </a:t>
            </a:r>
            <a:r>
              <a:rPr lang="en-US" dirty="0" smtClean="0"/>
              <a:t>CBF.</a:t>
            </a:r>
          </a:p>
          <a:p>
            <a:pPr lvl="1"/>
            <a:r>
              <a:rPr lang="en-US" dirty="0" smtClean="0"/>
              <a:t>↓ </a:t>
            </a:r>
            <a:r>
              <a:rPr lang="en-US" dirty="0"/>
              <a:t>PaCO2 </a:t>
            </a:r>
            <a:r>
              <a:rPr lang="en-US" dirty="0" smtClean="0"/>
              <a:t>or ↑ PaO2 leads to </a:t>
            </a:r>
            <a:r>
              <a:rPr lang="en-US" dirty="0"/>
              <a:t>vasoconstriction and decreased </a:t>
            </a:r>
            <a:r>
              <a:rPr lang="en-US" dirty="0" smtClean="0"/>
              <a:t>CBF. </a:t>
            </a:r>
            <a:endParaRPr lang="en-US" dirty="0"/>
          </a:p>
          <a:p>
            <a:pPr lvl="1"/>
            <a:r>
              <a:rPr lang="en-US" dirty="0" smtClean="0"/>
              <a:t>A </a:t>
            </a:r>
            <a:r>
              <a:rPr lang="en-US" dirty="0"/>
              <a:t>fall in pH (increased acidity) produces vasodilation</a:t>
            </a:r>
            <a:r>
              <a:rPr lang="en-US" dirty="0" smtClean="0"/>
              <a:t>, and </a:t>
            </a:r>
            <a:r>
              <a:rPr lang="en-US" dirty="0"/>
              <a:t>a rise in pH (increased alkalinity) produces  decrease in blood flow. </a:t>
            </a:r>
          </a:p>
          <a:p>
            <a:r>
              <a:rPr lang="en-US" dirty="0">
                <a:solidFill>
                  <a:srgbClr val="FF0000"/>
                </a:solidFill>
              </a:rPr>
              <a:t>Neurogenic </a:t>
            </a:r>
            <a:r>
              <a:rPr lang="en-US" dirty="0" smtClean="0">
                <a:solidFill>
                  <a:srgbClr val="FF0000"/>
                </a:solidFill>
              </a:rPr>
              <a:t>regulation</a:t>
            </a:r>
          </a:p>
          <a:p>
            <a:pPr lvl="1"/>
            <a:r>
              <a:rPr lang="en-US" dirty="0" smtClean="0"/>
              <a:t>Metabolites </a:t>
            </a:r>
          </a:p>
          <a:p>
            <a:pPr lvl="1"/>
            <a:r>
              <a:rPr lang="en-US" dirty="0" smtClean="0"/>
              <a:t>Blood pressure</a:t>
            </a:r>
          </a:p>
          <a:p>
            <a:pPr lvl="1"/>
            <a:r>
              <a:rPr lang="en-US" dirty="0" smtClean="0"/>
              <a:t>ICP</a:t>
            </a:r>
          </a:p>
          <a:p>
            <a:pPr lvl="1"/>
            <a:r>
              <a:rPr lang="en-US" dirty="0" smtClean="0"/>
              <a:t>Blood viscosity</a:t>
            </a:r>
          </a:p>
          <a:p>
            <a:r>
              <a:rPr lang="en-US" dirty="0" smtClean="0">
                <a:solidFill>
                  <a:srgbClr val="FF0000"/>
                </a:solidFill>
              </a:rPr>
              <a:t>Following </a:t>
            </a:r>
            <a:r>
              <a:rPr lang="en-US" dirty="0">
                <a:solidFill>
                  <a:srgbClr val="FF0000"/>
                </a:solidFill>
              </a:rPr>
              <a:t>stroke, </a:t>
            </a:r>
            <a:r>
              <a:rPr lang="en-US" dirty="0" smtClean="0">
                <a:solidFill>
                  <a:srgbClr val="FF0000"/>
                </a:solidFill>
              </a:rPr>
              <a:t>auto regulatory </a:t>
            </a:r>
            <a:r>
              <a:rPr lang="en-US" dirty="0">
                <a:solidFill>
                  <a:srgbClr val="FF0000"/>
                </a:solidFill>
              </a:rPr>
              <a:t>mechanisms may be impaired</a:t>
            </a:r>
            <a:r>
              <a:rPr lang="en-US" dirty="0"/>
              <a:t>.</a:t>
            </a:r>
          </a:p>
          <a:p>
            <a:endParaRPr lang="en-US" dirty="0"/>
          </a:p>
          <a:p>
            <a:endParaRPr lang="en-US" dirty="0"/>
          </a:p>
        </p:txBody>
      </p:sp>
    </p:spTree>
    <p:extLst>
      <p:ext uri="{BB962C8B-B14F-4D97-AF65-F5344CB8AC3E}">
        <p14:creationId xmlns:p14="http://schemas.microsoft.com/office/powerpoint/2010/main" xmlns="" val="1990589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1"/>
            <a:ext cx="7315200" cy="5775960"/>
          </a:xfrm>
        </p:spPr>
        <p:txBody>
          <a:bodyPr>
            <a:normAutofit/>
          </a:bodyPr>
          <a:lstStyle/>
          <a:p>
            <a:r>
              <a:rPr lang="en-US" dirty="0"/>
              <a:t>C</a:t>
            </a:r>
            <a:r>
              <a:rPr lang="en-US" dirty="0" smtClean="0"/>
              <a:t>erebral </a:t>
            </a:r>
            <a:r>
              <a:rPr lang="en-US" dirty="0"/>
              <a:t>vascular anatomy is </a:t>
            </a:r>
            <a:r>
              <a:rPr lang="en-US" dirty="0" smtClean="0"/>
              <a:t>essential to </a:t>
            </a:r>
            <a:r>
              <a:rPr lang="en-US" dirty="0"/>
              <a:t>understand the symptoms, diagnosis, and </a:t>
            </a:r>
            <a:r>
              <a:rPr lang="en-US" dirty="0" smtClean="0"/>
              <a:t>management of </a:t>
            </a:r>
            <a:r>
              <a:rPr lang="en-US" dirty="0"/>
              <a:t>stroke. </a:t>
            </a:r>
            <a:endParaRPr lang="en-US" dirty="0" smtClean="0"/>
          </a:p>
          <a:p>
            <a:r>
              <a:rPr lang="en-US" dirty="0" smtClean="0"/>
              <a:t>Internal carotid artery</a:t>
            </a:r>
          </a:p>
          <a:p>
            <a:r>
              <a:rPr lang="en-US" dirty="0" smtClean="0"/>
              <a:t>Vertebral artery (C6)</a:t>
            </a:r>
          </a:p>
          <a:p>
            <a:r>
              <a:rPr lang="en-US" dirty="0" smtClean="0"/>
              <a:t>Basilar artery</a:t>
            </a:r>
          </a:p>
          <a:p>
            <a:r>
              <a:rPr lang="en-US" dirty="0" smtClean="0"/>
              <a:t>Anterior cerebral artery</a:t>
            </a:r>
          </a:p>
          <a:p>
            <a:r>
              <a:rPr lang="en-US" dirty="0" smtClean="0"/>
              <a:t>Middle cerebral artery</a:t>
            </a:r>
          </a:p>
          <a:p>
            <a:r>
              <a:rPr lang="en-US" dirty="0" smtClean="0"/>
              <a:t>Posterior cerebral artery</a:t>
            </a:r>
          </a:p>
          <a:p>
            <a:r>
              <a:rPr lang="en-US" dirty="0" smtClean="0">
                <a:solidFill>
                  <a:srgbClr val="FF0000"/>
                </a:solidFill>
              </a:rPr>
              <a:t>Posterior communicating artery</a:t>
            </a:r>
          </a:p>
          <a:p>
            <a:r>
              <a:rPr lang="en-US" dirty="0" smtClean="0">
                <a:solidFill>
                  <a:srgbClr val="FF0000"/>
                </a:solidFill>
              </a:rPr>
              <a:t>Anterior communicating artery</a:t>
            </a:r>
          </a:p>
          <a:p>
            <a:r>
              <a:rPr lang="en-US" dirty="0" smtClean="0"/>
              <a:t>Superior cerebellar artery</a:t>
            </a:r>
          </a:p>
          <a:p>
            <a:r>
              <a:rPr lang="en-US" dirty="0" smtClean="0"/>
              <a:t>Inferior cerebellar artery</a:t>
            </a:r>
          </a:p>
          <a:p>
            <a:pPr lvl="1"/>
            <a:r>
              <a:rPr lang="en-US" dirty="0" smtClean="0"/>
              <a:t>Anterior inferior cerebellar artery</a:t>
            </a:r>
          </a:p>
          <a:p>
            <a:pPr lvl="1"/>
            <a:r>
              <a:rPr lang="en-US" dirty="0" smtClean="0"/>
              <a:t>Posterior inferior </a:t>
            </a:r>
            <a:r>
              <a:rPr lang="en-US" dirty="0" err="1" smtClean="0"/>
              <a:t>cerebellar</a:t>
            </a:r>
            <a:r>
              <a:rPr lang="en-US" dirty="0" smtClean="0"/>
              <a:t> artery</a:t>
            </a:r>
          </a:p>
        </p:txBody>
      </p:sp>
    </p:spTree>
    <p:extLst>
      <p:ext uri="{BB962C8B-B14F-4D97-AF65-F5344CB8AC3E}">
        <p14:creationId xmlns:p14="http://schemas.microsoft.com/office/powerpoint/2010/main" xmlns="" val="156377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228600"/>
            <a:ext cx="90678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2982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Vascular Syndromes</a:t>
            </a:r>
            <a:endParaRPr lang="en-US" dirty="0"/>
          </a:p>
        </p:txBody>
      </p:sp>
      <p:sp>
        <p:nvSpPr>
          <p:cNvPr id="3" name="Content Placeholder 2"/>
          <p:cNvSpPr>
            <a:spLocks noGrp="1"/>
          </p:cNvSpPr>
          <p:nvPr>
            <p:ph idx="1"/>
          </p:nvPr>
        </p:nvSpPr>
        <p:spPr/>
        <p:txBody>
          <a:bodyPr/>
          <a:lstStyle/>
          <a:p>
            <a:r>
              <a:rPr lang="en-US" dirty="0" smtClean="0"/>
              <a:t>Anterior cerebral artery syndrome</a:t>
            </a:r>
          </a:p>
          <a:p>
            <a:r>
              <a:rPr lang="en-US" dirty="0" smtClean="0"/>
              <a:t>Middle cerebral artery syndrome</a:t>
            </a:r>
          </a:p>
          <a:p>
            <a:r>
              <a:rPr lang="en-US" dirty="0" smtClean="0"/>
              <a:t>Posterior cerebral artery syndrome</a:t>
            </a:r>
          </a:p>
          <a:p>
            <a:r>
              <a:rPr lang="en-US" dirty="0" smtClean="0"/>
              <a:t>Lacunar syndromes</a:t>
            </a:r>
          </a:p>
          <a:p>
            <a:r>
              <a:rPr lang="en-US" dirty="0" smtClean="0"/>
              <a:t>Internal carotid artery syndrome</a:t>
            </a:r>
          </a:p>
          <a:p>
            <a:endParaRPr lang="en-US" dirty="0"/>
          </a:p>
        </p:txBody>
      </p:sp>
    </p:spTree>
    <p:extLst>
      <p:ext uri="{BB962C8B-B14F-4D97-AF65-F5344CB8AC3E}">
        <p14:creationId xmlns:p14="http://schemas.microsoft.com/office/powerpoint/2010/main" xmlns="" val="341798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Anterior Cerebral Artery </a:t>
            </a:r>
            <a:r>
              <a:rPr lang="en-US" b="1" dirty="0" smtClean="0"/>
              <a:t>Syndrome</a:t>
            </a:r>
            <a:endParaRPr lang="en-US" dirty="0"/>
          </a:p>
        </p:txBody>
      </p:sp>
      <p:sp>
        <p:nvSpPr>
          <p:cNvPr id="3" name="Content Placeholder 2"/>
          <p:cNvSpPr>
            <a:spLocks noGrp="1"/>
          </p:cNvSpPr>
          <p:nvPr>
            <p:ph idx="1"/>
          </p:nvPr>
        </p:nvSpPr>
        <p:spPr/>
        <p:txBody>
          <a:bodyPr>
            <a:normAutofit/>
          </a:bodyPr>
          <a:lstStyle/>
          <a:p>
            <a:r>
              <a:rPr lang="en-US" dirty="0" smtClean="0"/>
              <a:t>It supplies </a:t>
            </a:r>
            <a:r>
              <a:rPr lang="en-US" dirty="0"/>
              <a:t>the medial aspect of the cerebral </a:t>
            </a:r>
            <a:r>
              <a:rPr lang="en-US" dirty="0" smtClean="0"/>
              <a:t>hemisphere (frontal </a:t>
            </a:r>
            <a:r>
              <a:rPr lang="en-US" dirty="0"/>
              <a:t>and parietal lobes) and subcortical </a:t>
            </a:r>
            <a:r>
              <a:rPr lang="en-US" dirty="0" smtClean="0"/>
              <a:t>structures, including </a:t>
            </a:r>
            <a:r>
              <a:rPr lang="en-US" dirty="0"/>
              <a:t>the basal ganglia (anterior internal capsule, </a:t>
            </a:r>
            <a:r>
              <a:rPr lang="en-US" dirty="0" smtClean="0"/>
              <a:t>inferior caudate </a:t>
            </a:r>
            <a:r>
              <a:rPr lang="en-US" dirty="0"/>
              <a:t>nucleus), anterior fornix, and anterior </a:t>
            </a:r>
            <a:r>
              <a:rPr lang="en-US" dirty="0" smtClean="0"/>
              <a:t>four fifths </a:t>
            </a:r>
            <a:r>
              <a:rPr lang="en-US" dirty="0"/>
              <a:t>of the corpus </a:t>
            </a:r>
            <a:r>
              <a:rPr lang="en-US" dirty="0" smtClean="0"/>
              <a:t>callosum. </a:t>
            </a:r>
          </a:p>
        </p:txBody>
      </p:sp>
    </p:spTree>
    <p:extLst>
      <p:ext uri="{BB962C8B-B14F-4D97-AF65-F5344CB8AC3E}">
        <p14:creationId xmlns:p14="http://schemas.microsoft.com/office/powerpoint/2010/main" xmlns="" val="339067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315200" cy="5852161"/>
          </a:xfrm>
        </p:spPr>
        <p:txBody>
          <a:bodyPr>
            <a:noAutofit/>
          </a:bodyPr>
          <a:lstStyle/>
          <a:p>
            <a:r>
              <a:rPr lang="en-US" sz="2800" dirty="0"/>
              <a:t>Because the anterior communicating artery allows perfusion of the proximal anterior cerebral artery from either side, occlusion proximal to this point results in minimal </a:t>
            </a:r>
            <a:r>
              <a:rPr lang="en-US" sz="2800" dirty="0" smtClean="0"/>
              <a:t>deficit</a:t>
            </a:r>
            <a:r>
              <a:rPr lang="en-US" sz="2800" dirty="0" smtClean="0"/>
              <a:t>. More </a:t>
            </a:r>
            <a:r>
              <a:rPr lang="en-US" sz="2800" dirty="0"/>
              <a:t>distal lesions produce more significant deficits.</a:t>
            </a:r>
          </a:p>
          <a:p>
            <a:r>
              <a:rPr lang="en-US" sz="2800" dirty="0" smtClean="0">
                <a:solidFill>
                  <a:srgbClr val="FF0000"/>
                </a:solidFill>
              </a:rPr>
              <a:t>The </a:t>
            </a:r>
            <a:r>
              <a:rPr lang="en-US" sz="2800" dirty="0">
                <a:solidFill>
                  <a:srgbClr val="FF0000"/>
                </a:solidFill>
              </a:rPr>
              <a:t>most common characteristic of ACA syndrome is contralateral hemiparesis and sensory loss with greater involvement of the lower extremity because the </a:t>
            </a:r>
            <a:r>
              <a:rPr lang="en-US" sz="2800" dirty="0" smtClean="0">
                <a:solidFill>
                  <a:srgbClr val="FF0000"/>
                </a:solidFill>
              </a:rPr>
              <a:t>so </a:t>
            </a:r>
            <a:r>
              <a:rPr lang="en-US" sz="2800" dirty="0" err="1" smtClean="0">
                <a:solidFill>
                  <a:srgbClr val="FF0000"/>
                </a:solidFill>
              </a:rPr>
              <a:t>matotopic</a:t>
            </a:r>
            <a:r>
              <a:rPr lang="en-US" sz="2800" dirty="0" smtClean="0">
                <a:solidFill>
                  <a:srgbClr val="FF0000"/>
                </a:solidFill>
              </a:rPr>
              <a:t> </a:t>
            </a:r>
            <a:r>
              <a:rPr lang="en-US" sz="2800" dirty="0">
                <a:solidFill>
                  <a:srgbClr val="FF0000"/>
                </a:solidFill>
              </a:rPr>
              <a:t>organization of the medial aspect of the cortex includes the functional area for the lower extremity</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xmlns="" val="2507704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1" y="228600"/>
            <a:ext cx="8991600" cy="6324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0304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190</TotalTime>
  <Words>1287</Words>
  <Application>Microsoft Office PowerPoint</Application>
  <PresentationFormat>On-screen Show (4:3)</PresentationFormat>
  <Paragraphs>90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Perspective</vt:lpstr>
      <vt:lpstr>Stroke 15</vt:lpstr>
      <vt:lpstr>Cerebral Blood Flow (CBF)</vt:lpstr>
      <vt:lpstr>Slide 3</vt:lpstr>
      <vt:lpstr>Slide 4</vt:lpstr>
      <vt:lpstr>Slide 5</vt:lpstr>
      <vt:lpstr>Vascular Syndromes</vt:lpstr>
      <vt:lpstr>Anterior Cerebral Artery Syndrome</vt:lpstr>
      <vt:lpstr>Slide 8</vt:lpstr>
      <vt:lpstr>Slide 9</vt:lpstr>
      <vt:lpstr>Slide 10</vt:lpstr>
      <vt:lpstr>Middle Cerebral Artery Syndrome</vt:lpstr>
      <vt:lpstr>Slide 12</vt:lpstr>
      <vt:lpstr>Slide 13</vt:lpstr>
      <vt:lpstr>Slide 14</vt:lpstr>
      <vt:lpstr>Posterior Cerebral Artery Syndrome </vt:lpstr>
      <vt:lpstr>Slide 16</vt:lpstr>
      <vt:lpstr>Slide 17</vt:lpstr>
      <vt:lpstr>Slide 18</vt:lpstr>
      <vt:lpstr>Internal Carotid Artery Syndrome</vt:lpstr>
      <vt:lpstr>Vertebrobasilar Artery Syndrome</vt:lpstr>
      <vt:lpstr>Slide 21</vt:lpstr>
      <vt:lpstr>Slide 22</vt:lpstr>
      <vt:lpstr>Slide 23</vt:lpstr>
      <vt:lpstr>Slide 24</vt:lpstr>
      <vt:lpstr>Lacunar Syndromes</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16</cp:revision>
  <dcterms:created xsi:type="dcterms:W3CDTF">2006-08-16T00:00:00Z</dcterms:created>
  <dcterms:modified xsi:type="dcterms:W3CDTF">2018-04-11T05:39:17Z</dcterms:modified>
</cp:coreProperties>
</file>