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53048"/>
            <a:ext cx="8596668" cy="1133341"/>
          </a:xfrm>
        </p:spPr>
        <p:txBody>
          <a:bodyPr>
            <a:normAutofit fontScale="90000"/>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Class limit, Class Boundaries, Class Mark</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228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67424"/>
            <a:ext cx="9080819" cy="7791719"/>
          </a:xfrm>
        </p:spPr>
        <p:txBody>
          <a:bodyPr>
            <a:noAutofit/>
          </a:bodyPr>
          <a:lstStyle/>
          <a:p>
            <a:pPr lvl="0" defTabSz="914400" eaLnBrk="0" fontAlgn="base" hangingPunct="0">
              <a:spcAft>
                <a:spcPct val="0"/>
              </a:spcAft>
              <a:tabLst>
                <a:tab pos="430213" algn="l"/>
              </a:tabLst>
            </a:pP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a:t>
            </a:r>
            <a:r>
              <a:rPr lang="en-US" sz="2400" b="1"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Limit:</a:t>
            </a:r>
            <a:r>
              <a:rPr lang="en-US" sz="24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a:t>
            </a: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limit are defined as the number and values, the variables which describe the smaller number is the lower class limit and larger number is upper class limit, class limit should be well defined and there should be no overlapping.</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from these can be obtained by taking the average of upper class limit of one class and lower class limit of next class.,</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Boundaries:</a:t>
            </a:r>
            <a:r>
              <a:rPr lang="en-US" sz="2400" b="1" dirty="0">
                <a:solidFill>
                  <a:schemeClr val="tx1"/>
                </a:solidFill>
              </a:rPr>
              <a:t/>
            </a:r>
            <a:br>
              <a:rPr lang="en-US" sz="2400" b="1" dirty="0">
                <a:solidFill>
                  <a:schemeClr val="tx1"/>
                </a:solidFill>
              </a:rPr>
            </a:b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Lower class Boundaries:</a:t>
            </a:r>
            <a:r>
              <a:rPr lang="en-US" sz="2400" b="1" dirty="0">
                <a:solidFill>
                  <a:schemeClr val="tx1"/>
                </a:solidFill>
              </a:rPr>
              <a:t/>
            </a:r>
            <a:br>
              <a:rPr lang="en-US" sz="2400" b="1" dirty="0">
                <a:solidFill>
                  <a:schemeClr val="tx1"/>
                </a:solidFill>
              </a:rPr>
            </a:b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chemeClr val="tx1"/>
                </a:solidFill>
              </a:rPr>
              <a:t/>
            </a:r>
            <a:br>
              <a:rPr lang="en-US" sz="2400" b="1"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Lower class boundaries can be obtained by subtracting half a unit of measure from the lower class limit.</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Upper class Boundaries</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Upper-class boundaries can be obtained by adding half a unit of measure from the upper class.</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86357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546501"/>
          </a:xfrm>
        </p:spPr>
        <p:txBody>
          <a:bodyPr>
            <a:normAutofit/>
          </a:bodyPr>
          <a:lstStyle/>
          <a:p>
            <a:pPr lvl="0" defTabSz="914400" eaLnBrk="0" fontAlgn="base" hangingPunct="0">
              <a:spcAft>
                <a:spcPct val="0"/>
              </a:spcAft>
              <a:tabLst>
                <a:tab pos="430213" algn="l"/>
              </a:tabLst>
            </a:pP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For example</a:t>
            </a:r>
            <a:r>
              <a:rPr lang="en-US" sz="2400" b="1" dirty="0">
                <a:solidFill>
                  <a:schemeClr val="tx1"/>
                </a:solidFill>
              </a:rPr>
              <a:t/>
            </a:r>
            <a:br>
              <a:rPr lang="en-US" sz="2400" b="1"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55-57</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58-60</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61-63</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bounteous formula: </a:t>
            </a: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58-57=1/2 </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0.5</a:t>
            </a:r>
            <a:b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0.5-55, 0.5+57</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68961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6048777"/>
          </a:xfrm>
        </p:spPr>
        <p:txBody>
          <a:bodyPr>
            <a:noAutofit/>
          </a:bodyPr>
          <a:lstStyle/>
          <a:p>
            <a:pPr lvl="0" defTabSz="914400" eaLnBrk="0" fontAlgn="base" hangingPunct="0">
              <a:spcAft>
                <a:spcPct val="0"/>
              </a:spcAft>
              <a:tabLst>
                <a:tab pos="430213" algn="l"/>
              </a:tabLst>
            </a:pP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a:t>
            </a:r>
            <a:r>
              <a:rPr lang="en-US" sz="24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mark:</a:t>
            </a:r>
            <a:r>
              <a:rPr lang="en-US" sz="2400" b="1" dirty="0">
                <a:solidFill>
                  <a:schemeClr val="tx1"/>
                </a:solidFill>
              </a:rPr>
              <a:t/>
            </a:r>
            <a:br>
              <a:rPr lang="en-US" sz="2400" b="1"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 Mark also called as class mid point which divides each class into two parts.</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In practice, it is obtained by dividing either sum of the lower and upper class limit of the class or the sum of the lower and upper boundaries of the class.</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Classes interval:</a:t>
            </a:r>
            <a:r>
              <a:rPr lang="en-US" sz="2400" b="1" dirty="0">
                <a:solidFill>
                  <a:schemeClr val="tx1"/>
                </a:solidFill>
              </a:rPr>
              <a:t/>
            </a:r>
            <a:br>
              <a:rPr lang="en-US" sz="2400" b="1"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tx1"/>
                </a:solidFill>
              </a:rPr>
              <a:t/>
            </a:r>
            <a:br>
              <a:rPr lang="en-US" sz="2400" dirty="0">
                <a:solidFill>
                  <a:schemeClr val="tx1"/>
                </a:solidFill>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 </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difference between upper and lower class boundary of a class is called interval or class interval of a class. And we represent this as </a:t>
            </a: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521479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851042"/>
          </a:xfrm>
        </p:spPr>
        <p:txBody>
          <a:bodyPr>
            <a:normAutofit fontScale="90000"/>
          </a:bodyPr>
          <a:lstStyle/>
          <a:p>
            <a:pPr fontAlgn="t"/>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b="1" dirty="0">
                <a:solidFill>
                  <a:schemeClr val="tx1"/>
                </a:solidFill>
                <a:latin typeface="Times New Roman" panose="02020603050405020304" pitchFamily="18" charset="0"/>
                <a:cs typeface="Times New Roman" panose="02020603050405020304" pitchFamily="18" charset="0"/>
              </a:rPr>
              <a:t>Class mark</a:t>
            </a:r>
            <a:br>
              <a:rPr lang="en-US" b="1"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10-19</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10+19=/2=14.5</a:t>
            </a:r>
            <a:br>
              <a:rPr lang="en-US" dirty="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20-29</a:t>
            </a:r>
            <a:r>
              <a:rPr lang="en-US" dirty="0">
                <a:solidFill>
                  <a:schemeClr val="tx1"/>
                </a:solidFill>
                <a:latin typeface="Times New Roman" panose="02020603050405020304" pitchFamily="18" charset="0"/>
                <a:cs typeface="Times New Roman" panose="02020603050405020304" pitchFamily="18" charset="0"/>
              </a:rPr>
              <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20+29=/2=24.5</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40-49</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40+49=/2=44.5</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8243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1" y="141668"/>
            <a:ext cx="9055061" cy="6168980"/>
          </a:xfrm>
        </p:spPr>
        <p:txBody>
          <a:bodyPr>
            <a:normAutofit/>
          </a:bodyPr>
          <a:lstStyle/>
          <a:p>
            <a:r>
              <a:rPr lang="en-US" sz="3200" b="1" dirty="0">
                <a:solidFill>
                  <a:schemeClr val="tx1"/>
                </a:solidFill>
                <a:latin typeface="Times New Roman" panose="02020603050405020304" pitchFamily="18" charset="0"/>
                <a:cs typeface="Times New Roman" panose="02020603050405020304" pitchFamily="18" charset="0"/>
              </a:rPr>
              <a:t>Question 2: These data represent the record high temperatures for each of the 60 states.</a:t>
            </a:r>
            <a:r>
              <a:rPr lang="en-US" sz="3200"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rPr>
              <a:t> </a:t>
            </a: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Construct a grouped frequency distribution for the </a:t>
            </a:r>
            <a:r>
              <a:rPr lang="en-US" sz="3200" b="1" dirty="0" smtClean="0">
                <a:solidFill>
                  <a:schemeClr val="tx1"/>
                </a:solidFill>
                <a:latin typeface="Times New Roman" panose="02020603050405020304" pitchFamily="18" charset="0"/>
                <a:cs typeface="Times New Roman" panose="02020603050405020304" pitchFamily="18" charset="0"/>
              </a:rPr>
              <a:t>given </a:t>
            </a:r>
            <a:r>
              <a:rPr lang="en-US" sz="3200" b="1" dirty="0">
                <a:solidFill>
                  <a:schemeClr val="tx1"/>
                </a:solidFill>
                <a:latin typeface="Times New Roman" panose="02020603050405020304" pitchFamily="18" charset="0"/>
                <a:cs typeface="Times New Roman" panose="02020603050405020304" pitchFamily="18" charset="0"/>
              </a:rPr>
              <a:t>data. </a:t>
            </a:r>
            <a:r>
              <a:rPr lang="en-US" sz="3200" b="1" dirty="0" smtClean="0">
                <a:solidFill>
                  <a:schemeClr val="tx1"/>
                </a:solidFill>
                <a:latin typeface="Times New Roman" panose="02020603050405020304" pitchFamily="18" charset="0"/>
                <a:cs typeface="Times New Roman" panose="02020603050405020304" pitchFamily="18" charset="0"/>
              </a:rPr>
              <a:t/>
            </a:r>
            <a:br>
              <a:rPr lang="en-US" sz="3200" b="1" dirty="0" smtClean="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nvGraphicFramePr>
        <p:xfrm>
          <a:off x="2041366" y="3004026"/>
          <a:ext cx="5869305" cy="1880616"/>
        </p:xfrm>
        <a:graphic>
          <a:graphicData uri="http://schemas.openxmlformats.org/drawingml/2006/table">
            <a:tbl>
              <a:tblPr firstRow="1" firstCol="1" bandRow="1">
                <a:tableStyleId>{5C22544A-7EE6-4342-B048-85BDC9FD1C3A}</a:tableStyleId>
              </a:tblPr>
              <a:tblGrid>
                <a:gridCol w="586740"/>
                <a:gridCol w="586740"/>
                <a:gridCol w="586740"/>
                <a:gridCol w="586740"/>
                <a:gridCol w="586740"/>
                <a:gridCol w="586740"/>
                <a:gridCol w="586740"/>
                <a:gridCol w="587375"/>
                <a:gridCol w="587375"/>
                <a:gridCol w="587375"/>
              </a:tblGrid>
              <a:tr h="274320">
                <a:tc>
                  <a:txBody>
                    <a:bodyPr/>
                    <a:lstStyle/>
                    <a:p>
                      <a:pPr marL="0" marR="0" algn="just">
                        <a:lnSpc>
                          <a:spcPct val="200000"/>
                        </a:lnSpc>
                        <a:spcBef>
                          <a:spcPts val="0"/>
                        </a:spcBef>
                        <a:spcAft>
                          <a:spcPts val="0"/>
                        </a:spcAft>
                      </a:pPr>
                      <a:r>
                        <a:rPr lang="en-US" sz="1200">
                          <a:effectLst/>
                        </a:rPr>
                        <a:t>106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109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320">
                <a:tc>
                  <a:txBody>
                    <a:bodyPr/>
                    <a:lstStyle/>
                    <a:p>
                      <a:pPr marL="0" marR="0" algn="just">
                        <a:lnSpc>
                          <a:spcPct val="200000"/>
                        </a:lnSpc>
                        <a:spcBef>
                          <a:spcPts val="0"/>
                        </a:spcBef>
                        <a:spcAft>
                          <a:spcPts val="0"/>
                        </a:spcAft>
                      </a:pPr>
                      <a:r>
                        <a:rPr lang="en-US" sz="1200">
                          <a:effectLst/>
                        </a:rPr>
                        <a:t>123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320">
                <a:tc>
                  <a:txBody>
                    <a:bodyPr/>
                    <a:lstStyle/>
                    <a:p>
                      <a:pPr marL="0" marR="0" algn="just">
                        <a:lnSpc>
                          <a:spcPct val="200000"/>
                        </a:lnSpc>
                        <a:spcBef>
                          <a:spcPts val="0"/>
                        </a:spcBef>
                        <a:spcAft>
                          <a:spcPts val="0"/>
                        </a:spcAft>
                      </a:pPr>
                      <a:r>
                        <a:rPr lang="en-US" sz="1200">
                          <a:effectLst/>
                        </a:rPr>
                        <a:t>139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204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320">
                <a:tc>
                  <a:txBody>
                    <a:bodyPr/>
                    <a:lstStyle/>
                    <a:p>
                      <a:pPr marL="0" marR="0" algn="just">
                        <a:lnSpc>
                          <a:spcPct val="200000"/>
                        </a:lnSpc>
                        <a:spcBef>
                          <a:spcPts val="0"/>
                        </a:spcBef>
                        <a:spcAft>
                          <a:spcPts val="0"/>
                        </a:spcAft>
                      </a:pPr>
                      <a:r>
                        <a:rPr lang="en-US" sz="1200">
                          <a:effectLst/>
                        </a:rPr>
                        <a:t>111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185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320">
                <a:tc>
                  <a:txBody>
                    <a:bodyPr/>
                    <a:lstStyle/>
                    <a:p>
                      <a:pPr marL="0" marR="0" algn="just">
                        <a:lnSpc>
                          <a:spcPct val="200000"/>
                        </a:lnSpc>
                        <a:spcBef>
                          <a:spcPts val="0"/>
                        </a:spcBef>
                        <a:spcAft>
                          <a:spcPts val="0"/>
                        </a:spcAft>
                      </a:pPr>
                      <a:r>
                        <a:rPr lang="en-US" sz="1200">
                          <a:effectLst/>
                        </a:rPr>
                        <a:t>162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173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74320">
                <a:tc>
                  <a:txBody>
                    <a:bodyPr/>
                    <a:lstStyle/>
                    <a:p>
                      <a:pPr marL="0" marR="0" algn="just">
                        <a:lnSpc>
                          <a:spcPct val="200000"/>
                        </a:lnSpc>
                        <a:spcBef>
                          <a:spcPts val="0"/>
                        </a:spcBef>
                        <a:spcAft>
                          <a:spcPts val="0"/>
                        </a:spcAft>
                      </a:pPr>
                      <a:r>
                        <a:rPr lang="en-US" sz="1200">
                          <a:effectLst/>
                        </a:rPr>
                        <a:t>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a:effectLst/>
                        </a:rPr>
                        <a:t>118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a:lnSpc>
                          <a:spcPct val="200000"/>
                        </a:lnSpc>
                        <a:spcBef>
                          <a:spcPts val="0"/>
                        </a:spcBef>
                        <a:spcAft>
                          <a:spcPts val="0"/>
                        </a:spcAft>
                      </a:pPr>
                      <a:r>
                        <a:rPr lang="en-US" sz="1200" dirty="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610795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321972" y="193183"/>
                <a:ext cx="8952030" cy="6478073"/>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Solution: </a:t>
                </a:r>
                <a:r>
                  <a:rPr lang="en-US" sz="2400" dirty="0">
                    <a:solidFill>
                      <a:schemeClr val="tx1"/>
                    </a:solidFill>
                    <a:latin typeface="Times New Roman" panose="02020603050405020304" pitchFamily="18" charset="0"/>
                    <a:cs typeface="Times New Roman" panose="02020603050405020304" pitchFamily="18" charset="0"/>
                  </a:rPr>
                  <a:t>After collecting data frequency distribution is constructed to have a quick understanding about the nature of data. Outlier and missing values can be detected in the first step. It also gives the idea of distribution of the data. To construct frequency distribution table, find range, class interval, class boundaries, tally, frequencies and the mid-point. Number of classes should be in between 5 - 15 for better and quick descriptive details of our data.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Range = </a:t>
                </a:r>
                <a14:m>
                  <m:oMath xmlns:m="http://schemas.openxmlformats.org/officeDocument/2006/math">
                    <m:r>
                      <m:rPr>
                        <m:sty m:val="p"/>
                      </m:rPr>
                      <a:rPr lang="en-US" sz="2400">
                        <a:solidFill>
                          <a:schemeClr val="tx1"/>
                        </a:solidFill>
                      </a:rPr>
                      <m:t>Highest</m:t>
                    </m:r>
                    <m:r>
                      <a:rPr lang="en-US" sz="2400">
                        <a:solidFill>
                          <a:schemeClr val="tx1"/>
                        </a:solidFill>
                      </a:rPr>
                      <m:t> </m:t>
                    </m:r>
                    <m:r>
                      <m:rPr>
                        <m:sty m:val="p"/>
                      </m:rPr>
                      <a:rPr lang="en-US" sz="2400">
                        <a:solidFill>
                          <a:schemeClr val="tx1"/>
                        </a:solidFill>
                      </a:rPr>
                      <m:t>value</m:t>
                    </m:r>
                    <m:r>
                      <a:rPr lang="en-US" sz="2400" i="1">
                        <a:solidFill>
                          <a:schemeClr val="tx1"/>
                        </a:solidFill>
                      </a:rPr>
                      <m:t>−</m:t>
                    </m:r>
                    <m:r>
                      <a:rPr lang="en-US" sz="2400">
                        <a:solidFill>
                          <a:schemeClr val="tx1"/>
                        </a:solidFill>
                      </a:rPr>
                      <m:t> </m:t>
                    </m:r>
                    <m:r>
                      <m:rPr>
                        <m:sty m:val="p"/>
                      </m:rPr>
                      <a:rPr lang="en-US" sz="2400">
                        <a:solidFill>
                          <a:schemeClr val="tx1"/>
                        </a:solidFill>
                      </a:rPr>
                      <m:t>Lowest</m:t>
                    </m:r>
                    <m:r>
                      <a:rPr lang="en-US" sz="2400">
                        <a:solidFill>
                          <a:schemeClr val="tx1"/>
                        </a:solidFill>
                      </a:rPr>
                      <m:t> </m:t>
                    </m:r>
                    <m:r>
                      <m:rPr>
                        <m:sty m:val="p"/>
                      </m:rPr>
                      <a:rPr lang="en-US" sz="2400">
                        <a:solidFill>
                          <a:schemeClr val="tx1"/>
                        </a:solidFill>
                      </a:rPr>
                      <m:t>value</m:t>
                    </m:r>
                  </m:oMath>
                </a14:m>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Range	= 204 – 68 =.&gt; 136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Now,					K = 1+3.3 log N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Where, K =No. of classes, N=Total no. of observations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K = 1+3.3 log (60)</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 1+ 3.3 (1.77)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K = 6.841 ≈ 7</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321972" y="193183"/>
                <a:ext cx="8952030" cy="6478073"/>
              </a:xfrm>
              <a:blipFill rotWithShape="0">
                <a:blip r:embed="rId2"/>
                <a:stretch>
                  <a:fillRect l="-1090" t="-753" r="-341"/>
                </a:stretch>
              </a:blipFill>
            </p:spPr>
            <p:txBody>
              <a:bodyPr/>
              <a:lstStyle/>
              <a:p>
                <a:r>
                  <a:rPr lang="en-US">
                    <a:noFill/>
                  </a:rPr>
                  <a:t> </a:t>
                </a:r>
              </a:p>
            </p:txBody>
          </p:sp>
        </mc:Fallback>
      </mc:AlternateContent>
    </p:spTree>
    <p:extLst>
      <p:ext uri="{BB962C8B-B14F-4D97-AF65-F5344CB8AC3E}">
        <p14:creationId xmlns:p14="http://schemas.microsoft.com/office/powerpoint/2010/main" val="202253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677334" y="609599"/>
                <a:ext cx="8596668" cy="5894231"/>
              </a:xfrm>
            </p:spPr>
            <p:txBody>
              <a:bodyPr>
                <a:noAutofit/>
              </a:bodyPr>
              <a:lstStyle/>
              <a:p>
                <a:r>
                  <a:rPr lang="en-US" sz="2400" dirty="0" smtClean="0">
                    <a:solidFill>
                      <a:schemeClr val="tx1"/>
                    </a:solidFill>
                    <a:latin typeface="Times New Roman" panose="02020603050405020304" pitchFamily="18" charset="0"/>
                    <a:cs typeface="Times New Roman" panose="02020603050405020304" pitchFamily="18" charset="0"/>
                  </a:rPr>
                  <a:t>So, we will construct 7 classes and now to find class interval.</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h =  </a:t>
                </a:r>
                <a14:m>
                  <m:oMath xmlns:m="http://schemas.openxmlformats.org/officeDocument/2006/math">
                    <m:f>
                      <m:fPr>
                        <m:ctrlPr>
                          <a:rPr lang="en-US" sz="2400" i="1">
                            <a:solidFill>
                              <a:schemeClr val="tx1"/>
                            </a:solidFill>
                          </a:rPr>
                        </m:ctrlPr>
                      </m:fPr>
                      <m:num>
                        <m:r>
                          <a:rPr lang="en-US" sz="2400" i="1">
                            <a:solidFill>
                              <a:schemeClr val="tx1"/>
                            </a:solidFill>
                          </a:rPr>
                          <m:t>𝑅𝑎𝑛𝑔𝑒</m:t>
                        </m:r>
                      </m:num>
                      <m:den>
                        <m:r>
                          <a:rPr lang="en-US" sz="2400" i="1">
                            <a:solidFill>
                              <a:schemeClr val="tx1"/>
                            </a:solidFill>
                          </a:rPr>
                          <m:t>𝐾</m:t>
                        </m:r>
                      </m:den>
                    </m:f>
                  </m:oMath>
                </a14:m>
                <a:r>
                  <a:rPr lang="en-US" sz="2400" dirty="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a:solidFill>
                              <a:schemeClr val="tx1"/>
                            </a:solidFill>
                          </a:rPr>
                        </m:ctrlPr>
                      </m:fPr>
                      <m:num>
                        <m:r>
                          <a:rPr lang="en-US" sz="2400" i="1">
                            <a:solidFill>
                              <a:schemeClr val="tx1"/>
                            </a:solidFill>
                          </a:rPr>
                          <m:t>136</m:t>
                        </m:r>
                      </m:num>
                      <m:den>
                        <m:r>
                          <a:rPr lang="en-US" sz="2400" i="1">
                            <a:solidFill>
                              <a:schemeClr val="tx1"/>
                            </a:solidFill>
                          </a:rPr>
                          <m:t>6.841</m:t>
                        </m:r>
                      </m:den>
                    </m:f>
                  </m:oMath>
                </a14:m>
                <a:r>
                  <a:rPr lang="en-US" sz="2400" dirty="0">
                    <a:solidFill>
                      <a:schemeClr val="tx1"/>
                    </a:solidFill>
                    <a:latin typeface="Times New Roman" panose="02020603050405020304" pitchFamily="18" charset="0"/>
                    <a:cs typeface="Times New Roman" panose="02020603050405020304" pitchFamily="18" charset="0"/>
                  </a:rPr>
                  <a:t> = 19.88 ≈ 20</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To </a:t>
                </a:r>
                <a:r>
                  <a:rPr lang="en-US" sz="2400" dirty="0">
                    <a:solidFill>
                      <a:schemeClr val="tx1"/>
                    </a:solidFill>
                    <a:latin typeface="Times New Roman" panose="02020603050405020304" pitchFamily="18" charset="0"/>
                    <a:cs typeface="Times New Roman" panose="02020603050405020304" pitchFamily="18" charset="0"/>
                  </a:rPr>
                  <a:t>find mid-point: 		 Midpoint = </a:t>
                </a:r>
                <a14:m>
                  <m:oMath xmlns:m="http://schemas.openxmlformats.org/officeDocument/2006/math">
                    <m:r>
                      <a:rPr lang="en-US" sz="2400" i="1">
                        <a:solidFill>
                          <a:schemeClr val="tx1"/>
                        </a:solidFill>
                      </a:rPr>
                      <m:t>  </m:t>
                    </m:r>
                  </m:oMath>
                </a14:m>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chemeClr val="tx1"/>
                            </a:solidFill>
                          </a:rPr>
                        </m:ctrlPr>
                      </m:fPr>
                      <m:num>
                        <m:r>
                          <m:rPr>
                            <m:sty m:val="p"/>
                          </m:rPr>
                          <a:rPr lang="en-US" sz="2400">
                            <a:solidFill>
                              <a:schemeClr val="tx1"/>
                            </a:solidFill>
                          </a:rPr>
                          <m:t>Lower</m:t>
                        </m:r>
                        <m:r>
                          <a:rPr lang="en-US" sz="2400">
                            <a:solidFill>
                              <a:schemeClr val="tx1"/>
                            </a:solidFill>
                          </a:rPr>
                          <m:t> </m:t>
                        </m:r>
                        <m:r>
                          <m:rPr>
                            <m:sty m:val="p"/>
                          </m:rPr>
                          <a:rPr lang="en-US" sz="2400">
                            <a:solidFill>
                              <a:schemeClr val="tx1"/>
                            </a:solidFill>
                          </a:rPr>
                          <m:t>limit</m:t>
                        </m:r>
                        <m:r>
                          <a:rPr lang="en-US" sz="2400">
                            <a:solidFill>
                              <a:schemeClr val="tx1"/>
                            </a:solidFill>
                          </a:rPr>
                          <m:t>+ </m:t>
                        </m:r>
                        <m:r>
                          <m:rPr>
                            <m:sty m:val="p"/>
                          </m:rPr>
                          <a:rPr lang="en-US" sz="2400">
                            <a:solidFill>
                              <a:schemeClr val="tx1"/>
                            </a:solidFill>
                          </a:rPr>
                          <m:t>Upper</m:t>
                        </m:r>
                        <m:r>
                          <a:rPr lang="en-US" sz="2400">
                            <a:solidFill>
                              <a:schemeClr val="tx1"/>
                            </a:solidFill>
                          </a:rPr>
                          <m:t> </m:t>
                        </m:r>
                        <m:r>
                          <m:rPr>
                            <m:sty m:val="p"/>
                          </m:rPr>
                          <a:rPr lang="en-US" sz="2400">
                            <a:solidFill>
                              <a:schemeClr val="tx1"/>
                            </a:solidFill>
                          </a:rPr>
                          <m:t>limit</m:t>
                        </m:r>
                      </m:num>
                      <m:den>
                        <m:r>
                          <a:rPr lang="en-US" sz="2400">
                            <a:solidFill>
                              <a:schemeClr val="tx1"/>
                            </a:solidFill>
                          </a:rPr>
                          <m:t>2</m:t>
                        </m:r>
                      </m:den>
                    </m:f>
                  </m:oMath>
                </a14:m>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To </a:t>
                </a:r>
                <a:r>
                  <a:rPr lang="en-US" sz="2400" dirty="0">
                    <a:solidFill>
                      <a:schemeClr val="tx1"/>
                    </a:solidFill>
                    <a:latin typeface="Times New Roman" panose="02020603050405020304" pitchFamily="18" charset="0"/>
                    <a:cs typeface="Times New Roman" panose="02020603050405020304" pitchFamily="18" charset="0"/>
                  </a:rPr>
                  <a:t>find class boundaries: 	</a:t>
                </a:r>
                <a14:m>
                  <m:oMath xmlns:m="http://schemas.openxmlformats.org/officeDocument/2006/math">
                    <m:f>
                      <m:fPr>
                        <m:ctrlPr>
                          <a:rPr lang="en-US" sz="2400" i="1">
                            <a:solidFill>
                              <a:schemeClr val="tx1"/>
                            </a:solidFill>
                          </a:rPr>
                        </m:ctrlPr>
                      </m:fPr>
                      <m:num>
                        <m:r>
                          <a:rPr lang="en-US" sz="2400" i="1">
                            <a:solidFill>
                              <a:schemeClr val="tx1"/>
                            </a:solidFill>
                          </a:rPr>
                          <m:t>𝐿𝑜𝑤𝑒𝑟</m:t>
                        </m:r>
                        <m:r>
                          <a:rPr lang="en-US" sz="2400" i="1">
                            <a:solidFill>
                              <a:schemeClr val="tx1"/>
                            </a:solidFill>
                          </a:rPr>
                          <m:t> </m:t>
                        </m:r>
                        <m:r>
                          <a:rPr lang="en-US" sz="2400" i="1">
                            <a:solidFill>
                              <a:schemeClr val="tx1"/>
                            </a:solidFill>
                          </a:rPr>
                          <m:t>𝑙𝑖𝑚𝑖𝑡</m:t>
                        </m:r>
                        <m:r>
                          <a:rPr lang="en-US" sz="2400" i="1">
                            <a:solidFill>
                              <a:schemeClr val="tx1"/>
                            </a:solidFill>
                          </a:rPr>
                          <m:t> </m:t>
                        </m:r>
                        <m:r>
                          <a:rPr lang="en-US" sz="2400" i="1">
                            <a:solidFill>
                              <a:schemeClr val="tx1"/>
                            </a:solidFill>
                          </a:rPr>
                          <m:t>𝑜𝑓</m:t>
                        </m:r>
                        <m:r>
                          <a:rPr lang="en-US" sz="2400" i="1">
                            <a:solidFill>
                              <a:schemeClr val="tx1"/>
                            </a:solidFill>
                          </a:rPr>
                          <m:t> </m:t>
                        </m:r>
                        <m:r>
                          <a:rPr lang="en-US" sz="2400" i="1">
                            <a:solidFill>
                              <a:schemeClr val="tx1"/>
                            </a:solidFill>
                          </a:rPr>
                          <m:t>𝑠𝑒𝑐𝑜𝑛𝑑</m:t>
                        </m:r>
                        <m:r>
                          <a:rPr lang="en-US" sz="2400" i="1">
                            <a:solidFill>
                              <a:schemeClr val="tx1"/>
                            </a:solidFill>
                          </a:rPr>
                          <m:t> </m:t>
                        </m:r>
                        <m:r>
                          <a:rPr lang="en-US" sz="2400" i="1">
                            <a:solidFill>
                              <a:schemeClr val="tx1"/>
                            </a:solidFill>
                          </a:rPr>
                          <m:t>𝑐𝑙𝑎𝑠𝑠</m:t>
                        </m:r>
                        <m:r>
                          <a:rPr lang="en-US" sz="2400" i="1">
                            <a:solidFill>
                              <a:schemeClr val="tx1"/>
                            </a:solidFill>
                          </a:rPr>
                          <m:t>−</m:t>
                        </m:r>
                        <m:r>
                          <a:rPr lang="en-US" sz="2400" i="1">
                            <a:solidFill>
                              <a:schemeClr val="tx1"/>
                            </a:solidFill>
                          </a:rPr>
                          <m:t>𝑈</m:t>
                        </m:r>
                        <m:r>
                          <a:rPr lang="en-US" sz="2400" i="1">
                            <a:solidFill>
                              <a:schemeClr val="tx1"/>
                            </a:solidFill>
                          </a:rPr>
                          <m:t> </m:t>
                        </m:r>
                        <m:r>
                          <a:rPr lang="en-US" sz="2400" i="1">
                            <a:solidFill>
                              <a:schemeClr val="tx1"/>
                            </a:solidFill>
                          </a:rPr>
                          <m:t>𝑝𝑝𝑒𝑟</m:t>
                        </m:r>
                        <m:r>
                          <a:rPr lang="en-US" sz="2400" i="1">
                            <a:solidFill>
                              <a:schemeClr val="tx1"/>
                            </a:solidFill>
                          </a:rPr>
                          <m:t> </m:t>
                        </m:r>
                        <m:r>
                          <a:rPr lang="en-US" sz="2400" i="1">
                            <a:solidFill>
                              <a:schemeClr val="tx1"/>
                            </a:solidFill>
                          </a:rPr>
                          <m:t>𝑙𝑖𝑚𝑖𝑡</m:t>
                        </m:r>
                        <m:r>
                          <a:rPr lang="en-US" sz="2400" i="1">
                            <a:solidFill>
                              <a:schemeClr val="tx1"/>
                            </a:solidFill>
                          </a:rPr>
                          <m:t> </m:t>
                        </m:r>
                        <m:r>
                          <a:rPr lang="en-US" sz="2400" i="1">
                            <a:solidFill>
                              <a:schemeClr val="tx1"/>
                            </a:solidFill>
                          </a:rPr>
                          <m:t>𝑜𝑓</m:t>
                        </m:r>
                        <m:r>
                          <a:rPr lang="en-US" sz="2400" i="1">
                            <a:solidFill>
                              <a:schemeClr val="tx1"/>
                            </a:solidFill>
                          </a:rPr>
                          <m:t> </m:t>
                        </m:r>
                        <m:r>
                          <a:rPr lang="en-US" sz="2400" i="1">
                            <a:solidFill>
                              <a:schemeClr val="tx1"/>
                            </a:solidFill>
                          </a:rPr>
                          <m:t>𝑓𝑖𝑟𝑠𝑡</m:t>
                        </m:r>
                        <m:r>
                          <a:rPr lang="en-US" sz="2400" i="1">
                            <a:solidFill>
                              <a:schemeClr val="tx1"/>
                            </a:solidFill>
                          </a:rPr>
                          <m:t> </m:t>
                        </m:r>
                        <m:r>
                          <a:rPr lang="en-US" sz="2400" i="1">
                            <a:solidFill>
                              <a:schemeClr val="tx1"/>
                            </a:solidFill>
                          </a:rPr>
                          <m:t>𝑐𝑙𝑎𝑠𝑠</m:t>
                        </m:r>
                      </m:num>
                      <m:den>
                        <m:r>
                          <a:rPr lang="en-US" sz="2400" i="1">
                            <a:solidFill>
                              <a:schemeClr val="tx1"/>
                            </a:solidFill>
                          </a:rPr>
                          <m:t>2</m:t>
                        </m:r>
                      </m:den>
                    </m:f>
                  </m:oMath>
                </a14:m>
                <a:r>
                  <a:rPr lang="en-US" sz="2400" dirty="0">
                    <a:solidFill>
                      <a:schemeClr val="tx1"/>
                    </a:solidFill>
                    <a:latin typeface="Times New Roman" panose="02020603050405020304" pitchFamily="18" charset="0"/>
                    <a:cs typeface="Times New Roman" panose="02020603050405020304" pitchFamily="18" charset="0"/>
                  </a:rPr>
                  <a:t> = 0.5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Then subtract by 0.5 from each lower limit of the class and add 0.5 to upper limit of each class. Hence, Upper limit of</a:t>
                </a:r>
                <a:r>
                  <a:rPr lang="en-US" sz="2400" baseline="30000"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first class and lower limit of second class should be same.</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677334" y="609599"/>
                <a:ext cx="8596668" cy="5894231"/>
              </a:xfrm>
              <a:blipFill rotWithShape="0">
                <a:blip r:embed="rId2"/>
                <a:stretch>
                  <a:fillRect l="-1064" t="-827"/>
                </a:stretch>
              </a:blipFill>
            </p:spPr>
            <p:txBody>
              <a:bodyPr/>
              <a:lstStyle/>
              <a:p>
                <a:r>
                  <a:rPr lang="en-US">
                    <a:noFill/>
                  </a:rPr>
                  <a:t> </a:t>
                </a:r>
              </a:p>
            </p:txBody>
          </p:sp>
        </mc:Fallback>
      </mc:AlternateContent>
    </p:spTree>
    <p:extLst>
      <p:ext uri="{BB962C8B-B14F-4D97-AF65-F5344CB8AC3E}">
        <p14:creationId xmlns:p14="http://schemas.microsoft.com/office/powerpoint/2010/main" val="166601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32930742"/>
              </p:ext>
            </p:extLst>
          </p:nvPr>
        </p:nvGraphicFramePr>
        <p:xfrm>
          <a:off x="1033669" y="437323"/>
          <a:ext cx="7858540" cy="5298473"/>
        </p:xfrm>
        <a:graphic>
          <a:graphicData uri="http://schemas.openxmlformats.org/drawingml/2006/table">
            <a:tbl>
              <a:tblPr firstRow="1" firstCol="1" bandRow="1">
                <a:tableStyleId>{5C22544A-7EE6-4342-B048-85BDC9FD1C3A}</a:tableStyleId>
              </a:tblPr>
              <a:tblGrid>
                <a:gridCol w="1619884"/>
                <a:gridCol w="1619884"/>
                <a:gridCol w="1619884"/>
                <a:gridCol w="1620935"/>
                <a:gridCol w="1377953"/>
              </a:tblGrid>
              <a:tr h="1030934">
                <a:tc>
                  <a:txBody>
                    <a:bodyPr/>
                    <a:lstStyle/>
                    <a:p>
                      <a:pPr marL="0" marR="0" algn="ctr">
                        <a:lnSpc>
                          <a:spcPct val="200000"/>
                        </a:lnSpc>
                        <a:spcBef>
                          <a:spcPts val="0"/>
                        </a:spcBef>
                        <a:spcAft>
                          <a:spcPts val="0"/>
                        </a:spcAft>
                      </a:pPr>
                      <a:r>
                        <a:rPr lang="en-US" sz="1200" dirty="0">
                          <a:effectLst/>
                        </a:rPr>
                        <a:t>Class interval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Class boundaries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Tally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dirty="0">
                          <a:effectLst/>
                        </a:rPr>
                        <a:t>Frequency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Midpoint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68 -87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67.5-87.5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strike="sngStrike">
                          <a:effectLst/>
                        </a:rPr>
                        <a:t>IIII</a:t>
                      </a:r>
                      <a:r>
                        <a:rPr lang="en-US" sz="1200">
                          <a:effectLst/>
                        </a:rPr>
                        <a:t> </a:t>
                      </a:r>
                      <a:r>
                        <a:rPr lang="en-US" sz="1200" strike="sngStrike">
                          <a:effectLst/>
                        </a:rPr>
                        <a:t>IIII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77.5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88 -107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87.5-107.5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strike="sngStrike">
                          <a:effectLst/>
                        </a:rPr>
                        <a:t>IIII</a:t>
                      </a:r>
                      <a:r>
                        <a:rPr lang="en-US" sz="1200">
                          <a:effectLst/>
                        </a:rPr>
                        <a:t> </a:t>
                      </a:r>
                      <a:r>
                        <a:rPr lang="en-US" sz="1200" strike="sngStrike">
                          <a:effectLst/>
                        </a:rPr>
                        <a:t>IIII</a:t>
                      </a:r>
                      <a:r>
                        <a:rPr lang="en-US" sz="1200">
                          <a:effectLst/>
                        </a:rPr>
                        <a:t> 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97.5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108 – 127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107.5-127.5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strike="sngStrike">
                          <a:effectLst/>
                        </a:rPr>
                        <a:t>IIII</a:t>
                      </a:r>
                      <a:r>
                        <a:rPr lang="en-US" sz="1200">
                          <a:effectLst/>
                        </a:rPr>
                        <a:t> </a:t>
                      </a:r>
                      <a:r>
                        <a:rPr lang="en-US" sz="1200" strike="sngStrike">
                          <a:effectLst/>
                        </a:rPr>
                        <a:t>IIII</a:t>
                      </a:r>
                      <a:r>
                        <a:rPr lang="en-US" sz="1200">
                          <a:effectLst/>
                        </a:rPr>
                        <a:t> </a:t>
                      </a:r>
                      <a:r>
                        <a:rPr lang="en-US" sz="1200" strike="sngStrike">
                          <a:effectLst/>
                        </a:rPr>
                        <a:t>IIII</a:t>
                      </a: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117.5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128- 147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127.5-147.5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strike="sngStrike">
                          <a:effectLst/>
                        </a:rPr>
                        <a:t>IIII</a:t>
                      </a:r>
                      <a:r>
                        <a:rPr lang="en-US" sz="1200">
                          <a:effectLst/>
                        </a:rPr>
                        <a:t> IIII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137.5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148– 167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147.5-167.5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IIII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157.5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168 -187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167.5-187.5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strike="sngStrike">
                          <a:effectLst/>
                        </a:rPr>
                        <a:t>IIII</a:t>
                      </a:r>
                      <a:r>
                        <a:rPr lang="en-US" sz="1200">
                          <a:effectLst/>
                        </a:rPr>
                        <a:t> 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177.5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75756">
                <a:tc>
                  <a:txBody>
                    <a:bodyPr/>
                    <a:lstStyle/>
                    <a:p>
                      <a:pPr marL="0" marR="0" algn="ctr">
                        <a:lnSpc>
                          <a:spcPct val="200000"/>
                        </a:lnSpc>
                        <a:spcBef>
                          <a:spcPts val="0"/>
                        </a:spcBef>
                        <a:spcAft>
                          <a:spcPts val="0"/>
                        </a:spcAft>
                      </a:pPr>
                      <a:r>
                        <a:rPr lang="en-US" sz="1200">
                          <a:effectLst/>
                        </a:rPr>
                        <a:t>188 – 207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187.5-207.5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US" sz="1200">
                          <a:effectLst/>
                        </a:rPr>
                        <a:t>197.5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937247">
                <a:tc>
                  <a:txBody>
                    <a:bodyPr/>
                    <a:lstStyle/>
                    <a:p>
                      <a:pPr marL="0" marR="0" algn="ctr">
                        <a:lnSpc>
                          <a:spcPct val="115000"/>
                        </a:lnSpc>
                        <a:spcBef>
                          <a:spcPts val="0"/>
                        </a:spcBef>
                        <a:spcAft>
                          <a:spcPts val="0"/>
                        </a:spcAft>
                      </a:pPr>
                      <a:r>
                        <a:rPr lang="en-US" sz="1200">
                          <a:effectLst/>
                        </a:rPr>
                        <a:t>Total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u="none" strike="noStrike">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3" name="Rectangle 1"/>
          <p:cNvSpPr>
            <a:spLocks noChangeArrowheads="1"/>
          </p:cNvSpPr>
          <p:nvPr/>
        </p:nvSpPr>
        <p:spPr bwMode="auto">
          <a:xfrm>
            <a:off x="2603500" y="2244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868291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298</Words>
  <Application>Microsoft Office PowerPoint</Application>
  <PresentationFormat>Widescreen</PresentationFormat>
  <Paragraphs>113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Times New Roman</vt:lpstr>
      <vt:lpstr>Trebuchet MS</vt:lpstr>
      <vt:lpstr>Wingdings</vt:lpstr>
      <vt:lpstr>Wingdings 3</vt:lpstr>
      <vt:lpstr>Facet</vt:lpstr>
      <vt:lpstr>Class limit, Class Boundaries, Class Mark</vt:lpstr>
      <vt:lpstr>Class Limit:Class limit are defined as the number and values, the variables which describe the smaller number is the lower class limit and larger number is upper class limit, class limit should be well defined and there should be no overlapping.   Class from these can be obtained by taking the average of upper class limit of one class and lower class limit of next class.,  Class Boundaries: Lower class Boundaries:   Lower class boundaries can be obtained by subtracting half a unit of measure from the lower class limit.   Upper class Boundaries:   Upper-class boundaries can be obtained by adding half a unit of measure from the upper class.  </vt:lpstr>
      <vt:lpstr>For example   55-57 58-60 61-63     Class bounteous formula: 58-57=1/2 =0.5 0.5-55, 0.5+57  </vt:lpstr>
      <vt:lpstr>Class mark:     Class Mark also called as class mid point which divides each class into two parts.   In practice, it is obtained by dividing either sum of the lower and upper class limit of the class or the sum of the lower and upper boundaries of the class.   Classes interval:    The difference between upper and lower class boundary of a class is called interval or class interval of a class. And we represent this as h.  </vt:lpstr>
      <vt:lpstr> Class mark 10-19 10+19=/2=14.5 20-29 20+29=/2=24.5 40-49 40+49=/2=44.5 </vt:lpstr>
      <vt:lpstr>Question 2: These data represent the record high temperatures for each of the 60 states.   Construct a grouped frequency distribution for the given data.  </vt:lpstr>
      <vt:lpstr>Solution: After collecting data frequency distribution is constructed to have a quick understanding about the nature of data. Outlier and missing values can be detected in the first step. It also gives the idea of distribution of the data. To construct frequency distribution table, find range, class interval, class boundaries, tally, frequencies and the mid-point. Number of classes should be in between 5 - 15 for better and quick descriptive details of our data.   Range = Highest value- Lowest value       Range = 204 – 68 =.&gt; 136 Now,     K = 1+3.3 log N  Where, K =No. of classes, N=Total no. of observations      K = 1+3.3 log (60)         = 1+ 3.3 (1.77)       K = 6.841 ≈ 7 </vt:lpstr>
      <vt:lpstr>So, we will construct 7 classes and now to find class interval.     h =  Range/K = 136/6.841 = 19.88 ≈ 20  To find mid-point:    Midpoint =    (Lower limit+ Upper limit)/2   To find class boundaries:  (Lower limit of second class-U pper limit of first class)/2 = 0.5 Then subtract by 0.5 from each lower limit of the class and add 0.5 to upper limit of each class. Hence, Upper limit of first class and lower limit of second class should be same.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limit, Class Boundaries, Class Mark</dc:title>
  <dc:creator>Computer</dc:creator>
  <cp:lastModifiedBy>Computer</cp:lastModifiedBy>
  <cp:revision>19</cp:revision>
  <dcterms:created xsi:type="dcterms:W3CDTF">2020-04-20T16:44:55Z</dcterms:created>
  <dcterms:modified xsi:type="dcterms:W3CDTF">2020-04-20T17:03:07Z</dcterms:modified>
</cp:coreProperties>
</file>