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62" r:id="rId6"/>
    <p:sldId id="259" r:id="rId7"/>
    <p:sldId id="260" r:id="rId8"/>
    <p:sldId id="276" r:id="rId9"/>
    <p:sldId id="264" r:id="rId10"/>
    <p:sldId id="265" r:id="rId11"/>
    <p:sldId id="266" r:id="rId12"/>
    <p:sldId id="267" r:id="rId13"/>
    <p:sldId id="268" r:id="rId14"/>
    <p:sldId id="279" r:id="rId15"/>
    <p:sldId id="269" r:id="rId16"/>
    <p:sldId id="270" r:id="rId17"/>
    <p:sldId id="280" r:id="rId18"/>
    <p:sldId id="271" r:id="rId19"/>
    <p:sldId id="272" r:id="rId20"/>
    <p:sldId id="275" r:id="rId21"/>
    <p:sldId id="277" r:id="rId22"/>
    <p:sldId id="278" r:id="rId23"/>
    <p:sldId id="273" r:id="rId24"/>
    <p:sldId id="274" r:id="rId25"/>
    <p:sldId id="281" r:id="rId26"/>
    <p:sldId id="282" r:id="rId27"/>
    <p:sldId id="283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58E4303-664E-4166-BA52-3ABB2632F6A8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71CD69F-B38C-4FA8-85D1-F07229E747BF}">
      <dgm:prSet phldrT="[Text]"/>
      <dgm:spPr/>
      <dgm:t>
        <a:bodyPr/>
        <a:lstStyle/>
        <a:p>
          <a:r>
            <a:rPr lang="en-US" dirty="0" smtClean="0"/>
            <a:t>Assessing patient with condition of interest</a:t>
          </a:r>
          <a:endParaRPr lang="en-US" dirty="0"/>
        </a:p>
      </dgm:t>
    </dgm:pt>
    <dgm:pt modelId="{A5F349DE-F1E0-4EB1-A9A0-B71350ABAF9B}" type="parTrans" cxnId="{D293BBD5-E8DF-4383-B10F-EAC94B6897A7}">
      <dgm:prSet/>
      <dgm:spPr/>
      <dgm:t>
        <a:bodyPr/>
        <a:lstStyle/>
        <a:p>
          <a:endParaRPr lang="en-US"/>
        </a:p>
      </dgm:t>
    </dgm:pt>
    <dgm:pt modelId="{D61D1224-5775-4F7F-991D-7D20A079D568}" type="sibTrans" cxnId="{D293BBD5-E8DF-4383-B10F-EAC94B6897A7}">
      <dgm:prSet/>
      <dgm:spPr/>
      <dgm:t>
        <a:bodyPr/>
        <a:lstStyle/>
        <a:p>
          <a:endParaRPr lang="en-US"/>
        </a:p>
      </dgm:t>
    </dgm:pt>
    <dgm:pt modelId="{C6DADD45-95C4-40F3-888F-4B81A16C5B37}">
      <dgm:prSet phldrT="[Text]"/>
      <dgm:spPr/>
      <dgm:t>
        <a:bodyPr/>
        <a:lstStyle/>
        <a:p>
          <a:r>
            <a:rPr lang="en-US" dirty="0" smtClean="0"/>
            <a:t>Application of intervention</a:t>
          </a:r>
          <a:endParaRPr lang="en-US" dirty="0"/>
        </a:p>
      </dgm:t>
    </dgm:pt>
    <dgm:pt modelId="{4A9ED391-E576-4962-93B9-068CC3AB9035}" type="parTrans" cxnId="{4CC368FA-E669-414B-A34A-CC5615DFBE80}">
      <dgm:prSet/>
      <dgm:spPr/>
      <dgm:t>
        <a:bodyPr/>
        <a:lstStyle/>
        <a:p>
          <a:endParaRPr lang="en-US"/>
        </a:p>
      </dgm:t>
    </dgm:pt>
    <dgm:pt modelId="{B94D3249-08B3-458C-A522-55331E31419B}" type="sibTrans" cxnId="{4CC368FA-E669-414B-A34A-CC5615DFBE80}">
      <dgm:prSet/>
      <dgm:spPr/>
      <dgm:t>
        <a:bodyPr/>
        <a:lstStyle/>
        <a:p>
          <a:endParaRPr lang="en-US"/>
        </a:p>
      </dgm:t>
    </dgm:pt>
    <dgm:pt modelId="{615D4679-6B78-4396-A01B-33A1B4C6ADCE}">
      <dgm:prSet phldrT="[Text]"/>
      <dgm:spPr/>
      <dgm:t>
        <a:bodyPr/>
        <a:lstStyle/>
        <a:p>
          <a:r>
            <a:rPr lang="en-US" dirty="0" smtClean="0"/>
            <a:t>Measuring outcomes/</a:t>
          </a:r>
        </a:p>
        <a:p>
          <a:endParaRPr lang="en-US" dirty="0"/>
        </a:p>
      </dgm:t>
    </dgm:pt>
    <dgm:pt modelId="{84D44BDB-9632-4674-AF2E-A24322895B3F}" type="parTrans" cxnId="{0DA5DA28-F4DD-4A03-B439-F507897D0015}">
      <dgm:prSet/>
      <dgm:spPr/>
      <dgm:t>
        <a:bodyPr/>
        <a:lstStyle/>
        <a:p>
          <a:endParaRPr lang="en-US"/>
        </a:p>
      </dgm:t>
    </dgm:pt>
    <dgm:pt modelId="{1B360CAA-95FD-4D03-BB72-518D2AC49D8D}" type="sibTrans" cxnId="{0DA5DA28-F4DD-4A03-B439-F507897D0015}">
      <dgm:prSet/>
      <dgm:spPr/>
      <dgm:t>
        <a:bodyPr/>
        <a:lstStyle/>
        <a:p>
          <a:endParaRPr lang="en-US"/>
        </a:p>
      </dgm:t>
    </dgm:pt>
    <dgm:pt modelId="{6C91E3B0-A71F-468A-AD9E-0F1CE061299D}" type="pres">
      <dgm:prSet presAssocID="{058E4303-664E-4166-BA52-3ABB2632F6A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A750DB6-482A-46A5-ABDE-8DB45E02A5CC}" type="pres">
      <dgm:prSet presAssocID="{871CD69F-B38C-4FA8-85D1-F07229E747BF}" presName="parentLin" presStyleCnt="0"/>
      <dgm:spPr/>
    </dgm:pt>
    <dgm:pt modelId="{4243F8AA-1B10-490B-882E-98CC93591F2F}" type="pres">
      <dgm:prSet presAssocID="{871CD69F-B38C-4FA8-85D1-F07229E747BF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A62119E9-4CFA-4AAA-9300-EC3D28146E41}" type="pres">
      <dgm:prSet presAssocID="{871CD69F-B38C-4FA8-85D1-F07229E747BF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395236-E3B7-4B68-AA6E-EB3734DE2581}" type="pres">
      <dgm:prSet presAssocID="{871CD69F-B38C-4FA8-85D1-F07229E747BF}" presName="negativeSpace" presStyleCnt="0"/>
      <dgm:spPr/>
    </dgm:pt>
    <dgm:pt modelId="{19D65FC7-A7EB-4205-9D8D-DA6B518D9CE9}" type="pres">
      <dgm:prSet presAssocID="{871CD69F-B38C-4FA8-85D1-F07229E747BF}" presName="childText" presStyleLbl="conFgAcc1" presStyleIdx="0" presStyleCnt="3">
        <dgm:presLayoutVars>
          <dgm:bulletEnabled val="1"/>
        </dgm:presLayoutVars>
      </dgm:prSet>
      <dgm:spPr/>
    </dgm:pt>
    <dgm:pt modelId="{A475DA60-A6DA-4CE8-9D69-AA53899917E5}" type="pres">
      <dgm:prSet presAssocID="{D61D1224-5775-4F7F-991D-7D20A079D568}" presName="spaceBetweenRectangles" presStyleCnt="0"/>
      <dgm:spPr/>
    </dgm:pt>
    <dgm:pt modelId="{483F5098-C319-4CC5-A604-60E21853277C}" type="pres">
      <dgm:prSet presAssocID="{C6DADD45-95C4-40F3-888F-4B81A16C5B37}" presName="parentLin" presStyleCnt="0"/>
      <dgm:spPr/>
    </dgm:pt>
    <dgm:pt modelId="{BFBEA93F-592D-4B62-90F4-7234AFD8417D}" type="pres">
      <dgm:prSet presAssocID="{C6DADD45-95C4-40F3-888F-4B81A16C5B37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7197D035-3489-4B2D-9273-0AB3F9FF7CD7}" type="pres">
      <dgm:prSet presAssocID="{C6DADD45-95C4-40F3-888F-4B81A16C5B37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B8BB3F-26D1-4DC1-A100-40575175C249}" type="pres">
      <dgm:prSet presAssocID="{C6DADD45-95C4-40F3-888F-4B81A16C5B37}" presName="negativeSpace" presStyleCnt="0"/>
      <dgm:spPr/>
    </dgm:pt>
    <dgm:pt modelId="{E4B6C5BE-DFC2-465A-81FC-9EDEB803FF59}" type="pres">
      <dgm:prSet presAssocID="{C6DADD45-95C4-40F3-888F-4B81A16C5B37}" presName="childText" presStyleLbl="conFgAcc1" presStyleIdx="1" presStyleCnt="3">
        <dgm:presLayoutVars>
          <dgm:bulletEnabled val="1"/>
        </dgm:presLayoutVars>
      </dgm:prSet>
      <dgm:spPr/>
    </dgm:pt>
    <dgm:pt modelId="{E7500CE8-4B77-43D8-8D9E-428A959F19C3}" type="pres">
      <dgm:prSet presAssocID="{B94D3249-08B3-458C-A522-55331E31419B}" presName="spaceBetweenRectangles" presStyleCnt="0"/>
      <dgm:spPr/>
    </dgm:pt>
    <dgm:pt modelId="{F7715282-0BDD-4FD9-8263-F62977993E31}" type="pres">
      <dgm:prSet presAssocID="{615D4679-6B78-4396-A01B-33A1B4C6ADCE}" presName="parentLin" presStyleCnt="0"/>
      <dgm:spPr/>
    </dgm:pt>
    <dgm:pt modelId="{D0C15555-41B3-48DD-A180-EDCD2AB47A4A}" type="pres">
      <dgm:prSet presAssocID="{615D4679-6B78-4396-A01B-33A1B4C6ADCE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0ED0BBFB-C6FD-4D02-9B1C-9B555C372309}" type="pres">
      <dgm:prSet presAssocID="{615D4679-6B78-4396-A01B-33A1B4C6ADCE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8C3A81-335E-482C-8D9C-DDBA8FF04CEA}" type="pres">
      <dgm:prSet presAssocID="{615D4679-6B78-4396-A01B-33A1B4C6ADCE}" presName="negativeSpace" presStyleCnt="0"/>
      <dgm:spPr/>
    </dgm:pt>
    <dgm:pt modelId="{90FD65D8-AE6B-418A-817B-CCD7DF85E19F}" type="pres">
      <dgm:prSet presAssocID="{615D4679-6B78-4396-A01B-33A1B4C6ADCE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9199D46D-1112-47E5-B10C-A2878C54B174}" type="presOf" srcId="{871CD69F-B38C-4FA8-85D1-F07229E747BF}" destId="{A62119E9-4CFA-4AAA-9300-EC3D28146E41}" srcOrd="1" destOrd="0" presId="urn:microsoft.com/office/officeart/2005/8/layout/list1"/>
    <dgm:cxn modelId="{37D70F6D-BF07-40BC-87BC-6AE83B58D877}" type="presOf" srcId="{C6DADD45-95C4-40F3-888F-4B81A16C5B37}" destId="{BFBEA93F-592D-4B62-90F4-7234AFD8417D}" srcOrd="0" destOrd="0" presId="urn:microsoft.com/office/officeart/2005/8/layout/list1"/>
    <dgm:cxn modelId="{2C5137A5-45E3-4270-AA2F-2863B0831A9F}" type="presOf" srcId="{615D4679-6B78-4396-A01B-33A1B4C6ADCE}" destId="{D0C15555-41B3-48DD-A180-EDCD2AB47A4A}" srcOrd="0" destOrd="0" presId="urn:microsoft.com/office/officeart/2005/8/layout/list1"/>
    <dgm:cxn modelId="{D293BBD5-E8DF-4383-B10F-EAC94B6897A7}" srcId="{058E4303-664E-4166-BA52-3ABB2632F6A8}" destId="{871CD69F-B38C-4FA8-85D1-F07229E747BF}" srcOrd="0" destOrd="0" parTransId="{A5F349DE-F1E0-4EB1-A9A0-B71350ABAF9B}" sibTransId="{D61D1224-5775-4F7F-991D-7D20A079D568}"/>
    <dgm:cxn modelId="{273A8B1D-5B94-4467-9A29-204DAD5A7CC7}" type="presOf" srcId="{615D4679-6B78-4396-A01B-33A1B4C6ADCE}" destId="{0ED0BBFB-C6FD-4D02-9B1C-9B555C372309}" srcOrd="1" destOrd="0" presId="urn:microsoft.com/office/officeart/2005/8/layout/list1"/>
    <dgm:cxn modelId="{3BEA37FF-A87B-4424-86E3-C3BE247FA99B}" type="presOf" srcId="{C6DADD45-95C4-40F3-888F-4B81A16C5B37}" destId="{7197D035-3489-4B2D-9273-0AB3F9FF7CD7}" srcOrd="1" destOrd="0" presId="urn:microsoft.com/office/officeart/2005/8/layout/list1"/>
    <dgm:cxn modelId="{0BBB0979-7CBA-4F6D-817D-B24D7BAE5B35}" type="presOf" srcId="{058E4303-664E-4166-BA52-3ABB2632F6A8}" destId="{6C91E3B0-A71F-468A-AD9E-0F1CE061299D}" srcOrd="0" destOrd="0" presId="urn:microsoft.com/office/officeart/2005/8/layout/list1"/>
    <dgm:cxn modelId="{0DA5DA28-F4DD-4A03-B439-F507897D0015}" srcId="{058E4303-664E-4166-BA52-3ABB2632F6A8}" destId="{615D4679-6B78-4396-A01B-33A1B4C6ADCE}" srcOrd="2" destOrd="0" parTransId="{84D44BDB-9632-4674-AF2E-A24322895B3F}" sibTransId="{1B360CAA-95FD-4D03-BB72-518D2AC49D8D}"/>
    <dgm:cxn modelId="{4CC368FA-E669-414B-A34A-CC5615DFBE80}" srcId="{058E4303-664E-4166-BA52-3ABB2632F6A8}" destId="{C6DADD45-95C4-40F3-888F-4B81A16C5B37}" srcOrd="1" destOrd="0" parTransId="{4A9ED391-E576-4962-93B9-068CC3AB9035}" sibTransId="{B94D3249-08B3-458C-A522-55331E31419B}"/>
    <dgm:cxn modelId="{6B41BA32-B031-41CC-B4BF-FCBD6125CEBA}" type="presOf" srcId="{871CD69F-B38C-4FA8-85D1-F07229E747BF}" destId="{4243F8AA-1B10-490B-882E-98CC93591F2F}" srcOrd="0" destOrd="0" presId="urn:microsoft.com/office/officeart/2005/8/layout/list1"/>
    <dgm:cxn modelId="{3C10FC4D-9B0E-4D67-B98C-6C2D2720B3AC}" type="presParOf" srcId="{6C91E3B0-A71F-468A-AD9E-0F1CE061299D}" destId="{BA750DB6-482A-46A5-ABDE-8DB45E02A5CC}" srcOrd="0" destOrd="0" presId="urn:microsoft.com/office/officeart/2005/8/layout/list1"/>
    <dgm:cxn modelId="{39C318AE-87DD-40BA-9C03-295E086EEEFA}" type="presParOf" srcId="{BA750DB6-482A-46A5-ABDE-8DB45E02A5CC}" destId="{4243F8AA-1B10-490B-882E-98CC93591F2F}" srcOrd="0" destOrd="0" presId="urn:microsoft.com/office/officeart/2005/8/layout/list1"/>
    <dgm:cxn modelId="{FF0D88FC-9355-46B7-BDC7-6490DF9784BC}" type="presParOf" srcId="{BA750DB6-482A-46A5-ABDE-8DB45E02A5CC}" destId="{A62119E9-4CFA-4AAA-9300-EC3D28146E41}" srcOrd="1" destOrd="0" presId="urn:microsoft.com/office/officeart/2005/8/layout/list1"/>
    <dgm:cxn modelId="{4A62B021-DD1D-471E-B86B-9ADC9AB1C3E9}" type="presParOf" srcId="{6C91E3B0-A71F-468A-AD9E-0F1CE061299D}" destId="{C7395236-E3B7-4B68-AA6E-EB3734DE2581}" srcOrd="1" destOrd="0" presId="urn:microsoft.com/office/officeart/2005/8/layout/list1"/>
    <dgm:cxn modelId="{F2B56D79-9C10-4656-9093-86F203F27B11}" type="presParOf" srcId="{6C91E3B0-A71F-468A-AD9E-0F1CE061299D}" destId="{19D65FC7-A7EB-4205-9D8D-DA6B518D9CE9}" srcOrd="2" destOrd="0" presId="urn:microsoft.com/office/officeart/2005/8/layout/list1"/>
    <dgm:cxn modelId="{AE44C0B4-4850-4C74-BAAD-538F8A0AE879}" type="presParOf" srcId="{6C91E3B0-A71F-468A-AD9E-0F1CE061299D}" destId="{A475DA60-A6DA-4CE8-9D69-AA53899917E5}" srcOrd="3" destOrd="0" presId="urn:microsoft.com/office/officeart/2005/8/layout/list1"/>
    <dgm:cxn modelId="{A7B85A15-E618-4AE9-9CC1-8862455CDFC9}" type="presParOf" srcId="{6C91E3B0-A71F-468A-AD9E-0F1CE061299D}" destId="{483F5098-C319-4CC5-A604-60E21853277C}" srcOrd="4" destOrd="0" presId="urn:microsoft.com/office/officeart/2005/8/layout/list1"/>
    <dgm:cxn modelId="{B270F132-6DF0-42E7-B21A-3D767772B513}" type="presParOf" srcId="{483F5098-C319-4CC5-A604-60E21853277C}" destId="{BFBEA93F-592D-4B62-90F4-7234AFD8417D}" srcOrd="0" destOrd="0" presId="urn:microsoft.com/office/officeart/2005/8/layout/list1"/>
    <dgm:cxn modelId="{41911BF3-1314-4CC0-99C8-3BD56ECF758E}" type="presParOf" srcId="{483F5098-C319-4CC5-A604-60E21853277C}" destId="{7197D035-3489-4B2D-9273-0AB3F9FF7CD7}" srcOrd="1" destOrd="0" presId="urn:microsoft.com/office/officeart/2005/8/layout/list1"/>
    <dgm:cxn modelId="{6670A19A-3616-4E1D-8230-BC90CB7BBDC9}" type="presParOf" srcId="{6C91E3B0-A71F-468A-AD9E-0F1CE061299D}" destId="{58B8BB3F-26D1-4DC1-A100-40575175C249}" srcOrd="5" destOrd="0" presId="urn:microsoft.com/office/officeart/2005/8/layout/list1"/>
    <dgm:cxn modelId="{F1FCF7EB-5FE1-4CBF-A3D0-342A4DDA57C4}" type="presParOf" srcId="{6C91E3B0-A71F-468A-AD9E-0F1CE061299D}" destId="{E4B6C5BE-DFC2-465A-81FC-9EDEB803FF59}" srcOrd="6" destOrd="0" presId="urn:microsoft.com/office/officeart/2005/8/layout/list1"/>
    <dgm:cxn modelId="{8FB70DCD-06DA-48D4-854F-472A25C569AC}" type="presParOf" srcId="{6C91E3B0-A71F-468A-AD9E-0F1CE061299D}" destId="{E7500CE8-4B77-43D8-8D9E-428A959F19C3}" srcOrd="7" destOrd="0" presId="urn:microsoft.com/office/officeart/2005/8/layout/list1"/>
    <dgm:cxn modelId="{6ADE790F-57F3-4748-9CBE-C764E99F60AB}" type="presParOf" srcId="{6C91E3B0-A71F-468A-AD9E-0F1CE061299D}" destId="{F7715282-0BDD-4FD9-8263-F62977993E31}" srcOrd="8" destOrd="0" presId="urn:microsoft.com/office/officeart/2005/8/layout/list1"/>
    <dgm:cxn modelId="{7D300B8D-E8DE-4F10-B5BD-E1CCC6DB4889}" type="presParOf" srcId="{F7715282-0BDD-4FD9-8263-F62977993E31}" destId="{D0C15555-41B3-48DD-A180-EDCD2AB47A4A}" srcOrd="0" destOrd="0" presId="urn:microsoft.com/office/officeart/2005/8/layout/list1"/>
    <dgm:cxn modelId="{97C9DB76-2AA0-47E4-A0A1-A81B303EF5EC}" type="presParOf" srcId="{F7715282-0BDD-4FD9-8263-F62977993E31}" destId="{0ED0BBFB-C6FD-4D02-9B1C-9B555C372309}" srcOrd="1" destOrd="0" presId="urn:microsoft.com/office/officeart/2005/8/layout/list1"/>
    <dgm:cxn modelId="{FC1F8980-655B-406E-A957-A3E9C4E4A671}" type="presParOf" srcId="{6C91E3B0-A71F-468A-AD9E-0F1CE061299D}" destId="{778C3A81-335E-482C-8D9C-DDBA8FF04CEA}" srcOrd="9" destOrd="0" presId="urn:microsoft.com/office/officeart/2005/8/layout/list1"/>
    <dgm:cxn modelId="{CBAF580B-408D-4ECA-BC29-0FA32F6AD14F}" type="presParOf" srcId="{6C91E3B0-A71F-468A-AD9E-0F1CE061299D}" destId="{90FD65D8-AE6B-418A-817B-CCD7DF85E19F}" srcOrd="10" destOrd="0" presId="urn:microsoft.com/office/officeart/2005/8/layout/lis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02-Feb-14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02-Feb-14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02-Feb-14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02-Feb-14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02-Feb-14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02-Feb-14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02-Feb-14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02-Feb-14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02-Feb-14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02-Feb-14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02-Feb-14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02-Feb-14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Evidence Based Physical Therapy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solidFill>
                  <a:schemeClr val="accent4">
                    <a:lumMod val="75000"/>
                  </a:schemeClr>
                </a:solidFill>
              </a:rPr>
              <a:t>What constitutes evidence</a:t>
            </a:r>
            <a:endParaRPr lang="en-US" sz="4800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One group receives intervention and the other</a:t>
            </a:r>
          </a:p>
          <a:p>
            <a:pPr>
              <a:buNone/>
            </a:pPr>
            <a:r>
              <a:rPr lang="en-US" dirty="0" smtClean="0"/>
              <a:t>group receives no intervention.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One group receives standard intervention and the other group receives standard intervention plus a new intervention.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new problem..Are  both group comparable?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the groups are not comparable, differences between outcomes of the two groups cannot be assumed to reflect solely the effects of intervention.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This is called ‘allocation bias’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r>
              <a:rPr lang="en-US" dirty="0" smtClean="0"/>
              <a:t>Controlled trials in which subjects self-select groups are particularly prone to allocation bias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Certain characteristics</a:t>
            </a:r>
          </a:p>
          <a:p>
            <a:r>
              <a:rPr lang="en-US" dirty="0" smtClean="0"/>
              <a:t>Statistical procedures</a:t>
            </a:r>
          </a:p>
          <a:p>
            <a:r>
              <a:rPr lang="en-US" dirty="0" smtClean="0"/>
              <a:t>What are /may be prognostic variables? 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Approach of attempting to match groups of patients</a:t>
            </a:r>
          </a:p>
          <a:p>
            <a:pPr>
              <a:buNone/>
            </a:pPr>
            <a:r>
              <a:rPr lang="en-US" dirty="0" smtClean="0"/>
              <a:t>is generally unsatisfactory because we can never be</a:t>
            </a:r>
          </a:p>
          <a:p>
            <a:pPr>
              <a:buNone/>
            </a:pPr>
            <a:r>
              <a:rPr lang="en-US" dirty="0" smtClean="0"/>
              <a:t>satisfied that this will produce groups that are</a:t>
            </a:r>
          </a:p>
          <a:p>
            <a:pPr>
              <a:buNone/>
            </a:pPr>
            <a:r>
              <a:rPr lang="en-US" dirty="0" smtClean="0"/>
              <a:t>comparable in all important respects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Randomization</a:t>
            </a:r>
          </a:p>
          <a:p>
            <a:pPr>
              <a:buNone/>
            </a:pPr>
            <a:r>
              <a:rPr lang="en-US" dirty="0" smtClean="0"/>
              <a:t>Control  allocation bias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098" name="Picture 2" descr="C:\Users\MNA\Pictures\randomization-infographic-small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228600"/>
            <a:ext cx="7391400" cy="7162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Randomized trials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Intervention  or control group.</a:t>
            </a:r>
          </a:p>
          <a:p>
            <a:r>
              <a:rPr lang="en-US" dirty="0" smtClean="0"/>
              <a:t>Computer based random process allocates into two above said groups.</a:t>
            </a:r>
          </a:p>
          <a:p>
            <a:r>
              <a:rPr lang="en-US" dirty="0" smtClean="0"/>
              <a:t>After randomization we think that each group is comparable (preventing allocation bias).</a:t>
            </a:r>
          </a:p>
          <a:p>
            <a:r>
              <a:rPr lang="en-US" dirty="0" smtClean="0"/>
              <a:t>We expect to get similar outcomes from whole group if all members get similar treatment.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While randomization ensures groups will be </a:t>
            </a:r>
            <a:r>
              <a:rPr lang="en-US" dirty="0" smtClean="0">
                <a:solidFill>
                  <a:srgbClr val="00B0F0"/>
                </a:solidFill>
              </a:rPr>
              <a:t>comparable</a:t>
            </a:r>
            <a:r>
              <a:rPr lang="en-US" dirty="0" smtClean="0"/>
              <a:t>, it does not ensure that they will be </a:t>
            </a:r>
            <a:r>
              <a:rPr lang="en-US" dirty="0" smtClean="0">
                <a:solidFill>
                  <a:srgbClr val="7030A0"/>
                </a:solidFill>
              </a:rPr>
              <a:t>identical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There will always be </a:t>
            </a:r>
            <a:r>
              <a:rPr lang="en-US" dirty="0" smtClean="0">
                <a:solidFill>
                  <a:srgbClr val="7030A0"/>
                </a:solidFill>
              </a:rPr>
              <a:t>small random differences</a:t>
            </a:r>
            <a:r>
              <a:rPr lang="en-US" dirty="0" smtClean="0"/>
              <a:t> between groups, which means that randomized trials may underestimate or overestimate the true effects of intervention.</a:t>
            </a:r>
          </a:p>
          <a:p>
            <a:r>
              <a:rPr lang="en-US" dirty="0" smtClean="0"/>
              <a:t>it is possible to determine how much </a:t>
            </a:r>
            <a:r>
              <a:rPr lang="en-US" dirty="0" smtClean="0">
                <a:solidFill>
                  <a:srgbClr val="7030A0"/>
                </a:solidFill>
              </a:rPr>
              <a:t>uncertainty</a:t>
            </a:r>
            <a:r>
              <a:rPr lang="en-US" dirty="0" smtClean="0"/>
              <a:t> is associated with estimates of the size of the effects of  intervention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Randomized  vs. non-randomized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book example of shockwave therapy impressive results in non  randomized study  but subsequent randomized trials neglect previous findings.</a:t>
            </a:r>
          </a:p>
          <a:p>
            <a:r>
              <a:rPr lang="en-US" dirty="0" smtClean="0"/>
              <a:t>Randomized trials are usually  be less biased than non-randomized trials.</a:t>
            </a:r>
          </a:p>
          <a:p>
            <a:r>
              <a:rPr lang="en-US" dirty="0" smtClean="0"/>
              <a:t>The situation isn’t  always same sometimes both show similar result.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Randomization produce expectation of comparable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Randomized trials provide the only way of obtaining estimates of effects of interventions that can be expected to be unbiased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752600"/>
          </a:xfrm>
        </p:spPr>
        <p:txBody>
          <a:bodyPr>
            <a:normAutofit/>
          </a:bodyPr>
          <a:lstStyle/>
          <a:p>
            <a:r>
              <a:rPr lang="en-US" dirty="0" smtClean="0"/>
              <a:t>Randomized trials</a:t>
            </a:r>
            <a:br>
              <a:rPr lang="en-US" dirty="0" smtClean="0"/>
            </a:br>
            <a:r>
              <a:rPr lang="en-US" dirty="0" smtClean="0"/>
              <a:t>Simple design &amp; Factorial trials…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874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874712">
                <a:tc>
                  <a:txBody>
                    <a:bodyPr/>
                    <a:lstStyle/>
                    <a:p>
                      <a:r>
                        <a:rPr lang="en-US" dirty="0" smtClean="0"/>
                        <a:t>Control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Trial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600200" y="4572000"/>
          <a:ext cx="6096000" cy="1600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160020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Control 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Trial group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Trial group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828800"/>
          </a:xfrm>
        </p:spPr>
        <p:txBody>
          <a:bodyPr>
            <a:normAutofit fontScale="90000"/>
          </a:bodyPr>
          <a:lstStyle/>
          <a:p>
            <a:r>
              <a:rPr lang="en-US" b="1" i="1" dirty="0" smtClean="0"/>
              <a:t>Factorial trials</a:t>
            </a:r>
            <a:r>
              <a:rPr lang="en-US" dirty="0" smtClean="0"/>
              <a:t>…</a:t>
            </a:r>
            <a:br>
              <a:rPr lang="en-US" dirty="0" smtClean="0"/>
            </a:br>
            <a:r>
              <a:rPr lang="en-US" dirty="0" smtClean="0"/>
              <a:t>(effects of more than 01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intervention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  van </a:t>
            </a:r>
            <a:r>
              <a:rPr lang="en-US" dirty="0" err="1" smtClean="0"/>
              <a:t>der</a:t>
            </a:r>
            <a:r>
              <a:rPr lang="en-US" dirty="0" smtClean="0"/>
              <a:t> </a:t>
            </a:r>
            <a:r>
              <a:rPr lang="en-US" dirty="0" err="1" smtClean="0"/>
              <a:t>Heijden</a:t>
            </a:r>
            <a:r>
              <a:rPr lang="en-US" dirty="0" smtClean="0"/>
              <a:t> et al (1999) randomized subjects with painful shoulders to receive either interferential or sham interferential therapy and ultrasound or sham ultrasound therapy.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This made it possible to assess the effects of both interferential therapy and ultrasound , and the combination of both in one trial.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four important types of clinical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Questions about the effects of </a:t>
            </a:r>
          </a:p>
          <a:p>
            <a:endParaRPr lang="en-US" dirty="0" smtClean="0"/>
          </a:p>
          <a:p>
            <a:pPr>
              <a:lnSpc>
                <a:spcPct val="160000"/>
              </a:lnSpc>
              <a:buFont typeface="Wingdings" pitchFamily="2" charset="2"/>
              <a:buChar char="Ø"/>
            </a:pPr>
            <a:r>
              <a:rPr lang="en-US" i="1" dirty="0" smtClean="0"/>
              <a:t>Intervention</a:t>
            </a:r>
          </a:p>
          <a:p>
            <a:pPr>
              <a:lnSpc>
                <a:spcPct val="160000"/>
              </a:lnSpc>
              <a:buFont typeface="Wingdings" pitchFamily="2" charset="2"/>
              <a:buChar char="Ø"/>
            </a:pPr>
            <a:r>
              <a:rPr lang="en-US" i="1" dirty="0" smtClean="0"/>
              <a:t> Experiences</a:t>
            </a:r>
          </a:p>
          <a:p>
            <a:pPr>
              <a:lnSpc>
                <a:spcPct val="160000"/>
              </a:lnSpc>
              <a:buFont typeface="Wingdings" pitchFamily="2" charset="2"/>
              <a:buChar char="Ø"/>
            </a:pPr>
            <a:r>
              <a:rPr lang="en-US" i="1" dirty="0" smtClean="0"/>
              <a:t>Prognosis</a:t>
            </a:r>
          </a:p>
          <a:p>
            <a:pPr>
              <a:lnSpc>
                <a:spcPct val="160000"/>
              </a:lnSpc>
              <a:buFont typeface="Wingdings" pitchFamily="2" charset="2"/>
              <a:buChar char="Ø"/>
            </a:pPr>
            <a:r>
              <a:rPr lang="en-US" i="1" dirty="0" smtClean="0"/>
              <a:t>Diagnostic tests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Crossover trials  </a:t>
            </a:r>
            <a:br>
              <a:rPr lang="en-US" dirty="0" smtClean="0"/>
            </a:br>
            <a:r>
              <a:rPr lang="en-US" dirty="0" smtClean="0"/>
              <a:t>&amp; cluster randomized trials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randomized crossover trials, all subjects receive both the treatment and control conditions in random order.</a:t>
            </a:r>
          </a:p>
          <a:p>
            <a:endParaRPr lang="en-US" dirty="0" smtClean="0"/>
          </a:p>
          <a:p>
            <a:r>
              <a:rPr lang="en-US" dirty="0" smtClean="0"/>
              <a:t>How one can prevent allocation bias?/?</a:t>
            </a:r>
          </a:p>
          <a:p>
            <a:endParaRPr lang="en-US" dirty="0" smtClean="0"/>
          </a:p>
          <a:p>
            <a:r>
              <a:rPr lang="en-US" dirty="0" smtClean="0"/>
              <a:t>By randomization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MNA\Pictures\wei_shengchu_60_displays_acupuncture_needles_in_hi_2172839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10" y="533400"/>
            <a:ext cx="8889352" cy="59435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Types of questions?</a:t>
            </a:r>
          </a:p>
          <a:p>
            <a:r>
              <a:rPr lang="en-US" dirty="0" smtClean="0"/>
              <a:t>Sources of getting information about effects of interventions.?</a:t>
            </a:r>
          </a:p>
          <a:p>
            <a:r>
              <a:rPr lang="en-US" dirty="0" smtClean="0"/>
              <a:t>Clinical Research?</a:t>
            </a:r>
          </a:p>
          <a:p>
            <a:endParaRPr lang="en-US" dirty="0"/>
          </a:p>
        </p:txBody>
      </p:sp>
      <p:pic>
        <p:nvPicPr>
          <p:cNvPr id="1026" name="Picture 2" descr="E:\EBP &amp; PP\EBP\pics\images0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33400"/>
            <a:ext cx="9144000" cy="3429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N-of-1 randomized trials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Randomized trials give us probabilistic answers about average effects of interventions: they tell us about the expectation of the effects of intervention. But most patients are uninterested in this technical point.</a:t>
            </a:r>
          </a:p>
          <a:p>
            <a:r>
              <a:rPr lang="en-US" dirty="0" smtClean="0"/>
              <a:t>They want to know: ‘Will the treatment benefit me?’ Unfortunately, randomized trials cannot usually tell us what the effect of intervention will be on any individual patient.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Systematic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We are sometimes not convinced by any single study but with many researches/studies favoring or convincing any intervention.</a:t>
            </a:r>
          </a:p>
          <a:p>
            <a:r>
              <a:rPr lang="en-US" dirty="0" smtClean="0"/>
              <a:t>Where available, relevant Cochrane systematic reviews often provide the best single source of information about effects of particular health interventions.</a:t>
            </a:r>
            <a:endParaRPr lang="en-US" dirty="0"/>
          </a:p>
        </p:txBody>
      </p:sp>
      <p:pic>
        <p:nvPicPr>
          <p:cNvPr id="1026" name="Picture 2" descr="E:\EBP &amp; PP\EBP\pics\hist\cochrane_log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5813" y="-228600"/>
            <a:ext cx="3278187" cy="3505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Certain statistical procedures</a:t>
            </a:r>
          </a:p>
          <a:p>
            <a:r>
              <a:rPr lang="en-US" dirty="0" smtClean="0"/>
              <a:t>May be a part of systematic or non-systematic review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Questions about experiences are best answered by qualitative methods.</a:t>
            </a:r>
          </a:p>
          <a:p>
            <a:r>
              <a:rPr lang="en-US" dirty="0" smtClean="0"/>
              <a:t>Questions about prognosis are answered by longitudinal studies.</a:t>
            </a:r>
          </a:p>
          <a:p>
            <a:r>
              <a:rPr lang="en-US" dirty="0" smtClean="0"/>
              <a:t>particular type of longitudinal study that involves observing representative samples of people with specific characteristics is called a ‘cohort’ study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 cohort :a group of people with some shared characteristics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Prospective &amp; retrospective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Cross-sectional </a:t>
            </a:r>
            <a:r>
              <a:rPr lang="en-US" dirty="0" smtClean="0"/>
              <a:t>studies for accuracy of </a:t>
            </a:r>
            <a:r>
              <a:rPr lang="en-US" smtClean="0"/>
              <a:t>diagnostic test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Finding evidence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constitutes evidence</a:t>
            </a:r>
            <a:br>
              <a:rPr lang="en-US" dirty="0" smtClean="0"/>
            </a:br>
            <a:r>
              <a:rPr lang="en-US" dirty="0" smtClean="0"/>
              <a:t>about effects of interventions?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Clinical Observations </a:t>
            </a:r>
          </a:p>
          <a:p>
            <a:r>
              <a:rPr lang="en-US" dirty="0" smtClean="0"/>
              <a:t>Theories about Mechanism</a:t>
            </a:r>
          </a:p>
          <a:p>
            <a:r>
              <a:rPr lang="en-US" dirty="0" smtClean="0"/>
              <a:t>Clinical Research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 Case series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Clinical trials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Non-randomized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Randomized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Placebo effect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beneficial effect in a patient following a particular treatment that arises from the patient's expectations concerning the treatment rather than from the treatment itself.</a:t>
            </a:r>
          </a:p>
          <a:p>
            <a:endParaRPr lang="en-US" dirty="0" smtClean="0"/>
          </a:p>
          <a:p>
            <a:r>
              <a:rPr lang="en-US" dirty="0" smtClean="0"/>
              <a:t>A cure in mind.</a:t>
            </a:r>
          </a:p>
          <a:p>
            <a:r>
              <a:rPr lang="en-US" i="1" dirty="0" smtClean="0"/>
              <a:t>placebo effect</a:t>
            </a:r>
            <a:r>
              <a:rPr lang="en-US" dirty="0" smtClean="0"/>
              <a:t> happens when you decide a therapy will make you better and </a:t>
            </a:r>
            <a:r>
              <a:rPr lang="en-US" dirty="0" smtClean="0">
                <a:solidFill>
                  <a:srgbClr val="7030A0"/>
                </a:solidFill>
              </a:rPr>
              <a:t>your belief makes it so</a:t>
            </a:r>
            <a:endParaRPr lang="en-US" dirty="0">
              <a:solidFill>
                <a:srgbClr val="7030A0"/>
              </a:solidFill>
            </a:endParaRPr>
          </a:p>
        </p:txBody>
      </p:sp>
      <p:pic>
        <p:nvPicPr>
          <p:cNvPr id="1026" name="Picture 2" descr="C:\Users\MNA\Pictures\ff_placebo_effect_f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86200" y="1"/>
            <a:ext cx="5257800" cy="228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C:\Users\MNA\Pictures\c759m7xy-135103187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838200"/>
            <a:ext cx="8483600" cy="5410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Case Series 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143000"/>
          <a:ext cx="8229600" cy="441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09600" y="5242560"/>
          <a:ext cx="7924800" cy="1615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4800"/>
              </a:tblGrid>
              <a:tr h="13716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If , On average, pt’s improves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             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              Intervention is effective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 smtClean="0"/>
                    </a:p>
                    <a:p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ight Arrow 6"/>
          <p:cNvSpPr/>
          <p:nvPr/>
        </p:nvSpPr>
        <p:spPr>
          <a:xfrm>
            <a:off x="685800" y="6096000"/>
            <a:ext cx="8382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066800"/>
          </a:xfrm>
        </p:spPr>
        <p:txBody>
          <a:bodyPr>
            <a:normAutofit/>
          </a:bodyPr>
          <a:lstStyle/>
          <a:p>
            <a:r>
              <a:rPr lang="en-US" dirty="0" smtClean="0"/>
              <a:t>Case Series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898136"/>
          </a:xfrm>
        </p:spPr>
        <p:txBody>
          <a:bodyPr>
            <a:normAutofit/>
          </a:bodyPr>
          <a:lstStyle/>
          <a:p>
            <a:r>
              <a:rPr lang="en-US" dirty="0" smtClean="0"/>
              <a:t>Simple studies</a:t>
            </a:r>
          </a:p>
          <a:p>
            <a:r>
              <a:rPr lang="en-US" dirty="0" smtClean="0"/>
              <a:t>Systematic recording of normal clinical practice</a:t>
            </a:r>
          </a:p>
          <a:p>
            <a:r>
              <a:rPr lang="en-US" dirty="0" smtClean="0"/>
              <a:t>Involving accumulation of clinical observations</a:t>
            </a:r>
          </a:p>
          <a:p>
            <a:r>
              <a:rPr lang="en-US" dirty="0" smtClean="0"/>
              <a:t>Prone to biasness b/c of extraneous factors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natural recovery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Statistical regression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placebo effects 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polite patients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you think ..</a:t>
            </a:r>
            <a:br>
              <a:rPr lang="en-US" dirty="0" smtClean="0"/>
            </a:br>
            <a:r>
              <a:rPr lang="en-US" dirty="0" smtClean="0"/>
              <a:t>Does case series studies/research provide a strong evidence regarding effects of intervention   ???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endParaRPr lang="en-US" i="1" dirty="0" smtClean="0"/>
          </a:p>
          <a:p>
            <a:pPr>
              <a:buFont typeface="Wingdings" pitchFamily="2" charset="2"/>
              <a:buChar char="Ø"/>
            </a:pPr>
            <a:endParaRPr lang="en-US" i="1" dirty="0" smtClean="0"/>
          </a:p>
          <a:p>
            <a:pPr>
              <a:buFont typeface="Wingdings" pitchFamily="2" charset="2"/>
              <a:buChar char="Ø"/>
            </a:pPr>
            <a:endParaRPr lang="en-US" i="1" dirty="0" smtClean="0"/>
          </a:p>
          <a:p>
            <a:pPr>
              <a:buFont typeface="Wingdings" pitchFamily="2" charset="2"/>
              <a:buChar char="Ø"/>
            </a:pPr>
            <a:endParaRPr lang="en-US" i="1" dirty="0" smtClean="0"/>
          </a:p>
          <a:p>
            <a:pPr>
              <a:buFont typeface="Wingdings" pitchFamily="2" charset="2"/>
              <a:buChar char="Ø"/>
            </a:pPr>
            <a:r>
              <a:rPr lang="en-US" b="1" i="1" dirty="0" smtClean="0"/>
              <a:t>weak evidence </a:t>
            </a:r>
            <a:r>
              <a:rPr lang="en-US" i="1" dirty="0" smtClean="0"/>
              <a:t>about the effects of intervention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step ahead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Comparing subjects who do and  don’t receive treatment</a:t>
            </a:r>
          </a:p>
          <a:p>
            <a:r>
              <a:rPr lang="en-US" dirty="0" smtClean="0"/>
              <a:t>To check for better outcomes in those who receive treatment.</a:t>
            </a:r>
          </a:p>
          <a:p>
            <a:r>
              <a:rPr lang="en-US" dirty="0" smtClean="0"/>
              <a:t>Better control of bias than case series</a:t>
            </a:r>
          </a:p>
          <a:p>
            <a:r>
              <a:rPr lang="en-US" dirty="0" smtClean="0"/>
              <a:t>Control trials</a:t>
            </a:r>
          </a:p>
          <a:p>
            <a:r>
              <a:rPr lang="en-US" dirty="0" smtClean="0"/>
              <a:t>Both groups face similar extraneous factors</a:t>
            </a:r>
          </a:p>
          <a:p>
            <a:r>
              <a:rPr lang="en-US" dirty="0" smtClean="0"/>
              <a:t>Difference in outcome is credited to intervention rather…..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269</TotalTime>
  <Words>822</Words>
  <Application>Microsoft Office PowerPoint</Application>
  <PresentationFormat>On-screen Show (4:3)</PresentationFormat>
  <Paragraphs>137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Urban</vt:lpstr>
      <vt:lpstr>Evidence Based Physical Therapy</vt:lpstr>
      <vt:lpstr>four important types of clinical question</vt:lpstr>
      <vt:lpstr>What constitutes evidence about effects of interventions?</vt:lpstr>
      <vt:lpstr>Placebo effect</vt:lpstr>
      <vt:lpstr>Slide 5</vt:lpstr>
      <vt:lpstr>Case Series </vt:lpstr>
      <vt:lpstr>Case Series </vt:lpstr>
      <vt:lpstr>What you think .. Does case series studies/research provide a strong evidence regarding effects of intervention   ???</vt:lpstr>
      <vt:lpstr>One step ahead</vt:lpstr>
      <vt:lpstr>Slide 10</vt:lpstr>
      <vt:lpstr>A new problem..Are  both group comparable?</vt:lpstr>
      <vt:lpstr>Slide 12</vt:lpstr>
      <vt:lpstr>Slide 13</vt:lpstr>
      <vt:lpstr>Randomized trials</vt:lpstr>
      <vt:lpstr>Slide 15</vt:lpstr>
      <vt:lpstr>Randomized  vs. non-randomized</vt:lpstr>
      <vt:lpstr>Randomization produce expectation of comparable results</vt:lpstr>
      <vt:lpstr>Randomized trials Simple design &amp; Factorial trials…</vt:lpstr>
      <vt:lpstr>Factorial trials… (effects of more than 01 intervention)</vt:lpstr>
      <vt:lpstr>Crossover trials   &amp; cluster randomized trials</vt:lpstr>
      <vt:lpstr>Slide 21</vt:lpstr>
      <vt:lpstr>Slide 22</vt:lpstr>
      <vt:lpstr>N-of-1 randomized trials</vt:lpstr>
      <vt:lpstr>Systematic Review</vt:lpstr>
      <vt:lpstr>Meta analysis</vt:lpstr>
      <vt:lpstr>Slide 26</vt:lpstr>
      <vt:lpstr>Finding evidence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Evidence Based Physical Therapy</dc:title>
  <dc:creator>breeze</dc:creator>
  <cp:lastModifiedBy>MNA</cp:lastModifiedBy>
  <cp:revision>71</cp:revision>
  <dcterms:created xsi:type="dcterms:W3CDTF">2006-08-16T00:00:00Z</dcterms:created>
  <dcterms:modified xsi:type="dcterms:W3CDTF">2014-02-02T06:21:24Z</dcterms:modified>
</cp:coreProperties>
</file>