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0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7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9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0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3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7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2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5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51DE2-8D99-4CCE-9696-135F3ECB8616}" type="datetimeFigureOut">
              <a:rPr lang="en-US" smtClean="0"/>
              <a:t>18-Apr-2020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4FDFB-E6CE-4B51-9DBE-A9B58280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3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059" y="1414552"/>
            <a:ext cx="9581881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25B80C"/>
                </a:solidFill>
                <a:latin typeface="Comic Sans MS" pitchFamily="66" charset="0"/>
              </a:rPr>
              <a:t>Report Writing &amp; Evaluation of osteoporosis</a:t>
            </a:r>
            <a:endParaRPr lang="en-US" dirty="0">
              <a:solidFill>
                <a:srgbClr val="25B80C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352800"/>
            <a:ext cx="7772400" cy="1199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By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Dr. Abdul </a:t>
            </a:r>
            <a:r>
              <a:rPr lang="en-US" dirty="0" err="1" smtClean="0">
                <a:solidFill>
                  <a:srgbClr val="00B0F0"/>
                </a:solidFill>
              </a:rPr>
              <a:t>Haseeb</a:t>
            </a:r>
            <a:r>
              <a:rPr lang="en-US" dirty="0" smtClean="0">
                <a:solidFill>
                  <a:srgbClr val="00B0F0"/>
                </a:solidFill>
              </a:rPr>
              <a:t> Khan </a:t>
            </a:r>
          </a:p>
          <a:p>
            <a:pPr algn="ctr"/>
            <a:r>
              <a:rPr lang="en-US" dirty="0" smtClean="0">
                <a:solidFill>
                  <a:srgbClr val="9230DC"/>
                </a:solidFill>
              </a:rPr>
              <a:t>Professor of Pathology</a:t>
            </a:r>
            <a:endParaRPr lang="en-US" dirty="0">
              <a:solidFill>
                <a:srgbClr val="923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Characterized by increase porosity of the skeleton resulting from reduced bone mass predisposing to fractures mostly seen in senile and post menopausal period </a:t>
            </a:r>
            <a:r>
              <a:rPr lang="en-US" sz="3600"/>
              <a:t>of  life.</a:t>
            </a:r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>
                <a:solidFill>
                  <a:srgbClr val="25B80C"/>
                </a:solidFill>
                <a:latin typeface="Comic Sans MS" pitchFamily="66" charset="0"/>
              </a:rPr>
              <a:t>Osteoporosis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r>
              <a:rPr lang="en-US" sz="4300" dirty="0">
                <a:solidFill>
                  <a:srgbClr val="25B80C"/>
                </a:solidFill>
                <a:latin typeface="Comic Sans MS" pitchFamily="66" charset="0"/>
              </a:rPr>
              <a:t>Pathogenesis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 descr="scan0005.jpg"/>
          <p:cNvPicPr>
            <a:picLocks noGrp="1" noChangeAspect="1"/>
          </p:cNvPicPr>
          <p:nvPr>
            <p:ph idx="1"/>
          </p:nvPr>
        </p:nvPicPr>
        <p:blipFill>
          <a:blip r:embed="rId2"/>
          <a:srcRect t="3241"/>
          <a:stretch>
            <a:fillRect/>
          </a:stretch>
        </p:blipFill>
        <p:spPr>
          <a:xfrm>
            <a:off x="2958628" y="1295400"/>
            <a:ext cx="6185373" cy="4990092"/>
          </a:xfrm>
        </p:spPr>
      </p:pic>
    </p:spTree>
    <p:extLst>
      <p:ext uri="{BB962C8B-B14F-4D97-AF65-F5344CB8AC3E}">
        <p14:creationId xmlns:p14="http://schemas.microsoft.com/office/powerpoint/2010/main" val="297654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an0004.jpg"/>
          <p:cNvPicPr>
            <a:picLocks noGrp="1" noChangeAspect="1"/>
          </p:cNvPicPr>
          <p:nvPr>
            <p:ph idx="1"/>
          </p:nvPr>
        </p:nvPicPr>
        <p:blipFill>
          <a:blip r:embed="rId2"/>
          <a:srcRect t="6182" r="8108" b="15456"/>
          <a:stretch>
            <a:fillRect/>
          </a:stretch>
        </p:blipFill>
        <p:spPr>
          <a:xfrm>
            <a:off x="2346944" y="550827"/>
            <a:ext cx="7559056" cy="5635934"/>
          </a:xfrm>
        </p:spPr>
      </p:pic>
    </p:spTree>
    <p:extLst>
      <p:ext uri="{BB962C8B-B14F-4D97-AF65-F5344CB8AC3E}">
        <p14:creationId xmlns:p14="http://schemas.microsoft.com/office/powerpoint/2010/main" val="11227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635691"/>
          </a:xfrm>
        </p:spPr>
        <p:txBody>
          <a:bodyPr>
            <a:normAutofit/>
          </a:bodyPr>
          <a:lstStyle/>
          <a:p>
            <a:r>
              <a:rPr lang="en-US" dirty="0"/>
              <a:t>Age-related changes in bone cells and matrix have a strong impact on bone metabolism</a:t>
            </a:r>
          </a:p>
          <a:p>
            <a:r>
              <a:rPr lang="en-US" dirty="0"/>
              <a:t>Elderly individuals have reduced </a:t>
            </a:r>
            <a:r>
              <a:rPr lang="en-US" dirty="0" err="1"/>
              <a:t>osteoblast</a:t>
            </a:r>
            <a:r>
              <a:rPr lang="en-US" dirty="0"/>
              <a:t> and increase </a:t>
            </a:r>
            <a:r>
              <a:rPr lang="en-US" dirty="0" err="1"/>
              <a:t>osteoclast</a:t>
            </a:r>
            <a:r>
              <a:rPr lang="en-US" dirty="0"/>
              <a:t> activity leads to </a:t>
            </a:r>
            <a:r>
              <a:rPr lang="en-US" dirty="0">
                <a:solidFill>
                  <a:srgbClr val="9230DC"/>
                </a:solidFill>
              </a:rPr>
              <a:t>senile osteoporosis </a:t>
            </a:r>
            <a:r>
              <a:rPr lang="en-US" dirty="0"/>
              <a:t>(low turnover variant)  </a:t>
            </a:r>
          </a:p>
          <a:p>
            <a:r>
              <a:rPr lang="en-US" dirty="0"/>
              <a:t>Reduced physical activity increases rate of bone loss and it also give picture of senile osteoporosis.  </a:t>
            </a:r>
          </a:p>
        </p:txBody>
      </p:sp>
    </p:spTree>
    <p:extLst>
      <p:ext uri="{BB962C8B-B14F-4D97-AF65-F5344CB8AC3E}">
        <p14:creationId xmlns:p14="http://schemas.microsoft.com/office/powerpoint/2010/main" val="26024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864291"/>
          </a:xfrm>
        </p:spPr>
        <p:txBody>
          <a:bodyPr/>
          <a:lstStyle/>
          <a:p>
            <a:r>
              <a:rPr lang="en-US" dirty="0" smtClean="0"/>
              <a:t>Genetic factors are also important. The type vitamin D receptor molecule, calcium deficiency, increase PTH and low level of vitamin D may play role in senile osteoporosis  </a:t>
            </a:r>
          </a:p>
          <a:p>
            <a:r>
              <a:rPr lang="en-US" dirty="0" smtClean="0"/>
              <a:t>The body’s calcium nutritional state develop greater risk of  osteoporosis.   </a:t>
            </a:r>
          </a:p>
          <a:p>
            <a:r>
              <a:rPr lang="en-US" dirty="0" smtClean="0"/>
              <a:t>Hormonal influences. </a:t>
            </a:r>
          </a:p>
          <a:p>
            <a:r>
              <a:rPr lang="en-US" dirty="0" smtClean="0"/>
              <a:t>Estrogen deficiency plays the major role in this phenomenon, and estrogen replacement at menopause is protective against bone loss.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 err="1" smtClean="0"/>
              <a:t>osteoclast</a:t>
            </a:r>
            <a:r>
              <a:rPr lang="en-US" dirty="0" smtClean="0"/>
              <a:t> activity effect the flat areas bone by thinning of osteoporotic </a:t>
            </a:r>
            <a:r>
              <a:rPr lang="en-US" dirty="0" err="1" smtClean="0"/>
              <a:t>trabeculae</a:t>
            </a:r>
            <a:r>
              <a:rPr lang="en-US" dirty="0" smtClean="0"/>
              <a:t> losing of inter connections leading to progressive micro fractures and eventual vertebral collapse. </a:t>
            </a:r>
          </a:p>
          <a:p>
            <a:r>
              <a:rPr lang="en-US" dirty="0" smtClean="0"/>
              <a:t>Clinical Features </a:t>
            </a:r>
          </a:p>
          <a:p>
            <a:pPr lvl="1"/>
            <a:r>
              <a:rPr lang="en-US" dirty="0" smtClean="0"/>
              <a:t>Lumbar </a:t>
            </a:r>
            <a:r>
              <a:rPr lang="en-US" dirty="0" err="1" smtClean="0"/>
              <a:t>lordosis</a:t>
            </a:r>
            <a:r>
              <a:rPr lang="en-US" dirty="0" smtClean="0"/>
              <a:t> and </a:t>
            </a:r>
            <a:r>
              <a:rPr lang="en-US" dirty="0" err="1" smtClean="0"/>
              <a:t>kyphoscoliosis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Prevention include exercise, appropriate calcium and vitamin D intake, estrogen replacing agents and PTH.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>
                <a:solidFill>
                  <a:srgbClr val="25B80C"/>
                </a:solidFill>
                <a:latin typeface="Comic Sans MS" pitchFamily="66" charset="0"/>
              </a:rPr>
              <a:t>Morphology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Report Writing &amp; Evaluation of osteoporosis</vt:lpstr>
      <vt:lpstr>Osteoporosis </vt:lpstr>
      <vt:lpstr>Pathogenesis </vt:lpstr>
      <vt:lpstr>PowerPoint Presentation</vt:lpstr>
      <vt:lpstr>PowerPoint Presentation</vt:lpstr>
      <vt:lpstr>PowerPoint Presentation</vt:lpstr>
      <vt:lpstr>Morphology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Reprot Writing &amp; Evaluation of osteoporosis</dc:title>
  <dc:creator>user</dc:creator>
  <cp:lastModifiedBy>user</cp:lastModifiedBy>
  <cp:revision>2</cp:revision>
  <dcterms:created xsi:type="dcterms:W3CDTF">2020-04-18T16:00:05Z</dcterms:created>
  <dcterms:modified xsi:type="dcterms:W3CDTF">2020-04-18T16:01:21Z</dcterms:modified>
</cp:coreProperties>
</file>