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675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02859" y="3200400"/>
            <a:ext cx="4041139" cy="3657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3630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236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675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4835" y="2065781"/>
            <a:ext cx="6434328" cy="3767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g"/><Relationship Id="rId5" Type="http://schemas.openxmlformats.org/officeDocument/2006/relationships/image" Target="../media/image125.jpg"/><Relationship Id="rId4" Type="http://schemas.openxmlformats.org/officeDocument/2006/relationships/image" Target="../media/image12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2890520" cy="44253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b="1" dirty="0">
                <a:solidFill>
                  <a:srgbClr val="67578E"/>
                </a:solidFill>
                <a:latin typeface="Carlito"/>
                <a:cs typeface="Carlito"/>
              </a:rPr>
              <a:t>user </a:t>
            </a:r>
            <a:r>
              <a:rPr sz="2600" b="1" spc="-15" dirty="0">
                <a:solidFill>
                  <a:srgbClr val="67578E"/>
                </a:solidFill>
                <a:latin typeface="Carlito"/>
                <a:cs typeface="Carlito"/>
              </a:rPr>
              <a:t>interface </a:t>
            </a:r>
            <a:r>
              <a:rPr sz="2600" b="1" spc="-1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controls </a:t>
            </a:r>
            <a:r>
              <a:rPr sz="2600" spc="-5" dirty="0">
                <a:latin typeface="Carlito"/>
                <a:cs typeface="Carlito"/>
              </a:rPr>
              <a:t>how </a:t>
            </a:r>
            <a:r>
              <a:rPr sz="2600" spc="-15" dirty="0">
                <a:latin typeface="Carlito"/>
                <a:cs typeface="Carlito"/>
              </a:rPr>
              <a:t>you  </a:t>
            </a:r>
            <a:r>
              <a:rPr sz="2600" spc="-10" dirty="0">
                <a:latin typeface="Carlito"/>
                <a:cs typeface="Carlito"/>
              </a:rPr>
              <a:t>enter </a:t>
            </a:r>
            <a:r>
              <a:rPr sz="2600" spc="-15" dirty="0">
                <a:latin typeface="Carlito"/>
                <a:cs typeface="Carlito"/>
              </a:rPr>
              <a:t>data </a:t>
            </a:r>
            <a:r>
              <a:rPr sz="2600" dirty="0">
                <a:latin typeface="Carlito"/>
                <a:cs typeface="Carlito"/>
              </a:rPr>
              <a:t>and  instructions and  </a:t>
            </a:r>
            <a:r>
              <a:rPr sz="2600" spc="-10" dirty="0">
                <a:latin typeface="Carlito"/>
                <a:cs typeface="Carlito"/>
              </a:rPr>
              <a:t>how information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15" dirty="0">
                <a:latin typeface="Carlito"/>
                <a:cs typeface="Carlito"/>
              </a:rPr>
              <a:t>displayed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screen</a:t>
            </a:r>
            <a:endParaRPr sz="2600">
              <a:latin typeface="Carlito"/>
              <a:cs typeface="Carlito"/>
            </a:endParaRPr>
          </a:p>
          <a:p>
            <a:pPr marL="355600" marR="64769" indent="-342900">
              <a:lnSpc>
                <a:spcPct val="9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With a </a:t>
            </a:r>
            <a:r>
              <a:rPr sz="2600" spc="-10" dirty="0">
                <a:latin typeface="Carlito"/>
                <a:cs typeface="Carlito"/>
              </a:rPr>
              <a:t>graphical  </a:t>
            </a:r>
            <a:r>
              <a:rPr sz="2600" spc="-5" dirty="0">
                <a:latin typeface="Carlito"/>
                <a:cs typeface="Carlito"/>
              </a:rPr>
              <a:t>user </a:t>
            </a:r>
            <a:r>
              <a:rPr sz="2600" spc="-10" dirty="0">
                <a:latin typeface="Carlito"/>
                <a:cs typeface="Carlito"/>
              </a:rPr>
              <a:t>interface  </a:t>
            </a:r>
            <a:r>
              <a:rPr sz="2600" spc="-5" dirty="0">
                <a:latin typeface="Carlito"/>
                <a:cs typeface="Carlito"/>
              </a:rPr>
              <a:t>(GUI), </a:t>
            </a:r>
            <a:r>
              <a:rPr sz="2600" spc="-15" dirty="0">
                <a:latin typeface="Carlito"/>
                <a:cs typeface="Carlito"/>
              </a:rPr>
              <a:t>you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interact 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5" dirty="0">
                <a:latin typeface="Carlito"/>
                <a:cs typeface="Carlito"/>
              </a:rPr>
              <a:t>menus </a:t>
            </a:r>
            <a:r>
              <a:rPr sz="2600" dirty="0">
                <a:latin typeface="Carlito"/>
                <a:cs typeface="Carlito"/>
              </a:rPr>
              <a:t>and  visual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images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402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403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800" y="1828800"/>
            <a:ext cx="5263896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591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With a </a:t>
            </a:r>
            <a:r>
              <a:rPr sz="3200" spc="-5" dirty="0">
                <a:latin typeface="Carlito"/>
                <a:cs typeface="Carlito"/>
              </a:rPr>
              <a:t>command-line </a:t>
            </a:r>
            <a:r>
              <a:rPr sz="3200" spc="-15" dirty="0">
                <a:latin typeface="Carlito"/>
                <a:cs typeface="Carlito"/>
              </a:rPr>
              <a:t>interface,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user uses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25" dirty="0">
                <a:latin typeface="Carlito"/>
                <a:cs typeface="Carlito"/>
              </a:rPr>
              <a:t>keyboard to </a:t>
            </a:r>
            <a:r>
              <a:rPr sz="3200" spc="-15" dirty="0">
                <a:latin typeface="Carlito"/>
                <a:cs typeface="Carlito"/>
              </a:rPr>
              <a:t>enter </a:t>
            </a: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9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instructions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2895600"/>
            <a:ext cx="6255258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58888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5" dirty="0">
                <a:latin typeface="Carlito"/>
                <a:cs typeface="Carlito"/>
              </a:rPr>
              <a:t>handles </a:t>
            </a:r>
            <a:r>
              <a:rPr sz="3200" spc="-15" dirty="0">
                <a:latin typeface="Carlito"/>
                <a:cs typeface="Carlito"/>
              </a:rPr>
              <a:t>programs  </a:t>
            </a:r>
            <a:r>
              <a:rPr sz="3200" spc="-10" dirty="0">
                <a:latin typeface="Carlito"/>
                <a:cs typeface="Carlito"/>
              </a:rPr>
              <a:t>directly </a:t>
            </a:r>
            <a:r>
              <a:rPr sz="3200" spc="-25" dirty="0">
                <a:latin typeface="Carlito"/>
                <a:cs typeface="Carlito"/>
              </a:rPr>
              <a:t>affects </a:t>
            </a:r>
            <a:r>
              <a:rPr sz="3200" spc="-10" dirty="0">
                <a:latin typeface="Carlito"/>
                <a:cs typeface="Carlito"/>
              </a:rPr>
              <a:t>your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productivity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404 -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875" y="2695575"/>
            <a:ext cx="2924175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554" y="3073145"/>
            <a:ext cx="2288540" cy="8724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29895" marR="5080" indent="-417830">
              <a:lnSpc>
                <a:spcPts val="3180"/>
              </a:lnSpc>
              <a:spcBef>
                <a:spcPts val="459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Single user</a:t>
            </a:r>
            <a:r>
              <a:rPr sz="29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and  multiuser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4675" y="2695575"/>
            <a:ext cx="2828925" cy="17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5327" y="2870707"/>
            <a:ext cx="2053589" cy="12776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95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Single</a:t>
            </a:r>
            <a:r>
              <a:rPr sz="29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tasking 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and    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multitasking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0275" y="2695575"/>
            <a:ext cx="3048000" cy="174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95771" y="3073145"/>
            <a:ext cx="2407285" cy="8724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21945" marR="5080" indent="-309880">
              <a:lnSpc>
                <a:spcPts val="3180"/>
              </a:lnSpc>
              <a:spcBef>
                <a:spcPts val="459"/>
              </a:spcBef>
            </a:pP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Foreground</a:t>
            </a:r>
            <a:r>
              <a:rPr sz="29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900" spc="-10" dirty="0">
                <a:solidFill>
                  <a:srgbClr val="FFFFFF"/>
                </a:solidFill>
                <a:latin typeface="Carlito"/>
                <a:cs typeface="Carlito"/>
              </a:rPr>
              <a:t>background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8300" y="4581525"/>
            <a:ext cx="281940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16963" y="4960366"/>
            <a:ext cx="1867535" cy="8724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60960">
              <a:lnSpc>
                <a:spcPts val="3180"/>
              </a:lnSpc>
              <a:spcBef>
                <a:spcPts val="459"/>
              </a:spcBef>
            </a:pPr>
            <a:r>
              <a:rPr sz="2900" spc="-10" dirty="0">
                <a:solidFill>
                  <a:srgbClr val="FFFFFF"/>
                </a:solidFill>
                <a:latin typeface="Carlito"/>
                <a:cs typeface="Carlito"/>
              </a:rPr>
              <a:t>Preemptive 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multi</a:t>
            </a:r>
            <a:r>
              <a:rPr sz="2900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asking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24375" y="4581525"/>
            <a:ext cx="2971800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06822" y="5162803"/>
            <a:ext cx="24174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Multiprocessing</a:t>
            </a:r>
            <a:endParaRPr sz="2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869567" y="1600200"/>
            <a:ext cx="540473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24657"/>
            <a:ext cx="7449184" cy="14770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Memory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management </a:t>
            </a:r>
            <a:r>
              <a:rPr sz="2800" spc="-15" dirty="0">
                <a:latin typeface="Carlito"/>
                <a:cs typeface="Carlito"/>
              </a:rPr>
              <a:t>optimizes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RAM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Virtual memory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portion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25" dirty="0">
                <a:latin typeface="Carlito"/>
                <a:cs typeface="Carlito"/>
              </a:rPr>
              <a:t>storage </a:t>
            </a:r>
            <a:r>
              <a:rPr sz="2800" spc="-10" dirty="0">
                <a:latin typeface="Carlito"/>
                <a:cs typeface="Carlito"/>
              </a:rPr>
              <a:t>medium  functioning </a:t>
            </a:r>
            <a:r>
              <a:rPr sz="2800" spc="-5" dirty="0">
                <a:latin typeface="Carlito"/>
                <a:cs typeface="Carlito"/>
              </a:rPr>
              <a:t>as additional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RAM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048000"/>
            <a:ext cx="5351272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159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10" dirty="0">
                <a:latin typeface="Carlito"/>
                <a:cs typeface="Carlito"/>
              </a:rPr>
              <a:t>determines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order </a:t>
            </a:r>
            <a:r>
              <a:rPr sz="3200" dirty="0">
                <a:latin typeface="Carlito"/>
                <a:cs typeface="Carlito"/>
              </a:rPr>
              <a:t>in  which </a:t>
            </a:r>
            <a:r>
              <a:rPr sz="3200" spc="-20" dirty="0">
                <a:latin typeface="Carlito"/>
                <a:cs typeface="Carlito"/>
              </a:rPr>
              <a:t>tasks </a:t>
            </a:r>
            <a:r>
              <a:rPr sz="3200" spc="-15" dirty="0">
                <a:latin typeface="Carlito"/>
                <a:cs typeface="Carlito"/>
              </a:rPr>
              <a:t>are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processed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971800"/>
            <a:ext cx="719963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742950" y="2047875"/>
            <a:ext cx="7820025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235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25" dirty="0">
                <a:latin typeface="Carlito"/>
                <a:cs typeface="Carlito"/>
              </a:rPr>
              <a:t>systems </a:t>
            </a:r>
            <a:r>
              <a:rPr sz="3200" spc="-5" dirty="0">
                <a:latin typeface="Carlito"/>
                <a:cs typeface="Carlito"/>
              </a:rPr>
              <a:t>typically </a:t>
            </a:r>
            <a:r>
              <a:rPr sz="3200" spc="-15" dirty="0">
                <a:latin typeface="Carlito"/>
                <a:cs typeface="Carlito"/>
              </a:rPr>
              <a:t>provide </a:t>
            </a:r>
            <a:r>
              <a:rPr sz="3200" dirty="0">
                <a:latin typeface="Carlito"/>
                <a:cs typeface="Carlito"/>
              </a:rPr>
              <a:t>a means </a:t>
            </a:r>
            <a:r>
              <a:rPr sz="3200" spc="-20" dirty="0">
                <a:latin typeface="Carlito"/>
                <a:cs typeface="Carlito"/>
              </a:rPr>
              <a:t>to  </a:t>
            </a:r>
            <a:r>
              <a:rPr sz="3200" spc="-10" dirty="0">
                <a:latin typeface="Carlito"/>
                <a:cs typeface="Carlito"/>
              </a:rPr>
              <a:t>establish Internet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connections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2590774"/>
            <a:ext cx="4876800" cy="375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747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711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67578E"/>
                </a:solidFill>
                <a:latin typeface="Carlito"/>
                <a:cs typeface="Carlito"/>
              </a:rPr>
              <a:t>performance </a:t>
            </a: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monitor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20" dirty="0">
                <a:latin typeface="Carlito"/>
                <a:cs typeface="Carlito"/>
              </a:rPr>
              <a:t>program </a:t>
            </a:r>
            <a:r>
              <a:rPr sz="3200" spc="-15" dirty="0">
                <a:latin typeface="Carlito"/>
                <a:cs typeface="Carlito"/>
              </a:rPr>
              <a:t>that  </a:t>
            </a:r>
            <a:r>
              <a:rPr sz="3200" spc="-5" dirty="0">
                <a:latin typeface="Carlito"/>
                <a:cs typeface="Carlito"/>
              </a:rPr>
              <a:t>assesses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reports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5" dirty="0">
                <a:latin typeface="Carlito"/>
                <a:cs typeface="Carlito"/>
              </a:rPr>
              <a:t>various  </a:t>
            </a:r>
            <a:r>
              <a:rPr sz="3200" spc="-10" dirty="0">
                <a:latin typeface="Carlito"/>
                <a:cs typeface="Carlito"/>
              </a:rPr>
              <a:t>computer resources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devices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408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409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400" y="3124161"/>
            <a:ext cx="6637908" cy="3182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747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6673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25" dirty="0">
                <a:latin typeface="Carlito"/>
                <a:cs typeface="Carlito"/>
              </a:rPr>
              <a:t>systems </a:t>
            </a:r>
            <a:r>
              <a:rPr sz="3200" spc="-15" dirty="0">
                <a:latin typeface="Carlito"/>
                <a:cs typeface="Carlito"/>
              </a:rPr>
              <a:t>often provide users </a:t>
            </a:r>
            <a:r>
              <a:rPr sz="3200" dirty="0">
                <a:latin typeface="Carlito"/>
                <a:cs typeface="Carlito"/>
              </a:rPr>
              <a:t>with the  </a:t>
            </a:r>
            <a:r>
              <a:rPr sz="3200" spc="-5" dirty="0">
                <a:latin typeface="Carlito"/>
                <a:cs typeface="Carlito"/>
              </a:rPr>
              <a:t>capability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of: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8931" y="2648711"/>
            <a:ext cx="1914525" cy="1181100"/>
            <a:chOff x="598931" y="2648711"/>
            <a:chExt cx="1914525" cy="1181100"/>
          </a:xfrm>
        </p:grpSpPr>
        <p:sp>
          <p:nvSpPr>
            <p:cNvPr id="8" name="object 8"/>
            <p:cNvSpPr/>
            <p:nvPr/>
          </p:nvSpPr>
          <p:spPr>
            <a:xfrm>
              <a:off x="598931" y="2648711"/>
              <a:ext cx="1914144" cy="1181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51" y="2974847"/>
              <a:ext cx="1895856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162" y="2668015"/>
              <a:ext cx="1827860" cy="10966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2886" y="3047238"/>
            <a:ext cx="1525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Managing</a:t>
            </a:r>
            <a:r>
              <a:rPr sz="20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files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10611" y="2648711"/>
            <a:ext cx="1912620" cy="1181100"/>
            <a:chOff x="2610611" y="2648711"/>
            <a:chExt cx="1912620" cy="1181100"/>
          </a:xfrm>
        </p:grpSpPr>
        <p:sp>
          <p:nvSpPr>
            <p:cNvPr id="13" name="object 13"/>
            <p:cNvSpPr/>
            <p:nvPr/>
          </p:nvSpPr>
          <p:spPr>
            <a:xfrm>
              <a:off x="2610611" y="2648711"/>
              <a:ext cx="1912619" cy="1181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1383" y="2834639"/>
              <a:ext cx="1805940" cy="752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2775" y="2668015"/>
              <a:ext cx="1827784" cy="10966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76804" y="2907538"/>
            <a:ext cx="1378585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80695" marR="5080" indent="-46863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Searching</a:t>
            </a:r>
            <a:r>
              <a:rPr sz="20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for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files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20767" y="2648711"/>
            <a:ext cx="1912620" cy="1181100"/>
            <a:chOff x="4620767" y="2648711"/>
            <a:chExt cx="1912620" cy="1181100"/>
          </a:xfrm>
        </p:grpSpPr>
        <p:sp>
          <p:nvSpPr>
            <p:cNvPr id="18" name="object 18"/>
            <p:cNvSpPr/>
            <p:nvPr/>
          </p:nvSpPr>
          <p:spPr>
            <a:xfrm>
              <a:off x="4620767" y="2648711"/>
              <a:ext cx="1912619" cy="1181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68239" y="2834639"/>
              <a:ext cx="1272539" cy="7528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63439" y="2668015"/>
              <a:ext cx="1827784" cy="10966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54548" y="2907538"/>
            <a:ext cx="845185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9690" marR="5080" indent="-4762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Vi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ng  images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30923" y="2648711"/>
            <a:ext cx="1914525" cy="1181100"/>
            <a:chOff x="6630923" y="2648711"/>
            <a:chExt cx="1914525" cy="1181100"/>
          </a:xfrm>
        </p:grpSpPr>
        <p:sp>
          <p:nvSpPr>
            <p:cNvPr id="23" name="object 23"/>
            <p:cNvSpPr/>
            <p:nvPr/>
          </p:nvSpPr>
          <p:spPr>
            <a:xfrm>
              <a:off x="6630923" y="2648711"/>
              <a:ext cx="1914144" cy="1181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7999" y="2834639"/>
              <a:ext cx="1514855" cy="7528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3976" y="2668015"/>
              <a:ext cx="1827911" cy="109664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44943" y="2907538"/>
            <a:ext cx="1085850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8100" marR="5080" indent="-26034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Securing</a:t>
            </a:r>
            <a:r>
              <a:rPr sz="20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8931" y="3927347"/>
            <a:ext cx="1914525" cy="1183005"/>
            <a:chOff x="598931" y="3927347"/>
            <a:chExt cx="1914525" cy="1183005"/>
          </a:xfrm>
        </p:grpSpPr>
        <p:sp>
          <p:nvSpPr>
            <p:cNvPr id="28" name="object 28"/>
            <p:cNvSpPr/>
            <p:nvPr/>
          </p:nvSpPr>
          <p:spPr>
            <a:xfrm>
              <a:off x="598931" y="3927347"/>
              <a:ext cx="1914144" cy="11826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284" y="4114799"/>
              <a:ext cx="1668779" cy="7528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2162" y="3947413"/>
              <a:ext cx="1827860" cy="10967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34618" y="4187444"/>
            <a:ext cx="124396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31445" marR="5080" indent="-11938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Unin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ing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programs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10611" y="3927347"/>
            <a:ext cx="1912620" cy="1183005"/>
            <a:chOff x="2610611" y="3927347"/>
            <a:chExt cx="1912620" cy="1183005"/>
          </a:xfrm>
        </p:grpSpPr>
        <p:sp>
          <p:nvSpPr>
            <p:cNvPr id="33" name="object 33"/>
            <p:cNvSpPr/>
            <p:nvPr/>
          </p:nvSpPr>
          <p:spPr>
            <a:xfrm>
              <a:off x="2610611" y="3927347"/>
              <a:ext cx="1912619" cy="11826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63011" y="4114799"/>
              <a:ext cx="1662684" cy="7528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52775" y="3947413"/>
              <a:ext cx="1827784" cy="10967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48432" y="4187444"/>
            <a:ext cx="123444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65760" marR="5080" indent="-35369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Cleaning</a:t>
            </a:r>
            <a:r>
              <a:rPr sz="20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disks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07052" y="3927347"/>
            <a:ext cx="1991995" cy="1183005"/>
            <a:chOff x="4607052" y="3927347"/>
            <a:chExt cx="1991995" cy="1183005"/>
          </a:xfrm>
        </p:grpSpPr>
        <p:sp>
          <p:nvSpPr>
            <p:cNvPr id="38" name="object 38"/>
            <p:cNvSpPr/>
            <p:nvPr/>
          </p:nvSpPr>
          <p:spPr>
            <a:xfrm>
              <a:off x="4620768" y="3927347"/>
              <a:ext cx="1912619" cy="11826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7052" y="4114799"/>
              <a:ext cx="1991868" cy="7528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63440" y="3947413"/>
              <a:ext cx="1827784" cy="10967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93360" y="4187444"/>
            <a:ext cx="156845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32130" marR="5080" indent="-52006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agme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ting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disks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630923" y="3927347"/>
            <a:ext cx="1914525" cy="1183005"/>
            <a:chOff x="6630923" y="3927347"/>
            <a:chExt cx="1914525" cy="1183005"/>
          </a:xfrm>
        </p:grpSpPr>
        <p:sp>
          <p:nvSpPr>
            <p:cNvPr id="43" name="object 43"/>
            <p:cNvSpPr/>
            <p:nvPr/>
          </p:nvSpPr>
          <p:spPr>
            <a:xfrm>
              <a:off x="6630923" y="3927347"/>
              <a:ext cx="1914144" cy="11826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19899" y="4114799"/>
              <a:ext cx="1586483" cy="7528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73976" y="3947413"/>
              <a:ext cx="1827911" cy="109677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006843" y="4187444"/>
            <a:ext cx="11607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4615" marR="5080" indent="-8255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Diag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os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ng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problems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610611" y="5207508"/>
            <a:ext cx="1912620" cy="1181100"/>
            <a:chOff x="2610611" y="5207508"/>
            <a:chExt cx="1912620" cy="1181100"/>
          </a:xfrm>
        </p:grpSpPr>
        <p:sp>
          <p:nvSpPr>
            <p:cNvPr id="48" name="object 48"/>
            <p:cNvSpPr/>
            <p:nvPr/>
          </p:nvSpPr>
          <p:spPr>
            <a:xfrm>
              <a:off x="2610611" y="5207508"/>
              <a:ext cx="1912619" cy="11811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56331" y="5393436"/>
              <a:ext cx="1821180" cy="75285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2775" y="5226939"/>
              <a:ext cx="1827784" cy="109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841751" y="5467299"/>
            <a:ext cx="14509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5240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Backing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  files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disks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20767" y="5207508"/>
            <a:ext cx="1912620" cy="1181100"/>
            <a:chOff x="4620767" y="5207508"/>
            <a:chExt cx="1912620" cy="1181100"/>
          </a:xfrm>
        </p:grpSpPr>
        <p:sp>
          <p:nvSpPr>
            <p:cNvPr id="53" name="object 53"/>
            <p:cNvSpPr/>
            <p:nvPr/>
          </p:nvSpPr>
          <p:spPr>
            <a:xfrm>
              <a:off x="4620767" y="5207508"/>
              <a:ext cx="1912619" cy="11811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92395" y="5393436"/>
              <a:ext cx="1767839" cy="75285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63439" y="5226939"/>
              <a:ext cx="1827784" cy="10966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878704" y="5467299"/>
            <a:ext cx="139827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6446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Setting up  screen</a:t>
            </a:r>
            <a:r>
              <a:rPr sz="20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savers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52575"/>
            <a:ext cx="2562225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2355" y="1715261"/>
            <a:ext cx="2110740" cy="11106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-635" algn="ctr">
              <a:lnSpc>
                <a:spcPct val="91600"/>
              </a:lnSpc>
              <a:spcBef>
                <a:spcPts val="285"/>
              </a:spcBef>
            </a:pP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 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software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9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identify  the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types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r>
              <a:rPr sz="19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software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3275" y="1552575"/>
            <a:ext cx="2447925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21100" y="1847849"/>
            <a:ext cx="170180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1270" algn="ctr">
              <a:lnSpc>
                <a:spcPts val="2090"/>
              </a:lnSpc>
              <a:spcBef>
                <a:spcPts val="320"/>
              </a:spcBef>
            </a:pP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Describe the 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functions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of an 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19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5975" y="1552575"/>
            <a:ext cx="24765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3178" y="1847849"/>
            <a:ext cx="20053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indent="-635" algn="ctr">
              <a:lnSpc>
                <a:spcPts val="2090"/>
              </a:lnSpc>
              <a:spcBef>
                <a:spcPts val="320"/>
              </a:spcBef>
            </a:pP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Summarize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startup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process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on a 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personal</a:t>
            </a:r>
            <a:r>
              <a:rPr sz="19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900" y="3181350"/>
            <a:ext cx="26289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8827" y="3340989"/>
            <a:ext cx="2178050" cy="1109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2540" algn="ctr">
              <a:lnSpc>
                <a:spcPts val="2090"/>
              </a:lnSpc>
              <a:spcBef>
                <a:spcPts val="320"/>
              </a:spcBef>
            </a:pP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Summarize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several 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stand-alone</a:t>
            </a:r>
            <a:r>
              <a:rPr sz="19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operating 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3275" y="3181350"/>
            <a:ext cx="2447925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3855" y="3473577"/>
            <a:ext cx="179578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2540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Briefly describe  various server  operating</a:t>
            </a:r>
            <a:r>
              <a:rPr sz="19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86450" y="3181350"/>
            <a:ext cx="2524125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86602" y="3340989"/>
            <a:ext cx="2080260" cy="1109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2540" algn="ctr">
              <a:lnSpc>
                <a:spcPts val="2090"/>
              </a:lnSpc>
              <a:spcBef>
                <a:spcPts val="320"/>
              </a:spcBef>
            </a:pP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Summarize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several 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embedded</a:t>
            </a:r>
            <a:r>
              <a:rPr sz="19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operating 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43275" y="4810125"/>
            <a:ext cx="2457450" cy="1514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88511" y="5099050"/>
            <a:ext cx="1964689" cy="8451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85"/>
              </a:spcBef>
            </a:pP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9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purpose 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several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utility 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programs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6392976"/>
            <a:ext cx="132334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rlito"/>
                <a:cs typeface="Carlito"/>
              </a:rPr>
              <a:t>See </a:t>
            </a:r>
            <a:r>
              <a:rPr sz="1100" dirty="0">
                <a:latin typeface="Carlito"/>
                <a:cs typeface="Carlito"/>
              </a:rPr>
              <a:t>Page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397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for </a:t>
            </a:r>
            <a:r>
              <a:rPr sz="1100" dirty="0">
                <a:latin typeface="Carlito"/>
                <a:cs typeface="Carlito"/>
              </a:rPr>
              <a:t>Detailed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Objectives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58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67578E"/>
                </a:solidFill>
                <a:latin typeface="Carlito"/>
                <a:cs typeface="Carlito"/>
              </a:rPr>
              <a:t>Automatic </a:t>
            </a:r>
            <a:r>
              <a:rPr sz="3200" b="1" spc="-15" dirty="0">
                <a:solidFill>
                  <a:srgbClr val="67578E"/>
                </a:solidFill>
                <a:latin typeface="Carlito"/>
                <a:cs typeface="Carlito"/>
              </a:rPr>
              <a:t>update </a:t>
            </a:r>
            <a:r>
              <a:rPr sz="3200" spc="-10" dirty="0">
                <a:latin typeface="Carlito"/>
                <a:cs typeface="Carlito"/>
              </a:rPr>
              <a:t>automatically </a:t>
            </a:r>
            <a:r>
              <a:rPr sz="3200" spc="-15" dirty="0">
                <a:latin typeface="Carlito"/>
                <a:cs typeface="Carlito"/>
              </a:rPr>
              <a:t>provides updates 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the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program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409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2666949"/>
            <a:ext cx="5591302" cy="3762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65879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Some </a:t>
            </a:r>
            <a:r>
              <a:rPr sz="2800" spc="-15" dirty="0">
                <a:latin typeface="Carlito"/>
                <a:cs typeface="Carlito"/>
              </a:rPr>
              <a:t>operating </a:t>
            </a:r>
            <a:r>
              <a:rPr sz="2800" spc="-25" dirty="0">
                <a:latin typeface="Carlito"/>
                <a:cs typeface="Carlito"/>
              </a:rPr>
              <a:t>systems 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designed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work  </a:t>
            </a:r>
            <a:r>
              <a:rPr sz="2800" spc="-5" dirty="0">
                <a:latin typeface="Carlito"/>
                <a:cs typeface="Carlito"/>
              </a:rPr>
              <a:t>with a server on a  </a:t>
            </a:r>
            <a:r>
              <a:rPr sz="2800" spc="-15" dirty="0">
                <a:latin typeface="Carlito"/>
                <a:cs typeface="Carlito"/>
              </a:rPr>
              <a:t>network</a:t>
            </a:r>
            <a:endParaRPr sz="2800">
              <a:latin typeface="Carlito"/>
              <a:cs typeface="Carlito"/>
            </a:endParaRPr>
          </a:p>
          <a:p>
            <a:pPr marL="355600" marR="15430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server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operating  </a:t>
            </a:r>
            <a:r>
              <a:rPr sz="2800" b="1" spc="-30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2800" spc="-20" dirty="0">
                <a:latin typeface="Carlito"/>
                <a:cs typeface="Carlito"/>
              </a:rPr>
              <a:t>organizes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coordinates </a:t>
            </a:r>
            <a:r>
              <a:rPr sz="2800" spc="-10" dirty="0">
                <a:latin typeface="Carlito"/>
                <a:cs typeface="Carlito"/>
              </a:rPr>
              <a:t>how  multiple </a:t>
            </a:r>
            <a:r>
              <a:rPr sz="2800" spc="-20" dirty="0">
                <a:latin typeface="Carlito"/>
                <a:cs typeface="Carlito"/>
              </a:rPr>
              <a:t>users </a:t>
            </a:r>
            <a:r>
              <a:rPr sz="2800" spc="-5" dirty="0">
                <a:latin typeface="Carlito"/>
                <a:cs typeface="Carlito"/>
              </a:rPr>
              <a:t>access  and </a:t>
            </a:r>
            <a:r>
              <a:rPr sz="2800" spc="-15" dirty="0">
                <a:latin typeface="Carlito"/>
                <a:cs typeface="Carlito"/>
              </a:rPr>
              <a:t>share resources </a:t>
            </a:r>
            <a:r>
              <a:rPr sz="2800" spc="-10" dirty="0">
                <a:latin typeface="Carlito"/>
                <a:cs typeface="Carlito"/>
              </a:rPr>
              <a:t>on 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network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610613"/>
            <a:ext cx="3816985" cy="407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network  </a:t>
            </a:r>
            <a:r>
              <a:rPr sz="2800" spc="-20" dirty="0">
                <a:latin typeface="Carlito"/>
                <a:cs typeface="Carlito"/>
              </a:rPr>
              <a:t>administrator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operating </a:t>
            </a:r>
            <a:r>
              <a:rPr sz="2800" spc="-30" dirty="0">
                <a:latin typeface="Carlito"/>
                <a:cs typeface="Carlito"/>
              </a:rPr>
              <a:t>system  </a:t>
            </a:r>
            <a:r>
              <a:rPr sz="2800" spc="-15" dirty="0">
                <a:latin typeface="Carlito"/>
                <a:cs typeface="Carlito"/>
              </a:rPr>
              <a:t>to:</a:t>
            </a:r>
            <a:endParaRPr sz="2800">
              <a:latin typeface="Carlito"/>
              <a:cs typeface="Carlito"/>
            </a:endParaRPr>
          </a:p>
          <a:p>
            <a:pPr marL="756285" marR="212090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Add and </a:t>
            </a:r>
            <a:r>
              <a:rPr sz="2400" spc="-15" dirty="0">
                <a:latin typeface="Carlito"/>
                <a:cs typeface="Carlito"/>
              </a:rPr>
              <a:t>remove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users,  computers,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other  devices</a:t>
            </a:r>
            <a:endParaRPr sz="2400">
              <a:latin typeface="Carlito"/>
              <a:cs typeface="Carlito"/>
            </a:endParaRPr>
          </a:p>
          <a:p>
            <a:pPr marL="756285" marR="626110" lvl="1" indent="-287020" algn="just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Install software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5" dirty="0">
                <a:latin typeface="Carlito"/>
                <a:cs typeface="Carlito"/>
              </a:rPr>
              <a:t>administer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network  </a:t>
            </a:r>
            <a:r>
              <a:rPr sz="2400" spc="-5" dirty="0">
                <a:latin typeface="Carlito"/>
                <a:cs typeface="Carlito"/>
              </a:rPr>
              <a:t>security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5173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89045" cy="322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1809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user has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user  account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dirty="0">
                <a:solidFill>
                  <a:srgbClr val="67578E"/>
                </a:solidFill>
                <a:latin typeface="Carlito"/>
                <a:cs typeface="Carlito"/>
              </a:rPr>
              <a:t>user </a:t>
            </a:r>
            <a:r>
              <a:rPr sz="2400" b="1" spc="-5" dirty="0">
                <a:solidFill>
                  <a:srgbClr val="67578E"/>
                </a:solidFill>
                <a:latin typeface="Carlito"/>
                <a:cs typeface="Carlito"/>
              </a:rPr>
              <a:t>name</a:t>
            </a:r>
            <a:r>
              <a:rPr sz="2400" spc="-5" dirty="0">
                <a:latin typeface="Carlito"/>
                <a:cs typeface="Carlito"/>
              </a:rPr>
              <a:t>, or </a:t>
            </a:r>
            <a:r>
              <a:rPr sz="2400" b="1" dirty="0">
                <a:solidFill>
                  <a:srgbClr val="67578E"/>
                </a:solidFill>
                <a:latin typeface="Carlito"/>
                <a:cs typeface="Carlito"/>
              </a:rPr>
              <a:t>user</a:t>
            </a:r>
            <a:r>
              <a:rPr sz="2400" b="1" spc="-100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67578E"/>
                </a:solidFill>
                <a:latin typeface="Carlito"/>
                <a:cs typeface="Carlito"/>
              </a:rPr>
              <a:t>ID</a:t>
            </a:r>
            <a:r>
              <a:rPr sz="2400" spc="-5" dirty="0">
                <a:latin typeface="Carlito"/>
                <a:cs typeface="Carlito"/>
              </a:rPr>
              <a:t>,  identifies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specific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user</a:t>
            </a:r>
            <a:endParaRPr sz="2400">
              <a:latin typeface="Carlito"/>
              <a:cs typeface="Carlito"/>
            </a:endParaRPr>
          </a:p>
          <a:p>
            <a:pPr marL="756285" marR="164465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password </a:t>
            </a:r>
            <a:r>
              <a:rPr sz="2400" dirty="0">
                <a:latin typeface="Carlito"/>
                <a:cs typeface="Carlito"/>
              </a:rPr>
              <a:t>is a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private  </a:t>
            </a:r>
            <a:r>
              <a:rPr sz="2400" spc="-10" dirty="0">
                <a:latin typeface="Carlito"/>
                <a:cs typeface="Carlito"/>
              </a:rPr>
              <a:t>combination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0" dirty="0">
                <a:latin typeface="Carlito"/>
                <a:cs typeface="Carlito"/>
              </a:rPr>
              <a:t>characters associated 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5" dirty="0">
                <a:latin typeface="Carlito"/>
                <a:cs typeface="Carlito"/>
              </a:rPr>
              <a:t>user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name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341117"/>
            <a:ext cx="4038600" cy="304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818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Types </a:t>
            </a:r>
            <a:r>
              <a:rPr spc="-5" dirty="0"/>
              <a:t>of </a:t>
            </a:r>
            <a:r>
              <a:rPr spc="-20" dirty="0"/>
              <a:t>Operating</a:t>
            </a:r>
            <a:r>
              <a:rPr spc="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2670810" y="1756460"/>
            <a:ext cx="3768852" cy="4477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4448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67578E"/>
                </a:solidFill>
                <a:latin typeface="Carlito"/>
                <a:cs typeface="Carlito"/>
              </a:rPr>
              <a:t>stand-alone </a:t>
            </a: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operating </a:t>
            </a:r>
            <a:r>
              <a:rPr sz="3200" b="1" spc="-25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3200" dirty="0">
                <a:latin typeface="Carlito"/>
                <a:cs typeface="Carlito"/>
              </a:rPr>
              <a:t>is a</a:t>
            </a:r>
            <a:r>
              <a:rPr sz="3200" spc="-1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complete  operating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works </a:t>
            </a:r>
            <a:r>
              <a:rPr sz="3200" dirty="0">
                <a:latin typeface="Carlito"/>
                <a:cs typeface="Carlito"/>
              </a:rPr>
              <a:t>on a </a:t>
            </a:r>
            <a:r>
              <a:rPr sz="3200" spc="-15" dirty="0">
                <a:latin typeface="Carlito"/>
                <a:cs typeface="Carlito"/>
              </a:rPr>
              <a:t>desktop  </a:t>
            </a:r>
            <a:r>
              <a:rPr sz="3200" spc="-40" dirty="0">
                <a:latin typeface="Carlito"/>
                <a:cs typeface="Carlito"/>
              </a:rPr>
              <a:t>computer, </a:t>
            </a:r>
            <a:r>
              <a:rPr sz="3200" spc="-5" dirty="0">
                <a:latin typeface="Carlito"/>
                <a:cs typeface="Carlito"/>
              </a:rPr>
              <a:t>notebook </a:t>
            </a:r>
            <a:r>
              <a:rPr sz="3200" spc="-45" dirty="0">
                <a:latin typeface="Carlito"/>
                <a:cs typeface="Carlito"/>
              </a:rPr>
              <a:t>computer, </a:t>
            </a:r>
            <a:r>
              <a:rPr sz="3200" spc="-5" dirty="0">
                <a:latin typeface="Carlito"/>
                <a:cs typeface="Carlito"/>
              </a:rPr>
              <a:t>or mobile  computing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device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5525" y="3495675"/>
            <a:ext cx="238125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12517" y="3637915"/>
            <a:ext cx="1662430" cy="10185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23265" marR="5080" indent="-710565">
              <a:lnSpc>
                <a:spcPts val="3740"/>
              </a:lnSpc>
              <a:spcBef>
                <a:spcPts val="505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Win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3400" spc="-35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s  7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3900" y="3533775"/>
            <a:ext cx="2314575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6226" y="3875023"/>
            <a:ext cx="16859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Mac OS</a:t>
            </a:r>
            <a:r>
              <a:rPr sz="34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2675" y="4972050"/>
            <a:ext cx="2171700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0100" y="4972050"/>
            <a:ext cx="2171700" cy="1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87420" y="5310632"/>
            <a:ext cx="3185160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1710" algn="l"/>
              </a:tabLst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UNIX	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Lin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endParaRPr sz="3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950" dirty="0">
              <a:latin typeface="Carlito"/>
              <a:cs typeface="Carlito"/>
            </a:endParaRPr>
          </a:p>
          <a:p>
            <a:pPr marL="4349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775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  <a:tab pos="4636135" algn="l"/>
              </a:tabLst>
            </a:pP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Windows </a:t>
            </a:r>
            <a:r>
              <a:rPr sz="3200" b="1" dirty="0">
                <a:solidFill>
                  <a:srgbClr val="67578E"/>
                </a:solidFill>
                <a:latin typeface="Carlito"/>
                <a:cs typeface="Carlito"/>
              </a:rPr>
              <a:t>7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75" dirty="0">
                <a:latin typeface="Arial"/>
                <a:cs typeface="Arial"/>
              </a:rPr>
              <a:t>Microsoft’s </a:t>
            </a:r>
            <a:r>
              <a:rPr sz="3200" spc="-125" dirty="0">
                <a:latin typeface="Arial"/>
                <a:cs typeface="Arial"/>
              </a:rPr>
              <a:t>fastest, </a:t>
            </a:r>
            <a:r>
              <a:rPr sz="3200" spc="-100" dirty="0">
                <a:latin typeface="Arial"/>
                <a:cs typeface="Arial"/>
              </a:rPr>
              <a:t>most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efficient  </a:t>
            </a: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30" dirty="0">
                <a:latin typeface="Carlito"/>
                <a:cs typeface="Carlito"/>
              </a:rPr>
              <a:t>system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to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date	</a:t>
            </a:r>
            <a:r>
              <a:rPr sz="3200" dirty="0">
                <a:latin typeface="Carlito"/>
                <a:cs typeface="Carlito"/>
              </a:rPr>
              <a:t>and is </a:t>
            </a:r>
            <a:r>
              <a:rPr sz="3200" spc="-10" dirty="0">
                <a:latin typeface="Carlito"/>
                <a:cs typeface="Carlito"/>
              </a:rPr>
              <a:t>available </a:t>
            </a:r>
            <a:r>
              <a:rPr sz="3200" dirty="0">
                <a:latin typeface="Carlito"/>
                <a:cs typeface="Carlito"/>
              </a:rPr>
              <a:t>in  </a:t>
            </a:r>
            <a:r>
              <a:rPr sz="3200" spc="-5" dirty="0">
                <a:latin typeface="Carlito"/>
                <a:cs typeface="Carlito"/>
              </a:rPr>
              <a:t>multiple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editions: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413 -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5950" y="3076575"/>
            <a:ext cx="2581275" cy="160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65907" y="3512566"/>
            <a:ext cx="123126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4475" marR="5080" indent="-232410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Windows</a:t>
            </a:r>
            <a:r>
              <a:rPr sz="21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7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Starter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1050" y="3076575"/>
            <a:ext cx="2581275" cy="160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2532" y="3365957"/>
            <a:ext cx="1231265" cy="9328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1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Windows</a:t>
            </a:r>
            <a:r>
              <a:rPr sz="21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7 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Home  Premium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85950" y="4800600"/>
            <a:ext cx="2581275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5907" y="5235066"/>
            <a:ext cx="123126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5415" marR="5080" indent="-133350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Windows</a:t>
            </a:r>
            <a:r>
              <a:rPr sz="21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7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Ultimate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1050" y="4800600"/>
            <a:ext cx="2581275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9191" y="5235066"/>
            <a:ext cx="133667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53340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Windows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7  P</a:t>
            </a:r>
            <a:r>
              <a:rPr sz="21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100" spc="-6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onal</a:t>
            </a:r>
            <a:endParaRPr sz="2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677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Windows </a:t>
            </a:r>
            <a:r>
              <a:rPr sz="3200" dirty="0">
                <a:latin typeface="Carlito"/>
                <a:cs typeface="Carlito"/>
              </a:rPr>
              <a:t>7 </a:t>
            </a:r>
            <a:r>
              <a:rPr sz="3200" spc="-10" dirty="0">
                <a:latin typeface="Carlito"/>
                <a:cs typeface="Carlito"/>
              </a:rPr>
              <a:t>provides </a:t>
            </a:r>
            <a:r>
              <a:rPr sz="3200" spc="-15" dirty="0">
                <a:latin typeface="Carlito"/>
                <a:cs typeface="Carlito"/>
              </a:rPr>
              <a:t>programs </a:t>
            </a:r>
            <a:r>
              <a:rPr sz="3200" spc="-5" dirty="0">
                <a:latin typeface="Carlito"/>
                <a:cs typeface="Carlito"/>
              </a:rPr>
              <a:t>such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3950" y="2085975"/>
            <a:ext cx="3343275" cy="206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05304" y="2766822"/>
            <a:ext cx="99123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4615" marR="5080" indent="-8255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Win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Firewall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7250" y="2085975"/>
            <a:ext cx="3343275" cy="206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3207" y="2766822"/>
            <a:ext cx="14986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17830" marR="5080" indent="-40576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Windows</a:t>
            </a:r>
            <a:r>
              <a:rPr sz="20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DVD  Maker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3950" y="4343400"/>
            <a:ext cx="3343275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14804" y="5021072"/>
            <a:ext cx="13735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9050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Windows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r>
              <a:rPr sz="20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Player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7250" y="4343400"/>
            <a:ext cx="3343275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65775" y="5021072"/>
            <a:ext cx="155384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40995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Desktop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Gadget</a:t>
            </a:r>
            <a:r>
              <a:rPr sz="20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Gallery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 </a:t>
            </a:r>
            <a:r>
              <a:rPr sz="1200" dirty="0">
                <a:latin typeface="Carlito"/>
                <a:cs typeface="Carlito"/>
              </a:rPr>
              <a:t>414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8-16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8-17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752600"/>
            <a:ext cx="4320794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2971825"/>
            <a:ext cx="4038600" cy="282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812317" y="1600200"/>
            <a:ext cx="7519416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2096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Macintosh operating </a:t>
            </a:r>
            <a:r>
              <a:rPr sz="3200" b="1" spc="-25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10" dirty="0">
                <a:latin typeface="Carlito"/>
                <a:cs typeface="Carlito"/>
              </a:rPr>
              <a:t>set the  </a:t>
            </a:r>
            <a:r>
              <a:rPr sz="3200" spc="-20" dirty="0">
                <a:latin typeface="Carlito"/>
                <a:cs typeface="Carlito"/>
              </a:rPr>
              <a:t>standard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dirty="0">
                <a:latin typeface="Carlito"/>
                <a:cs typeface="Carlito"/>
              </a:rPr>
              <a:t>ease of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use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Latest version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b="1" spc="-5" dirty="0">
                <a:solidFill>
                  <a:srgbClr val="67578E"/>
                </a:solidFill>
                <a:latin typeface="Carlito"/>
                <a:cs typeface="Carlito"/>
              </a:rPr>
              <a:t>Mac OS</a:t>
            </a:r>
            <a:r>
              <a:rPr sz="3200" b="1" spc="25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67578E"/>
                </a:solidFill>
                <a:latin typeface="Carlito"/>
                <a:cs typeface="Carlito"/>
              </a:rPr>
              <a:t>X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3276600"/>
            <a:ext cx="481584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5420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System</a:t>
            </a:r>
            <a:r>
              <a:rPr spc="-80" dirty="0"/>
              <a:t> </a:t>
            </a:r>
            <a:r>
              <a:rPr spc="-20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537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software </a:t>
            </a:r>
            <a:r>
              <a:rPr sz="3200" spc="-15" dirty="0">
                <a:latin typeface="Carlito"/>
                <a:cs typeface="Carlito"/>
              </a:rPr>
              <a:t>consists </a:t>
            </a:r>
            <a:r>
              <a:rPr sz="3200" dirty="0">
                <a:latin typeface="Carlito"/>
                <a:cs typeface="Carlito"/>
              </a:rPr>
              <a:t>of the </a:t>
            </a:r>
            <a:r>
              <a:rPr sz="3200" spc="-20" dirty="0">
                <a:latin typeface="Carlito"/>
                <a:cs typeface="Carlito"/>
              </a:rPr>
              <a:t>programs </a:t>
            </a:r>
            <a:r>
              <a:rPr sz="3200" spc="-10" dirty="0">
                <a:latin typeface="Carlito"/>
                <a:cs typeface="Carlito"/>
              </a:rPr>
              <a:t>that  </a:t>
            </a:r>
            <a:r>
              <a:rPr sz="3200" spc="-20" dirty="0">
                <a:latin typeface="Carlito"/>
                <a:cs typeface="Carlito"/>
              </a:rPr>
              <a:t>control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maintain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operations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 computer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its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devices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398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" y="3390900"/>
            <a:ext cx="41910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2108" y="3869816"/>
            <a:ext cx="2289175" cy="13112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5745" marR="5080" indent="-233679">
              <a:lnSpc>
                <a:spcPts val="4840"/>
              </a:lnSpc>
              <a:spcBef>
                <a:spcPts val="630"/>
              </a:spcBef>
            </a:pP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Ope</a:t>
            </a:r>
            <a:r>
              <a:rPr sz="4400" spc="-8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400" spc="-4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ting  </a:t>
            </a:r>
            <a:r>
              <a:rPr sz="4400" spc="-3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9150" y="3390900"/>
            <a:ext cx="419100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96814" y="3869816"/>
            <a:ext cx="2178050" cy="13112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391160">
              <a:lnSpc>
                <a:spcPts val="4840"/>
              </a:lnSpc>
              <a:spcBef>
                <a:spcPts val="630"/>
              </a:spcBef>
            </a:pP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Utility  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4400" spc="-7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sz="4400" spc="-8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ams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659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Stand-Alone </a:t>
            </a:r>
            <a:r>
              <a:rPr spc="-20" dirty="0"/>
              <a:t>Operating</a:t>
            </a:r>
            <a:r>
              <a:rPr spc="15" dirty="0"/>
              <a:t> </a:t>
            </a:r>
            <a:r>
              <a:rPr spc="-35" dirty="0"/>
              <a:t>Systems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2039" y="1787651"/>
            <a:ext cx="7097395" cy="2190115"/>
            <a:chOff x="1082039" y="1787651"/>
            <a:chExt cx="7097395" cy="2190115"/>
          </a:xfrm>
        </p:grpSpPr>
        <p:sp>
          <p:nvSpPr>
            <p:cNvPr id="4" name="object 4"/>
            <p:cNvSpPr/>
            <p:nvPr/>
          </p:nvSpPr>
          <p:spPr>
            <a:xfrm>
              <a:off x="1082039" y="1787651"/>
              <a:ext cx="6903720" cy="2189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31363" y="1946147"/>
              <a:ext cx="5647944" cy="1691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999" y="1828799"/>
              <a:ext cx="6781800" cy="2068195"/>
            </a:xfrm>
            <a:custGeom>
              <a:avLst/>
              <a:gdLst/>
              <a:ahLst/>
              <a:cxnLst/>
              <a:rect l="l" t="t" r="r" b="b"/>
              <a:pathLst>
                <a:path w="6781800" h="2068195">
                  <a:moveTo>
                    <a:pt x="6575044" y="0"/>
                  </a:moveTo>
                  <a:lnTo>
                    <a:pt x="206756" y="0"/>
                  </a:lnTo>
                  <a:lnTo>
                    <a:pt x="159353" y="5461"/>
                  </a:lnTo>
                  <a:lnTo>
                    <a:pt x="115836" y="21017"/>
                  </a:lnTo>
                  <a:lnTo>
                    <a:pt x="77447" y="45426"/>
                  </a:lnTo>
                  <a:lnTo>
                    <a:pt x="45426" y="77447"/>
                  </a:lnTo>
                  <a:lnTo>
                    <a:pt x="21017" y="115836"/>
                  </a:lnTo>
                  <a:lnTo>
                    <a:pt x="5461" y="159353"/>
                  </a:lnTo>
                  <a:lnTo>
                    <a:pt x="0" y="206755"/>
                  </a:lnTo>
                  <a:lnTo>
                    <a:pt x="0" y="1861058"/>
                  </a:lnTo>
                  <a:lnTo>
                    <a:pt x="5461" y="1908460"/>
                  </a:lnTo>
                  <a:lnTo>
                    <a:pt x="21017" y="1951977"/>
                  </a:lnTo>
                  <a:lnTo>
                    <a:pt x="45426" y="1990366"/>
                  </a:lnTo>
                  <a:lnTo>
                    <a:pt x="77447" y="2022387"/>
                  </a:lnTo>
                  <a:lnTo>
                    <a:pt x="115836" y="2046796"/>
                  </a:lnTo>
                  <a:lnTo>
                    <a:pt x="159353" y="2062352"/>
                  </a:lnTo>
                  <a:lnTo>
                    <a:pt x="206756" y="2067814"/>
                  </a:lnTo>
                  <a:lnTo>
                    <a:pt x="6575044" y="2067814"/>
                  </a:lnTo>
                  <a:lnTo>
                    <a:pt x="6622446" y="2062352"/>
                  </a:lnTo>
                  <a:lnTo>
                    <a:pt x="6665963" y="2046796"/>
                  </a:lnTo>
                  <a:lnTo>
                    <a:pt x="6704352" y="2022387"/>
                  </a:lnTo>
                  <a:lnTo>
                    <a:pt x="6736373" y="1990366"/>
                  </a:lnTo>
                  <a:lnTo>
                    <a:pt x="6760782" y="1951977"/>
                  </a:lnTo>
                  <a:lnTo>
                    <a:pt x="6776338" y="1908460"/>
                  </a:lnTo>
                  <a:lnTo>
                    <a:pt x="6781800" y="1861058"/>
                  </a:lnTo>
                  <a:lnTo>
                    <a:pt x="6781800" y="206755"/>
                  </a:lnTo>
                  <a:lnTo>
                    <a:pt x="6776338" y="159353"/>
                  </a:lnTo>
                  <a:lnTo>
                    <a:pt x="6760782" y="115836"/>
                  </a:lnTo>
                  <a:lnTo>
                    <a:pt x="6736373" y="77447"/>
                  </a:lnTo>
                  <a:lnTo>
                    <a:pt x="6704352" y="45426"/>
                  </a:lnTo>
                  <a:lnTo>
                    <a:pt x="6665963" y="21017"/>
                  </a:lnTo>
                  <a:lnTo>
                    <a:pt x="6622446" y="5461"/>
                  </a:lnTo>
                  <a:lnTo>
                    <a:pt x="6575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2999" y="1828799"/>
              <a:ext cx="6781800" cy="2068195"/>
            </a:xfrm>
            <a:custGeom>
              <a:avLst/>
              <a:gdLst/>
              <a:ahLst/>
              <a:cxnLst/>
              <a:rect l="l" t="t" r="r" b="b"/>
              <a:pathLst>
                <a:path w="6781800" h="2068195">
                  <a:moveTo>
                    <a:pt x="0" y="206755"/>
                  </a:moveTo>
                  <a:lnTo>
                    <a:pt x="5461" y="159353"/>
                  </a:lnTo>
                  <a:lnTo>
                    <a:pt x="21017" y="115836"/>
                  </a:lnTo>
                  <a:lnTo>
                    <a:pt x="45426" y="77447"/>
                  </a:lnTo>
                  <a:lnTo>
                    <a:pt x="77447" y="45426"/>
                  </a:lnTo>
                  <a:lnTo>
                    <a:pt x="115836" y="21017"/>
                  </a:lnTo>
                  <a:lnTo>
                    <a:pt x="159353" y="5461"/>
                  </a:lnTo>
                  <a:lnTo>
                    <a:pt x="206756" y="0"/>
                  </a:lnTo>
                  <a:lnTo>
                    <a:pt x="6575044" y="0"/>
                  </a:lnTo>
                  <a:lnTo>
                    <a:pt x="6622446" y="5461"/>
                  </a:lnTo>
                  <a:lnTo>
                    <a:pt x="6665963" y="21017"/>
                  </a:lnTo>
                  <a:lnTo>
                    <a:pt x="6704352" y="45426"/>
                  </a:lnTo>
                  <a:lnTo>
                    <a:pt x="6736373" y="77447"/>
                  </a:lnTo>
                  <a:lnTo>
                    <a:pt x="6760782" y="115836"/>
                  </a:lnTo>
                  <a:lnTo>
                    <a:pt x="6776338" y="159353"/>
                  </a:lnTo>
                  <a:lnTo>
                    <a:pt x="6781800" y="206755"/>
                  </a:lnTo>
                  <a:lnTo>
                    <a:pt x="6781800" y="1861058"/>
                  </a:lnTo>
                  <a:lnTo>
                    <a:pt x="6776338" y="1908460"/>
                  </a:lnTo>
                  <a:lnTo>
                    <a:pt x="6760782" y="1951977"/>
                  </a:lnTo>
                  <a:lnTo>
                    <a:pt x="6736373" y="1990366"/>
                  </a:lnTo>
                  <a:lnTo>
                    <a:pt x="6704352" y="2022387"/>
                  </a:lnTo>
                  <a:lnTo>
                    <a:pt x="6665963" y="2046796"/>
                  </a:lnTo>
                  <a:lnTo>
                    <a:pt x="6622446" y="2062352"/>
                  </a:lnTo>
                  <a:lnTo>
                    <a:pt x="6575044" y="2067814"/>
                  </a:lnTo>
                  <a:lnTo>
                    <a:pt x="206756" y="2067814"/>
                  </a:lnTo>
                  <a:lnTo>
                    <a:pt x="159353" y="2062352"/>
                  </a:lnTo>
                  <a:lnTo>
                    <a:pt x="115836" y="2046796"/>
                  </a:lnTo>
                  <a:lnTo>
                    <a:pt x="77447" y="2022387"/>
                  </a:lnTo>
                  <a:lnTo>
                    <a:pt x="45426" y="1990366"/>
                  </a:lnTo>
                  <a:lnTo>
                    <a:pt x="21017" y="1951977"/>
                  </a:lnTo>
                  <a:lnTo>
                    <a:pt x="5461" y="1908460"/>
                  </a:lnTo>
                  <a:lnTo>
                    <a:pt x="0" y="1861058"/>
                  </a:lnTo>
                  <a:lnTo>
                    <a:pt x="0" y="206755"/>
                  </a:lnTo>
                  <a:close/>
                </a:path>
              </a:pathLst>
            </a:custGeom>
            <a:ln w="381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7779" y="1993391"/>
              <a:ext cx="1479804" cy="1778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9755" y="2035555"/>
              <a:ext cx="1356360" cy="1654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9755" y="2035555"/>
              <a:ext cx="1356360" cy="1654810"/>
            </a:xfrm>
            <a:custGeom>
              <a:avLst/>
              <a:gdLst/>
              <a:ahLst/>
              <a:cxnLst/>
              <a:rect l="l" t="t" r="r" b="b"/>
              <a:pathLst>
                <a:path w="1356360" h="1654810">
                  <a:moveTo>
                    <a:pt x="0" y="135636"/>
                  </a:moveTo>
                  <a:lnTo>
                    <a:pt x="6912" y="92756"/>
                  </a:lnTo>
                  <a:lnTo>
                    <a:pt x="26164" y="55522"/>
                  </a:lnTo>
                  <a:lnTo>
                    <a:pt x="55522" y="26164"/>
                  </a:lnTo>
                  <a:lnTo>
                    <a:pt x="92756" y="6912"/>
                  </a:lnTo>
                  <a:lnTo>
                    <a:pt x="135635" y="0"/>
                  </a:lnTo>
                  <a:lnTo>
                    <a:pt x="1220724" y="0"/>
                  </a:lnTo>
                  <a:lnTo>
                    <a:pt x="1263603" y="6912"/>
                  </a:lnTo>
                  <a:lnTo>
                    <a:pt x="1300837" y="26164"/>
                  </a:lnTo>
                  <a:lnTo>
                    <a:pt x="1330195" y="55522"/>
                  </a:lnTo>
                  <a:lnTo>
                    <a:pt x="1349447" y="92756"/>
                  </a:lnTo>
                  <a:lnTo>
                    <a:pt x="1356360" y="135636"/>
                  </a:lnTo>
                  <a:lnTo>
                    <a:pt x="1356360" y="1518666"/>
                  </a:lnTo>
                  <a:lnTo>
                    <a:pt x="1349447" y="1561496"/>
                  </a:lnTo>
                  <a:lnTo>
                    <a:pt x="1330195" y="1598724"/>
                  </a:lnTo>
                  <a:lnTo>
                    <a:pt x="1300837" y="1628101"/>
                  </a:lnTo>
                  <a:lnTo>
                    <a:pt x="1263603" y="1647376"/>
                  </a:lnTo>
                  <a:lnTo>
                    <a:pt x="1220724" y="1654302"/>
                  </a:lnTo>
                  <a:lnTo>
                    <a:pt x="135635" y="1654302"/>
                  </a:lnTo>
                  <a:lnTo>
                    <a:pt x="92756" y="1647376"/>
                  </a:lnTo>
                  <a:lnTo>
                    <a:pt x="55522" y="1628101"/>
                  </a:lnTo>
                  <a:lnTo>
                    <a:pt x="26164" y="1598724"/>
                  </a:lnTo>
                  <a:lnTo>
                    <a:pt x="6912" y="1561496"/>
                  </a:lnTo>
                  <a:lnTo>
                    <a:pt x="0" y="1518666"/>
                  </a:lnTo>
                  <a:lnTo>
                    <a:pt x="0" y="135636"/>
                  </a:lnTo>
                  <a:close/>
                </a:path>
              </a:pathLst>
            </a:custGeom>
            <a:ln w="381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82039" y="4061459"/>
            <a:ext cx="6903720" cy="2192020"/>
            <a:chOff x="1082039" y="4061459"/>
            <a:chExt cx="6903720" cy="2192020"/>
          </a:xfrm>
        </p:grpSpPr>
        <p:sp>
          <p:nvSpPr>
            <p:cNvPr id="12" name="object 12"/>
            <p:cNvSpPr/>
            <p:nvPr/>
          </p:nvSpPr>
          <p:spPr>
            <a:xfrm>
              <a:off x="1082039" y="4061459"/>
              <a:ext cx="6903720" cy="2191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1363" y="4219955"/>
              <a:ext cx="5416295" cy="16916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2999" y="4103369"/>
              <a:ext cx="6781800" cy="2068195"/>
            </a:xfrm>
            <a:custGeom>
              <a:avLst/>
              <a:gdLst/>
              <a:ahLst/>
              <a:cxnLst/>
              <a:rect l="l" t="t" r="r" b="b"/>
              <a:pathLst>
                <a:path w="6781800" h="2068195">
                  <a:moveTo>
                    <a:pt x="6575044" y="0"/>
                  </a:moveTo>
                  <a:lnTo>
                    <a:pt x="206756" y="0"/>
                  </a:lnTo>
                  <a:lnTo>
                    <a:pt x="159353" y="5461"/>
                  </a:lnTo>
                  <a:lnTo>
                    <a:pt x="115836" y="21017"/>
                  </a:lnTo>
                  <a:lnTo>
                    <a:pt x="77447" y="45426"/>
                  </a:lnTo>
                  <a:lnTo>
                    <a:pt x="45426" y="77447"/>
                  </a:lnTo>
                  <a:lnTo>
                    <a:pt x="21017" y="115836"/>
                  </a:lnTo>
                  <a:lnTo>
                    <a:pt x="5461" y="159353"/>
                  </a:lnTo>
                  <a:lnTo>
                    <a:pt x="0" y="206755"/>
                  </a:lnTo>
                  <a:lnTo>
                    <a:pt x="0" y="1860994"/>
                  </a:lnTo>
                  <a:lnTo>
                    <a:pt x="5461" y="1908405"/>
                  </a:lnTo>
                  <a:lnTo>
                    <a:pt x="21017" y="1951927"/>
                  </a:lnTo>
                  <a:lnTo>
                    <a:pt x="45426" y="1990319"/>
                  </a:lnTo>
                  <a:lnTo>
                    <a:pt x="77447" y="2022339"/>
                  </a:lnTo>
                  <a:lnTo>
                    <a:pt x="115836" y="2046747"/>
                  </a:lnTo>
                  <a:lnTo>
                    <a:pt x="159353" y="2062302"/>
                  </a:lnTo>
                  <a:lnTo>
                    <a:pt x="206756" y="2067763"/>
                  </a:lnTo>
                  <a:lnTo>
                    <a:pt x="6575044" y="2067763"/>
                  </a:lnTo>
                  <a:lnTo>
                    <a:pt x="6622446" y="2062302"/>
                  </a:lnTo>
                  <a:lnTo>
                    <a:pt x="6665963" y="2046747"/>
                  </a:lnTo>
                  <a:lnTo>
                    <a:pt x="6704352" y="2022339"/>
                  </a:lnTo>
                  <a:lnTo>
                    <a:pt x="6736373" y="1990319"/>
                  </a:lnTo>
                  <a:lnTo>
                    <a:pt x="6760782" y="1951927"/>
                  </a:lnTo>
                  <a:lnTo>
                    <a:pt x="6776338" y="1908405"/>
                  </a:lnTo>
                  <a:lnTo>
                    <a:pt x="6781800" y="1860994"/>
                  </a:lnTo>
                  <a:lnTo>
                    <a:pt x="6781800" y="206755"/>
                  </a:lnTo>
                  <a:lnTo>
                    <a:pt x="6776338" y="159353"/>
                  </a:lnTo>
                  <a:lnTo>
                    <a:pt x="6760782" y="115836"/>
                  </a:lnTo>
                  <a:lnTo>
                    <a:pt x="6736373" y="77447"/>
                  </a:lnTo>
                  <a:lnTo>
                    <a:pt x="6704352" y="45426"/>
                  </a:lnTo>
                  <a:lnTo>
                    <a:pt x="6665963" y="21017"/>
                  </a:lnTo>
                  <a:lnTo>
                    <a:pt x="6622446" y="5461"/>
                  </a:lnTo>
                  <a:lnTo>
                    <a:pt x="6575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2999" y="4103369"/>
              <a:ext cx="6781800" cy="2068195"/>
            </a:xfrm>
            <a:custGeom>
              <a:avLst/>
              <a:gdLst/>
              <a:ahLst/>
              <a:cxnLst/>
              <a:rect l="l" t="t" r="r" b="b"/>
              <a:pathLst>
                <a:path w="6781800" h="2068195">
                  <a:moveTo>
                    <a:pt x="0" y="206755"/>
                  </a:moveTo>
                  <a:lnTo>
                    <a:pt x="5461" y="159353"/>
                  </a:lnTo>
                  <a:lnTo>
                    <a:pt x="21017" y="115836"/>
                  </a:lnTo>
                  <a:lnTo>
                    <a:pt x="45426" y="77447"/>
                  </a:lnTo>
                  <a:lnTo>
                    <a:pt x="77447" y="45426"/>
                  </a:lnTo>
                  <a:lnTo>
                    <a:pt x="115836" y="21017"/>
                  </a:lnTo>
                  <a:lnTo>
                    <a:pt x="159353" y="5461"/>
                  </a:lnTo>
                  <a:lnTo>
                    <a:pt x="206756" y="0"/>
                  </a:lnTo>
                  <a:lnTo>
                    <a:pt x="6575044" y="0"/>
                  </a:lnTo>
                  <a:lnTo>
                    <a:pt x="6622446" y="5461"/>
                  </a:lnTo>
                  <a:lnTo>
                    <a:pt x="6665963" y="21017"/>
                  </a:lnTo>
                  <a:lnTo>
                    <a:pt x="6704352" y="45426"/>
                  </a:lnTo>
                  <a:lnTo>
                    <a:pt x="6736373" y="77447"/>
                  </a:lnTo>
                  <a:lnTo>
                    <a:pt x="6760782" y="115836"/>
                  </a:lnTo>
                  <a:lnTo>
                    <a:pt x="6776338" y="159353"/>
                  </a:lnTo>
                  <a:lnTo>
                    <a:pt x="6781800" y="206755"/>
                  </a:lnTo>
                  <a:lnTo>
                    <a:pt x="6781800" y="1860994"/>
                  </a:lnTo>
                  <a:lnTo>
                    <a:pt x="6776338" y="1908405"/>
                  </a:lnTo>
                  <a:lnTo>
                    <a:pt x="6760782" y="1951927"/>
                  </a:lnTo>
                  <a:lnTo>
                    <a:pt x="6736373" y="1990319"/>
                  </a:lnTo>
                  <a:lnTo>
                    <a:pt x="6704352" y="2022339"/>
                  </a:lnTo>
                  <a:lnTo>
                    <a:pt x="6665963" y="2046747"/>
                  </a:lnTo>
                  <a:lnTo>
                    <a:pt x="6622446" y="2062302"/>
                  </a:lnTo>
                  <a:lnTo>
                    <a:pt x="6575044" y="2067763"/>
                  </a:lnTo>
                  <a:lnTo>
                    <a:pt x="206756" y="2067763"/>
                  </a:lnTo>
                  <a:lnTo>
                    <a:pt x="159353" y="2062302"/>
                  </a:lnTo>
                  <a:lnTo>
                    <a:pt x="115836" y="2046747"/>
                  </a:lnTo>
                  <a:lnTo>
                    <a:pt x="77447" y="2022339"/>
                  </a:lnTo>
                  <a:lnTo>
                    <a:pt x="45426" y="1990319"/>
                  </a:lnTo>
                  <a:lnTo>
                    <a:pt x="21017" y="1951927"/>
                  </a:lnTo>
                  <a:lnTo>
                    <a:pt x="5461" y="1908405"/>
                  </a:lnTo>
                  <a:lnTo>
                    <a:pt x="0" y="1860994"/>
                  </a:lnTo>
                  <a:lnTo>
                    <a:pt x="0" y="206755"/>
                  </a:lnTo>
                  <a:close/>
                </a:path>
              </a:pathLst>
            </a:custGeom>
            <a:ln w="381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80820" marR="5080">
              <a:lnSpc>
                <a:spcPct val="91600"/>
              </a:lnSpc>
              <a:spcBef>
                <a:spcPts val="434"/>
              </a:spcBef>
            </a:pPr>
            <a:r>
              <a:rPr b="1" spc="-5" dirty="0">
                <a:solidFill>
                  <a:srgbClr val="67578E"/>
                </a:solidFill>
                <a:latin typeface="Carlito"/>
                <a:cs typeface="Carlito"/>
              </a:rPr>
              <a:t>UNIX </a:t>
            </a:r>
            <a:r>
              <a:rPr spc="-5" dirty="0"/>
              <a:t>is a multitasking  </a:t>
            </a:r>
            <a:r>
              <a:rPr spc="-20" dirty="0"/>
              <a:t>operating </a:t>
            </a:r>
            <a:r>
              <a:rPr spc="-30" dirty="0"/>
              <a:t>system </a:t>
            </a:r>
            <a:r>
              <a:rPr spc="-10" dirty="0"/>
              <a:t>developed  </a:t>
            </a:r>
            <a:r>
              <a:rPr spc="-5" dirty="0"/>
              <a:t>in the early</a:t>
            </a:r>
            <a:r>
              <a:rPr dirty="0"/>
              <a:t> </a:t>
            </a:r>
            <a:r>
              <a:rPr spc="-10" dirty="0"/>
              <a:t>1970s</a:t>
            </a:r>
          </a:p>
          <a:p>
            <a:pPr marL="1468120">
              <a:lnSpc>
                <a:spcPct val="100000"/>
              </a:lnSpc>
            </a:pPr>
            <a:endParaRPr spc="-10" dirty="0"/>
          </a:p>
          <a:p>
            <a:pPr marL="1480820" marR="139700">
              <a:lnSpc>
                <a:spcPct val="91600"/>
              </a:lnSpc>
              <a:spcBef>
                <a:spcPts val="2550"/>
              </a:spcBef>
            </a:pPr>
            <a:r>
              <a:rPr b="1" spc="-5" dirty="0">
                <a:solidFill>
                  <a:srgbClr val="67578E"/>
                </a:solidFill>
                <a:latin typeface="Carlito"/>
                <a:cs typeface="Carlito"/>
              </a:rPr>
              <a:t>Linux </a:t>
            </a:r>
            <a:r>
              <a:rPr spc="-5" dirty="0"/>
              <a:t>is an </a:t>
            </a:r>
            <a:r>
              <a:rPr spc="-10" dirty="0"/>
              <a:t>open-source,  </a:t>
            </a:r>
            <a:r>
              <a:rPr spc="-40" dirty="0"/>
              <a:t>popular, </a:t>
            </a:r>
            <a:r>
              <a:rPr spc="-5" dirty="0"/>
              <a:t>multitasking UNIX-  type </a:t>
            </a:r>
            <a:r>
              <a:rPr spc="-15" dirty="0"/>
              <a:t>operating</a:t>
            </a:r>
            <a:r>
              <a:rPr spc="-20" dirty="0"/>
              <a:t> </a:t>
            </a:r>
            <a:r>
              <a:rPr spc="-30" dirty="0"/>
              <a:t>system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287780" y="4268723"/>
            <a:ext cx="1480185" cy="1777364"/>
            <a:chOff x="1287780" y="4268723"/>
            <a:chExt cx="1480185" cy="1777364"/>
          </a:xfrm>
        </p:grpSpPr>
        <p:sp>
          <p:nvSpPr>
            <p:cNvPr id="18" name="object 18"/>
            <p:cNvSpPr/>
            <p:nvPr/>
          </p:nvSpPr>
          <p:spPr>
            <a:xfrm>
              <a:off x="1287780" y="4268723"/>
              <a:ext cx="1479804" cy="17769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9756" y="4310125"/>
              <a:ext cx="1356360" cy="16542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9756" y="4310125"/>
              <a:ext cx="1356360" cy="1654810"/>
            </a:xfrm>
            <a:custGeom>
              <a:avLst/>
              <a:gdLst/>
              <a:ahLst/>
              <a:cxnLst/>
              <a:rect l="l" t="t" r="r" b="b"/>
              <a:pathLst>
                <a:path w="1356360" h="1654810">
                  <a:moveTo>
                    <a:pt x="0" y="135636"/>
                  </a:moveTo>
                  <a:lnTo>
                    <a:pt x="6912" y="92756"/>
                  </a:lnTo>
                  <a:lnTo>
                    <a:pt x="26164" y="55522"/>
                  </a:lnTo>
                  <a:lnTo>
                    <a:pt x="55522" y="26164"/>
                  </a:lnTo>
                  <a:lnTo>
                    <a:pt x="92756" y="6912"/>
                  </a:lnTo>
                  <a:lnTo>
                    <a:pt x="135635" y="0"/>
                  </a:lnTo>
                  <a:lnTo>
                    <a:pt x="1220724" y="0"/>
                  </a:lnTo>
                  <a:lnTo>
                    <a:pt x="1263603" y="6912"/>
                  </a:lnTo>
                  <a:lnTo>
                    <a:pt x="1300837" y="26164"/>
                  </a:lnTo>
                  <a:lnTo>
                    <a:pt x="1330195" y="55522"/>
                  </a:lnTo>
                  <a:lnTo>
                    <a:pt x="1349447" y="92756"/>
                  </a:lnTo>
                  <a:lnTo>
                    <a:pt x="1356360" y="135636"/>
                  </a:lnTo>
                  <a:lnTo>
                    <a:pt x="1356360" y="1518602"/>
                  </a:lnTo>
                  <a:lnTo>
                    <a:pt x="1349447" y="1561472"/>
                  </a:lnTo>
                  <a:lnTo>
                    <a:pt x="1330195" y="1598705"/>
                  </a:lnTo>
                  <a:lnTo>
                    <a:pt x="1300837" y="1628067"/>
                  </a:lnTo>
                  <a:lnTo>
                    <a:pt x="1263603" y="1647323"/>
                  </a:lnTo>
                  <a:lnTo>
                    <a:pt x="1220724" y="1654238"/>
                  </a:lnTo>
                  <a:lnTo>
                    <a:pt x="135635" y="1654238"/>
                  </a:lnTo>
                  <a:lnTo>
                    <a:pt x="92756" y="1647323"/>
                  </a:lnTo>
                  <a:lnTo>
                    <a:pt x="55522" y="1628067"/>
                  </a:lnTo>
                  <a:lnTo>
                    <a:pt x="26164" y="1598705"/>
                  </a:lnTo>
                  <a:lnTo>
                    <a:pt x="6912" y="1561472"/>
                  </a:lnTo>
                  <a:lnTo>
                    <a:pt x="0" y="1518602"/>
                  </a:lnTo>
                  <a:lnTo>
                    <a:pt x="0" y="135636"/>
                  </a:lnTo>
                  <a:close/>
                </a:path>
              </a:pathLst>
            </a:custGeom>
            <a:ln w="38100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416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417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8-20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8-21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41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Server </a:t>
            </a:r>
            <a:r>
              <a:rPr spc="-20" dirty="0"/>
              <a:t>Operating</a:t>
            </a:r>
            <a:r>
              <a:rPr spc="-2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085975"/>
            <a:ext cx="30956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8922" y="2317191"/>
            <a:ext cx="2428240" cy="11645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63525">
              <a:lnSpc>
                <a:spcPts val="4280"/>
              </a:lnSpc>
              <a:spcBef>
                <a:spcPts val="575"/>
              </a:spcBef>
            </a:pPr>
            <a:r>
              <a:rPr sz="3900" spc="-10" dirty="0">
                <a:solidFill>
                  <a:srgbClr val="FFFFFF"/>
                </a:solidFill>
                <a:latin typeface="Carlito"/>
                <a:cs typeface="Carlito"/>
              </a:rPr>
              <a:t>Windows  </a:t>
            </a:r>
            <a:r>
              <a:rPr sz="3900" spc="-5" dirty="0">
                <a:solidFill>
                  <a:srgbClr val="FFFFFF"/>
                </a:solidFill>
                <a:latin typeface="Carlito"/>
                <a:cs typeface="Carlito"/>
              </a:rPr>
              <a:t>Server</a:t>
            </a:r>
            <a:r>
              <a:rPr sz="39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00" dirty="0">
                <a:solidFill>
                  <a:srgbClr val="FFFFFF"/>
                </a:solidFill>
                <a:latin typeface="Carlito"/>
                <a:cs typeface="Carlito"/>
              </a:rPr>
              <a:t>2008</a:t>
            </a:r>
            <a:endParaRPr sz="39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2085975"/>
            <a:ext cx="28860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9648" y="2589403"/>
            <a:ext cx="104584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FFFFFF"/>
                </a:solidFill>
                <a:latin typeface="Carlito"/>
                <a:cs typeface="Carlito"/>
              </a:rPr>
              <a:t>UNIX</a:t>
            </a:r>
            <a:endParaRPr sz="3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073" y="2589403"/>
            <a:ext cx="10826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FFFFFF"/>
                </a:solidFill>
                <a:latin typeface="Carlito"/>
                <a:cs typeface="Carlito"/>
              </a:rPr>
              <a:t>Li</a:t>
            </a:r>
            <a:r>
              <a:rPr sz="39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900" spc="-5" dirty="0">
                <a:solidFill>
                  <a:srgbClr val="FFFFFF"/>
                </a:solidFill>
                <a:latin typeface="Carlito"/>
                <a:cs typeface="Carlito"/>
              </a:rPr>
              <a:t>ux</a:t>
            </a:r>
            <a:endParaRPr sz="39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019550"/>
            <a:ext cx="2895600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0869" y="4523358"/>
            <a:ext cx="13436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FFFFFF"/>
                </a:solidFill>
                <a:latin typeface="Carlito"/>
                <a:cs typeface="Carlito"/>
              </a:rPr>
              <a:t>Solaris</a:t>
            </a:r>
            <a:endParaRPr sz="3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8675" y="4019550"/>
            <a:ext cx="28956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7409" y="4523358"/>
            <a:ext cx="18288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5" dirty="0">
                <a:solidFill>
                  <a:srgbClr val="FFFFFF"/>
                </a:solidFill>
                <a:latin typeface="Carlito"/>
                <a:cs typeface="Carlito"/>
              </a:rPr>
              <a:t>NetWare</a:t>
            </a:r>
            <a:endParaRPr sz="3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417 -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41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Server </a:t>
            </a:r>
            <a:r>
              <a:rPr spc="-20" dirty="0"/>
              <a:t>Operating</a:t>
            </a:r>
            <a:r>
              <a:rPr spc="-2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417 -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222615" cy="350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1978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Windows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Server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2008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upgrade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Windows  Server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2003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Part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Windows </a:t>
            </a:r>
            <a:r>
              <a:rPr sz="2400" b="1" dirty="0">
                <a:solidFill>
                  <a:srgbClr val="67578E"/>
                </a:solidFill>
                <a:latin typeface="Carlito"/>
                <a:cs typeface="Carlito"/>
              </a:rPr>
              <a:t>Server </a:t>
            </a:r>
            <a:r>
              <a:rPr sz="2400" b="1" spc="-5" dirty="0">
                <a:solidFill>
                  <a:srgbClr val="67578E"/>
                </a:solidFill>
                <a:latin typeface="Carlito"/>
                <a:cs typeface="Carlito"/>
              </a:rPr>
              <a:t>2008</a:t>
            </a:r>
            <a:r>
              <a:rPr sz="2400" b="1" spc="-40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family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Multiple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editions</a:t>
            </a:r>
            <a:endParaRPr sz="2400">
              <a:latin typeface="Carlito"/>
              <a:cs typeface="Carlito"/>
            </a:endParaRPr>
          </a:p>
          <a:p>
            <a:pPr marL="355600" marR="1209040" indent="-34290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Most </a:t>
            </a:r>
            <a:r>
              <a:rPr sz="2800" spc="-5" dirty="0">
                <a:latin typeface="Carlito"/>
                <a:cs typeface="Carlito"/>
              </a:rPr>
              <a:t>editions include </a:t>
            </a:r>
            <a:r>
              <a:rPr sz="2800" spc="-40" dirty="0">
                <a:latin typeface="Carlito"/>
                <a:cs typeface="Carlito"/>
              </a:rPr>
              <a:t>Hyper-V,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virtualization  </a:t>
            </a:r>
            <a:r>
              <a:rPr sz="2800" spc="-5" dirty="0">
                <a:latin typeface="Carlito"/>
                <a:cs typeface="Carlito"/>
              </a:rPr>
              <a:t>technology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1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Virtualization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10" dirty="0">
                <a:latin typeface="Carlito"/>
                <a:cs typeface="Carlito"/>
              </a:rPr>
              <a:t>practice </a:t>
            </a:r>
            <a:r>
              <a:rPr sz="2400" spc="-5" dirty="0">
                <a:latin typeface="Carlito"/>
                <a:cs typeface="Carlito"/>
              </a:rPr>
              <a:t>of sharing or </a:t>
            </a:r>
            <a:r>
              <a:rPr sz="2400" spc="-10" dirty="0">
                <a:latin typeface="Carlito"/>
                <a:cs typeface="Carlito"/>
              </a:rPr>
              <a:t>pooling computing  resources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27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Embedded </a:t>
            </a:r>
            <a:r>
              <a:rPr spc="-20" dirty="0"/>
              <a:t>Operating</a:t>
            </a:r>
            <a:r>
              <a:rPr spc="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343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embedded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operating </a:t>
            </a:r>
            <a:r>
              <a:rPr sz="2800" b="1" spc="-30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2800" spc="-15" dirty="0">
                <a:latin typeface="Carlito"/>
                <a:cs typeface="Carlito"/>
              </a:rPr>
              <a:t>resides </a:t>
            </a:r>
            <a:r>
              <a:rPr sz="2800" spc="-5" dirty="0">
                <a:latin typeface="Carlito"/>
                <a:cs typeface="Carlito"/>
              </a:rPr>
              <a:t>on a </a:t>
            </a:r>
            <a:r>
              <a:rPr sz="2800" spc="-15" dirty="0">
                <a:latin typeface="Carlito"/>
                <a:cs typeface="Carlito"/>
              </a:rPr>
              <a:t>ROM </a:t>
            </a:r>
            <a:r>
              <a:rPr sz="2800" spc="-5" dirty="0">
                <a:latin typeface="Carlito"/>
                <a:cs typeface="Carlito"/>
              </a:rPr>
              <a:t>chip  on a mobile </a:t>
            </a:r>
            <a:r>
              <a:rPr sz="2800" spc="-10" dirty="0">
                <a:latin typeface="Carlito"/>
                <a:cs typeface="Carlito"/>
              </a:rPr>
              <a:t>device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consumer electronic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device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3057525"/>
            <a:ext cx="2314575" cy="134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4408" y="3298697"/>
            <a:ext cx="1832610" cy="7556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283210">
              <a:lnSpc>
                <a:spcPts val="2750"/>
              </a:lnSpc>
              <a:spcBef>
                <a:spcPts val="395"/>
              </a:spcBef>
            </a:pPr>
            <a:r>
              <a:rPr sz="2500" b="1" spc="-5" dirty="0">
                <a:latin typeface="Carlito"/>
                <a:cs typeface="Carlito"/>
              </a:rPr>
              <a:t>Windows  Embedded</a:t>
            </a:r>
            <a:r>
              <a:rPr sz="2500" b="1" spc="-75" dirty="0">
                <a:latin typeface="Carlito"/>
                <a:cs typeface="Carlito"/>
              </a:rPr>
              <a:t> </a:t>
            </a:r>
            <a:r>
              <a:rPr sz="2500" b="1" spc="-10" dirty="0">
                <a:latin typeface="Carlito"/>
                <a:cs typeface="Carlito"/>
              </a:rPr>
              <a:t>CE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1250" y="3057525"/>
            <a:ext cx="2152650" cy="134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8925" y="3298697"/>
            <a:ext cx="1265555" cy="7556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7790" marR="5080" indent="-85725">
              <a:lnSpc>
                <a:spcPts val="2750"/>
              </a:lnSpc>
              <a:spcBef>
                <a:spcPts val="395"/>
              </a:spcBef>
            </a:pPr>
            <a:r>
              <a:rPr sz="2500" b="1" spc="-10" dirty="0">
                <a:latin typeface="Carlito"/>
                <a:cs typeface="Carlito"/>
              </a:rPr>
              <a:t>Wi</a:t>
            </a:r>
            <a:r>
              <a:rPr sz="2500" b="1" spc="-5" dirty="0">
                <a:latin typeface="Carlito"/>
                <a:cs typeface="Carlito"/>
              </a:rPr>
              <a:t>ndows  Phone</a:t>
            </a:r>
            <a:r>
              <a:rPr sz="2500" b="1" spc="-55" dirty="0">
                <a:latin typeface="Carlito"/>
                <a:cs typeface="Carlito"/>
              </a:rPr>
              <a:t> </a:t>
            </a:r>
            <a:r>
              <a:rPr sz="2500" b="1" spc="-5" dirty="0">
                <a:latin typeface="Carlito"/>
                <a:cs typeface="Carlito"/>
              </a:rPr>
              <a:t>7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00575" y="3057525"/>
            <a:ext cx="215265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8673" y="3473322"/>
            <a:ext cx="10864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latin typeface="Carlito"/>
                <a:cs typeface="Carlito"/>
              </a:rPr>
              <a:t>Palm</a:t>
            </a:r>
            <a:r>
              <a:rPr sz="2500" spc="-75" dirty="0">
                <a:latin typeface="Carlito"/>
                <a:cs typeface="Carlito"/>
              </a:rPr>
              <a:t> </a:t>
            </a:r>
            <a:r>
              <a:rPr sz="2500" spc="-10" dirty="0">
                <a:latin typeface="Carlito"/>
                <a:cs typeface="Carlito"/>
              </a:rPr>
              <a:t>OS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29425" y="3057525"/>
            <a:ext cx="2143125" cy="1343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14996" y="3473322"/>
            <a:ext cx="13785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rlito"/>
                <a:cs typeface="Carlito"/>
              </a:rPr>
              <a:t>iPhone</a:t>
            </a:r>
            <a:r>
              <a:rPr sz="2500" b="1" spc="-75" dirty="0">
                <a:latin typeface="Carlito"/>
                <a:cs typeface="Carlito"/>
              </a:rPr>
              <a:t> </a:t>
            </a:r>
            <a:r>
              <a:rPr sz="2500" b="1" spc="-10" dirty="0">
                <a:latin typeface="Carlito"/>
                <a:cs typeface="Carlito"/>
              </a:rPr>
              <a:t>OS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925" y="4467225"/>
            <a:ext cx="2143125" cy="1343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816" y="4886401"/>
            <a:ext cx="13995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rlito"/>
                <a:cs typeface="Carlito"/>
              </a:rPr>
              <a:t>BlackBe</a:t>
            </a:r>
            <a:r>
              <a:rPr sz="2500" dirty="0">
                <a:latin typeface="Carlito"/>
                <a:cs typeface="Carlito"/>
              </a:rPr>
              <a:t>r</a:t>
            </a:r>
            <a:r>
              <a:rPr sz="2500" spc="5" dirty="0">
                <a:latin typeface="Carlito"/>
                <a:cs typeface="Carlito"/>
              </a:rPr>
              <a:t>r</a:t>
            </a:r>
            <a:r>
              <a:rPr sz="2500" spc="-5" dirty="0">
                <a:latin typeface="Carlito"/>
                <a:cs typeface="Carlito"/>
              </a:rPr>
              <a:t>y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1250" y="4467225"/>
            <a:ext cx="2152650" cy="134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4080" y="4712334"/>
            <a:ext cx="1054100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5880">
              <a:lnSpc>
                <a:spcPts val="2750"/>
              </a:lnSpc>
              <a:spcBef>
                <a:spcPts val="395"/>
              </a:spcBef>
            </a:pPr>
            <a:r>
              <a:rPr sz="2500" spc="-5" dirty="0">
                <a:latin typeface="Carlito"/>
                <a:cs typeface="Carlito"/>
              </a:rPr>
              <a:t>Google  A</a:t>
            </a:r>
            <a:r>
              <a:rPr sz="2500" spc="-15" dirty="0">
                <a:latin typeface="Carlito"/>
                <a:cs typeface="Carlito"/>
              </a:rPr>
              <a:t>n</a:t>
            </a:r>
            <a:r>
              <a:rPr sz="2500" spc="-10" dirty="0">
                <a:latin typeface="Carlito"/>
                <a:cs typeface="Carlito"/>
              </a:rPr>
              <a:t>d</a:t>
            </a:r>
            <a:r>
              <a:rPr sz="2500" spc="-40" dirty="0">
                <a:latin typeface="Carlito"/>
                <a:cs typeface="Carlito"/>
              </a:rPr>
              <a:t>r</a:t>
            </a:r>
            <a:r>
              <a:rPr sz="2500" spc="-10" dirty="0">
                <a:latin typeface="Carlito"/>
                <a:cs typeface="Carlito"/>
              </a:rPr>
              <a:t>oid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00575" y="4467225"/>
            <a:ext cx="2152650" cy="1343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75605" y="4712334"/>
            <a:ext cx="141414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8935" marR="5080" indent="-356870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latin typeface="Carlito"/>
                <a:cs typeface="Carlito"/>
              </a:rPr>
              <a:t>Embedded  Linux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9425" y="4467225"/>
            <a:ext cx="2143125" cy="1343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29653" y="4886401"/>
            <a:ext cx="15500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rlito"/>
                <a:cs typeface="Carlito"/>
              </a:rPr>
              <a:t>Symbian</a:t>
            </a:r>
            <a:r>
              <a:rPr sz="2500" spc="-8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OS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417 -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27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Embedded </a:t>
            </a:r>
            <a:r>
              <a:rPr spc="-20" dirty="0"/>
              <a:t>Operating</a:t>
            </a:r>
            <a:r>
              <a:rPr spc="5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752600"/>
            <a:ext cx="3699002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rlito"/>
                <a:cs typeface="Carlito"/>
              </a:rPr>
              <a:t>Pages 419 </a:t>
            </a:r>
            <a:r>
              <a:rPr sz="1100" spc="-65" dirty="0">
                <a:latin typeface="Arial"/>
                <a:cs typeface="Arial"/>
              </a:rPr>
              <a:t>–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dirty="0">
                <a:latin typeface="Carlito"/>
                <a:cs typeface="Carlito"/>
              </a:rPr>
              <a:t>420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Figures </a:t>
            </a:r>
            <a:r>
              <a:rPr sz="1100" dirty="0">
                <a:latin typeface="Carlito"/>
                <a:cs typeface="Carlito"/>
              </a:rPr>
              <a:t>8-22 </a:t>
            </a:r>
            <a:r>
              <a:rPr sz="1100" spc="-65" dirty="0">
                <a:latin typeface="Arial"/>
                <a:cs typeface="Arial"/>
              </a:rPr>
              <a:t>–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dirty="0">
                <a:latin typeface="Carlito"/>
                <a:cs typeface="Carlito"/>
              </a:rPr>
              <a:t>8-26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35468" y="1729613"/>
            <a:ext cx="1327911" cy="223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000" y="4168775"/>
            <a:ext cx="1421129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1729613"/>
            <a:ext cx="1161072" cy="2232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3962400"/>
            <a:ext cx="1387728" cy="2720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544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3200" b="1" spc="-15" dirty="0">
                <a:solidFill>
                  <a:srgbClr val="67578E"/>
                </a:solidFill>
                <a:latin typeface="Carlito"/>
                <a:cs typeface="Carlito"/>
              </a:rPr>
              <a:t>program </a:t>
            </a:r>
            <a:r>
              <a:rPr sz="3200" dirty="0">
                <a:latin typeface="Carlito"/>
                <a:cs typeface="Carlito"/>
              </a:rPr>
              <a:t>is a type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15" dirty="0">
                <a:latin typeface="Carlito"/>
                <a:cs typeface="Carlito"/>
              </a:rPr>
              <a:t>software </a:t>
            </a:r>
            <a:r>
              <a:rPr sz="3200" spc="-10" dirty="0">
                <a:latin typeface="Carlito"/>
                <a:cs typeface="Carlito"/>
              </a:rPr>
              <a:t>that  allows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user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perform </a:t>
            </a:r>
            <a:r>
              <a:rPr sz="3200" spc="-5" dirty="0">
                <a:latin typeface="Carlito"/>
                <a:cs typeface="Carlito"/>
              </a:rPr>
              <a:t>maintenance-type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tasks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2743200"/>
            <a:ext cx="3646678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69054" cy="422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351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file manager </a:t>
            </a:r>
            <a:r>
              <a:rPr sz="2800" spc="-5" dirty="0">
                <a:latin typeface="Carlito"/>
                <a:cs typeface="Carlito"/>
              </a:rPr>
              <a:t>is a  </a:t>
            </a:r>
            <a:r>
              <a:rPr sz="2800" spc="-10" dirty="0">
                <a:latin typeface="Carlito"/>
                <a:cs typeface="Carlito"/>
              </a:rPr>
              <a:t>utility that </a:t>
            </a:r>
            <a:r>
              <a:rPr sz="2800" spc="-15" dirty="0">
                <a:latin typeface="Carlito"/>
                <a:cs typeface="Carlito"/>
              </a:rPr>
              <a:t>performs  </a:t>
            </a:r>
            <a:r>
              <a:rPr sz="2800" spc="-5" dirty="0">
                <a:latin typeface="Carlito"/>
                <a:cs typeface="Carlito"/>
              </a:rPr>
              <a:t>functions </a:t>
            </a:r>
            <a:r>
              <a:rPr sz="2800" spc="-20" dirty="0">
                <a:latin typeface="Carlito"/>
                <a:cs typeface="Carlito"/>
              </a:rPr>
              <a:t>related to </a:t>
            </a:r>
            <a:r>
              <a:rPr sz="2800" spc="-10" dirty="0">
                <a:latin typeface="Carlito"/>
                <a:cs typeface="Carlito"/>
              </a:rPr>
              <a:t>file  management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Displaying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list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files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Organizing </a:t>
            </a:r>
            <a:r>
              <a:rPr sz="2400" spc="-5" dirty="0">
                <a:latin typeface="Carlito"/>
                <a:cs typeface="Carlito"/>
              </a:rPr>
              <a:t>files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folders</a:t>
            </a:r>
            <a:endParaRPr sz="2400">
              <a:latin typeface="Carlito"/>
              <a:cs typeface="Carlito"/>
            </a:endParaRPr>
          </a:p>
          <a:p>
            <a:pPr marL="756285" marR="194310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Copying, renaming,  deleting, </a:t>
            </a:r>
            <a:r>
              <a:rPr sz="2400" dirty="0">
                <a:latin typeface="Carlito"/>
                <a:cs typeface="Carlito"/>
              </a:rPr>
              <a:t>moving, and  </a:t>
            </a:r>
            <a:r>
              <a:rPr sz="2400" spc="-5" dirty="0">
                <a:latin typeface="Carlito"/>
                <a:cs typeface="Carlito"/>
              </a:rPr>
              <a:t>sorting files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folders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Creating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shortcuts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470911"/>
            <a:ext cx="4038600" cy="278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851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0" dirty="0">
                <a:solidFill>
                  <a:srgbClr val="67578E"/>
                </a:solidFill>
                <a:latin typeface="Carlito"/>
                <a:cs typeface="Carlito"/>
              </a:rPr>
              <a:t>search </a:t>
            </a:r>
            <a:r>
              <a:rPr sz="3200" b="1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20" dirty="0">
                <a:latin typeface="Carlito"/>
                <a:cs typeface="Carlito"/>
              </a:rPr>
              <a:t>program </a:t>
            </a:r>
            <a:r>
              <a:rPr sz="3200" spc="-15" dirty="0">
                <a:latin typeface="Carlito"/>
                <a:cs typeface="Carlito"/>
              </a:rPr>
              <a:t>that </a:t>
            </a:r>
            <a:r>
              <a:rPr sz="3200" spc="-20" dirty="0">
                <a:latin typeface="Carlito"/>
                <a:cs typeface="Carlito"/>
              </a:rPr>
              <a:t>attempts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5" dirty="0">
                <a:latin typeface="Carlito"/>
                <a:cs typeface="Carlito"/>
              </a:rPr>
              <a:t>locate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file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15" dirty="0">
                <a:latin typeface="Carlito"/>
                <a:cs typeface="Carlito"/>
              </a:rPr>
              <a:t>computer </a:t>
            </a:r>
            <a:r>
              <a:rPr sz="3200" dirty="0">
                <a:latin typeface="Carlito"/>
                <a:cs typeface="Carlito"/>
              </a:rPr>
              <a:t>based on </a:t>
            </a:r>
            <a:r>
              <a:rPr sz="3200" spc="-10" dirty="0">
                <a:latin typeface="Carlito"/>
                <a:cs typeface="Carlito"/>
              </a:rPr>
              <a:t>criteria  </a:t>
            </a:r>
            <a:r>
              <a:rPr sz="3200" spc="-15" dirty="0">
                <a:latin typeface="Carlito"/>
                <a:cs typeface="Carlito"/>
              </a:rPr>
              <a:t>you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specify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200361"/>
            <a:ext cx="6477000" cy="3086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1063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image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viewer </a:t>
            </a:r>
            <a:r>
              <a:rPr sz="2800" spc="-10" dirty="0">
                <a:latin typeface="Carlito"/>
                <a:cs typeface="Carlito"/>
              </a:rPr>
              <a:t>allows  </a:t>
            </a:r>
            <a:r>
              <a:rPr sz="2800" spc="-20" dirty="0">
                <a:latin typeface="Carlito"/>
                <a:cs typeface="Carlito"/>
              </a:rPr>
              <a:t>users to </a:t>
            </a:r>
            <a:r>
              <a:rPr sz="2800" spc="-40" dirty="0">
                <a:latin typeface="Carlito"/>
                <a:cs typeface="Carlito"/>
              </a:rPr>
              <a:t>display, </a:t>
            </a:r>
            <a:r>
              <a:rPr sz="2800" spc="-55" dirty="0">
                <a:latin typeface="Carlito"/>
                <a:cs typeface="Carlito"/>
              </a:rPr>
              <a:t>copy,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print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contents 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graphics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file</a:t>
            </a:r>
            <a:endParaRPr sz="2800">
              <a:latin typeface="Carlito"/>
              <a:cs typeface="Carlito"/>
            </a:endParaRPr>
          </a:p>
          <a:p>
            <a:pPr marL="355600" marR="8001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uninstaller </a:t>
            </a:r>
            <a:r>
              <a:rPr sz="2800" spc="-15" dirty="0">
                <a:latin typeface="Carlito"/>
                <a:cs typeface="Carlito"/>
              </a:rPr>
              <a:t>removes 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program,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well </a:t>
            </a:r>
            <a:r>
              <a:rPr sz="2800" dirty="0">
                <a:latin typeface="Carlito"/>
                <a:cs typeface="Carlito"/>
              </a:rPr>
              <a:t>as 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associated entries 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30" dirty="0">
                <a:latin typeface="Carlito"/>
                <a:cs typeface="Carlito"/>
              </a:rPr>
              <a:t>system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725180"/>
            <a:ext cx="4038600" cy="42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05140" cy="433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disk </a:t>
            </a:r>
            <a:r>
              <a:rPr sz="3200" dirty="0">
                <a:latin typeface="Carlito"/>
                <a:cs typeface="Carlito"/>
              </a:rPr>
              <a:t>cleanup </a:t>
            </a:r>
            <a:r>
              <a:rPr sz="3200" spc="-5" dirty="0">
                <a:latin typeface="Carlito"/>
                <a:cs typeface="Carlito"/>
              </a:rPr>
              <a:t>utility </a:t>
            </a:r>
            <a:r>
              <a:rPr sz="3200" spc="-10" dirty="0">
                <a:latin typeface="Carlito"/>
                <a:cs typeface="Carlito"/>
              </a:rPr>
              <a:t>searches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removes  </a:t>
            </a:r>
            <a:r>
              <a:rPr sz="3200" spc="-5" dirty="0">
                <a:latin typeface="Carlito"/>
                <a:cs typeface="Carlito"/>
              </a:rPr>
              <a:t>unnecessary files</a:t>
            </a:r>
            <a:endParaRPr sz="3200">
              <a:latin typeface="Carlito"/>
              <a:cs typeface="Carlito"/>
            </a:endParaRPr>
          </a:p>
          <a:p>
            <a:pPr marL="756285" marR="4198620" lvl="1" indent="-287020">
              <a:lnSpc>
                <a:spcPct val="100000"/>
              </a:lnSpc>
              <a:spcBef>
                <a:spcPts val="6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Downloaded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program  </a:t>
            </a:r>
            <a:r>
              <a:rPr sz="2800" spc="-10" dirty="0"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  <a:p>
            <a:pPr marL="756285" marR="4543425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40" dirty="0">
                <a:latin typeface="Carlito"/>
                <a:cs typeface="Carlito"/>
              </a:rPr>
              <a:t>Temporary </a:t>
            </a:r>
            <a:r>
              <a:rPr sz="2800" spc="-15" dirty="0">
                <a:latin typeface="Carlito"/>
                <a:cs typeface="Carlito"/>
              </a:rPr>
              <a:t>Internet  </a:t>
            </a:r>
            <a:r>
              <a:rPr sz="2800" spc="-10" dirty="0"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Deleted </a:t>
            </a:r>
            <a:r>
              <a:rPr sz="2800" spc="-10" dirty="0"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  <a:p>
            <a:pPr marL="756285" marR="4926330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Unused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program  </a:t>
            </a:r>
            <a:r>
              <a:rPr sz="2800" spc="-10" dirty="0"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86000"/>
            <a:ext cx="3236976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94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</a:t>
            </a:r>
            <a:r>
              <a:rPr spc="-40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5521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operating </a:t>
            </a:r>
            <a:r>
              <a:rPr sz="2800" b="1" spc="-30" dirty="0">
                <a:solidFill>
                  <a:srgbClr val="67578E"/>
                </a:solidFill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OS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programs </a:t>
            </a:r>
            <a:r>
              <a:rPr sz="2800" spc="-15" dirty="0">
                <a:latin typeface="Carlito"/>
                <a:cs typeface="Carlito"/>
              </a:rPr>
              <a:t>containing  </a:t>
            </a:r>
            <a:r>
              <a:rPr sz="2800" spc="-10" dirty="0">
                <a:latin typeface="Carlito"/>
                <a:cs typeface="Carlito"/>
              </a:rPr>
              <a:t>instructions that work </a:t>
            </a:r>
            <a:r>
              <a:rPr sz="2800" spc="-15" dirty="0">
                <a:latin typeface="Carlito"/>
                <a:cs typeface="Carlito"/>
              </a:rPr>
              <a:t>together </a:t>
            </a:r>
            <a:r>
              <a:rPr sz="2800" spc="-20" dirty="0">
                <a:latin typeface="Carlito"/>
                <a:cs typeface="Carlito"/>
              </a:rPr>
              <a:t>to coordinate </a:t>
            </a:r>
            <a:r>
              <a:rPr sz="2800" spc="-5" dirty="0">
                <a:latin typeface="Carlito"/>
                <a:cs typeface="Carlito"/>
              </a:rPr>
              <a:t>all the  activities among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0" dirty="0">
                <a:latin typeface="Carlito"/>
                <a:cs typeface="Carlito"/>
              </a:rPr>
              <a:t>hardware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resources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398 -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399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875" y="2924175"/>
            <a:ext cx="1809750" cy="113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5235" y="3049015"/>
            <a:ext cx="132778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latin typeface="Carlito"/>
                <a:cs typeface="Carlito"/>
              </a:rPr>
              <a:t>Start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shut  down </a:t>
            </a:r>
            <a:r>
              <a:rPr sz="1800" dirty="0">
                <a:latin typeface="Carlito"/>
                <a:cs typeface="Carlito"/>
              </a:rPr>
              <a:t>a  </a:t>
            </a:r>
            <a:r>
              <a:rPr sz="1800" spc="-10" dirty="0">
                <a:latin typeface="Carlito"/>
                <a:cs typeface="Carlito"/>
              </a:rPr>
              <a:t>computer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2924175"/>
            <a:ext cx="1819275" cy="113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79801" y="3174619"/>
            <a:ext cx="134429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59079" marR="5080" indent="-247015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latin typeface="Carlito"/>
                <a:cs typeface="Carlito"/>
              </a:rPr>
              <a:t>Provide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user  </a:t>
            </a:r>
            <a:r>
              <a:rPr sz="1800" spc="-10" dirty="0">
                <a:latin typeface="Carlito"/>
                <a:cs typeface="Carlito"/>
              </a:rPr>
              <a:t>interface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1050" y="2924175"/>
            <a:ext cx="1800225" cy="1133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0248" y="3174619"/>
            <a:ext cx="90678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62230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latin typeface="Carlito"/>
                <a:cs typeface="Carlito"/>
              </a:rPr>
              <a:t>Manage  </a:t>
            </a:r>
            <a:r>
              <a:rPr sz="1800" spc="-5" dirty="0">
                <a:latin typeface="Carlito"/>
                <a:cs typeface="Carlito"/>
              </a:rPr>
              <a:t>p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og</a:t>
            </a:r>
            <a:r>
              <a:rPr sz="1800" spc="-40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ams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29375" y="2924175"/>
            <a:ext cx="1800225" cy="113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31279" y="3174619"/>
            <a:ext cx="80962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3335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latin typeface="Carlito"/>
                <a:cs typeface="Carlito"/>
              </a:rPr>
              <a:t>Manage  me</a:t>
            </a:r>
            <a:r>
              <a:rPr sz="1800" spc="5" dirty="0">
                <a:latin typeface="Carlito"/>
                <a:cs typeface="Carlito"/>
              </a:rPr>
              <a:t>m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ry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4875" y="4095750"/>
            <a:ext cx="1800225" cy="1133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82446" y="4347209"/>
            <a:ext cx="105219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4640" marR="5080" indent="-28194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rlito"/>
                <a:cs typeface="Carlito"/>
              </a:rPr>
              <a:t>Coo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din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10" dirty="0">
                <a:latin typeface="Carlito"/>
                <a:cs typeface="Carlito"/>
              </a:rPr>
              <a:t>tasks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43200" y="4095750"/>
            <a:ext cx="1800225" cy="1133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87064" y="4347209"/>
            <a:ext cx="92710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19380" marR="5080" indent="-10668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rlito"/>
                <a:cs typeface="Carlito"/>
              </a:rPr>
              <a:t>Co</a:t>
            </a:r>
            <a:r>
              <a:rPr sz="1800" spc="-10" dirty="0">
                <a:latin typeface="Carlito"/>
                <a:cs typeface="Carlito"/>
              </a:rPr>
              <a:t>n</a:t>
            </a:r>
            <a:r>
              <a:rPr sz="1800" spc="-5" dirty="0">
                <a:latin typeface="Carlito"/>
                <a:cs typeface="Carlito"/>
              </a:rPr>
              <a:t>figu</a:t>
            </a:r>
            <a:r>
              <a:rPr sz="1800" spc="-25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5" dirty="0">
                <a:latin typeface="Carlito"/>
                <a:cs typeface="Carlito"/>
              </a:rPr>
              <a:t>devices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1050" y="4095750"/>
            <a:ext cx="1800225" cy="1133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33569" y="4221607"/>
            <a:ext cx="112077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latin typeface="Carlito"/>
                <a:cs typeface="Carlito"/>
              </a:rPr>
              <a:t>Establish</a:t>
            </a:r>
            <a:r>
              <a:rPr sz="1800" spc="-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  </a:t>
            </a:r>
            <a:r>
              <a:rPr sz="1800" spc="-10" dirty="0">
                <a:latin typeface="Carlito"/>
                <a:cs typeface="Carlito"/>
              </a:rPr>
              <a:t>Internet  connection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29375" y="4095750"/>
            <a:ext cx="1800225" cy="1133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22491" y="4347209"/>
            <a:ext cx="122745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19075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rlito"/>
                <a:cs typeface="Carlito"/>
              </a:rPr>
              <a:t>Monitor  p</a:t>
            </a:r>
            <a:r>
              <a:rPr sz="1800" dirty="0">
                <a:latin typeface="Carlito"/>
                <a:cs typeface="Carlito"/>
              </a:rPr>
              <a:t>er</a:t>
            </a:r>
            <a:r>
              <a:rPr sz="1800" spc="-40" dirty="0">
                <a:latin typeface="Carlito"/>
                <a:cs typeface="Carlito"/>
              </a:rPr>
              <a:t>f</a:t>
            </a:r>
            <a:r>
              <a:rPr sz="1800" spc="-5" dirty="0">
                <a:latin typeface="Carlito"/>
                <a:cs typeface="Carlito"/>
              </a:rPr>
              <a:t>ormance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4875" y="5267325"/>
            <a:ext cx="1800225" cy="1133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45513" y="5519420"/>
            <a:ext cx="728345" cy="5505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1590" marR="5080" indent="-9525">
              <a:lnSpc>
                <a:spcPts val="1970"/>
              </a:lnSpc>
              <a:spcBef>
                <a:spcPts val="320"/>
              </a:spcBef>
            </a:pPr>
            <a:r>
              <a:rPr sz="1800" spc="-10" dirty="0">
                <a:latin typeface="Carlito"/>
                <a:cs typeface="Carlito"/>
              </a:rPr>
              <a:t>P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1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vide  </a:t>
            </a:r>
            <a:r>
              <a:rPr sz="1800" spc="-5" dirty="0">
                <a:latin typeface="Carlito"/>
                <a:cs typeface="Carlito"/>
              </a:rPr>
              <a:t>ut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5" dirty="0">
                <a:latin typeface="Carlito"/>
                <a:cs typeface="Carlito"/>
              </a:rPr>
              <a:t>li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43200" y="5267325"/>
            <a:ext cx="1800225" cy="1133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99613" y="5519420"/>
            <a:ext cx="1303655" cy="5505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23850" marR="5080" indent="-311785">
              <a:lnSpc>
                <a:spcPts val="1970"/>
              </a:lnSpc>
              <a:spcBef>
                <a:spcPts val="320"/>
              </a:spcBef>
            </a:pPr>
            <a:r>
              <a:rPr sz="1800" dirty="0">
                <a:latin typeface="Carlito"/>
                <a:cs typeface="Carlito"/>
              </a:rPr>
              <a:t>Au</a:t>
            </a:r>
            <a:r>
              <a:rPr sz="1800" spc="-15" dirty="0">
                <a:latin typeface="Carlito"/>
                <a:cs typeface="Carlito"/>
              </a:rPr>
              <a:t>t</a:t>
            </a:r>
            <a:r>
              <a:rPr sz="1800" spc="-5" dirty="0">
                <a:latin typeface="Carlito"/>
                <a:cs typeface="Carlito"/>
              </a:rPr>
              <a:t>om</a:t>
            </a:r>
            <a:r>
              <a:rPr sz="1800" spc="-10" dirty="0">
                <a:latin typeface="Carlito"/>
                <a:cs typeface="Carlito"/>
              </a:rPr>
              <a:t>a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20" dirty="0">
                <a:latin typeface="Carlito"/>
                <a:cs typeface="Carlito"/>
              </a:rPr>
              <a:t>c</a:t>
            </a:r>
            <a:r>
              <a:rPr sz="1800" dirty="0">
                <a:latin typeface="Carlito"/>
                <a:cs typeface="Carlito"/>
              </a:rPr>
              <a:t>al</a:t>
            </a:r>
            <a:r>
              <a:rPr sz="1800" spc="-15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y  </a:t>
            </a:r>
            <a:r>
              <a:rPr sz="1800" spc="-10" dirty="0">
                <a:latin typeface="Carlito"/>
                <a:cs typeface="Carlito"/>
              </a:rPr>
              <a:t>update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91050" y="5267325"/>
            <a:ext cx="1800225" cy="1133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58536" y="5519420"/>
            <a:ext cx="871219" cy="5505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7625" marR="5080" indent="-35560">
              <a:lnSpc>
                <a:spcPts val="1970"/>
              </a:lnSpc>
              <a:spcBef>
                <a:spcPts val="320"/>
              </a:spcBef>
            </a:pPr>
            <a:r>
              <a:rPr sz="1800" spc="-10" dirty="0">
                <a:latin typeface="Carlito"/>
                <a:cs typeface="Carlito"/>
              </a:rPr>
              <a:t>Control</a:t>
            </a:r>
            <a:r>
              <a:rPr sz="1800" spc="-10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  </a:t>
            </a:r>
            <a:r>
              <a:rPr sz="1800" spc="-10" dirty="0">
                <a:latin typeface="Carlito"/>
                <a:cs typeface="Carlito"/>
              </a:rPr>
              <a:t>network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29375" y="5267325"/>
            <a:ext cx="1800225" cy="11334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16979" y="5519420"/>
            <a:ext cx="1039494" cy="5505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40335">
              <a:lnSpc>
                <a:spcPts val="1970"/>
              </a:lnSpc>
              <a:spcBef>
                <a:spcPts val="320"/>
              </a:spcBef>
            </a:pPr>
            <a:r>
              <a:rPr sz="1800" dirty="0">
                <a:latin typeface="Carlito"/>
                <a:cs typeface="Carlito"/>
              </a:rPr>
              <a:t>Ad</a:t>
            </a:r>
            <a:r>
              <a:rPr sz="1800" spc="5" dirty="0">
                <a:latin typeface="Carlito"/>
                <a:cs typeface="Carlito"/>
              </a:rPr>
              <a:t>m</a:t>
            </a:r>
            <a:r>
              <a:rPr sz="1800" spc="-5" dirty="0">
                <a:latin typeface="Carlito"/>
                <a:cs typeface="Carlito"/>
              </a:rPr>
              <a:t>ini</a:t>
            </a:r>
            <a:r>
              <a:rPr sz="1800" spc="-25" dirty="0">
                <a:latin typeface="Carlito"/>
                <a:cs typeface="Carlito"/>
              </a:rPr>
              <a:t>s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er  </a:t>
            </a:r>
            <a:r>
              <a:rPr sz="1800" spc="-5" dirty="0">
                <a:latin typeface="Carlito"/>
                <a:cs typeface="Carlito"/>
              </a:rPr>
              <a:t>security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7790180" cy="217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disk </a:t>
            </a:r>
            <a:r>
              <a:rPr sz="2800" b="1" spc="-20" dirty="0">
                <a:solidFill>
                  <a:srgbClr val="67578E"/>
                </a:solidFill>
                <a:latin typeface="Carlito"/>
                <a:cs typeface="Carlito"/>
              </a:rPr>
              <a:t>defragmenter </a:t>
            </a:r>
            <a:r>
              <a:rPr sz="2800" spc="-20" dirty="0">
                <a:latin typeface="Carlito"/>
                <a:cs typeface="Carlito"/>
              </a:rPr>
              <a:t>reorganizes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files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45" dirty="0">
                <a:latin typeface="Arial"/>
                <a:cs typeface="Arial"/>
              </a:rPr>
              <a:t>unused </a:t>
            </a:r>
            <a:r>
              <a:rPr sz="2800" spc="-204" dirty="0">
                <a:latin typeface="Arial"/>
                <a:cs typeface="Arial"/>
              </a:rPr>
              <a:t>space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95" dirty="0">
                <a:latin typeface="Arial"/>
                <a:cs typeface="Arial"/>
              </a:rPr>
              <a:t>computer’s </a:t>
            </a:r>
            <a:r>
              <a:rPr sz="2800" spc="-105" dirty="0">
                <a:latin typeface="Arial"/>
                <a:cs typeface="Arial"/>
              </a:rPr>
              <a:t>hard </a:t>
            </a:r>
            <a:r>
              <a:rPr sz="2800" spc="-135" dirty="0">
                <a:latin typeface="Arial"/>
                <a:cs typeface="Arial"/>
              </a:rPr>
              <a:t>disk </a:t>
            </a:r>
            <a:r>
              <a:rPr sz="2800" spc="-20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20" dirty="0">
                <a:latin typeface="Carlito"/>
                <a:cs typeface="Carlito"/>
              </a:rPr>
              <a:t>operating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accesses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10" dirty="0">
                <a:latin typeface="Carlito"/>
                <a:cs typeface="Carlito"/>
              </a:rPr>
              <a:t>quickly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20" dirty="0">
                <a:latin typeface="Carlito"/>
                <a:cs typeface="Carlito"/>
              </a:rPr>
              <a:t>programs </a:t>
            </a:r>
            <a:r>
              <a:rPr sz="2800" spc="-5" dirty="0">
                <a:latin typeface="Carlito"/>
                <a:cs typeface="Carlito"/>
              </a:rPr>
              <a:t>run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faster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</a:t>
            </a:r>
            <a:r>
              <a:rPr sz="2400" spc="25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Defragmenting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3352736"/>
            <a:ext cx="5029200" cy="275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423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424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5823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backup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2800" spc="-10" dirty="0">
                <a:latin typeface="Carlito"/>
                <a:cs typeface="Carlito"/>
              </a:rPr>
              <a:t>allows  </a:t>
            </a:r>
            <a:r>
              <a:rPr sz="2800" spc="-20" dirty="0">
                <a:latin typeface="Carlito"/>
                <a:cs typeface="Carlito"/>
              </a:rPr>
              <a:t>users to </a:t>
            </a:r>
            <a:r>
              <a:rPr sz="2800" spc="-15" dirty="0">
                <a:latin typeface="Carlito"/>
                <a:cs typeface="Carlito"/>
              </a:rPr>
              <a:t>copy </a:t>
            </a:r>
            <a:r>
              <a:rPr sz="2800" spc="-5" dirty="0">
                <a:latin typeface="Carlito"/>
                <a:cs typeface="Carlito"/>
              </a:rPr>
              <a:t>files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another </a:t>
            </a:r>
            <a:r>
              <a:rPr sz="2800" spc="-25" dirty="0">
                <a:latin typeface="Carlito"/>
                <a:cs typeface="Carlito"/>
              </a:rPr>
              <a:t>storage  </a:t>
            </a:r>
            <a:r>
              <a:rPr sz="2800" spc="-10" dirty="0">
                <a:latin typeface="Carlito"/>
                <a:cs typeface="Carlito"/>
              </a:rPr>
              <a:t>medium</a:t>
            </a:r>
            <a:endParaRPr sz="2800">
              <a:latin typeface="Carlito"/>
              <a:cs typeface="Carlito"/>
            </a:endParaRPr>
          </a:p>
          <a:p>
            <a:pPr marL="355600" marR="6286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25" dirty="0">
                <a:solidFill>
                  <a:srgbClr val="67578E"/>
                </a:solidFill>
                <a:latin typeface="Carlito"/>
                <a:cs typeface="Carlito"/>
              </a:rPr>
              <a:t>restore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reverses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process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returns </a:t>
            </a:r>
            <a:r>
              <a:rPr sz="2800" spc="-20" dirty="0">
                <a:latin typeface="Carlito"/>
                <a:cs typeface="Carlito"/>
              </a:rPr>
              <a:t>backed </a:t>
            </a:r>
            <a:r>
              <a:rPr sz="2800" spc="-10" dirty="0">
                <a:latin typeface="Carlito"/>
                <a:cs typeface="Carlito"/>
              </a:rPr>
              <a:t>up  files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their </a:t>
            </a:r>
            <a:r>
              <a:rPr sz="2800" spc="-10" dirty="0">
                <a:latin typeface="Carlito"/>
                <a:cs typeface="Carlito"/>
              </a:rPr>
              <a:t>original  </a:t>
            </a:r>
            <a:r>
              <a:rPr sz="2800" spc="-25" dirty="0">
                <a:latin typeface="Carlito"/>
                <a:cs typeface="Carlito"/>
              </a:rPr>
              <a:t>form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324607"/>
            <a:ext cx="4038600" cy="3077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7032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screen </a:t>
            </a:r>
            <a:r>
              <a:rPr sz="2800" b="1" spc="-20" dirty="0">
                <a:solidFill>
                  <a:srgbClr val="67578E"/>
                </a:solidFill>
                <a:latin typeface="Carlito"/>
                <a:cs typeface="Carlito"/>
              </a:rPr>
              <a:t>saver </a:t>
            </a:r>
            <a:r>
              <a:rPr sz="2800" spc="-10" dirty="0">
                <a:latin typeface="Carlito"/>
                <a:cs typeface="Carlito"/>
              </a:rPr>
              <a:t>causes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30" dirty="0">
                <a:latin typeface="Arial"/>
                <a:cs typeface="Arial"/>
              </a:rPr>
              <a:t>display </a:t>
            </a:r>
            <a:r>
              <a:rPr sz="2800" spc="-150" dirty="0">
                <a:latin typeface="Arial"/>
                <a:cs typeface="Arial"/>
              </a:rPr>
              <a:t>device’s </a:t>
            </a:r>
            <a:r>
              <a:rPr sz="2800" spc="-160" dirty="0">
                <a:latin typeface="Arial"/>
                <a:cs typeface="Arial"/>
              </a:rPr>
              <a:t>screen 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show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moving image 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blank </a:t>
            </a:r>
            <a:r>
              <a:rPr sz="2800" spc="-15" dirty="0">
                <a:latin typeface="Carlito"/>
                <a:cs typeface="Carlito"/>
              </a:rPr>
              <a:t>screen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0" dirty="0">
                <a:latin typeface="Carlito"/>
                <a:cs typeface="Carlito"/>
              </a:rPr>
              <a:t>no  </a:t>
            </a:r>
            <a:r>
              <a:rPr sz="2800" spc="-5" dirty="0">
                <a:latin typeface="Carlito"/>
                <a:cs typeface="Carlito"/>
              </a:rPr>
              <a:t>activity </a:t>
            </a:r>
            <a:r>
              <a:rPr sz="2800" spc="-15" dirty="0">
                <a:latin typeface="Carlito"/>
                <a:cs typeface="Carlito"/>
              </a:rPr>
              <a:t>occurs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  specified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time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610613"/>
            <a:ext cx="35814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personal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firewall 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detects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protects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5" dirty="0">
                <a:latin typeface="Carlito"/>
                <a:cs typeface="Carlito"/>
              </a:rPr>
              <a:t>personal computer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5" dirty="0">
                <a:latin typeface="Carlito"/>
                <a:cs typeface="Carlito"/>
              </a:rPr>
              <a:t>unauthorized  </a:t>
            </a:r>
            <a:r>
              <a:rPr sz="2800" spc="-10" dirty="0">
                <a:latin typeface="Carlito"/>
                <a:cs typeface="Carlito"/>
              </a:rPr>
              <a:t>intrusions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4267200"/>
            <a:ext cx="1538732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809987"/>
            <a:ext cx="3810000" cy="239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6445707"/>
            <a:ext cx="12071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 </a:t>
            </a:r>
            <a:r>
              <a:rPr sz="1200" dirty="0">
                <a:latin typeface="Carlito"/>
                <a:cs typeface="Carlito"/>
              </a:rPr>
              <a:t>425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8-34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8-35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552575"/>
            <a:ext cx="90678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063" y="1768601"/>
            <a:ext cx="836803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625475" marR="5080" indent="-613410">
              <a:lnSpc>
                <a:spcPts val="3520"/>
              </a:lnSpc>
              <a:spcBef>
                <a:spcPts val="484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virus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describes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potentially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damaging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computer 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program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affects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32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negatively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952750"/>
            <a:ext cx="33528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319" y="3187700"/>
            <a:ext cx="2668905" cy="2440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34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worm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copies 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itself 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repeatedly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in  memory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3700" y="2952750"/>
            <a:ext cx="3362325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2342" y="3187700"/>
            <a:ext cx="2637790" cy="2440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4445" algn="ctr">
              <a:lnSpc>
                <a:spcPct val="91600"/>
              </a:lnSpc>
              <a:spcBef>
                <a:spcPts val="434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400" b="1" spc="-40" dirty="0">
                <a:solidFill>
                  <a:srgbClr val="FFFFFF"/>
                </a:solidFill>
                <a:latin typeface="Carlito"/>
                <a:cs typeface="Carlito"/>
              </a:rPr>
              <a:t>Trojan </a:t>
            </a: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horse 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hides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within</a:t>
            </a:r>
            <a:r>
              <a:rPr sz="3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or  looks </a:t>
            </a:r>
            <a:r>
              <a:rPr sz="3400" spc="-30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legitimate  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5500" y="2952750"/>
            <a:ext cx="3219450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20714" y="3187700"/>
            <a:ext cx="2590165" cy="2440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434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3400" b="1" spc="-5" dirty="0">
                <a:solidFill>
                  <a:srgbClr val="FFFFFF"/>
                </a:solidFill>
                <a:latin typeface="Carlito"/>
                <a:cs typeface="Carlito"/>
              </a:rPr>
              <a:t>antivirus  </a:t>
            </a:r>
            <a:r>
              <a:rPr sz="3400" b="1" spc="-20" dirty="0">
                <a:solidFill>
                  <a:srgbClr val="FFFFFF"/>
                </a:solidFill>
                <a:latin typeface="Carlito"/>
                <a:cs typeface="Carlito"/>
              </a:rPr>
              <a:t>program 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protects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computer  against</a:t>
            </a:r>
            <a:r>
              <a:rPr sz="3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viruses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725" y="5876925"/>
            <a:ext cx="8963025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425 -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425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426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8-36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8-37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52600" y="1676400"/>
            <a:ext cx="6019800" cy="4730115"/>
            <a:chOff x="1752600" y="1676400"/>
            <a:chExt cx="6019800" cy="4730115"/>
          </a:xfrm>
        </p:grpSpPr>
        <p:sp>
          <p:nvSpPr>
            <p:cNvPr id="7" name="object 7"/>
            <p:cNvSpPr/>
            <p:nvPr/>
          </p:nvSpPr>
          <p:spPr>
            <a:xfrm>
              <a:off x="1752600" y="1676400"/>
              <a:ext cx="6019800" cy="1851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600" y="3505136"/>
              <a:ext cx="4343400" cy="2901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2466975"/>
            <a:ext cx="4343400" cy="164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9778" y="2572893"/>
            <a:ext cx="3813810" cy="13398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35"/>
              </a:spcBef>
            </a:pP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Spyware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program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placed on 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user’s 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knowledge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that secretly collects  information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about the</a:t>
            </a:r>
            <a:r>
              <a:rPr sz="23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64" y="4000500"/>
            <a:ext cx="4276725" cy="1391920"/>
            <a:chOff x="54864" y="4000500"/>
            <a:chExt cx="4276725" cy="1391920"/>
          </a:xfrm>
        </p:grpSpPr>
        <p:sp>
          <p:nvSpPr>
            <p:cNvPr id="6" name="object 6"/>
            <p:cNvSpPr/>
            <p:nvPr/>
          </p:nvSpPr>
          <p:spPr>
            <a:xfrm>
              <a:off x="103632" y="4000500"/>
              <a:ext cx="4227576" cy="1391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" y="4003547"/>
              <a:ext cx="4021836" cy="1173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6088" y="4019550"/>
            <a:ext cx="4143375" cy="1307465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357505" marR="490220" indent="-228600">
              <a:lnSpc>
                <a:spcPct val="91500"/>
              </a:lnSpc>
              <a:spcBef>
                <a:spcPts val="865"/>
              </a:spcBef>
              <a:buFont typeface="Arial"/>
              <a:buChar char="•"/>
              <a:tabLst>
                <a:tab pos="358140" algn="l"/>
              </a:tabLst>
            </a:pPr>
            <a:r>
              <a:rPr sz="2300" dirty="0">
                <a:latin typeface="Carlito"/>
                <a:cs typeface="Carlito"/>
              </a:rPr>
              <a:t>A </a:t>
            </a:r>
            <a:r>
              <a:rPr sz="2300" b="1" spc="-10" dirty="0">
                <a:latin typeface="Carlito"/>
                <a:cs typeface="Carlito"/>
              </a:rPr>
              <a:t>spyware </a:t>
            </a:r>
            <a:r>
              <a:rPr sz="2300" b="1" spc="-15" dirty="0">
                <a:latin typeface="Carlito"/>
                <a:cs typeface="Carlito"/>
              </a:rPr>
              <a:t>remover </a:t>
            </a:r>
            <a:r>
              <a:rPr sz="2300" spc="-5" dirty="0">
                <a:latin typeface="Carlito"/>
                <a:cs typeface="Carlito"/>
              </a:rPr>
              <a:t>detects 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5" dirty="0">
                <a:latin typeface="Carlito"/>
                <a:cs typeface="Carlito"/>
              </a:rPr>
              <a:t>deletes </a:t>
            </a:r>
            <a:r>
              <a:rPr sz="2300" spc="-10" dirty="0">
                <a:latin typeface="Carlito"/>
                <a:cs typeface="Carlito"/>
              </a:rPr>
              <a:t>spyware </a:t>
            </a:r>
            <a:r>
              <a:rPr sz="2300" dirty="0">
                <a:latin typeface="Carlito"/>
                <a:cs typeface="Carlito"/>
              </a:rPr>
              <a:t>and  </a:t>
            </a:r>
            <a:r>
              <a:rPr sz="2300" spc="-5" dirty="0">
                <a:latin typeface="Carlito"/>
                <a:cs typeface="Carlito"/>
              </a:rPr>
              <a:t>other similar</a:t>
            </a:r>
            <a:r>
              <a:rPr sz="2300" spc="-35" dirty="0">
                <a:latin typeface="Carlito"/>
                <a:cs typeface="Carlito"/>
              </a:rPr>
              <a:t> </a:t>
            </a:r>
            <a:r>
              <a:rPr sz="2300" spc="-15" dirty="0">
                <a:latin typeface="Carlito"/>
                <a:cs typeface="Carlito"/>
              </a:rPr>
              <a:t>programs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1550" y="2476500"/>
            <a:ext cx="4276725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9601" y="2733294"/>
            <a:ext cx="3475354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3810" algn="ctr">
              <a:lnSpc>
                <a:spcPct val="91600"/>
              </a:lnSpc>
              <a:spcBef>
                <a:spcPts val="335"/>
              </a:spcBef>
            </a:pP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Adware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displays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online  advertisement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in a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banner</a:t>
            </a:r>
            <a:r>
              <a:rPr sz="23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or  pop-up</a:t>
            </a:r>
            <a:r>
              <a:rPr sz="23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window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62500" y="4000500"/>
            <a:ext cx="4277995" cy="1391920"/>
            <a:chOff x="4762500" y="4000500"/>
            <a:chExt cx="4277995" cy="1391920"/>
          </a:xfrm>
        </p:grpSpPr>
        <p:sp>
          <p:nvSpPr>
            <p:cNvPr id="12" name="object 12"/>
            <p:cNvSpPr/>
            <p:nvPr/>
          </p:nvSpPr>
          <p:spPr>
            <a:xfrm>
              <a:off x="4812792" y="4000500"/>
              <a:ext cx="4227575" cy="1391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0" y="4003547"/>
              <a:ext cx="3752088" cy="11734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54828" y="4019550"/>
            <a:ext cx="4143375" cy="1307465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358140" marR="760730" indent="-228600">
              <a:lnSpc>
                <a:spcPct val="91500"/>
              </a:lnSpc>
              <a:spcBef>
                <a:spcPts val="865"/>
              </a:spcBef>
              <a:buFont typeface="Arial"/>
              <a:buChar char="•"/>
              <a:tabLst>
                <a:tab pos="358775" algn="l"/>
              </a:tabLst>
            </a:pPr>
            <a:r>
              <a:rPr sz="2300" dirty="0">
                <a:latin typeface="Carlito"/>
                <a:cs typeface="Carlito"/>
              </a:rPr>
              <a:t>An </a:t>
            </a:r>
            <a:r>
              <a:rPr sz="2300" spc="-10" dirty="0">
                <a:latin typeface="Carlito"/>
                <a:cs typeface="Carlito"/>
              </a:rPr>
              <a:t>adware remover </a:t>
            </a:r>
            <a:r>
              <a:rPr sz="2300" dirty="0">
                <a:latin typeface="Carlito"/>
                <a:cs typeface="Carlito"/>
              </a:rPr>
              <a:t>is a  </a:t>
            </a:r>
            <a:r>
              <a:rPr sz="2300" spc="-15" dirty="0">
                <a:latin typeface="Carlito"/>
                <a:cs typeface="Carlito"/>
              </a:rPr>
              <a:t>program </a:t>
            </a:r>
            <a:r>
              <a:rPr sz="2300" spc="-10" dirty="0">
                <a:latin typeface="Carlito"/>
                <a:cs typeface="Carlito"/>
              </a:rPr>
              <a:t>that </a:t>
            </a:r>
            <a:r>
              <a:rPr sz="2300" spc="-5" dirty="0">
                <a:latin typeface="Carlito"/>
                <a:cs typeface="Carlito"/>
              </a:rPr>
              <a:t>detects</a:t>
            </a:r>
            <a:r>
              <a:rPr sz="2300" spc="-75" dirty="0">
                <a:latin typeface="Carlito"/>
                <a:cs typeface="Carlito"/>
              </a:rPr>
              <a:t> </a:t>
            </a:r>
            <a:r>
              <a:rPr sz="2300" dirty="0">
                <a:latin typeface="Carlito"/>
                <a:cs typeface="Carlito"/>
              </a:rPr>
              <a:t>and  </a:t>
            </a:r>
            <a:r>
              <a:rPr sz="2300" spc="-5" dirty="0">
                <a:latin typeface="Carlito"/>
                <a:cs typeface="Carlito"/>
              </a:rPr>
              <a:t>deletes</a:t>
            </a:r>
            <a:r>
              <a:rPr sz="2300" spc="-40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adware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296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Filters </a:t>
            </a:r>
            <a:r>
              <a:rPr sz="3200" spc="-15" dirty="0">
                <a:latin typeface="Carlito"/>
                <a:cs typeface="Carlito"/>
              </a:rPr>
              <a:t>are programs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remove </a:t>
            </a:r>
            <a:r>
              <a:rPr sz="3200" spc="-5" dirty="0">
                <a:latin typeface="Carlito"/>
                <a:cs typeface="Carlito"/>
              </a:rPr>
              <a:t>or block </a:t>
            </a:r>
            <a:r>
              <a:rPr sz="3200" spc="-10" dirty="0">
                <a:latin typeface="Carlito"/>
                <a:cs typeface="Carlito"/>
              </a:rPr>
              <a:t>certain  items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being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displayed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426 -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2619375"/>
            <a:ext cx="3248025" cy="181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79777" y="2919221"/>
            <a:ext cx="2487295" cy="1077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03860" marR="5080" indent="-391795">
              <a:lnSpc>
                <a:spcPts val="3960"/>
              </a:lnSpc>
              <a:spcBef>
                <a:spcPts val="530"/>
              </a:spcBef>
            </a:pPr>
            <a:r>
              <a:rPr sz="3600" b="1" spc="-50" dirty="0">
                <a:solidFill>
                  <a:srgbClr val="67578E"/>
                </a:solidFill>
                <a:latin typeface="Carlito"/>
                <a:cs typeface="Carlito"/>
              </a:rPr>
              <a:t>Web </a:t>
            </a:r>
            <a:r>
              <a:rPr sz="3600" b="1" spc="-15" dirty="0">
                <a:solidFill>
                  <a:srgbClr val="67578E"/>
                </a:solidFill>
                <a:latin typeface="Carlito"/>
                <a:cs typeface="Carlito"/>
              </a:rPr>
              <a:t>filtering  </a:t>
            </a:r>
            <a:r>
              <a:rPr sz="3600" b="1" spc="-10" dirty="0">
                <a:solidFill>
                  <a:srgbClr val="67578E"/>
                </a:solidFill>
                <a:latin typeface="Carlito"/>
                <a:cs typeface="Carlito"/>
              </a:rPr>
              <a:t>software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2619375"/>
            <a:ext cx="2933700" cy="181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29021" y="2919221"/>
            <a:ext cx="1981200" cy="1077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1440" marR="5080" indent="-79375">
              <a:lnSpc>
                <a:spcPts val="3960"/>
              </a:lnSpc>
              <a:spcBef>
                <a:spcPts val="530"/>
              </a:spcBef>
            </a:pPr>
            <a:r>
              <a:rPr sz="3600" b="1" dirty="0">
                <a:solidFill>
                  <a:srgbClr val="67578E"/>
                </a:solidFill>
                <a:latin typeface="Carlito"/>
                <a:cs typeface="Carlito"/>
              </a:rPr>
              <a:t>A</a:t>
            </a:r>
            <a:r>
              <a:rPr sz="3600" b="1" spc="-40" dirty="0">
                <a:solidFill>
                  <a:srgbClr val="67578E"/>
                </a:solidFill>
                <a:latin typeface="Carlito"/>
                <a:cs typeface="Carlito"/>
              </a:rPr>
              <a:t>n</a:t>
            </a:r>
            <a:r>
              <a:rPr sz="3600" b="1" dirty="0">
                <a:solidFill>
                  <a:srgbClr val="67578E"/>
                </a:solidFill>
                <a:latin typeface="Carlito"/>
                <a:cs typeface="Carlito"/>
              </a:rPr>
              <a:t>t</a:t>
            </a:r>
            <a:r>
              <a:rPr sz="3600" b="1" spc="5" dirty="0">
                <a:solidFill>
                  <a:srgbClr val="67578E"/>
                </a:solidFill>
                <a:latin typeface="Carlito"/>
                <a:cs typeface="Carlito"/>
              </a:rPr>
              <a:t>i</a:t>
            </a:r>
            <a:r>
              <a:rPr sz="3600" b="1" dirty="0">
                <a:solidFill>
                  <a:srgbClr val="67578E"/>
                </a:solidFill>
                <a:latin typeface="Carlito"/>
                <a:cs typeface="Carlito"/>
              </a:rPr>
              <a:t>-spam  </a:t>
            </a:r>
            <a:r>
              <a:rPr sz="3600" b="1" spc="-20" dirty="0">
                <a:solidFill>
                  <a:srgbClr val="67578E"/>
                </a:solidFill>
                <a:latin typeface="Carlito"/>
                <a:cs typeface="Carlito"/>
              </a:rPr>
              <a:t>programs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2575" y="4591050"/>
            <a:ext cx="2933700" cy="181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9545" y="4888179"/>
            <a:ext cx="1628139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8605" marR="5080" indent="-256540">
              <a:lnSpc>
                <a:spcPts val="3960"/>
              </a:lnSpc>
              <a:spcBef>
                <a:spcPts val="535"/>
              </a:spcBef>
            </a:pPr>
            <a:r>
              <a:rPr sz="3600" b="1" spc="-5" dirty="0">
                <a:solidFill>
                  <a:srgbClr val="67578E"/>
                </a:solidFill>
                <a:latin typeface="Carlito"/>
                <a:cs typeface="Carlito"/>
              </a:rPr>
              <a:t>Phishing  </a:t>
            </a:r>
            <a:r>
              <a:rPr sz="3600" b="1" spc="-20" dirty="0">
                <a:solidFill>
                  <a:srgbClr val="67578E"/>
                </a:solidFill>
                <a:latin typeface="Carlito"/>
                <a:cs typeface="Carlito"/>
              </a:rPr>
              <a:t>filters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48200" y="4591050"/>
            <a:ext cx="2933700" cy="1819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21046" y="4888179"/>
            <a:ext cx="1598295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06680">
              <a:lnSpc>
                <a:spcPts val="3960"/>
              </a:lnSpc>
              <a:spcBef>
                <a:spcPts val="535"/>
              </a:spcBef>
            </a:pPr>
            <a:r>
              <a:rPr sz="3600" b="1" spc="-15" dirty="0">
                <a:solidFill>
                  <a:srgbClr val="67578E"/>
                </a:solidFill>
                <a:latin typeface="Carlito"/>
                <a:cs typeface="Carlito"/>
              </a:rPr>
              <a:t>Pop-up  </a:t>
            </a:r>
            <a:r>
              <a:rPr sz="3600" b="1" dirty="0">
                <a:solidFill>
                  <a:srgbClr val="67578E"/>
                </a:solidFill>
                <a:latin typeface="Carlito"/>
                <a:cs typeface="Carlito"/>
              </a:rPr>
              <a:t>bloc</a:t>
            </a:r>
            <a:r>
              <a:rPr sz="3600" b="1" spc="-95" dirty="0">
                <a:solidFill>
                  <a:srgbClr val="67578E"/>
                </a:solidFill>
                <a:latin typeface="Carlito"/>
                <a:cs typeface="Carlito"/>
              </a:rPr>
              <a:t>k</a:t>
            </a:r>
            <a:r>
              <a:rPr sz="3600" b="1" spc="-5" dirty="0">
                <a:solidFill>
                  <a:srgbClr val="67578E"/>
                </a:solidFill>
                <a:latin typeface="Carlito"/>
                <a:cs typeface="Carlito"/>
              </a:rPr>
              <a:t>e</a:t>
            </a:r>
            <a:r>
              <a:rPr sz="3600" b="1" spc="-45" dirty="0">
                <a:solidFill>
                  <a:srgbClr val="67578E"/>
                </a:solidFill>
                <a:latin typeface="Carlito"/>
                <a:cs typeface="Carlito"/>
              </a:rPr>
              <a:t>r</a:t>
            </a:r>
            <a:r>
              <a:rPr sz="3600" b="1" dirty="0">
                <a:solidFill>
                  <a:srgbClr val="67578E"/>
                </a:solidFill>
                <a:latin typeface="Carlito"/>
                <a:cs typeface="Carlito"/>
              </a:rPr>
              <a:t>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21131"/>
            <a:ext cx="7802245" cy="310578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file compression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2800" spc="-10" dirty="0">
                <a:latin typeface="Carlito"/>
                <a:cs typeface="Carlito"/>
              </a:rPr>
              <a:t>shrinks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size </a:t>
            </a:r>
            <a:r>
              <a:rPr sz="2800" spc="-5" dirty="0">
                <a:latin typeface="Carlito"/>
                <a:cs typeface="Carlito"/>
              </a:rPr>
              <a:t>of a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file(s)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Compressing files </a:t>
            </a:r>
            <a:r>
              <a:rPr sz="2400" spc="-10" dirty="0">
                <a:latin typeface="Carlito"/>
                <a:cs typeface="Carlito"/>
              </a:rPr>
              <a:t>frees </a:t>
            </a:r>
            <a:r>
              <a:rPr sz="2400" spc="-5" dirty="0">
                <a:latin typeface="Carlito"/>
                <a:cs typeface="Carlito"/>
              </a:rPr>
              <a:t>up </a:t>
            </a:r>
            <a:r>
              <a:rPr sz="2400" spc="-15" dirty="0">
                <a:latin typeface="Carlito"/>
                <a:cs typeface="Carlito"/>
              </a:rPr>
              <a:t>room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storage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media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rlito"/>
                <a:cs typeface="Carlito"/>
              </a:rPr>
              <a:t>Two </a:t>
            </a:r>
            <a:r>
              <a:rPr sz="2400" dirty="0">
                <a:latin typeface="Carlito"/>
                <a:cs typeface="Carlito"/>
              </a:rPr>
              <a:t>types </a:t>
            </a:r>
            <a:r>
              <a:rPr sz="2400" spc="-10" dirty="0">
                <a:latin typeface="Carlito"/>
                <a:cs typeface="Carlito"/>
              </a:rPr>
              <a:t>of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compression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lr>
                <a:srgbClr val="5F497A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rlito"/>
                <a:cs typeface="Carlito"/>
              </a:rPr>
              <a:t>Lossy</a:t>
            </a:r>
            <a:endParaRPr sz="20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lr>
                <a:srgbClr val="5F497A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rlito"/>
                <a:cs typeface="Carlito"/>
              </a:rPr>
              <a:t>Lossless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Compressed files sometimes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zipped</a:t>
            </a:r>
            <a:r>
              <a:rPr sz="2800" b="1" spc="130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files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Can be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67578E"/>
                </a:solidFill>
                <a:latin typeface="Carlito"/>
                <a:cs typeface="Carlito"/>
              </a:rPr>
              <a:t>uncompressed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537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67578E"/>
                </a:solidFill>
                <a:latin typeface="Carlito"/>
                <a:cs typeface="Carlito"/>
              </a:rPr>
              <a:t>media </a:t>
            </a:r>
            <a:r>
              <a:rPr sz="3200" b="1" spc="-20" dirty="0">
                <a:solidFill>
                  <a:srgbClr val="67578E"/>
                </a:solidFill>
                <a:latin typeface="Carlito"/>
                <a:cs typeface="Carlito"/>
              </a:rPr>
              <a:t>player </a:t>
            </a:r>
            <a:r>
              <a:rPr sz="3200" spc="-10" dirty="0">
                <a:latin typeface="Carlito"/>
                <a:cs typeface="Carlito"/>
              </a:rPr>
              <a:t>allows </a:t>
            </a:r>
            <a:r>
              <a:rPr sz="3200" spc="-15" dirty="0">
                <a:latin typeface="Carlito"/>
                <a:cs typeface="Carlito"/>
              </a:rPr>
              <a:t>you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view images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animation, </a:t>
            </a:r>
            <a:r>
              <a:rPr sz="3200" spc="-15" dirty="0">
                <a:latin typeface="Carlito"/>
                <a:cs typeface="Carlito"/>
              </a:rPr>
              <a:t>listen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audio,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watch </a:t>
            </a:r>
            <a:r>
              <a:rPr sz="3200" dirty="0">
                <a:latin typeface="Carlito"/>
                <a:cs typeface="Carlito"/>
              </a:rPr>
              <a:t>video </a:t>
            </a:r>
            <a:r>
              <a:rPr sz="3200" spc="-5" dirty="0">
                <a:latin typeface="Carlito"/>
                <a:cs typeface="Carlito"/>
              </a:rPr>
              <a:t>files  on </a:t>
            </a:r>
            <a:r>
              <a:rPr sz="3200" spc="-15" dirty="0">
                <a:latin typeface="Carlito"/>
                <a:cs typeface="Carlito"/>
              </a:rPr>
              <a:t>your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computer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124136"/>
            <a:ext cx="4267200" cy="328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5814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Disc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burning</a:t>
            </a:r>
            <a:r>
              <a:rPr sz="2800" b="1" spc="-45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software 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writes </a:t>
            </a:r>
            <a:r>
              <a:rPr sz="2800" spc="-20" dirty="0">
                <a:latin typeface="Carlito"/>
                <a:cs typeface="Carlito"/>
              </a:rPr>
              <a:t>text, </a:t>
            </a:r>
            <a:r>
              <a:rPr sz="2800" spc="-10" dirty="0">
                <a:latin typeface="Carlito"/>
                <a:cs typeface="Carlito"/>
              </a:rPr>
              <a:t>graphics,  </a:t>
            </a:r>
            <a:r>
              <a:rPr sz="2800" spc="-15" dirty="0">
                <a:latin typeface="Carlito"/>
                <a:cs typeface="Carlito"/>
              </a:rPr>
              <a:t>audio,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video files  </a:t>
            </a:r>
            <a:r>
              <a:rPr sz="2800" spc="-5" dirty="0">
                <a:latin typeface="Carlito"/>
                <a:cs typeface="Carlito"/>
              </a:rPr>
              <a:t>on a </a:t>
            </a:r>
            <a:r>
              <a:rPr sz="2800" spc="-20" dirty="0">
                <a:latin typeface="Carlito"/>
                <a:cs typeface="Carlito"/>
              </a:rPr>
              <a:t>recordable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15" dirty="0">
                <a:latin typeface="Carlito"/>
                <a:cs typeface="Carlito"/>
              </a:rPr>
              <a:t>rewritable </a:t>
            </a:r>
            <a:r>
              <a:rPr sz="2800" spc="-10" dirty="0">
                <a:latin typeface="Carlito"/>
                <a:cs typeface="Carlito"/>
              </a:rPr>
              <a:t>optical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disc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7115" y="1600263"/>
            <a:ext cx="3620769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94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</a:t>
            </a:r>
            <a:r>
              <a:rPr spc="-40" dirty="0"/>
              <a:t> </a:t>
            </a:r>
            <a:r>
              <a:rPr spc="-35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398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399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865566"/>
            <a:ext cx="8839200" cy="4117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4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Utility</a:t>
            </a:r>
            <a:r>
              <a:rPr spc="-35" dirty="0"/>
              <a:t> </a:t>
            </a:r>
            <a:r>
              <a:rPr spc="-2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7575" y="1610613"/>
            <a:ext cx="365696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67578E"/>
                </a:solidFill>
                <a:latin typeface="Carlito"/>
                <a:cs typeface="Carlito"/>
              </a:rPr>
              <a:t>personal </a:t>
            </a:r>
            <a:r>
              <a:rPr sz="2800" b="1" spc="-15" dirty="0">
                <a:solidFill>
                  <a:srgbClr val="67578E"/>
                </a:solidFill>
                <a:latin typeface="Carlito"/>
                <a:cs typeface="Carlito"/>
              </a:rPr>
              <a:t>computer  maintenance </a:t>
            </a:r>
            <a:r>
              <a:rPr sz="2800" b="1" spc="-5" dirty="0">
                <a:solidFill>
                  <a:srgbClr val="67578E"/>
                </a:solidFill>
                <a:latin typeface="Carlito"/>
                <a:cs typeface="Carlito"/>
              </a:rPr>
              <a:t>utility 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identifies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fixes  operating </a:t>
            </a:r>
            <a:r>
              <a:rPr sz="2800" spc="-30" dirty="0">
                <a:latin typeface="Carlito"/>
                <a:cs typeface="Carlito"/>
              </a:rPr>
              <a:t>system  </a:t>
            </a:r>
            <a:r>
              <a:rPr sz="2800" spc="-15" dirty="0">
                <a:latin typeface="Carlito"/>
                <a:cs typeface="Carlito"/>
              </a:rPr>
              <a:t>problems, </a:t>
            </a:r>
            <a:r>
              <a:rPr sz="2800" spc="-10" dirty="0">
                <a:latin typeface="Carlito"/>
                <a:cs typeface="Carlito"/>
              </a:rPr>
              <a:t>detects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20" dirty="0">
                <a:latin typeface="Carlito"/>
                <a:cs typeface="Carlito"/>
              </a:rPr>
              <a:t>repairs </a:t>
            </a:r>
            <a:r>
              <a:rPr sz="2800" spc="-10" dirty="0">
                <a:latin typeface="Carlito"/>
                <a:cs typeface="Carlito"/>
              </a:rPr>
              <a:t>disk </a:t>
            </a:r>
            <a:r>
              <a:rPr sz="2800" spc="-15" dirty="0">
                <a:latin typeface="Carlito"/>
                <a:cs typeface="Carlito"/>
              </a:rPr>
              <a:t>problems,  </a:t>
            </a:r>
            <a:r>
              <a:rPr sz="2800" spc="-5" dirty="0">
                <a:latin typeface="Carlito"/>
                <a:cs typeface="Carlito"/>
              </a:rPr>
              <a:t>and includes the  </a:t>
            </a:r>
            <a:r>
              <a:rPr sz="2800" spc="-10" dirty="0">
                <a:latin typeface="Carlito"/>
                <a:cs typeface="Carlito"/>
              </a:rPr>
              <a:t>capability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improving 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95" dirty="0">
                <a:latin typeface="Arial"/>
                <a:cs typeface="Arial"/>
              </a:rPr>
              <a:t>computer’s  </a:t>
            </a:r>
            <a:r>
              <a:rPr sz="2800" spc="-15" dirty="0">
                <a:latin typeface="Carlito"/>
                <a:cs typeface="Carlito"/>
              </a:rPr>
              <a:t>performance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8982" y="1600263"/>
            <a:ext cx="3054985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752475" y="1552575"/>
            <a:ext cx="369570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5767" y="2242185"/>
            <a:ext cx="232410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07950">
              <a:lnSpc>
                <a:spcPts val="2860"/>
              </a:lnSpc>
              <a:spcBef>
                <a:spcPts val="415"/>
              </a:spcBef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Definition 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26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6775" y="1552575"/>
            <a:ext cx="3705225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38140" y="2242185"/>
            <a:ext cx="320040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27635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Functions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common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most operating</a:t>
            </a:r>
            <a:r>
              <a:rPr sz="2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375" y="4057650"/>
            <a:ext cx="3848100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9975" y="4199966"/>
            <a:ext cx="3278504" cy="1873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-5715" algn="ctr">
              <a:lnSpc>
                <a:spcPts val="2860"/>
              </a:lnSpc>
              <a:spcBef>
                <a:spcPts val="415"/>
              </a:spcBef>
            </a:pP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Variety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stand-alone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operating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systems,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server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operating 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systems,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6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embedded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6300" y="4057650"/>
            <a:ext cx="3695700" cy="2266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44617" y="4925695"/>
            <a:ext cx="31851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Several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utility</a:t>
            </a:r>
            <a:r>
              <a:rPr sz="26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programs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429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Chapter </a:t>
            </a:r>
            <a:r>
              <a:rPr sz="2400" b="1" dirty="0">
                <a:solidFill>
                  <a:srgbClr val="67578E"/>
                </a:solidFill>
                <a:latin typeface="Carlito"/>
                <a:cs typeface="Carlito"/>
              </a:rPr>
              <a:t>8</a:t>
            </a:r>
            <a:r>
              <a:rPr sz="2400" b="1" spc="-10" dirty="0">
                <a:solidFill>
                  <a:srgbClr val="67578E"/>
                </a:solidFill>
                <a:latin typeface="Carlito"/>
                <a:cs typeface="Carlito"/>
              </a:rPr>
              <a:t> Complete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0050" y="2686050"/>
            <a:ext cx="2552700" cy="3581400"/>
            <a:chOff x="400050" y="2686050"/>
            <a:chExt cx="2552700" cy="3581400"/>
          </a:xfrm>
        </p:grpSpPr>
        <p:sp>
          <p:nvSpPr>
            <p:cNvPr id="4" name="object 4"/>
            <p:cNvSpPr/>
            <p:nvPr/>
          </p:nvSpPr>
          <p:spPr>
            <a:xfrm>
              <a:off x="466725" y="2686050"/>
              <a:ext cx="2400300" cy="904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050" y="3457575"/>
              <a:ext cx="2552700" cy="2809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4870" y="3586733"/>
            <a:ext cx="1956435" cy="23209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30" dirty="0">
                <a:latin typeface="Carlito"/>
                <a:cs typeface="Carlito"/>
              </a:rPr>
              <a:t>Turning </a:t>
            </a:r>
            <a:r>
              <a:rPr sz="2700" spc="-5" dirty="0">
                <a:latin typeface="Carlito"/>
                <a:cs typeface="Carlito"/>
              </a:rPr>
              <a:t>on 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15" dirty="0">
                <a:latin typeface="Carlito"/>
                <a:cs typeface="Carlito"/>
              </a:rPr>
              <a:t>computer 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spc="-5" dirty="0">
                <a:latin typeface="Carlito"/>
                <a:cs typeface="Carlito"/>
              </a:rPr>
              <a:t>has  been  </a:t>
            </a:r>
            <a:r>
              <a:rPr sz="2700" spc="-15" dirty="0">
                <a:latin typeface="Carlito"/>
                <a:cs typeface="Carlito"/>
              </a:rPr>
              <a:t>powered</a:t>
            </a:r>
            <a:r>
              <a:rPr sz="2700" spc="-8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off  completely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7050" y="2686050"/>
            <a:ext cx="2400300" cy="904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1607565"/>
            <a:ext cx="8575040" cy="1694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starting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restarting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computer </a:t>
            </a:r>
            <a:r>
              <a:rPr sz="3200" dirty="0">
                <a:latin typeface="Carlito"/>
                <a:cs typeface="Carlito"/>
              </a:rPr>
              <a:t>is  </a:t>
            </a:r>
            <a:r>
              <a:rPr sz="3200" spc="-5" dirty="0">
                <a:latin typeface="Carlito"/>
                <a:cs typeface="Carlito"/>
              </a:rPr>
              <a:t>called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67578E"/>
                </a:solidFill>
                <a:latin typeface="Carlito"/>
                <a:cs typeface="Carlito"/>
              </a:rPr>
              <a:t>booting</a:t>
            </a:r>
            <a:endParaRPr sz="3200">
              <a:latin typeface="Carlito"/>
              <a:cs typeface="Carlito"/>
            </a:endParaRPr>
          </a:p>
          <a:p>
            <a:pPr marL="749935">
              <a:lnSpc>
                <a:spcPct val="100000"/>
              </a:lnSpc>
              <a:spcBef>
                <a:spcPts val="2215"/>
              </a:spcBef>
              <a:tabLst>
                <a:tab pos="3230880" algn="l"/>
              </a:tabLst>
            </a:pPr>
            <a:r>
              <a:rPr sz="2700" b="1" spc="-5" dirty="0">
                <a:solidFill>
                  <a:srgbClr val="FFFFFF"/>
                </a:solidFill>
                <a:latin typeface="Carlito"/>
                <a:cs typeface="Carlito"/>
              </a:rPr>
              <a:t>Cold</a:t>
            </a:r>
            <a:r>
              <a:rPr sz="27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boot	</a:t>
            </a:r>
            <a:r>
              <a:rPr sz="2700" b="1" spc="-25" dirty="0">
                <a:solidFill>
                  <a:srgbClr val="FFFFFF"/>
                </a:solidFill>
                <a:latin typeface="Carlito"/>
                <a:cs typeface="Carlito"/>
              </a:rPr>
              <a:t>Warm</a:t>
            </a:r>
            <a:r>
              <a:rPr sz="27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boot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00375" y="3457575"/>
            <a:ext cx="2476500" cy="2809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63010" y="3586733"/>
            <a:ext cx="1614170" cy="19443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9235">
              <a:lnSpc>
                <a:spcPct val="916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700" dirty="0">
                <a:latin typeface="Carlito"/>
                <a:cs typeface="Carlito"/>
              </a:rPr>
              <a:t>Using </a:t>
            </a:r>
            <a:r>
              <a:rPr sz="2700" spc="-10" dirty="0">
                <a:latin typeface="Carlito"/>
                <a:cs typeface="Carlito"/>
              </a:rPr>
              <a:t>the  operating  </a:t>
            </a:r>
            <a:r>
              <a:rPr sz="2700" spc="-25" dirty="0">
                <a:latin typeface="Carlito"/>
                <a:cs typeface="Carlito"/>
              </a:rPr>
              <a:t>system </a:t>
            </a:r>
            <a:r>
              <a:rPr sz="2700" spc="-20" dirty="0">
                <a:latin typeface="Carlito"/>
                <a:cs typeface="Carlito"/>
              </a:rPr>
              <a:t>to  restart </a:t>
            </a:r>
            <a:r>
              <a:rPr sz="2700" dirty="0">
                <a:latin typeface="Carlito"/>
                <a:cs typeface="Carlito"/>
              </a:rPr>
              <a:t>a  </a:t>
            </a:r>
            <a:r>
              <a:rPr sz="2700" spc="-25" dirty="0">
                <a:latin typeface="Carlito"/>
                <a:cs typeface="Carlito"/>
              </a:rPr>
              <a:t>c</a:t>
            </a:r>
            <a:r>
              <a:rPr sz="2700" spc="-5" dirty="0">
                <a:latin typeface="Carlito"/>
                <a:cs typeface="Carlito"/>
              </a:rPr>
              <a:t>o</a:t>
            </a:r>
            <a:r>
              <a:rPr sz="2700" spc="5" dirty="0">
                <a:latin typeface="Carlito"/>
                <a:cs typeface="Carlito"/>
              </a:rPr>
              <a:t>m</a:t>
            </a:r>
            <a:r>
              <a:rPr sz="2700" spc="-5" dirty="0">
                <a:latin typeface="Carlito"/>
                <a:cs typeface="Carlito"/>
              </a:rPr>
              <a:t>pu</a:t>
            </a:r>
            <a:r>
              <a:rPr sz="2700" spc="-30" dirty="0">
                <a:latin typeface="Carlito"/>
                <a:cs typeface="Carlito"/>
              </a:rPr>
              <a:t>t</a:t>
            </a:r>
            <a:r>
              <a:rPr sz="2700" dirty="0">
                <a:latin typeface="Carlito"/>
                <a:cs typeface="Carlito"/>
              </a:rPr>
              <a:t>er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38800" y="3200400"/>
            <a:ext cx="3382645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752600"/>
            <a:ext cx="6184138" cy="437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8-3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0" y="1891283"/>
            <a:ext cx="9044940" cy="2152015"/>
            <a:chOff x="7620" y="1891283"/>
            <a:chExt cx="9044940" cy="2152015"/>
          </a:xfrm>
        </p:grpSpPr>
        <p:sp>
          <p:nvSpPr>
            <p:cNvPr id="4" name="object 4"/>
            <p:cNvSpPr/>
            <p:nvPr/>
          </p:nvSpPr>
          <p:spPr>
            <a:xfrm>
              <a:off x="89915" y="1891283"/>
              <a:ext cx="8962644" cy="2151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" y="1937003"/>
              <a:ext cx="8782812" cy="1784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933447"/>
              <a:ext cx="8839200" cy="2028825"/>
            </a:xfrm>
            <a:custGeom>
              <a:avLst/>
              <a:gdLst/>
              <a:ahLst/>
              <a:cxnLst/>
              <a:rect l="l" t="t" r="r" b="b"/>
              <a:pathLst>
                <a:path w="8839200" h="2028825">
                  <a:moveTo>
                    <a:pt x="8500999" y="0"/>
                  </a:moveTo>
                  <a:lnTo>
                    <a:pt x="338137" y="0"/>
                  </a:lnTo>
                  <a:lnTo>
                    <a:pt x="292253" y="3086"/>
                  </a:lnTo>
                  <a:lnTo>
                    <a:pt x="248245" y="12077"/>
                  </a:lnTo>
                  <a:lnTo>
                    <a:pt x="206516" y="26570"/>
                  </a:lnTo>
                  <a:lnTo>
                    <a:pt x="167470" y="46162"/>
                  </a:lnTo>
                  <a:lnTo>
                    <a:pt x="131509" y="70448"/>
                  </a:lnTo>
                  <a:lnTo>
                    <a:pt x="99036" y="99028"/>
                  </a:lnTo>
                  <a:lnTo>
                    <a:pt x="70453" y="131496"/>
                  </a:lnTo>
                  <a:lnTo>
                    <a:pt x="46164" y="167451"/>
                  </a:lnTo>
                  <a:lnTo>
                    <a:pt x="26571" y="206490"/>
                  </a:lnTo>
                  <a:lnTo>
                    <a:pt x="12078" y="248208"/>
                  </a:lnTo>
                  <a:lnTo>
                    <a:pt x="3086" y="292204"/>
                  </a:lnTo>
                  <a:lnTo>
                    <a:pt x="0" y="338074"/>
                  </a:lnTo>
                  <a:lnTo>
                    <a:pt x="0" y="1690624"/>
                  </a:lnTo>
                  <a:lnTo>
                    <a:pt x="3086" y="1736493"/>
                  </a:lnTo>
                  <a:lnTo>
                    <a:pt x="12078" y="1780489"/>
                  </a:lnTo>
                  <a:lnTo>
                    <a:pt x="26571" y="1822207"/>
                  </a:lnTo>
                  <a:lnTo>
                    <a:pt x="46164" y="1861246"/>
                  </a:lnTo>
                  <a:lnTo>
                    <a:pt x="70453" y="1897201"/>
                  </a:lnTo>
                  <a:lnTo>
                    <a:pt x="99036" y="1929669"/>
                  </a:lnTo>
                  <a:lnTo>
                    <a:pt x="131509" y="1958249"/>
                  </a:lnTo>
                  <a:lnTo>
                    <a:pt x="167470" y="1982535"/>
                  </a:lnTo>
                  <a:lnTo>
                    <a:pt x="206516" y="2002127"/>
                  </a:lnTo>
                  <a:lnTo>
                    <a:pt x="248245" y="2016620"/>
                  </a:lnTo>
                  <a:lnTo>
                    <a:pt x="292253" y="2025611"/>
                  </a:lnTo>
                  <a:lnTo>
                    <a:pt x="338137" y="2028697"/>
                  </a:lnTo>
                  <a:lnTo>
                    <a:pt x="8501126" y="2028697"/>
                  </a:lnTo>
                  <a:lnTo>
                    <a:pt x="8546995" y="2025611"/>
                  </a:lnTo>
                  <a:lnTo>
                    <a:pt x="8590991" y="2016620"/>
                  </a:lnTo>
                  <a:lnTo>
                    <a:pt x="8632709" y="2002127"/>
                  </a:lnTo>
                  <a:lnTo>
                    <a:pt x="8671748" y="1982535"/>
                  </a:lnTo>
                  <a:lnTo>
                    <a:pt x="8707703" y="1958249"/>
                  </a:lnTo>
                  <a:lnTo>
                    <a:pt x="8740171" y="1929669"/>
                  </a:lnTo>
                  <a:lnTo>
                    <a:pt x="8768751" y="1897201"/>
                  </a:lnTo>
                  <a:lnTo>
                    <a:pt x="8793037" y="1861246"/>
                  </a:lnTo>
                  <a:lnTo>
                    <a:pt x="8812629" y="1822207"/>
                  </a:lnTo>
                  <a:lnTo>
                    <a:pt x="8827122" y="1780489"/>
                  </a:lnTo>
                  <a:lnTo>
                    <a:pt x="8836113" y="1736493"/>
                  </a:lnTo>
                  <a:lnTo>
                    <a:pt x="8839200" y="1690624"/>
                  </a:lnTo>
                  <a:lnTo>
                    <a:pt x="8839200" y="338074"/>
                  </a:lnTo>
                  <a:lnTo>
                    <a:pt x="8836113" y="292204"/>
                  </a:lnTo>
                  <a:lnTo>
                    <a:pt x="8827121" y="248208"/>
                  </a:lnTo>
                  <a:lnTo>
                    <a:pt x="8812627" y="206490"/>
                  </a:lnTo>
                  <a:lnTo>
                    <a:pt x="8793033" y="167451"/>
                  </a:lnTo>
                  <a:lnTo>
                    <a:pt x="8768741" y="131496"/>
                  </a:lnTo>
                  <a:lnTo>
                    <a:pt x="8740155" y="99028"/>
                  </a:lnTo>
                  <a:lnTo>
                    <a:pt x="8707677" y="70448"/>
                  </a:lnTo>
                  <a:lnTo>
                    <a:pt x="8671710" y="46162"/>
                  </a:lnTo>
                  <a:lnTo>
                    <a:pt x="8632656" y="26570"/>
                  </a:lnTo>
                  <a:lnTo>
                    <a:pt x="8590917" y="12077"/>
                  </a:lnTo>
                  <a:lnTo>
                    <a:pt x="8546897" y="3086"/>
                  </a:lnTo>
                  <a:lnTo>
                    <a:pt x="8500999" y="0"/>
                  </a:lnTo>
                  <a:close/>
                </a:path>
              </a:pathLst>
            </a:custGeom>
            <a:solidFill>
              <a:srgbClr val="8063A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933447"/>
              <a:ext cx="8839200" cy="2028825"/>
            </a:xfrm>
            <a:custGeom>
              <a:avLst/>
              <a:gdLst/>
              <a:ahLst/>
              <a:cxnLst/>
              <a:rect l="l" t="t" r="r" b="b"/>
              <a:pathLst>
                <a:path w="8839200" h="2028825">
                  <a:moveTo>
                    <a:pt x="0" y="338074"/>
                  </a:moveTo>
                  <a:lnTo>
                    <a:pt x="3086" y="292204"/>
                  </a:lnTo>
                  <a:lnTo>
                    <a:pt x="12078" y="248208"/>
                  </a:lnTo>
                  <a:lnTo>
                    <a:pt x="26571" y="206490"/>
                  </a:lnTo>
                  <a:lnTo>
                    <a:pt x="46164" y="167451"/>
                  </a:lnTo>
                  <a:lnTo>
                    <a:pt x="70453" y="131496"/>
                  </a:lnTo>
                  <a:lnTo>
                    <a:pt x="99036" y="99028"/>
                  </a:lnTo>
                  <a:lnTo>
                    <a:pt x="131509" y="70448"/>
                  </a:lnTo>
                  <a:lnTo>
                    <a:pt x="167470" y="46162"/>
                  </a:lnTo>
                  <a:lnTo>
                    <a:pt x="206516" y="26570"/>
                  </a:lnTo>
                  <a:lnTo>
                    <a:pt x="248245" y="12077"/>
                  </a:lnTo>
                  <a:lnTo>
                    <a:pt x="292253" y="3086"/>
                  </a:lnTo>
                  <a:lnTo>
                    <a:pt x="338137" y="0"/>
                  </a:lnTo>
                  <a:lnTo>
                    <a:pt x="8501126" y="0"/>
                  </a:lnTo>
                  <a:lnTo>
                    <a:pt x="8546897" y="3086"/>
                  </a:lnTo>
                  <a:lnTo>
                    <a:pt x="8590917" y="12077"/>
                  </a:lnTo>
                  <a:lnTo>
                    <a:pt x="8632656" y="26570"/>
                  </a:lnTo>
                  <a:lnTo>
                    <a:pt x="8671710" y="46162"/>
                  </a:lnTo>
                  <a:lnTo>
                    <a:pt x="8707677" y="70448"/>
                  </a:lnTo>
                  <a:lnTo>
                    <a:pt x="8740155" y="99028"/>
                  </a:lnTo>
                  <a:lnTo>
                    <a:pt x="8768741" y="131496"/>
                  </a:lnTo>
                  <a:lnTo>
                    <a:pt x="8793033" y="167451"/>
                  </a:lnTo>
                  <a:lnTo>
                    <a:pt x="8812627" y="206490"/>
                  </a:lnTo>
                  <a:lnTo>
                    <a:pt x="8827121" y="248208"/>
                  </a:lnTo>
                  <a:lnTo>
                    <a:pt x="8836113" y="292204"/>
                  </a:lnTo>
                  <a:lnTo>
                    <a:pt x="8839200" y="338074"/>
                  </a:lnTo>
                  <a:lnTo>
                    <a:pt x="8839200" y="1690624"/>
                  </a:lnTo>
                  <a:lnTo>
                    <a:pt x="8836113" y="1736493"/>
                  </a:lnTo>
                  <a:lnTo>
                    <a:pt x="8827122" y="1780489"/>
                  </a:lnTo>
                  <a:lnTo>
                    <a:pt x="8812629" y="1822207"/>
                  </a:lnTo>
                  <a:lnTo>
                    <a:pt x="8793037" y="1861246"/>
                  </a:lnTo>
                  <a:lnTo>
                    <a:pt x="8768751" y="1897201"/>
                  </a:lnTo>
                  <a:lnTo>
                    <a:pt x="8740171" y="1929669"/>
                  </a:lnTo>
                  <a:lnTo>
                    <a:pt x="8707703" y="1958249"/>
                  </a:lnTo>
                  <a:lnTo>
                    <a:pt x="8671748" y="1982535"/>
                  </a:lnTo>
                  <a:lnTo>
                    <a:pt x="8632709" y="2002127"/>
                  </a:lnTo>
                  <a:lnTo>
                    <a:pt x="8590991" y="2016620"/>
                  </a:lnTo>
                  <a:lnTo>
                    <a:pt x="8546995" y="2025611"/>
                  </a:lnTo>
                  <a:lnTo>
                    <a:pt x="8501126" y="2028697"/>
                  </a:lnTo>
                  <a:lnTo>
                    <a:pt x="338137" y="2028697"/>
                  </a:lnTo>
                  <a:lnTo>
                    <a:pt x="292253" y="2025611"/>
                  </a:lnTo>
                  <a:lnTo>
                    <a:pt x="248245" y="2016620"/>
                  </a:lnTo>
                  <a:lnTo>
                    <a:pt x="206516" y="2002127"/>
                  </a:lnTo>
                  <a:lnTo>
                    <a:pt x="167470" y="1982535"/>
                  </a:lnTo>
                  <a:lnTo>
                    <a:pt x="131509" y="1958249"/>
                  </a:lnTo>
                  <a:lnTo>
                    <a:pt x="99036" y="1929669"/>
                  </a:lnTo>
                  <a:lnTo>
                    <a:pt x="70453" y="1897201"/>
                  </a:lnTo>
                  <a:lnTo>
                    <a:pt x="46164" y="1861246"/>
                  </a:lnTo>
                  <a:lnTo>
                    <a:pt x="26571" y="1822207"/>
                  </a:lnTo>
                  <a:lnTo>
                    <a:pt x="12078" y="1780489"/>
                  </a:lnTo>
                  <a:lnTo>
                    <a:pt x="3086" y="1736493"/>
                  </a:lnTo>
                  <a:lnTo>
                    <a:pt x="0" y="1690624"/>
                  </a:lnTo>
                  <a:lnTo>
                    <a:pt x="0" y="33807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0420" y="2114169"/>
            <a:ext cx="8124190" cy="369125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400" marR="330835">
              <a:lnSpc>
                <a:spcPts val="5610"/>
              </a:lnSpc>
              <a:spcBef>
                <a:spcPts val="710"/>
              </a:spcBef>
              <a:tabLst>
                <a:tab pos="5045710" algn="l"/>
              </a:tabLst>
            </a:pPr>
            <a:r>
              <a:rPr sz="51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5100" b="1" spc="-5" dirty="0">
                <a:solidFill>
                  <a:srgbClr val="FFFFFF"/>
                </a:solidFill>
                <a:latin typeface="Carlito"/>
                <a:cs typeface="Carlito"/>
              </a:rPr>
              <a:t>boot </a:t>
            </a:r>
            <a:r>
              <a:rPr sz="5100" b="1" spc="-10" dirty="0">
                <a:solidFill>
                  <a:srgbClr val="FFFFFF"/>
                </a:solidFill>
                <a:latin typeface="Carlito"/>
                <a:cs typeface="Carlito"/>
              </a:rPr>
              <a:t>drive</a:t>
            </a:r>
            <a:r>
              <a:rPr sz="51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100" dirty="0">
                <a:solidFill>
                  <a:srgbClr val="FFFFFF"/>
                </a:solidFill>
                <a:latin typeface="Carlito"/>
                <a:cs typeface="Carlito"/>
              </a:rPr>
              <a:t>is the	</a:t>
            </a:r>
            <a:r>
              <a:rPr sz="5100" spc="-15" dirty="0">
                <a:solidFill>
                  <a:srgbClr val="FFFFFF"/>
                </a:solidFill>
                <a:latin typeface="Carlito"/>
                <a:cs typeface="Carlito"/>
              </a:rPr>
              <a:t>drive</a:t>
            </a:r>
            <a:r>
              <a:rPr sz="51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100" spc="-25" dirty="0">
                <a:solidFill>
                  <a:srgbClr val="FFFFFF"/>
                </a:solidFill>
                <a:latin typeface="Carlito"/>
                <a:cs typeface="Carlito"/>
              </a:rPr>
              <a:t>from  </a:t>
            </a:r>
            <a:r>
              <a:rPr sz="510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5100" spc="-25" dirty="0">
                <a:solidFill>
                  <a:srgbClr val="FFFFFF"/>
                </a:solidFill>
                <a:latin typeface="Carlito"/>
                <a:cs typeface="Carlito"/>
              </a:rPr>
              <a:t>your </a:t>
            </a:r>
            <a:r>
              <a:rPr sz="5100" spc="-2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51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100" spc="-25" dirty="0">
                <a:solidFill>
                  <a:srgbClr val="FFFFFF"/>
                </a:solidFill>
                <a:latin typeface="Carlito"/>
                <a:cs typeface="Carlito"/>
              </a:rPr>
              <a:t>starts</a:t>
            </a:r>
            <a:endParaRPr sz="51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2460"/>
              </a:spcBef>
              <a:buFont typeface="Arial"/>
              <a:buChar char="•"/>
              <a:tabLst>
                <a:tab pos="299720" algn="l"/>
              </a:tabLst>
            </a:pPr>
            <a:r>
              <a:rPr sz="4000" spc="-110" dirty="0">
                <a:latin typeface="Carlito"/>
                <a:cs typeface="Carlito"/>
              </a:rPr>
              <a:t>You </a:t>
            </a:r>
            <a:r>
              <a:rPr sz="4000" spc="-15" dirty="0">
                <a:latin typeface="Carlito"/>
                <a:cs typeface="Carlito"/>
              </a:rPr>
              <a:t>can </a:t>
            </a:r>
            <a:r>
              <a:rPr sz="4000" spc="-5" dirty="0">
                <a:latin typeface="Carlito"/>
                <a:cs typeface="Carlito"/>
              </a:rPr>
              <a:t>boot </a:t>
            </a:r>
            <a:r>
              <a:rPr sz="4000" spc="-20" dirty="0">
                <a:latin typeface="Carlito"/>
                <a:cs typeface="Carlito"/>
              </a:rPr>
              <a:t>from </a:t>
            </a:r>
            <a:r>
              <a:rPr sz="4000" spc="-5" dirty="0">
                <a:latin typeface="Carlito"/>
                <a:cs typeface="Carlito"/>
              </a:rPr>
              <a:t>a </a:t>
            </a:r>
            <a:r>
              <a:rPr sz="4000" b="1" spc="-5" dirty="0">
                <a:solidFill>
                  <a:srgbClr val="67578E"/>
                </a:solidFill>
                <a:latin typeface="Carlito"/>
                <a:cs typeface="Carlito"/>
              </a:rPr>
              <a:t>boot</a:t>
            </a:r>
            <a:r>
              <a:rPr sz="4000" b="1" spc="125" dirty="0">
                <a:solidFill>
                  <a:srgbClr val="67578E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67578E"/>
                </a:solidFill>
                <a:latin typeface="Carlito"/>
                <a:cs typeface="Carlito"/>
              </a:rPr>
              <a:t>disk</a:t>
            </a:r>
            <a:endParaRPr sz="4000">
              <a:latin typeface="Carlito"/>
              <a:cs typeface="Carlito"/>
            </a:endParaRPr>
          </a:p>
          <a:p>
            <a:pPr marL="299085" marR="5080" indent="-287020">
              <a:lnSpc>
                <a:spcPts val="4400"/>
              </a:lnSpc>
              <a:spcBef>
                <a:spcPts val="1045"/>
              </a:spcBef>
              <a:buFont typeface="Arial"/>
              <a:buChar char="•"/>
              <a:tabLst>
                <a:tab pos="299720" algn="l"/>
              </a:tabLst>
            </a:pPr>
            <a:r>
              <a:rPr sz="4000" spc="-5" dirty="0">
                <a:latin typeface="Carlito"/>
                <a:cs typeface="Carlito"/>
              </a:rPr>
              <a:t>A </a:t>
            </a:r>
            <a:r>
              <a:rPr sz="4000" b="1" spc="-20" dirty="0">
                <a:solidFill>
                  <a:srgbClr val="67578E"/>
                </a:solidFill>
                <a:latin typeface="Carlito"/>
                <a:cs typeface="Carlito"/>
              </a:rPr>
              <a:t>recovery </a:t>
            </a:r>
            <a:r>
              <a:rPr sz="4000" b="1" spc="-5" dirty="0">
                <a:solidFill>
                  <a:srgbClr val="67578E"/>
                </a:solidFill>
                <a:latin typeface="Carlito"/>
                <a:cs typeface="Carlito"/>
              </a:rPr>
              <a:t>disk </a:t>
            </a:r>
            <a:r>
              <a:rPr sz="4000" spc="-20" dirty="0">
                <a:latin typeface="Carlito"/>
                <a:cs typeface="Carlito"/>
              </a:rPr>
              <a:t>contains </a:t>
            </a:r>
            <a:r>
              <a:rPr sz="4000" spc="-5" dirty="0">
                <a:latin typeface="Carlito"/>
                <a:cs typeface="Carlito"/>
              </a:rPr>
              <a:t>a </a:t>
            </a:r>
            <a:r>
              <a:rPr sz="4000" spc="-45" dirty="0">
                <a:latin typeface="Carlito"/>
                <a:cs typeface="Carlito"/>
              </a:rPr>
              <a:t>few </a:t>
            </a:r>
            <a:r>
              <a:rPr sz="4000" spc="-40" dirty="0">
                <a:latin typeface="Carlito"/>
                <a:cs typeface="Carlito"/>
              </a:rPr>
              <a:t>system  </a:t>
            </a:r>
            <a:r>
              <a:rPr sz="4000" spc="-10" dirty="0">
                <a:latin typeface="Carlito"/>
                <a:cs typeface="Carlito"/>
              </a:rPr>
              <a:t>files that will </a:t>
            </a:r>
            <a:r>
              <a:rPr sz="4000" spc="-25" dirty="0">
                <a:latin typeface="Carlito"/>
                <a:cs typeface="Carlito"/>
              </a:rPr>
              <a:t>start </a:t>
            </a:r>
            <a:r>
              <a:rPr sz="4000" spc="-5" dirty="0">
                <a:latin typeface="Carlito"/>
                <a:cs typeface="Carlito"/>
              </a:rPr>
              <a:t>the</a:t>
            </a:r>
            <a:r>
              <a:rPr sz="4000" spc="35" dirty="0">
                <a:latin typeface="Carlito"/>
                <a:cs typeface="Carlito"/>
              </a:rPr>
              <a:t> </a:t>
            </a:r>
            <a:r>
              <a:rPr sz="4000" spc="-15" dirty="0">
                <a:latin typeface="Carlito"/>
                <a:cs typeface="Carlito"/>
              </a:rPr>
              <a:t>computer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8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902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Operating </a:t>
            </a:r>
            <a:r>
              <a:rPr spc="-35" dirty="0"/>
              <a:t>System</a:t>
            </a:r>
            <a:r>
              <a:rPr spc="1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197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operating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dirty="0">
                <a:latin typeface="Carlito"/>
                <a:cs typeface="Carlito"/>
              </a:rPr>
              <a:t>includes </a:t>
            </a:r>
            <a:r>
              <a:rPr sz="3200" spc="-5" dirty="0">
                <a:latin typeface="Carlito"/>
                <a:cs typeface="Carlito"/>
              </a:rPr>
              <a:t>various shut down  options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5" y="2914650"/>
            <a:ext cx="43815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951" y="3034411"/>
            <a:ext cx="3806190" cy="22364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-635" algn="ctr">
              <a:lnSpc>
                <a:spcPct val="91600"/>
              </a:lnSpc>
              <a:spcBef>
                <a:spcPts val="365"/>
              </a:spcBef>
            </a:pPr>
            <a:r>
              <a:rPr sz="2600" spc="-5" dirty="0">
                <a:latin typeface="Carlito"/>
                <a:cs typeface="Carlito"/>
              </a:rPr>
              <a:t>Sleep mode </a:t>
            </a:r>
            <a:r>
              <a:rPr sz="2600" spc="-20" dirty="0">
                <a:latin typeface="Carlito"/>
                <a:cs typeface="Carlito"/>
              </a:rPr>
              <a:t>saves </a:t>
            </a:r>
            <a:r>
              <a:rPr sz="2600" spc="-15" dirty="0">
                <a:latin typeface="Carlito"/>
                <a:cs typeface="Carlito"/>
              </a:rPr>
              <a:t>any </a:t>
            </a:r>
            <a:r>
              <a:rPr sz="2600" spc="-5" dirty="0">
                <a:latin typeface="Carlito"/>
                <a:cs typeface="Carlito"/>
              </a:rPr>
              <a:t>open  documents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programs</a:t>
            </a:r>
            <a:r>
              <a:rPr sz="2600" spc="-11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dirty="0">
                <a:latin typeface="Carlito"/>
                <a:cs typeface="Carlito"/>
              </a:rPr>
              <a:t>RAM, turns </a:t>
            </a:r>
            <a:r>
              <a:rPr sz="2600" spc="-15" dirty="0">
                <a:latin typeface="Carlito"/>
                <a:cs typeface="Carlito"/>
              </a:rPr>
              <a:t>off </a:t>
            </a:r>
            <a:r>
              <a:rPr sz="2600" dirty="0">
                <a:latin typeface="Carlito"/>
                <a:cs typeface="Carlito"/>
              </a:rPr>
              <a:t>all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unneeded  functions, </a:t>
            </a:r>
            <a:r>
              <a:rPr sz="2600" dirty="0">
                <a:latin typeface="Carlito"/>
                <a:cs typeface="Carlito"/>
              </a:rPr>
              <a:t>and then </a:t>
            </a:r>
            <a:r>
              <a:rPr sz="2600" spc="-5" dirty="0">
                <a:latin typeface="Carlito"/>
                <a:cs typeface="Carlito"/>
              </a:rPr>
              <a:t>places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computer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5" dirty="0">
                <a:latin typeface="Carlito"/>
                <a:cs typeface="Carlito"/>
              </a:rPr>
              <a:t>low-  </a:t>
            </a:r>
            <a:r>
              <a:rPr sz="2600" spc="-10" dirty="0">
                <a:latin typeface="Carlito"/>
                <a:cs typeface="Carlito"/>
              </a:rPr>
              <a:t>power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25" dirty="0">
                <a:latin typeface="Carlito"/>
                <a:cs typeface="Carlito"/>
              </a:rPr>
              <a:t>state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3900" y="2952750"/>
            <a:ext cx="43815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7010" y="3397122"/>
            <a:ext cx="3807460" cy="15106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-1270" algn="ctr">
              <a:lnSpc>
                <a:spcPct val="91600"/>
              </a:lnSpc>
              <a:spcBef>
                <a:spcPts val="365"/>
              </a:spcBef>
            </a:pPr>
            <a:r>
              <a:rPr sz="2600" spc="-10" dirty="0">
                <a:latin typeface="Carlito"/>
                <a:cs typeface="Carlito"/>
              </a:rPr>
              <a:t>Hibernate </a:t>
            </a:r>
            <a:r>
              <a:rPr sz="2600" spc="-15" dirty="0">
                <a:latin typeface="Carlito"/>
                <a:cs typeface="Carlito"/>
              </a:rPr>
              <a:t>saves any </a:t>
            </a:r>
            <a:r>
              <a:rPr sz="2600" spc="-5" dirty="0">
                <a:latin typeface="Carlito"/>
                <a:cs typeface="Carlito"/>
              </a:rPr>
              <a:t>open  documents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programs</a:t>
            </a:r>
            <a:r>
              <a:rPr sz="2600" spc="-10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to 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hard </a:t>
            </a:r>
            <a:r>
              <a:rPr sz="2600" spc="-5" dirty="0">
                <a:latin typeface="Carlito"/>
                <a:cs typeface="Carlito"/>
              </a:rPr>
              <a:t>disk </a:t>
            </a:r>
            <a:r>
              <a:rPr sz="2600" spc="-25" dirty="0">
                <a:latin typeface="Carlito"/>
                <a:cs typeface="Carlito"/>
              </a:rPr>
              <a:t>before </a:t>
            </a:r>
            <a:r>
              <a:rPr sz="2600" spc="-5" dirty="0">
                <a:latin typeface="Carlito"/>
                <a:cs typeface="Carlito"/>
              </a:rPr>
              <a:t>removing  </a:t>
            </a:r>
            <a:r>
              <a:rPr sz="2600" spc="-10" dirty="0">
                <a:latin typeface="Carlito"/>
                <a:cs typeface="Carlito"/>
              </a:rPr>
              <a:t>power from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computer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9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1845</Words>
  <Application>Microsoft Office PowerPoint</Application>
  <PresentationFormat>On-screen Show (4:3)</PresentationFormat>
  <Paragraphs>391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Arial Black</vt:lpstr>
      <vt:lpstr>Calibri</vt:lpstr>
      <vt:lpstr>Carlito</vt:lpstr>
      <vt:lpstr>Office Theme</vt:lpstr>
      <vt:lpstr>PowerPoint Presentation</vt:lpstr>
      <vt:lpstr>Objectives Overview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Server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2020-11-29T12:58:16Z</dcterms:created>
  <dcterms:modified xsi:type="dcterms:W3CDTF">2020-11-29T13:10:09Z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2020-11-29T00:00:00Z</vt:filetime>
  </property>
</Properties>
</file>