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3" r:id="rId2"/>
    <p:sldId id="257" r:id="rId3"/>
    <p:sldId id="259" r:id="rId4"/>
    <p:sldId id="263" r:id="rId5"/>
    <p:sldId id="266" r:id="rId6"/>
    <p:sldId id="267" r:id="rId7"/>
    <p:sldId id="268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C1677-30BE-4FE6-BF35-C415B867FCB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D2DE2-9EE2-45C0-B7D8-014B1C7D6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78741C-CEB1-45E7-8F16-69FB72A5009E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47792-C7AE-4E0D-99CE-5BCA44CDB51F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E7C32A-551B-4DF5-8061-B2CD1FB31A9F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FB60FD-4785-4253-A18A-C624EA83E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Sadia</a:t>
            </a:r>
            <a:r>
              <a:rPr lang="en-US" dirty="0" smtClean="0"/>
              <a:t> </a:t>
            </a:r>
            <a:r>
              <a:rPr lang="en-US" dirty="0" err="1" smtClean="0"/>
              <a:t>Qamar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Vector Autoregressive Models</a:t>
            </a:r>
            <a:br>
              <a:rPr lang="en-US" dirty="0"/>
            </a:br>
            <a:r>
              <a:rPr lang="en-US" dirty="0"/>
              <a:t>(VAR)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43000"/>
            <a:ext cx="7924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Vector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AutoRegressive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(VAR) models , made famous in Chris Sims’s paper Macroeconomics and Reality,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Econometrica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1980, are one of the most applied models in the empirical economics.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FC9A-758F-43D0-B2E1-DC435DF927A4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>
          <a:xfrm>
            <a:off x="549275" y="1554163"/>
            <a:ext cx="8042275" cy="47212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Vector 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Autoregression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(VAR) model is an extension of 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autoregression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model to multivariate time series data</a:t>
            </a:r>
          </a:p>
          <a:p>
            <a:pPr>
              <a:lnSpc>
                <a:spcPct val="120000"/>
              </a:lnSpc>
            </a:pP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VAR model is a multi-equation system where all the variables are treated as endogenous (dependent)</a:t>
            </a:r>
          </a:p>
          <a:p>
            <a:pPr>
              <a:lnSpc>
                <a:spcPct val="120000"/>
              </a:lnSpc>
            </a:pP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There is one equation for each variable as dependent variable. In its reduced form, the right-hand side of each equation includes lagged values of all dependent variables in the system, no contemporaneous variables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673100"/>
            <a:ext cx="7467600" cy="609600"/>
          </a:xfrm>
        </p:spPr>
        <p:txBody>
          <a:bodyPr>
            <a:normAutofit fontScale="90000"/>
          </a:bodyPr>
          <a:lstStyle/>
          <a:p>
            <a:r>
              <a:rPr lang="en-US" sz="3600" b="1">
                <a:latin typeface="Times New Roman" pitchFamily="18" charset="0"/>
              </a:rPr>
              <a:t>What is a VAR?</a:t>
            </a:r>
            <a:r>
              <a:rPr lang="en-US" sz="3600" b="1"/>
              <a:t/>
            </a:r>
            <a:br>
              <a:rPr lang="en-US" sz="3600" b="1"/>
            </a:br>
            <a:r>
              <a:rPr lang="en-US" sz="4200"/>
              <a:t>  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19200"/>
            <a:ext cx="8229600" cy="4114800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US"/>
              <a:t> </a:t>
            </a:r>
            <a:r>
              <a:rPr lang="en-GB" sz="2800">
                <a:latin typeface="Times New Roman" pitchFamily="18" charset="0"/>
              </a:rPr>
              <a:t>Every stationary univariate process has an autoregressive representation (see Wold decomposition):</a:t>
            </a:r>
          </a:p>
          <a:p>
            <a:pPr marL="0" indent="0">
              <a:buFontTx/>
              <a:buNone/>
            </a:pPr>
            <a:endParaRPr lang="en-GB" sz="2800">
              <a:latin typeface="Times New Roman" pitchFamily="18" charset="0"/>
            </a:endParaRPr>
          </a:p>
          <a:p>
            <a:pPr marL="0" indent="0">
              <a:buFontTx/>
              <a:buNone/>
            </a:pPr>
            <a:endParaRPr lang="en-GB" sz="2800">
              <a:latin typeface="Times New Roman" pitchFamily="18" charset="0"/>
            </a:endParaRPr>
          </a:p>
          <a:p>
            <a:pPr marL="0" indent="0"/>
            <a:r>
              <a:rPr lang="en-GB" sz="2800">
                <a:latin typeface="Times New Roman" pitchFamily="18" charset="0"/>
              </a:rPr>
              <a:t>  Useful if the process can be modelled well using few lags, eg</a:t>
            </a:r>
          </a:p>
          <a:p>
            <a:pPr marL="0" indent="0"/>
            <a:endParaRPr lang="en-GB" sz="1000">
              <a:latin typeface="Times New Roman" pitchFamily="18" charset="0"/>
            </a:endParaRPr>
          </a:p>
          <a:p>
            <a:pPr marL="0" indent="0"/>
            <a:endParaRPr lang="en-GB" sz="280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GB" sz="1000">
                <a:latin typeface="Times New Roman" pitchFamily="18" charset="0"/>
              </a:rPr>
              <a:t> </a:t>
            </a:r>
            <a:r>
              <a:rPr lang="en-GB" sz="2800">
                <a:latin typeface="Times New Roman" pitchFamily="18" charset="0"/>
              </a:rPr>
              <a:t> </a:t>
            </a:r>
          </a:p>
          <a:p>
            <a:pPr marL="0" indent="0"/>
            <a:r>
              <a:rPr lang="en-GB" sz="2800">
                <a:latin typeface="Times New Roman" pitchFamily="18" charset="0"/>
              </a:rPr>
              <a:t>       must be small relative to </a:t>
            </a:r>
            <a:r>
              <a:rPr lang="en-GB" sz="2800" i="1">
                <a:latin typeface="Times New Roman" pitchFamily="18" charset="0"/>
              </a:rPr>
              <a:t>x</a:t>
            </a:r>
            <a:r>
              <a:rPr lang="en-GB" sz="2800" i="1" baseline="-25000">
                <a:latin typeface="Times New Roman" pitchFamily="18" charset="0"/>
              </a:rPr>
              <a:t>t</a:t>
            </a:r>
            <a:r>
              <a:rPr lang="en-GB" sz="2800">
                <a:latin typeface="Times New Roman" pitchFamily="18" charset="0"/>
              </a:rPr>
              <a:t> and be ‘well-behaved’ (eg white noise)</a:t>
            </a:r>
            <a:endParaRPr lang="en-GB">
              <a:latin typeface="Times New Roman" pitchFamily="18" charset="0"/>
            </a:endParaRPr>
          </a:p>
        </p:txBody>
      </p:sp>
      <p:graphicFrame>
        <p:nvGraphicFramePr>
          <p:cNvPr id="216068" name="Object 4"/>
          <p:cNvGraphicFramePr>
            <a:graphicFrameLocks noChangeAspect="1"/>
          </p:cNvGraphicFramePr>
          <p:nvPr/>
        </p:nvGraphicFramePr>
        <p:xfrm>
          <a:off x="609600" y="3505200"/>
          <a:ext cx="8135938" cy="712788"/>
        </p:xfrm>
        <a:graphic>
          <a:graphicData uri="http://schemas.openxmlformats.org/presentationml/2006/ole">
            <p:oleObj spid="_x0000_s1032" name="Equation" r:id="rId4" imgW="69189600" imgH="6096000" progId="">
              <p:embed/>
            </p:oleObj>
          </a:graphicData>
        </a:graphic>
      </p:graphicFrame>
      <p:graphicFrame>
        <p:nvGraphicFramePr>
          <p:cNvPr id="216069" name="Object 5"/>
          <p:cNvGraphicFramePr>
            <a:graphicFrameLocks noChangeAspect="1"/>
          </p:cNvGraphicFramePr>
          <p:nvPr/>
        </p:nvGraphicFramePr>
        <p:xfrm>
          <a:off x="1371600" y="5181600"/>
          <a:ext cx="5591175" cy="712788"/>
        </p:xfrm>
        <a:graphic>
          <a:graphicData uri="http://schemas.openxmlformats.org/presentationml/2006/ole">
            <p:oleObj spid="_x0000_s1033" name="Equation" r:id="rId5" imgW="47548800" imgH="6096000" progId="">
              <p:embed/>
            </p:oleObj>
          </a:graphicData>
        </a:graphic>
      </p:graphicFrame>
      <p:graphicFrame>
        <p:nvGraphicFramePr>
          <p:cNvPr id="216070" name="Object 6"/>
          <p:cNvGraphicFramePr>
            <a:graphicFrameLocks noChangeAspect="1"/>
          </p:cNvGraphicFramePr>
          <p:nvPr/>
        </p:nvGraphicFramePr>
        <p:xfrm>
          <a:off x="609600" y="5791200"/>
          <a:ext cx="393700" cy="609600"/>
        </p:xfrm>
        <a:graphic>
          <a:graphicData uri="http://schemas.openxmlformats.org/presentationml/2006/ole">
            <p:oleObj spid="_x0000_s1034" name="Equation" r:id="rId6" imgW="3962400" imgH="60960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The Simplest VAR Model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FC9A-758F-43D0-B2E1-DC435DF927A4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/>
              <a:t>Example: Bivariate VAR(1) Model with no intercepts</a:t>
            </a:r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 dirty="0"/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13962"/>
            <a:ext cx="9153525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FC9A-758F-43D0-B2E1-DC435DF927A4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altLang="zh-CN"/>
              <a:t>VAR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90713"/>
            <a:ext cx="8229600" cy="46355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altLang="zh-CN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Bivariate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VAR(2) Model</a:t>
            </a:r>
          </a:p>
          <a:p>
            <a:pPr>
              <a:lnSpc>
                <a:spcPct val="80000"/>
              </a:lnSpc>
              <a:buNone/>
            </a:pPr>
            <a:endParaRPr lang="en-US" altLang="zh-C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en-US" altLang="zh-C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en-US" altLang="zh-C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Or: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1t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zh-CN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1t-1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zh-CN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2t-1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zh-CN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1t-2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zh-CN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2t-2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ε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1t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2t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zh-CN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1t-1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zh-CN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2t-1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zh-CN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1t-2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zh-CN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2t-2</a:t>
            </a:r>
            <a:r>
              <a:rPr lang="en-US" altLang="zh-C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ε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2t</a:t>
            </a:r>
          </a:p>
        </p:txBody>
      </p:sp>
      <p:graphicFrame>
        <p:nvGraphicFramePr>
          <p:cNvPr id="6148" name="Object 3"/>
          <p:cNvGraphicFramePr>
            <a:graphicFrameLocks noChangeAspect="1"/>
          </p:cNvGraphicFramePr>
          <p:nvPr/>
        </p:nvGraphicFramePr>
        <p:xfrm>
          <a:off x="549275" y="2849732"/>
          <a:ext cx="4310063" cy="1104900"/>
        </p:xfrm>
        <a:graphic>
          <a:graphicData uri="http://schemas.openxmlformats.org/presentationml/2006/ole">
            <p:oleObj spid="_x0000_s3078" name="公式" r:id="rId3" imgW="46329600" imgH="11582400" progId="">
              <p:embed/>
            </p:oleObj>
          </a:graphicData>
        </a:graphic>
      </p:graphicFrame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4859338" y="2849732"/>
          <a:ext cx="3581400" cy="1084262"/>
        </p:xfrm>
        <a:graphic>
          <a:graphicData uri="http://schemas.openxmlformats.org/presentationml/2006/ole">
            <p:oleObj spid="_x0000_s3079" name="公式" r:id="rId4" imgW="39014400" imgH="1158240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Why do we need VAR?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FC9A-758F-43D0-B2E1-DC435DF927A4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Time-series data with autoregressive in nature (serially correlated)</a:t>
            </a: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VAR model is one of the most successful and flexible models for the analysis of multivariate time series</a:t>
            </a: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Especially useful for describing the dynamic behavior of economic and financial time series</a:t>
            </a: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Useful for forecasting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Applications of VAR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FC9A-758F-43D0-B2E1-DC435DF927A4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In economics, VAR is used to forecast macroeconomic variables, such as GDP, money supply, and unemployment</a:t>
            </a: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In finance, predict spot prices and future prices of securities; foreign exchange rates across markets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Applications of VAR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FC9A-758F-43D0-B2E1-DC435DF927A4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In accounting, predict different accounting variables such as sales, earnings, and accruals</a:t>
            </a:r>
          </a:p>
          <a:p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In marketing, VAR can be used to evaluate the impact of different factors on consumer behavior and forecast its future change.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351</Words>
  <Application>Microsoft Office PowerPoint</Application>
  <PresentationFormat>On-screen Show (4:3)</PresentationFormat>
  <Paragraphs>53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Equity</vt:lpstr>
      <vt:lpstr>Equation</vt:lpstr>
      <vt:lpstr>公式</vt:lpstr>
      <vt:lpstr>Vector Autoregressive Models (VAR)</vt:lpstr>
      <vt:lpstr>Slide 2</vt:lpstr>
      <vt:lpstr>Overview</vt:lpstr>
      <vt:lpstr>What is a VAR?   </vt:lpstr>
      <vt:lpstr>The Simplest VAR Model</vt:lpstr>
      <vt:lpstr>VAR Model</vt:lpstr>
      <vt:lpstr>Why do we need VAR?</vt:lpstr>
      <vt:lpstr>Applications of VAR</vt:lpstr>
      <vt:lpstr>Applications of VAR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wordmobilefarooka</dc:creator>
  <cp:lastModifiedBy>Sadia</cp:lastModifiedBy>
  <cp:revision>15</cp:revision>
  <dcterms:created xsi:type="dcterms:W3CDTF">2019-05-16T00:36:41Z</dcterms:created>
  <dcterms:modified xsi:type="dcterms:W3CDTF">2020-05-03T09:16:12Z</dcterms:modified>
</cp:coreProperties>
</file>