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6" r:id="rId2"/>
    <p:sldId id="257" r:id="rId3"/>
    <p:sldId id="259" r:id="rId4"/>
    <p:sldId id="260" r:id="rId5"/>
    <p:sldId id="266" r:id="rId6"/>
    <p:sldId id="261" r:id="rId7"/>
    <p:sldId id="267" r:id="rId8"/>
    <p:sldId id="268" r:id="rId9"/>
    <p:sldId id="269" r:id="rId10"/>
    <p:sldId id="262" r:id="rId11"/>
    <p:sldId id="270" r:id="rId12"/>
    <p:sldId id="301" r:id="rId13"/>
    <p:sldId id="302" r:id="rId14"/>
    <p:sldId id="263" r:id="rId15"/>
    <p:sldId id="271" r:id="rId16"/>
    <p:sldId id="272" r:id="rId17"/>
    <p:sldId id="273" r:id="rId18"/>
    <p:sldId id="274" r:id="rId19"/>
    <p:sldId id="275" r:id="rId20"/>
    <p:sldId id="264" r:id="rId21"/>
    <p:sldId id="276" r:id="rId22"/>
    <p:sldId id="277" r:id="rId23"/>
    <p:sldId id="278" r:id="rId24"/>
    <p:sldId id="279" r:id="rId25"/>
    <p:sldId id="280" r:id="rId26"/>
    <p:sldId id="281" r:id="rId27"/>
    <p:sldId id="303" r:id="rId28"/>
    <p:sldId id="282" r:id="rId29"/>
    <p:sldId id="283" r:id="rId30"/>
    <p:sldId id="284" r:id="rId31"/>
    <p:sldId id="296" r:id="rId32"/>
    <p:sldId id="297" r:id="rId33"/>
    <p:sldId id="298" r:id="rId34"/>
    <p:sldId id="299" r:id="rId35"/>
    <p:sldId id="300" r:id="rId36"/>
    <p:sldId id="305" r:id="rId37"/>
    <p:sldId id="304" r:id="rId38"/>
    <p:sldId id="295" r:id="rId39"/>
    <p:sldId id="285" r:id="rId40"/>
    <p:sldId id="286" r:id="rId41"/>
    <p:sldId id="287" r:id="rId42"/>
    <p:sldId id="289" r:id="rId43"/>
    <p:sldId id="290" r:id="rId44"/>
    <p:sldId id="291" r:id="rId45"/>
    <p:sldId id="292" r:id="rId46"/>
    <p:sldId id="293" r:id="rId47"/>
    <p:sldId id="294" r:id="rId48"/>
    <p:sldId id="306" r:id="rId49"/>
    <p:sldId id="307" r:id="rId50"/>
    <p:sldId id="258"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FE4181-4492-4112-B7EF-28A299EE8E33}" type="doc">
      <dgm:prSet loTypeId="urn:microsoft.com/office/officeart/2005/8/layout/default#1" loCatId="list" qsTypeId="urn:microsoft.com/office/officeart/2005/8/quickstyle/3d3" qsCatId="3D" csTypeId="urn:microsoft.com/office/officeart/2005/8/colors/colorful4" csCatId="colorful" phldr="1"/>
      <dgm:spPr/>
      <dgm:t>
        <a:bodyPr/>
        <a:lstStyle/>
        <a:p>
          <a:endParaRPr lang="en-US"/>
        </a:p>
      </dgm:t>
    </dgm:pt>
    <dgm:pt modelId="{6EE95458-0BD4-4263-B937-BAAEB31FDB4A}">
      <dgm:prSet phldrT="[Text]"/>
      <dgm:spPr/>
      <dgm:t>
        <a:bodyPr/>
        <a:lstStyle/>
        <a:p>
          <a:r>
            <a:rPr lang="en-US" dirty="0" smtClean="0"/>
            <a:t>The need for historical data</a:t>
          </a:r>
          <a:endParaRPr lang="en-US" dirty="0"/>
        </a:p>
      </dgm:t>
    </dgm:pt>
    <dgm:pt modelId="{5B0DB43F-C956-4688-A3E8-845C465396B4}" type="parTrans" cxnId="{35E5304E-7BC3-4493-BDA5-F1DACAD9E4A3}">
      <dgm:prSet/>
      <dgm:spPr/>
      <dgm:t>
        <a:bodyPr/>
        <a:lstStyle/>
        <a:p>
          <a:endParaRPr lang="en-US"/>
        </a:p>
      </dgm:t>
    </dgm:pt>
    <dgm:pt modelId="{DA5F96C4-AE6E-4C07-943D-7D4A8AC507F4}" type="sibTrans" cxnId="{35E5304E-7BC3-4493-BDA5-F1DACAD9E4A3}">
      <dgm:prSet/>
      <dgm:spPr/>
      <dgm:t>
        <a:bodyPr/>
        <a:lstStyle/>
        <a:p>
          <a:endParaRPr lang="en-US"/>
        </a:p>
      </dgm:t>
    </dgm:pt>
    <dgm:pt modelId="{C5EC73AF-DEAA-419D-91EC-FF79DE58EF4F}">
      <dgm:prSet phldrT="[Text]"/>
      <dgm:spPr/>
      <dgm:t>
        <a:bodyPr/>
        <a:lstStyle/>
        <a:p>
          <a:r>
            <a:rPr lang="en-US" dirty="0" smtClean="0"/>
            <a:t>Parameters to be estimated</a:t>
          </a:r>
          <a:endParaRPr lang="en-US" dirty="0"/>
        </a:p>
      </dgm:t>
    </dgm:pt>
    <dgm:pt modelId="{2E084565-E3F1-4CF5-9911-1D6D3DD765E5}" type="parTrans" cxnId="{5E635F6A-C32F-4855-9BE3-EB607549E964}">
      <dgm:prSet/>
      <dgm:spPr/>
      <dgm:t>
        <a:bodyPr/>
        <a:lstStyle/>
        <a:p>
          <a:endParaRPr lang="en-US"/>
        </a:p>
      </dgm:t>
    </dgm:pt>
    <dgm:pt modelId="{F6ED4B24-3218-407F-BE2C-CCA4E6C854B4}" type="sibTrans" cxnId="{5E635F6A-C32F-4855-9BE3-EB607549E964}">
      <dgm:prSet/>
      <dgm:spPr/>
      <dgm:t>
        <a:bodyPr/>
        <a:lstStyle/>
        <a:p>
          <a:endParaRPr lang="en-US"/>
        </a:p>
      </dgm:t>
    </dgm:pt>
    <dgm:pt modelId="{F2AA01F0-822F-4AE7-9D74-781B3E5A51B2}">
      <dgm:prSet phldrT="[Text]"/>
      <dgm:spPr/>
      <dgm:t>
        <a:bodyPr/>
        <a:lstStyle/>
        <a:p>
          <a:r>
            <a:rPr lang="en-US" dirty="0" smtClean="0"/>
            <a:t>Measure of work</a:t>
          </a:r>
          <a:endParaRPr lang="en-US" dirty="0"/>
        </a:p>
      </dgm:t>
    </dgm:pt>
    <dgm:pt modelId="{3118990E-2AC4-46FB-9F55-9A676C51BFAA}" type="parTrans" cxnId="{B938E084-BEF4-4E8F-9582-7EE0AE441865}">
      <dgm:prSet/>
      <dgm:spPr/>
      <dgm:t>
        <a:bodyPr/>
        <a:lstStyle/>
        <a:p>
          <a:endParaRPr lang="en-US"/>
        </a:p>
      </dgm:t>
    </dgm:pt>
    <dgm:pt modelId="{A566867C-3C37-49BA-8160-7AF2A5EF843D}" type="sibTrans" cxnId="{B938E084-BEF4-4E8F-9582-7EE0AE441865}">
      <dgm:prSet/>
      <dgm:spPr/>
      <dgm:t>
        <a:bodyPr/>
        <a:lstStyle/>
        <a:p>
          <a:endParaRPr lang="en-US"/>
        </a:p>
      </dgm:t>
    </dgm:pt>
    <dgm:pt modelId="{1D342754-5DEB-4733-B7AC-8265AAFDF229}">
      <dgm:prSet phldrT="[Text]"/>
      <dgm:spPr/>
      <dgm:t>
        <a:bodyPr/>
        <a:lstStyle/>
        <a:p>
          <a:r>
            <a:rPr lang="en-US" dirty="0" smtClean="0"/>
            <a:t>Measure of effort</a:t>
          </a:r>
          <a:endParaRPr lang="en-US" dirty="0"/>
        </a:p>
      </dgm:t>
    </dgm:pt>
    <dgm:pt modelId="{83A8EDF2-357C-4DBD-8BB6-2B3D2628CE53}" type="parTrans" cxnId="{78136CF4-11BF-4E42-8FC7-85C9C3590CB3}">
      <dgm:prSet/>
      <dgm:spPr/>
      <dgm:t>
        <a:bodyPr/>
        <a:lstStyle/>
        <a:p>
          <a:endParaRPr lang="en-US"/>
        </a:p>
      </dgm:t>
    </dgm:pt>
    <dgm:pt modelId="{28CB5F48-6DBB-4F66-9157-945081296DDE}" type="sibTrans" cxnId="{78136CF4-11BF-4E42-8FC7-85C9C3590CB3}">
      <dgm:prSet/>
      <dgm:spPr/>
      <dgm:t>
        <a:bodyPr/>
        <a:lstStyle/>
        <a:p>
          <a:endParaRPr lang="en-US"/>
        </a:p>
      </dgm:t>
    </dgm:pt>
    <dgm:pt modelId="{6F7F9BEF-6CDA-4ED7-A726-02C8301355C8}" type="pres">
      <dgm:prSet presAssocID="{D5FE4181-4492-4112-B7EF-28A299EE8E33}" presName="diagram" presStyleCnt="0">
        <dgm:presLayoutVars>
          <dgm:dir/>
          <dgm:resizeHandles val="exact"/>
        </dgm:presLayoutVars>
      </dgm:prSet>
      <dgm:spPr/>
      <dgm:t>
        <a:bodyPr/>
        <a:lstStyle/>
        <a:p>
          <a:endParaRPr lang="en-US"/>
        </a:p>
      </dgm:t>
    </dgm:pt>
    <dgm:pt modelId="{630B8909-08B1-4A67-8F35-3C14280C4887}" type="pres">
      <dgm:prSet presAssocID="{6EE95458-0BD4-4263-B937-BAAEB31FDB4A}" presName="node" presStyleLbl="node1" presStyleIdx="0" presStyleCnt="4">
        <dgm:presLayoutVars>
          <dgm:bulletEnabled val="1"/>
        </dgm:presLayoutVars>
      </dgm:prSet>
      <dgm:spPr/>
      <dgm:t>
        <a:bodyPr/>
        <a:lstStyle/>
        <a:p>
          <a:endParaRPr lang="en-US"/>
        </a:p>
      </dgm:t>
    </dgm:pt>
    <dgm:pt modelId="{804D39C1-7C22-492F-A88D-93A6964D6C2E}" type="pres">
      <dgm:prSet presAssocID="{DA5F96C4-AE6E-4C07-943D-7D4A8AC507F4}" presName="sibTrans" presStyleCnt="0"/>
      <dgm:spPr/>
    </dgm:pt>
    <dgm:pt modelId="{D160B8BE-4987-4125-BFB1-DEC69F35729C}" type="pres">
      <dgm:prSet presAssocID="{C5EC73AF-DEAA-419D-91EC-FF79DE58EF4F}" presName="node" presStyleLbl="node1" presStyleIdx="1" presStyleCnt="4">
        <dgm:presLayoutVars>
          <dgm:bulletEnabled val="1"/>
        </dgm:presLayoutVars>
      </dgm:prSet>
      <dgm:spPr/>
      <dgm:t>
        <a:bodyPr/>
        <a:lstStyle/>
        <a:p>
          <a:endParaRPr lang="en-US"/>
        </a:p>
      </dgm:t>
    </dgm:pt>
    <dgm:pt modelId="{F41536FD-473C-4088-947B-846143806F4E}" type="pres">
      <dgm:prSet presAssocID="{F6ED4B24-3218-407F-BE2C-CCA4E6C854B4}" presName="sibTrans" presStyleCnt="0"/>
      <dgm:spPr/>
    </dgm:pt>
    <dgm:pt modelId="{18FDE344-C9A3-464D-AA19-70A24E8D4EBD}" type="pres">
      <dgm:prSet presAssocID="{F2AA01F0-822F-4AE7-9D74-781B3E5A51B2}" presName="node" presStyleLbl="node1" presStyleIdx="2" presStyleCnt="4">
        <dgm:presLayoutVars>
          <dgm:bulletEnabled val="1"/>
        </dgm:presLayoutVars>
      </dgm:prSet>
      <dgm:spPr/>
      <dgm:t>
        <a:bodyPr/>
        <a:lstStyle/>
        <a:p>
          <a:endParaRPr lang="en-US"/>
        </a:p>
      </dgm:t>
    </dgm:pt>
    <dgm:pt modelId="{87C03CAF-FB51-4BAF-A991-9CF4D5E554DC}" type="pres">
      <dgm:prSet presAssocID="{A566867C-3C37-49BA-8160-7AF2A5EF843D}" presName="sibTrans" presStyleCnt="0"/>
      <dgm:spPr/>
    </dgm:pt>
    <dgm:pt modelId="{C0186CFF-8427-411A-B440-08B18D319A0F}" type="pres">
      <dgm:prSet presAssocID="{1D342754-5DEB-4733-B7AC-8265AAFDF229}" presName="node" presStyleLbl="node1" presStyleIdx="3" presStyleCnt="4">
        <dgm:presLayoutVars>
          <dgm:bulletEnabled val="1"/>
        </dgm:presLayoutVars>
      </dgm:prSet>
      <dgm:spPr/>
      <dgm:t>
        <a:bodyPr/>
        <a:lstStyle/>
        <a:p>
          <a:endParaRPr lang="en-US"/>
        </a:p>
      </dgm:t>
    </dgm:pt>
  </dgm:ptLst>
  <dgm:cxnLst>
    <dgm:cxn modelId="{35E5304E-7BC3-4493-BDA5-F1DACAD9E4A3}" srcId="{D5FE4181-4492-4112-B7EF-28A299EE8E33}" destId="{6EE95458-0BD4-4263-B937-BAAEB31FDB4A}" srcOrd="0" destOrd="0" parTransId="{5B0DB43F-C956-4688-A3E8-845C465396B4}" sibTransId="{DA5F96C4-AE6E-4C07-943D-7D4A8AC507F4}"/>
    <dgm:cxn modelId="{78136CF4-11BF-4E42-8FC7-85C9C3590CB3}" srcId="{D5FE4181-4492-4112-B7EF-28A299EE8E33}" destId="{1D342754-5DEB-4733-B7AC-8265AAFDF229}" srcOrd="3" destOrd="0" parTransId="{83A8EDF2-357C-4DBD-8BB6-2B3D2628CE53}" sibTransId="{28CB5F48-6DBB-4F66-9157-945081296DDE}"/>
    <dgm:cxn modelId="{42FCED57-AE39-41CE-9AF8-383D224BD413}" type="presOf" srcId="{D5FE4181-4492-4112-B7EF-28A299EE8E33}" destId="{6F7F9BEF-6CDA-4ED7-A726-02C8301355C8}" srcOrd="0" destOrd="0" presId="urn:microsoft.com/office/officeart/2005/8/layout/default#1"/>
    <dgm:cxn modelId="{50D344F4-F13F-4DFC-9676-DB0FAD4E53BB}" type="presOf" srcId="{C5EC73AF-DEAA-419D-91EC-FF79DE58EF4F}" destId="{D160B8BE-4987-4125-BFB1-DEC69F35729C}" srcOrd="0" destOrd="0" presId="urn:microsoft.com/office/officeart/2005/8/layout/default#1"/>
    <dgm:cxn modelId="{9EA950F9-E6C6-452C-A770-A3363BFC4684}" type="presOf" srcId="{1D342754-5DEB-4733-B7AC-8265AAFDF229}" destId="{C0186CFF-8427-411A-B440-08B18D319A0F}" srcOrd="0" destOrd="0" presId="urn:microsoft.com/office/officeart/2005/8/layout/default#1"/>
    <dgm:cxn modelId="{B938E084-BEF4-4E8F-9582-7EE0AE441865}" srcId="{D5FE4181-4492-4112-B7EF-28A299EE8E33}" destId="{F2AA01F0-822F-4AE7-9D74-781B3E5A51B2}" srcOrd="2" destOrd="0" parTransId="{3118990E-2AC4-46FB-9F55-9A676C51BFAA}" sibTransId="{A566867C-3C37-49BA-8160-7AF2A5EF843D}"/>
    <dgm:cxn modelId="{94AEAE80-33F8-4A0C-96F2-000604362B54}" type="presOf" srcId="{F2AA01F0-822F-4AE7-9D74-781B3E5A51B2}" destId="{18FDE344-C9A3-464D-AA19-70A24E8D4EBD}" srcOrd="0" destOrd="0" presId="urn:microsoft.com/office/officeart/2005/8/layout/default#1"/>
    <dgm:cxn modelId="{5E635F6A-C32F-4855-9BE3-EB607549E964}" srcId="{D5FE4181-4492-4112-B7EF-28A299EE8E33}" destId="{C5EC73AF-DEAA-419D-91EC-FF79DE58EF4F}" srcOrd="1" destOrd="0" parTransId="{2E084565-E3F1-4CF5-9911-1D6D3DD765E5}" sibTransId="{F6ED4B24-3218-407F-BE2C-CCA4E6C854B4}"/>
    <dgm:cxn modelId="{CB944BBB-05C2-48ED-8632-CA5B9D0D177A}" type="presOf" srcId="{6EE95458-0BD4-4263-B937-BAAEB31FDB4A}" destId="{630B8909-08B1-4A67-8F35-3C14280C4887}" srcOrd="0" destOrd="0" presId="urn:microsoft.com/office/officeart/2005/8/layout/default#1"/>
    <dgm:cxn modelId="{24F8D0C5-30CE-4A5C-9544-C98E619D51BC}" type="presParOf" srcId="{6F7F9BEF-6CDA-4ED7-A726-02C8301355C8}" destId="{630B8909-08B1-4A67-8F35-3C14280C4887}" srcOrd="0" destOrd="0" presId="urn:microsoft.com/office/officeart/2005/8/layout/default#1"/>
    <dgm:cxn modelId="{F7107C89-2675-4F8E-99F6-8397FE8EAF84}" type="presParOf" srcId="{6F7F9BEF-6CDA-4ED7-A726-02C8301355C8}" destId="{804D39C1-7C22-492F-A88D-93A6964D6C2E}" srcOrd="1" destOrd="0" presId="urn:microsoft.com/office/officeart/2005/8/layout/default#1"/>
    <dgm:cxn modelId="{200DBDAA-F763-45BB-97A2-63FFAA86033E}" type="presParOf" srcId="{6F7F9BEF-6CDA-4ED7-A726-02C8301355C8}" destId="{D160B8BE-4987-4125-BFB1-DEC69F35729C}" srcOrd="2" destOrd="0" presId="urn:microsoft.com/office/officeart/2005/8/layout/default#1"/>
    <dgm:cxn modelId="{C9CEA810-5F62-42A5-8197-EDFEC3F13B66}" type="presParOf" srcId="{6F7F9BEF-6CDA-4ED7-A726-02C8301355C8}" destId="{F41536FD-473C-4088-947B-846143806F4E}" srcOrd="3" destOrd="0" presId="urn:microsoft.com/office/officeart/2005/8/layout/default#1"/>
    <dgm:cxn modelId="{17219006-8762-4E0B-8F92-BBE9B5D606EE}" type="presParOf" srcId="{6F7F9BEF-6CDA-4ED7-A726-02C8301355C8}" destId="{18FDE344-C9A3-464D-AA19-70A24E8D4EBD}" srcOrd="4" destOrd="0" presId="urn:microsoft.com/office/officeart/2005/8/layout/default#1"/>
    <dgm:cxn modelId="{88B2E455-94FB-49EF-8A62-08CFF9BAACA6}" type="presParOf" srcId="{6F7F9BEF-6CDA-4ED7-A726-02C8301355C8}" destId="{87C03CAF-FB51-4BAF-A991-9CF4D5E554DC}" srcOrd="5" destOrd="0" presId="urn:microsoft.com/office/officeart/2005/8/layout/default#1"/>
    <dgm:cxn modelId="{AFCD5A6E-7C86-4602-96F9-DF173E8ACD40}" type="presParOf" srcId="{6F7F9BEF-6CDA-4ED7-A726-02C8301355C8}" destId="{C0186CFF-8427-411A-B440-08B18D319A0F}" srcOrd="6"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B8909-08B1-4A67-8F35-3C14280C4887}">
      <dsp:nvSpPr>
        <dsp:cNvPr id="0" name=""/>
        <dsp:cNvSpPr/>
      </dsp:nvSpPr>
      <dsp:spPr>
        <a:xfrm>
          <a:off x="602664" y="1716"/>
          <a:ext cx="3127176" cy="1876305"/>
        </a:xfrm>
        <a:prstGeom prst="rect">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en-US" sz="3900" kern="1200" dirty="0" smtClean="0"/>
            <a:t>The need for historical data</a:t>
          </a:r>
          <a:endParaRPr lang="en-US" sz="3900" kern="1200" dirty="0"/>
        </a:p>
      </dsp:txBody>
      <dsp:txXfrm>
        <a:off x="602664" y="1716"/>
        <a:ext cx="3127176" cy="1876305"/>
      </dsp:txXfrm>
    </dsp:sp>
    <dsp:sp modelId="{D160B8BE-4987-4125-BFB1-DEC69F35729C}">
      <dsp:nvSpPr>
        <dsp:cNvPr id="0" name=""/>
        <dsp:cNvSpPr/>
      </dsp:nvSpPr>
      <dsp:spPr>
        <a:xfrm>
          <a:off x="4042558" y="1716"/>
          <a:ext cx="3127176" cy="1876305"/>
        </a:xfrm>
        <a:prstGeom prst="rect">
          <a:avLst/>
        </a:prstGeom>
        <a:solidFill>
          <a:schemeClr val="accent4">
            <a:hueOff val="-1488257"/>
            <a:satOff val="8966"/>
            <a:lumOff val="719"/>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en-US" sz="3900" kern="1200" dirty="0" smtClean="0"/>
            <a:t>Parameters to be estimated</a:t>
          </a:r>
          <a:endParaRPr lang="en-US" sz="3900" kern="1200" dirty="0"/>
        </a:p>
      </dsp:txBody>
      <dsp:txXfrm>
        <a:off x="4042558" y="1716"/>
        <a:ext cx="3127176" cy="1876305"/>
      </dsp:txXfrm>
    </dsp:sp>
    <dsp:sp modelId="{18FDE344-C9A3-464D-AA19-70A24E8D4EBD}">
      <dsp:nvSpPr>
        <dsp:cNvPr id="0" name=""/>
        <dsp:cNvSpPr/>
      </dsp:nvSpPr>
      <dsp:spPr>
        <a:xfrm>
          <a:off x="602664" y="2190740"/>
          <a:ext cx="3127176" cy="1876305"/>
        </a:xfrm>
        <a:prstGeom prst="rect">
          <a:avLst/>
        </a:prstGeom>
        <a:solidFill>
          <a:schemeClr val="accent4">
            <a:hueOff val="-2976513"/>
            <a:satOff val="17933"/>
            <a:lumOff val="1437"/>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en-US" sz="3900" kern="1200" dirty="0" smtClean="0"/>
            <a:t>Measure of work</a:t>
          </a:r>
          <a:endParaRPr lang="en-US" sz="3900" kern="1200" dirty="0"/>
        </a:p>
      </dsp:txBody>
      <dsp:txXfrm>
        <a:off x="602664" y="2190740"/>
        <a:ext cx="3127176" cy="1876305"/>
      </dsp:txXfrm>
    </dsp:sp>
    <dsp:sp modelId="{C0186CFF-8427-411A-B440-08B18D319A0F}">
      <dsp:nvSpPr>
        <dsp:cNvPr id="0" name=""/>
        <dsp:cNvSpPr/>
      </dsp:nvSpPr>
      <dsp:spPr>
        <a:xfrm>
          <a:off x="4042558" y="2190740"/>
          <a:ext cx="3127176" cy="1876305"/>
        </a:xfrm>
        <a:prstGeom prst="rect">
          <a:avLst/>
        </a:prstGeom>
        <a:solidFill>
          <a:schemeClr val="accent4">
            <a:hueOff val="-4464770"/>
            <a:satOff val="26899"/>
            <a:lumOff val="2156"/>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en-US" sz="3900" kern="1200" dirty="0" smtClean="0"/>
            <a:t>Measure of effort</a:t>
          </a:r>
          <a:endParaRPr lang="en-US" sz="3900" kern="1200" dirty="0"/>
        </a:p>
      </dsp:txBody>
      <dsp:txXfrm>
        <a:off x="4042558" y="2190740"/>
        <a:ext cx="3127176" cy="1876305"/>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4FD6D9-1DCB-4181-A30F-99CF6E27DDBB}" type="datetimeFigureOut">
              <a:rPr lang="en-US" smtClean="0"/>
              <a:pPr/>
              <a:t>2/26/2020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D21038-4F1B-418C-B084-D3F173683409}" type="slidenum">
              <a:rPr lang="en-US" smtClean="0"/>
              <a:pPr/>
              <a:t>‹#›</a:t>
            </a:fld>
            <a:endParaRPr lang="en-US"/>
          </a:p>
        </p:txBody>
      </p:sp>
    </p:spTree>
    <p:extLst>
      <p:ext uri="{BB962C8B-B14F-4D97-AF65-F5344CB8AC3E}">
        <p14:creationId xmlns:p14="http://schemas.microsoft.com/office/powerpoint/2010/main" val="2902762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Specialized estimating group</a:t>
            </a:r>
            <a:endParaRPr lang="en-US" dirty="0"/>
          </a:p>
        </p:txBody>
      </p:sp>
      <p:sp>
        <p:nvSpPr>
          <p:cNvPr id="4" name="Slide Number Placeholder 3"/>
          <p:cNvSpPr>
            <a:spLocks noGrp="1"/>
          </p:cNvSpPr>
          <p:nvPr>
            <p:ph type="sldNum" sz="quarter" idx="10"/>
          </p:nvPr>
        </p:nvSpPr>
        <p:spPr/>
        <p:txBody>
          <a:bodyPr/>
          <a:lstStyle/>
          <a:p>
            <a:fld id="{6AD21038-4F1B-418C-B084-D3F173683409}"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AD21038-4F1B-418C-B084-D3F173683409}" type="slidenum">
              <a:rPr lang="en-US" smtClean="0"/>
              <a:pPr/>
              <a:t>11</a:t>
            </a:fld>
            <a:endParaRPr lang="en-US"/>
          </a:p>
        </p:txBody>
      </p:sp>
    </p:spTree>
    <p:extLst>
      <p:ext uri="{BB962C8B-B14F-4D97-AF65-F5344CB8AC3E}">
        <p14:creationId xmlns:p14="http://schemas.microsoft.com/office/powerpoint/2010/main" val="377773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ISBSG international software benchmarking standards group….4800</a:t>
            </a:r>
            <a:r>
              <a:rPr lang="en-US" baseline="0" dirty="0" smtClean="0"/>
              <a:t> projects</a:t>
            </a:r>
            <a:endParaRPr lang="en-US" dirty="0"/>
          </a:p>
        </p:txBody>
      </p:sp>
      <p:sp>
        <p:nvSpPr>
          <p:cNvPr id="4" name="Slide Number Placeholder 3"/>
          <p:cNvSpPr>
            <a:spLocks noGrp="1"/>
          </p:cNvSpPr>
          <p:nvPr>
            <p:ph type="sldNum" sz="quarter" idx="10"/>
          </p:nvPr>
        </p:nvSpPr>
        <p:spPr/>
        <p:txBody>
          <a:bodyPr/>
          <a:lstStyle/>
          <a:p>
            <a:fld id="{6AD21038-4F1B-418C-B084-D3F173683409}" type="slidenum">
              <a:rPr lang="en-US" smtClean="0"/>
              <a:pPr/>
              <a:t>15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Losses due to holidays, weekly offs</a:t>
            </a:r>
            <a:r>
              <a:rPr lang="en-US" baseline="0" dirty="0" smtClean="0"/>
              <a:t> are considered while estimating pm.</a:t>
            </a:r>
            <a:endParaRPr lang="en-US" dirty="0"/>
          </a:p>
        </p:txBody>
      </p:sp>
      <p:sp>
        <p:nvSpPr>
          <p:cNvPr id="4" name="Slide Number Placeholder 3"/>
          <p:cNvSpPr>
            <a:spLocks noGrp="1"/>
          </p:cNvSpPr>
          <p:nvPr>
            <p:ph type="sldNum" sz="quarter" idx="10"/>
          </p:nvPr>
        </p:nvSpPr>
        <p:spPr/>
        <p:txBody>
          <a:bodyPr/>
          <a:lstStyle/>
          <a:p>
            <a:fld id="{6AD21038-4F1B-418C-B084-D3F173683409}" type="slidenum">
              <a:rPr lang="en-US" smtClean="0"/>
              <a:pPr/>
              <a:t>16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Kilo delivered source instruction.</a:t>
            </a:r>
            <a:endParaRPr lang="en-US" dirty="0"/>
          </a:p>
        </p:txBody>
      </p:sp>
      <p:sp>
        <p:nvSpPr>
          <p:cNvPr id="4" name="Slide Number Placeholder 3"/>
          <p:cNvSpPr>
            <a:spLocks noGrp="1"/>
          </p:cNvSpPr>
          <p:nvPr>
            <p:ph type="sldNum" sz="quarter" idx="10"/>
          </p:nvPr>
        </p:nvSpPr>
        <p:spPr/>
        <p:txBody>
          <a:bodyPr/>
          <a:lstStyle/>
          <a:p>
            <a:fld id="{6AD21038-4F1B-418C-B084-D3F173683409}" type="slidenum">
              <a:rPr lang="en-US" smtClean="0"/>
              <a:pPr/>
              <a:t>39</a:t>
            </a:fld>
            <a:endParaRPr lang="en-US"/>
          </a:p>
        </p:txBody>
      </p:sp>
    </p:spTree>
    <p:extLst>
      <p:ext uri="{BB962C8B-B14F-4D97-AF65-F5344CB8AC3E}">
        <p14:creationId xmlns:p14="http://schemas.microsoft.com/office/powerpoint/2010/main" val="2298116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cost is only the manpower cost. Overhead costs should also be added.</a:t>
            </a:r>
            <a:endParaRPr lang="en-US" dirty="0"/>
          </a:p>
        </p:txBody>
      </p:sp>
      <p:sp>
        <p:nvSpPr>
          <p:cNvPr id="4" name="Slide Number Placeholder 3"/>
          <p:cNvSpPr>
            <a:spLocks noGrp="1"/>
          </p:cNvSpPr>
          <p:nvPr>
            <p:ph type="sldNum" sz="quarter" idx="10"/>
          </p:nvPr>
        </p:nvSpPr>
        <p:spPr/>
        <p:txBody>
          <a:bodyPr/>
          <a:lstStyle/>
          <a:p>
            <a:fld id="{6AD21038-4F1B-418C-B084-D3F173683409}" type="slidenum">
              <a:rPr lang="en-US" smtClean="0"/>
              <a:pPr/>
              <a:t>49</a:t>
            </a:fld>
            <a:endParaRPr lang="en-US"/>
          </a:p>
        </p:txBody>
      </p:sp>
    </p:spTree>
    <p:extLst>
      <p:ext uri="{BB962C8B-B14F-4D97-AF65-F5344CB8AC3E}">
        <p14:creationId xmlns:p14="http://schemas.microsoft.com/office/powerpoint/2010/main" val="2518698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447800"/>
            <a:ext cx="7772400" cy="2819400"/>
          </a:xfrm>
        </p:spPr>
        <p:txBody>
          <a:bodyPr>
            <a:noAutofit/>
          </a:bodyPr>
          <a:lstStyle/>
          <a:p>
            <a:r>
              <a:rPr lang="en-US" sz="6000" b="1" i="1" u="sng" dirty="0" smtClean="0"/>
              <a:t>SOFTWARE EFFORT ESTIMATION</a:t>
            </a:r>
            <a:endParaRPr lang="en-US" sz="6000" b="1" i="1" u="sng"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Problems with over and </a:t>
            </a:r>
            <a:br>
              <a:rPr lang="en-US" b="1" u="sng" dirty="0" smtClean="0"/>
            </a:br>
            <a:r>
              <a:rPr lang="en-US" b="1" u="sng" dirty="0" smtClean="0"/>
              <a:t>under estimates</a:t>
            </a:r>
            <a:endParaRPr lang="en-US" b="1" u="sng" dirty="0"/>
          </a:p>
        </p:txBody>
      </p:sp>
      <p:sp>
        <p:nvSpPr>
          <p:cNvPr id="3" name="Content Placeholder 2"/>
          <p:cNvSpPr>
            <a:spLocks noGrp="1"/>
          </p:cNvSpPr>
          <p:nvPr>
            <p:ph idx="1"/>
          </p:nvPr>
        </p:nvSpPr>
        <p:spPr/>
        <p:txBody>
          <a:bodyPr>
            <a:normAutofit fontScale="85000" lnSpcReduction="10000"/>
          </a:bodyPr>
          <a:lstStyle/>
          <a:p>
            <a:pPr algn="just"/>
            <a:r>
              <a:rPr lang="en-US" dirty="0"/>
              <a:t>An over-estimate is likely to cause project to take longer than </a:t>
            </a:r>
            <a:r>
              <a:rPr lang="en-US" dirty="0" smtClean="0"/>
              <a:t>it would otherwise.</a:t>
            </a:r>
            <a:endParaRPr lang="en-US" dirty="0"/>
          </a:p>
          <a:p>
            <a:pPr algn="just"/>
            <a:r>
              <a:rPr lang="en-US" dirty="0" smtClean="0"/>
              <a:t>This </a:t>
            </a:r>
            <a:r>
              <a:rPr lang="en-US" dirty="0"/>
              <a:t>can be explained by the application of two laws </a:t>
            </a:r>
            <a:r>
              <a:rPr lang="en-US" dirty="0" smtClean="0"/>
              <a:t>:</a:t>
            </a:r>
          </a:p>
          <a:p>
            <a:pPr lvl="1" algn="just"/>
            <a:r>
              <a:rPr lang="en-US" dirty="0" smtClean="0"/>
              <a:t>Parkinson’s </a:t>
            </a:r>
            <a:r>
              <a:rPr lang="en-US" dirty="0"/>
              <a:t>Law: ‘Work expands to fill the time </a:t>
            </a:r>
            <a:r>
              <a:rPr lang="en-US" dirty="0" smtClean="0"/>
              <a:t>available’</a:t>
            </a:r>
          </a:p>
          <a:p>
            <a:pPr lvl="2" algn="just"/>
            <a:r>
              <a:rPr lang="en-US" dirty="0"/>
              <a:t>O</a:t>
            </a:r>
            <a:r>
              <a:rPr lang="en-US" dirty="0" smtClean="0"/>
              <a:t>ver </a:t>
            </a:r>
            <a:r>
              <a:rPr lang="en-US" dirty="0"/>
              <a:t>estimating the </a:t>
            </a:r>
            <a:r>
              <a:rPr lang="en-US" dirty="0" smtClean="0"/>
              <a:t>duration required </a:t>
            </a:r>
            <a:r>
              <a:rPr lang="en-US" dirty="0"/>
              <a:t>to complete </a:t>
            </a:r>
            <a:r>
              <a:rPr lang="en-US" dirty="0" smtClean="0"/>
              <a:t>a target </a:t>
            </a:r>
            <a:r>
              <a:rPr lang="en-US" dirty="0"/>
              <a:t>will cause </a:t>
            </a:r>
            <a:r>
              <a:rPr lang="en-US" dirty="0" smtClean="0"/>
              <a:t>staff </a:t>
            </a:r>
            <a:r>
              <a:rPr lang="en-US" dirty="0"/>
              <a:t>to work </a:t>
            </a:r>
            <a:r>
              <a:rPr lang="en-US" dirty="0" smtClean="0"/>
              <a:t>less hard in order to </a:t>
            </a:r>
            <a:r>
              <a:rPr lang="en-US" dirty="0"/>
              <a:t>fill the </a:t>
            </a:r>
            <a:r>
              <a:rPr lang="en-US" dirty="0" smtClean="0"/>
              <a:t>available time .</a:t>
            </a:r>
          </a:p>
          <a:p>
            <a:pPr lvl="1" algn="just"/>
            <a:r>
              <a:rPr lang="en-US" dirty="0" smtClean="0"/>
              <a:t>Brook’s </a:t>
            </a:r>
            <a:r>
              <a:rPr lang="en-US" dirty="0"/>
              <a:t>Law : </a:t>
            </a:r>
            <a:r>
              <a:rPr lang="en-US" dirty="0" smtClean="0"/>
              <a:t>Putting </a:t>
            </a:r>
            <a:r>
              <a:rPr lang="en-US" dirty="0"/>
              <a:t>more people on a late job makes it </a:t>
            </a:r>
            <a:r>
              <a:rPr lang="en-US" dirty="0" smtClean="0"/>
              <a:t>later</a:t>
            </a:r>
          </a:p>
          <a:p>
            <a:pPr lvl="2" algn="just"/>
            <a:r>
              <a:rPr lang="en-US" dirty="0" smtClean="0"/>
              <a:t>If there is an over estimate of the total people required, this could lead to more staff being allocated than the actual need. And as the project team grows in size, more effort will be required for management, coordination and communication. </a:t>
            </a:r>
            <a:endParaRPr lang="en-US" dirty="0"/>
          </a:p>
        </p:txBody>
      </p:sp>
    </p:spTree>
    <p:extLst>
      <p:ext uri="{BB962C8B-B14F-4D97-AF65-F5344CB8AC3E}">
        <p14:creationId xmlns:p14="http://schemas.microsoft.com/office/powerpoint/2010/main" val="707954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Problems with over and </a:t>
            </a:r>
            <a:r>
              <a:rPr lang="en-US" b="1" u="sng" dirty="0" smtClean="0"/>
              <a:t/>
            </a:r>
            <a:br>
              <a:rPr lang="en-US" b="1" u="sng" dirty="0" smtClean="0"/>
            </a:br>
            <a:r>
              <a:rPr lang="en-US" b="1" u="sng" dirty="0" smtClean="0"/>
              <a:t>under </a:t>
            </a:r>
            <a:r>
              <a:rPr lang="en-US" b="1" u="sng" dirty="0"/>
              <a:t>estimates</a:t>
            </a:r>
            <a:endParaRPr lang="en-US" u="sng" dirty="0"/>
          </a:p>
        </p:txBody>
      </p:sp>
      <p:sp>
        <p:nvSpPr>
          <p:cNvPr id="3" name="Content Placeholder 2"/>
          <p:cNvSpPr>
            <a:spLocks noGrp="1"/>
          </p:cNvSpPr>
          <p:nvPr>
            <p:ph idx="1"/>
          </p:nvPr>
        </p:nvSpPr>
        <p:spPr/>
        <p:txBody>
          <a:bodyPr>
            <a:normAutofit fontScale="77500" lnSpcReduction="20000"/>
          </a:bodyPr>
          <a:lstStyle/>
          <a:p>
            <a:pPr algn="just"/>
            <a:r>
              <a:rPr lang="en-US" dirty="0" smtClean="0"/>
              <a:t>Under-estimating </a:t>
            </a:r>
            <a:r>
              <a:rPr lang="en-US" dirty="0"/>
              <a:t>a </a:t>
            </a:r>
            <a:r>
              <a:rPr lang="en-US" dirty="0" smtClean="0"/>
              <a:t>project</a:t>
            </a:r>
          </a:p>
          <a:p>
            <a:pPr lvl="1" algn="just"/>
            <a:r>
              <a:rPr lang="en-US" dirty="0" smtClean="0"/>
              <a:t>Can </a:t>
            </a:r>
            <a:r>
              <a:rPr lang="en-US" dirty="0"/>
              <a:t>cause the project to not be </a:t>
            </a:r>
            <a:r>
              <a:rPr lang="en-US" dirty="0" smtClean="0"/>
              <a:t>delivered on </a:t>
            </a:r>
            <a:r>
              <a:rPr lang="en-US" dirty="0"/>
              <a:t>time or </a:t>
            </a:r>
            <a:r>
              <a:rPr lang="en-US" dirty="0" smtClean="0"/>
              <a:t>cost</a:t>
            </a:r>
          </a:p>
          <a:p>
            <a:pPr lvl="1" algn="just"/>
            <a:r>
              <a:rPr lang="en-US" dirty="0"/>
              <a:t>B</a:t>
            </a:r>
            <a:r>
              <a:rPr lang="en-US" dirty="0" smtClean="0"/>
              <a:t>ut </a:t>
            </a:r>
            <a:r>
              <a:rPr lang="en-US" dirty="0"/>
              <a:t>still could be delivered faster than a more generous estimate</a:t>
            </a:r>
          </a:p>
          <a:p>
            <a:pPr algn="just"/>
            <a:r>
              <a:rPr lang="en-US" dirty="0" smtClean="0"/>
              <a:t>On </a:t>
            </a:r>
            <a:r>
              <a:rPr lang="en-US" dirty="0"/>
              <a:t>the other side the danger of underestimating a project is </a:t>
            </a:r>
            <a:r>
              <a:rPr lang="en-US" dirty="0" smtClean="0"/>
              <a:t>the effect </a:t>
            </a:r>
            <a:r>
              <a:rPr lang="en-US" dirty="0"/>
              <a:t>on the </a:t>
            </a:r>
            <a:r>
              <a:rPr lang="en-US" dirty="0" smtClean="0"/>
              <a:t>quality.</a:t>
            </a:r>
          </a:p>
          <a:p>
            <a:pPr lvl="1" algn="just"/>
            <a:r>
              <a:rPr lang="en-US" dirty="0"/>
              <a:t>S</a:t>
            </a:r>
            <a:r>
              <a:rPr lang="en-US" dirty="0" smtClean="0"/>
              <a:t>taff, particularly those with less experience, could response to pressing deadlines by producing substandard work.</a:t>
            </a:r>
          </a:p>
          <a:p>
            <a:pPr lvl="1" algn="just"/>
            <a:r>
              <a:rPr lang="en-US" dirty="0" smtClean="0"/>
              <a:t>Substandard work might only become visible at the later (testing) phases of a project, where extensive re-work can easily delay project completion. </a:t>
            </a:r>
          </a:p>
          <a:p>
            <a:pPr lvl="1" algn="just"/>
            <a:r>
              <a:rPr lang="en-US" dirty="0"/>
              <a:t>Motivation </a:t>
            </a:r>
            <a:r>
              <a:rPr lang="en-US" dirty="0" smtClean="0"/>
              <a:t>is also decreased when </a:t>
            </a:r>
            <a:r>
              <a:rPr lang="en-US" dirty="0"/>
              <a:t>targets are </a:t>
            </a:r>
            <a:r>
              <a:rPr lang="en-US" dirty="0" smtClean="0"/>
              <a:t>always unachievable</a:t>
            </a:r>
            <a:r>
              <a:rPr lang="en-US" dirty="0"/>
              <a:t>.</a:t>
            </a:r>
          </a:p>
          <a:p>
            <a:pPr lvl="1" algn="just"/>
            <a:endParaRPr lang="en-US" dirty="0"/>
          </a:p>
        </p:txBody>
      </p:sp>
    </p:spTree>
    <p:extLst>
      <p:ext uri="{BB962C8B-B14F-4D97-AF65-F5344CB8AC3E}">
        <p14:creationId xmlns:p14="http://schemas.microsoft.com/office/powerpoint/2010/main" val="2171817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Activity 1</a:t>
            </a:r>
            <a:endParaRPr lang="en-US" b="1" u="sng" dirty="0"/>
          </a:p>
        </p:txBody>
      </p:sp>
      <p:sp>
        <p:nvSpPr>
          <p:cNvPr id="3" name="Content Placeholder 2"/>
          <p:cNvSpPr>
            <a:spLocks noGrp="1"/>
          </p:cNvSpPr>
          <p:nvPr>
            <p:ph idx="1"/>
          </p:nvPr>
        </p:nvSpPr>
        <p:spPr/>
        <p:txBody>
          <a:bodyPr/>
          <a:lstStyle/>
          <a:p>
            <a:pPr algn="just"/>
            <a:r>
              <a:rPr lang="en-US" dirty="0" smtClean="0"/>
              <a:t>Calculate the productivity (SLOC / work per month) of each of the projects and also for the organization as a whole. If the project leaders for projects </a:t>
            </a:r>
            <a:r>
              <a:rPr lang="en-US" b="1" dirty="0" smtClean="0"/>
              <a:t>a</a:t>
            </a:r>
            <a:r>
              <a:rPr lang="en-US" dirty="0" smtClean="0"/>
              <a:t> and </a:t>
            </a:r>
            <a:r>
              <a:rPr lang="en-US" b="1" dirty="0" smtClean="0"/>
              <a:t>d </a:t>
            </a:r>
            <a:r>
              <a:rPr lang="en-US" dirty="0" smtClean="0"/>
              <a:t>had correctly estimated the  SLOC and then used the average productivity of the organization to calculate the effort needed to complete the projects, how far would their estimates </a:t>
            </a:r>
            <a:r>
              <a:rPr lang="en-US" smtClean="0"/>
              <a:t>have been </a:t>
            </a:r>
            <a:r>
              <a:rPr lang="en-US" dirty="0" smtClean="0"/>
              <a:t>from the actual effort?</a:t>
            </a:r>
          </a:p>
        </p:txBody>
      </p:sp>
    </p:spTree>
    <p:extLst>
      <p:ext uri="{BB962C8B-B14F-4D97-AF65-F5344CB8AC3E}">
        <p14:creationId xmlns:p14="http://schemas.microsoft.com/office/powerpoint/2010/main" val="169076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Activity 1</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31085969"/>
              </p:ext>
            </p:extLst>
          </p:nvPr>
        </p:nvGraphicFramePr>
        <p:xfrm>
          <a:off x="457200" y="1600200"/>
          <a:ext cx="8229600" cy="3733800"/>
        </p:xfrm>
        <a:graphic>
          <a:graphicData uri="http://schemas.openxmlformats.org/drawingml/2006/table">
            <a:tbl>
              <a:tblPr firstRow="1" bandRow="1">
                <a:tableStyleId>{5940675A-B579-460E-94D1-54222C63F5DA}</a:tableStyleId>
              </a:tblPr>
              <a:tblGrid>
                <a:gridCol w="2743200"/>
                <a:gridCol w="2743200"/>
                <a:gridCol w="2743200"/>
              </a:tblGrid>
              <a:tr h="370840">
                <a:tc>
                  <a:txBody>
                    <a:bodyPr/>
                    <a:lstStyle/>
                    <a:p>
                      <a:pPr algn="ctr"/>
                      <a:r>
                        <a:rPr lang="en-US" sz="2000" b="1" dirty="0" smtClean="0"/>
                        <a:t>Project </a:t>
                      </a:r>
                      <a:endParaRPr lang="en-US" sz="2000" b="1" dirty="0"/>
                    </a:p>
                  </a:txBody>
                  <a:tcPr/>
                </a:tc>
                <a:tc>
                  <a:txBody>
                    <a:bodyPr/>
                    <a:lstStyle/>
                    <a:p>
                      <a:pPr algn="ctr"/>
                      <a:r>
                        <a:rPr lang="en-US" sz="2000" b="1" dirty="0" smtClean="0"/>
                        <a:t>Effort (pm)</a:t>
                      </a:r>
                      <a:endParaRPr lang="en-US" sz="2000" b="1" dirty="0"/>
                    </a:p>
                  </a:txBody>
                  <a:tcPr/>
                </a:tc>
                <a:tc>
                  <a:txBody>
                    <a:bodyPr/>
                    <a:lstStyle/>
                    <a:p>
                      <a:pPr algn="ctr"/>
                      <a:r>
                        <a:rPr lang="en-US" sz="2000" b="1" dirty="0" smtClean="0"/>
                        <a:t>SLOC</a:t>
                      </a:r>
                      <a:endParaRPr lang="en-US" sz="2000" b="1" dirty="0"/>
                    </a:p>
                  </a:txBody>
                  <a:tcPr/>
                </a:tc>
              </a:tr>
              <a:tr h="370840">
                <a:tc>
                  <a:txBody>
                    <a:bodyPr/>
                    <a:lstStyle/>
                    <a:p>
                      <a:pPr algn="ctr"/>
                      <a:r>
                        <a:rPr lang="en-US" dirty="0" smtClean="0"/>
                        <a:t>A</a:t>
                      </a:r>
                      <a:endParaRPr lang="en-US" dirty="0"/>
                    </a:p>
                  </a:txBody>
                  <a:tcPr/>
                </a:tc>
                <a:tc>
                  <a:txBody>
                    <a:bodyPr/>
                    <a:lstStyle/>
                    <a:p>
                      <a:pPr algn="ctr"/>
                      <a:r>
                        <a:rPr lang="en-US" dirty="0" smtClean="0"/>
                        <a:t>16.7</a:t>
                      </a:r>
                      <a:endParaRPr lang="en-US" dirty="0"/>
                    </a:p>
                  </a:txBody>
                  <a:tcPr/>
                </a:tc>
                <a:tc>
                  <a:txBody>
                    <a:bodyPr/>
                    <a:lstStyle/>
                    <a:p>
                      <a:pPr algn="ctr"/>
                      <a:r>
                        <a:rPr lang="en-US" dirty="0" smtClean="0"/>
                        <a:t>6050</a:t>
                      </a:r>
                      <a:endParaRPr lang="en-US" dirty="0"/>
                    </a:p>
                  </a:txBody>
                  <a:tcPr/>
                </a:tc>
              </a:tr>
              <a:tr h="370840">
                <a:tc>
                  <a:txBody>
                    <a:bodyPr/>
                    <a:lstStyle/>
                    <a:p>
                      <a:pPr algn="ctr"/>
                      <a:r>
                        <a:rPr lang="en-US" dirty="0" smtClean="0"/>
                        <a:t>B</a:t>
                      </a:r>
                      <a:endParaRPr lang="en-US" dirty="0"/>
                    </a:p>
                  </a:txBody>
                  <a:tcPr/>
                </a:tc>
                <a:tc>
                  <a:txBody>
                    <a:bodyPr/>
                    <a:lstStyle/>
                    <a:p>
                      <a:pPr algn="ctr"/>
                      <a:r>
                        <a:rPr lang="en-US" dirty="0" smtClean="0"/>
                        <a:t>22.6</a:t>
                      </a:r>
                      <a:endParaRPr lang="en-US" dirty="0"/>
                    </a:p>
                  </a:txBody>
                  <a:tcPr/>
                </a:tc>
                <a:tc>
                  <a:txBody>
                    <a:bodyPr/>
                    <a:lstStyle/>
                    <a:p>
                      <a:pPr algn="ctr"/>
                      <a:r>
                        <a:rPr lang="en-US" dirty="0" smtClean="0"/>
                        <a:t>8363</a:t>
                      </a:r>
                      <a:endParaRPr lang="en-US" dirty="0"/>
                    </a:p>
                  </a:txBody>
                  <a:tcPr/>
                </a:tc>
              </a:tr>
              <a:tr h="370840">
                <a:tc>
                  <a:txBody>
                    <a:bodyPr/>
                    <a:lstStyle/>
                    <a:p>
                      <a:pPr algn="ctr"/>
                      <a:r>
                        <a:rPr lang="en-US" dirty="0" smtClean="0"/>
                        <a:t>C</a:t>
                      </a:r>
                      <a:endParaRPr lang="en-US" dirty="0"/>
                    </a:p>
                  </a:txBody>
                  <a:tcPr/>
                </a:tc>
                <a:tc>
                  <a:txBody>
                    <a:bodyPr/>
                    <a:lstStyle/>
                    <a:p>
                      <a:pPr algn="ctr"/>
                      <a:r>
                        <a:rPr lang="en-US" dirty="0" smtClean="0"/>
                        <a:t>32.2</a:t>
                      </a:r>
                      <a:endParaRPr lang="en-US" dirty="0"/>
                    </a:p>
                  </a:txBody>
                  <a:tcPr/>
                </a:tc>
                <a:tc>
                  <a:txBody>
                    <a:bodyPr/>
                    <a:lstStyle/>
                    <a:p>
                      <a:pPr algn="ctr"/>
                      <a:r>
                        <a:rPr lang="en-US" dirty="0" smtClean="0"/>
                        <a:t>13334</a:t>
                      </a:r>
                      <a:endParaRPr lang="en-US" dirty="0"/>
                    </a:p>
                  </a:txBody>
                  <a:tcPr/>
                </a:tc>
              </a:tr>
              <a:tr h="370840">
                <a:tc>
                  <a:txBody>
                    <a:bodyPr/>
                    <a:lstStyle/>
                    <a:p>
                      <a:pPr algn="ctr"/>
                      <a:r>
                        <a:rPr lang="en-US" dirty="0" smtClean="0"/>
                        <a:t>D</a:t>
                      </a:r>
                      <a:endParaRPr lang="en-US" dirty="0"/>
                    </a:p>
                  </a:txBody>
                  <a:tcPr/>
                </a:tc>
                <a:tc>
                  <a:txBody>
                    <a:bodyPr/>
                    <a:lstStyle/>
                    <a:p>
                      <a:pPr algn="ctr"/>
                      <a:r>
                        <a:rPr lang="en-US" dirty="0" smtClean="0"/>
                        <a:t>3.9</a:t>
                      </a:r>
                      <a:endParaRPr lang="en-US" dirty="0"/>
                    </a:p>
                  </a:txBody>
                  <a:tcPr/>
                </a:tc>
                <a:tc>
                  <a:txBody>
                    <a:bodyPr/>
                    <a:lstStyle/>
                    <a:p>
                      <a:pPr algn="ctr"/>
                      <a:r>
                        <a:rPr lang="en-US" dirty="0" smtClean="0"/>
                        <a:t>5942</a:t>
                      </a:r>
                      <a:endParaRPr lang="en-US" dirty="0"/>
                    </a:p>
                  </a:txBody>
                  <a:tcPr/>
                </a:tc>
              </a:tr>
              <a:tr h="370840">
                <a:tc>
                  <a:txBody>
                    <a:bodyPr/>
                    <a:lstStyle/>
                    <a:p>
                      <a:pPr algn="ctr"/>
                      <a:r>
                        <a:rPr lang="en-US" dirty="0" smtClean="0"/>
                        <a:t>E</a:t>
                      </a:r>
                      <a:endParaRPr lang="en-US" dirty="0"/>
                    </a:p>
                  </a:txBody>
                  <a:tcPr/>
                </a:tc>
                <a:tc>
                  <a:txBody>
                    <a:bodyPr/>
                    <a:lstStyle/>
                    <a:p>
                      <a:pPr algn="ctr"/>
                      <a:r>
                        <a:rPr lang="en-US" dirty="0" smtClean="0"/>
                        <a:t>17.3</a:t>
                      </a:r>
                      <a:endParaRPr lang="en-US" dirty="0"/>
                    </a:p>
                  </a:txBody>
                  <a:tcPr/>
                </a:tc>
                <a:tc>
                  <a:txBody>
                    <a:bodyPr/>
                    <a:lstStyle/>
                    <a:p>
                      <a:pPr algn="ctr"/>
                      <a:r>
                        <a:rPr lang="en-US" dirty="0" smtClean="0"/>
                        <a:t>3315</a:t>
                      </a:r>
                      <a:endParaRPr lang="en-US" dirty="0"/>
                    </a:p>
                  </a:txBody>
                  <a:tcPr/>
                </a:tc>
              </a:tr>
              <a:tr h="370840">
                <a:tc>
                  <a:txBody>
                    <a:bodyPr/>
                    <a:lstStyle/>
                    <a:p>
                      <a:pPr algn="ctr"/>
                      <a:r>
                        <a:rPr lang="en-US" dirty="0" smtClean="0"/>
                        <a:t>F</a:t>
                      </a:r>
                      <a:endParaRPr lang="en-US" dirty="0"/>
                    </a:p>
                  </a:txBody>
                  <a:tcPr/>
                </a:tc>
                <a:tc>
                  <a:txBody>
                    <a:bodyPr/>
                    <a:lstStyle/>
                    <a:p>
                      <a:pPr algn="ctr"/>
                      <a:r>
                        <a:rPr lang="en-US" dirty="0" smtClean="0"/>
                        <a:t>67.7</a:t>
                      </a:r>
                      <a:endParaRPr lang="en-US" dirty="0"/>
                    </a:p>
                  </a:txBody>
                  <a:tcPr/>
                </a:tc>
                <a:tc>
                  <a:txBody>
                    <a:bodyPr/>
                    <a:lstStyle/>
                    <a:p>
                      <a:pPr algn="ctr"/>
                      <a:r>
                        <a:rPr lang="en-US" dirty="0" smtClean="0"/>
                        <a:t>38988</a:t>
                      </a:r>
                      <a:endParaRPr lang="en-US" dirty="0"/>
                    </a:p>
                  </a:txBody>
                  <a:tcPr/>
                </a:tc>
              </a:tr>
              <a:tr h="370840">
                <a:tc>
                  <a:txBody>
                    <a:bodyPr/>
                    <a:lstStyle/>
                    <a:p>
                      <a:pPr algn="ctr"/>
                      <a:r>
                        <a:rPr lang="en-US" dirty="0" smtClean="0"/>
                        <a:t>G</a:t>
                      </a:r>
                      <a:endParaRPr lang="en-US" dirty="0"/>
                    </a:p>
                  </a:txBody>
                  <a:tcPr/>
                </a:tc>
                <a:tc>
                  <a:txBody>
                    <a:bodyPr/>
                    <a:lstStyle/>
                    <a:p>
                      <a:pPr algn="ctr"/>
                      <a:r>
                        <a:rPr lang="en-US" dirty="0" smtClean="0"/>
                        <a:t>10.1</a:t>
                      </a:r>
                      <a:endParaRPr lang="en-US" dirty="0"/>
                    </a:p>
                  </a:txBody>
                  <a:tcPr/>
                </a:tc>
                <a:tc>
                  <a:txBody>
                    <a:bodyPr/>
                    <a:lstStyle/>
                    <a:p>
                      <a:pPr algn="ctr"/>
                      <a:r>
                        <a:rPr lang="en-US" dirty="0" smtClean="0"/>
                        <a:t>38614</a:t>
                      </a:r>
                      <a:endParaRPr lang="en-US" dirty="0"/>
                    </a:p>
                  </a:txBody>
                  <a:tcPr/>
                </a:tc>
              </a:tr>
              <a:tr h="370840">
                <a:tc>
                  <a:txBody>
                    <a:bodyPr/>
                    <a:lstStyle/>
                    <a:p>
                      <a:pPr algn="ctr"/>
                      <a:r>
                        <a:rPr lang="en-US" dirty="0" smtClean="0"/>
                        <a:t>H</a:t>
                      </a:r>
                      <a:endParaRPr lang="en-US" dirty="0"/>
                    </a:p>
                  </a:txBody>
                  <a:tcPr/>
                </a:tc>
                <a:tc>
                  <a:txBody>
                    <a:bodyPr/>
                    <a:lstStyle/>
                    <a:p>
                      <a:pPr algn="ctr"/>
                      <a:r>
                        <a:rPr lang="en-US" dirty="0" smtClean="0"/>
                        <a:t>19.3</a:t>
                      </a:r>
                      <a:endParaRPr lang="en-US" dirty="0"/>
                    </a:p>
                  </a:txBody>
                  <a:tcPr/>
                </a:tc>
                <a:tc>
                  <a:txBody>
                    <a:bodyPr/>
                    <a:lstStyle/>
                    <a:p>
                      <a:pPr algn="ctr"/>
                      <a:r>
                        <a:rPr lang="en-US" dirty="0" smtClean="0"/>
                        <a:t>12762</a:t>
                      </a:r>
                      <a:endParaRPr lang="en-US" dirty="0"/>
                    </a:p>
                  </a:txBody>
                  <a:tcPr/>
                </a:tc>
              </a:tr>
              <a:tr h="370840">
                <a:tc>
                  <a:txBody>
                    <a:bodyPr/>
                    <a:lstStyle/>
                    <a:p>
                      <a:pPr algn="ctr"/>
                      <a:r>
                        <a:rPr lang="en-US" dirty="0" smtClean="0"/>
                        <a:t>I </a:t>
                      </a:r>
                      <a:endParaRPr lang="en-US" dirty="0"/>
                    </a:p>
                  </a:txBody>
                  <a:tcPr/>
                </a:tc>
                <a:tc>
                  <a:txBody>
                    <a:bodyPr/>
                    <a:lstStyle/>
                    <a:p>
                      <a:pPr algn="ctr"/>
                      <a:r>
                        <a:rPr lang="en-US" dirty="0" smtClean="0"/>
                        <a:t>59.5</a:t>
                      </a:r>
                      <a:endParaRPr lang="en-US" dirty="0"/>
                    </a:p>
                  </a:txBody>
                  <a:tcPr/>
                </a:tc>
                <a:tc>
                  <a:txBody>
                    <a:bodyPr/>
                    <a:lstStyle/>
                    <a:p>
                      <a:pPr algn="ctr"/>
                      <a:r>
                        <a:rPr lang="en-US" dirty="0" smtClean="0"/>
                        <a:t>26500</a:t>
                      </a:r>
                      <a:endParaRPr lang="en-US" dirty="0"/>
                    </a:p>
                  </a:txBody>
                  <a:tcPr/>
                </a:tc>
              </a:tr>
            </a:tbl>
          </a:graphicData>
        </a:graphic>
      </p:graphicFrame>
    </p:spTree>
    <p:extLst>
      <p:ext uri="{BB962C8B-B14F-4D97-AF65-F5344CB8AC3E}">
        <p14:creationId xmlns:p14="http://schemas.microsoft.com/office/powerpoint/2010/main" val="3642845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Basis for software Effort Estimation</a:t>
            </a:r>
            <a:endParaRPr lang="en-US"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55058924"/>
              </p:ext>
            </p:extLst>
          </p:nvPr>
        </p:nvGraphicFramePr>
        <p:xfrm>
          <a:off x="762000" y="1752600"/>
          <a:ext cx="7772400" cy="4068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859650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need for historical data</a:t>
            </a:r>
            <a:endParaRPr lang="en-US" b="1" u="sng" dirty="0"/>
          </a:p>
        </p:txBody>
      </p:sp>
      <p:sp>
        <p:nvSpPr>
          <p:cNvPr id="3" name="Content Placeholder 2"/>
          <p:cNvSpPr>
            <a:spLocks noGrp="1"/>
          </p:cNvSpPr>
          <p:nvPr>
            <p:ph idx="1"/>
          </p:nvPr>
        </p:nvSpPr>
        <p:spPr/>
        <p:txBody>
          <a:bodyPr>
            <a:normAutofit fontScale="92500" lnSpcReduction="10000"/>
          </a:bodyPr>
          <a:lstStyle/>
          <a:p>
            <a:pPr algn="just"/>
            <a:r>
              <a:rPr lang="en-US" dirty="0"/>
              <a:t>Most estimating methods need information about past </a:t>
            </a:r>
            <a:r>
              <a:rPr lang="en-US" dirty="0" smtClean="0"/>
              <a:t>projects.</a:t>
            </a:r>
            <a:endParaRPr lang="en-US" dirty="0"/>
          </a:p>
          <a:p>
            <a:pPr algn="just"/>
            <a:r>
              <a:rPr lang="en-US" dirty="0" smtClean="0"/>
              <a:t>Care </a:t>
            </a:r>
            <a:r>
              <a:rPr lang="en-US" dirty="0"/>
              <a:t>has to be considered when applying past </a:t>
            </a:r>
            <a:r>
              <a:rPr lang="en-US" dirty="0" smtClean="0"/>
              <a:t>performance to </a:t>
            </a:r>
            <a:r>
              <a:rPr lang="en-US" dirty="0"/>
              <a:t>new projects because of </a:t>
            </a:r>
            <a:r>
              <a:rPr lang="en-US" dirty="0" smtClean="0"/>
              <a:t>possible differences </a:t>
            </a:r>
            <a:r>
              <a:rPr lang="en-US" dirty="0"/>
              <a:t>in factors such as </a:t>
            </a:r>
            <a:r>
              <a:rPr lang="en-US" dirty="0" smtClean="0"/>
              <a:t>:</a:t>
            </a:r>
          </a:p>
          <a:p>
            <a:pPr lvl="1" algn="just"/>
            <a:r>
              <a:rPr lang="en-US" dirty="0" smtClean="0"/>
              <a:t>Different </a:t>
            </a:r>
            <a:r>
              <a:rPr lang="en-US" dirty="0"/>
              <a:t>programming </a:t>
            </a:r>
            <a:r>
              <a:rPr lang="en-US" dirty="0" smtClean="0"/>
              <a:t>languages</a:t>
            </a:r>
          </a:p>
          <a:p>
            <a:pPr lvl="1" algn="just"/>
            <a:r>
              <a:rPr lang="en-US" dirty="0" smtClean="0"/>
              <a:t>Different </a:t>
            </a:r>
            <a:r>
              <a:rPr lang="en-US" dirty="0"/>
              <a:t>experience of staff</a:t>
            </a:r>
          </a:p>
          <a:p>
            <a:pPr algn="just"/>
            <a:r>
              <a:rPr lang="en-US" dirty="0" smtClean="0"/>
              <a:t>There </a:t>
            </a:r>
            <a:r>
              <a:rPr lang="en-US" dirty="0"/>
              <a:t>are international Data Base containing data about thousands </a:t>
            </a:r>
            <a:r>
              <a:rPr lang="en-US" dirty="0" smtClean="0"/>
              <a:t>of projects </a:t>
            </a:r>
            <a:r>
              <a:rPr lang="en-US" dirty="0"/>
              <a:t>that can be used as </a:t>
            </a:r>
            <a:r>
              <a:rPr lang="en-US" dirty="0" smtClean="0"/>
              <a:t>reference.</a:t>
            </a:r>
            <a:endParaRPr lang="en-US" dirty="0"/>
          </a:p>
        </p:txBody>
      </p:sp>
    </p:spTree>
    <p:extLst>
      <p:ext uri="{BB962C8B-B14F-4D97-AF65-F5344CB8AC3E}">
        <p14:creationId xmlns:p14="http://schemas.microsoft.com/office/powerpoint/2010/main" val="13845315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Parameters to be estimated</a:t>
            </a:r>
            <a:endParaRPr lang="en-US" b="1" u="sng" dirty="0"/>
          </a:p>
        </p:txBody>
      </p:sp>
      <p:sp>
        <p:nvSpPr>
          <p:cNvPr id="3" name="Content Placeholder 2"/>
          <p:cNvSpPr>
            <a:spLocks noGrp="1"/>
          </p:cNvSpPr>
          <p:nvPr>
            <p:ph idx="1"/>
          </p:nvPr>
        </p:nvSpPr>
        <p:spPr/>
        <p:txBody>
          <a:bodyPr>
            <a:normAutofit/>
          </a:bodyPr>
          <a:lstStyle/>
          <a:p>
            <a:pPr algn="just"/>
            <a:r>
              <a:rPr lang="en-US" dirty="0" smtClean="0"/>
              <a:t>Two project parameters are to be estimated for carrying out project planning.</a:t>
            </a:r>
          </a:p>
          <a:p>
            <a:pPr lvl="1" algn="just"/>
            <a:r>
              <a:rPr lang="en-US" b="1" i="1" dirty="0" smtClean="0"/>
              <a:t>Duration:</a:t>
            </a:r>
            <a:r>
              <a:rPr lang="en-US" dirty="0" smtClean="0"/>
              <a:t> It is usually measured in months,</a:t>
            </a:r>
          </a:p>
          <a:p>
            <a:pPr lvl="1" algn="just"/>
            <a:r>
              <a:rPr lang="en-US" b="1" i="1" dirty="0" smtClean="0"/>
              <a:t>Effort: </a:t>
            </a:r>
            <a:r>
              <a:rPr lang="en-US" dirty="0"/>
              <a:t>P</a:t>
            </a:r>
            <a:r>
              <a:rPr lang="en-US" dirty="0" smtClean="0"/>
              <a:t>opular unit for effort measurement is person-month (</a:t>
            </a:r>
            <a:r>
              <a:rPr lang="en-US" dirty="0"/>
              <a:t>p</a:t>
            </a:r>
            <a:r>
              <a:rPr lang="en-US" dirty="0" smtClean="0"/>
              <a:t>m)</a:t>
            </a:r>
          </a:p>
          <a:p>
            <a:pPr algn="just"/>
            <a:r>
              <a:rPr lang="en-US" dirty="0" smtClean="0"/>
              <a:t>One pm is the effort an individual can typically put in a month.</a:t>
            </a:r>
          </a:p>
        </p:txBody>
      </p:sp>
    </p:spTree>
    <p:extLst>
      <p:ext uri="{BB962C8B-B14F-4D97-AF65-F5344CB8AC3E}">
        <p14:creationId xmlns:p14="http://schemas.microsoft.com/office/powerpoint/2010/main" val="39165808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Measure of Work</a:t>
            </a:r>
            <a:endParaRPr lang="en-US" b="1" u="sng" dirty="0"/>
          </a:p>
        </p:txBody>
      </p:sp>
      <p:sp>
        <p:nvSpPr>
          <p:cNvPr id="3" name="Content Placeholder 2"/>
          <p:cNvSpPr>
            <a:spLocks noGrp="1"/>
          </p:cNvSpPr>
          <p:nvPr>
            <p:ph idx="1"/>
          </p:nvPr>
        </p:nvSpPr>
        <p:spPr/>
        <p:txBody>
          <a:bodyPr>
            <a:normAutofit/>
          </a:bodyPr>
          <a:lstStyle/>
          <a:p>
            <a:pPr algn="just"/>
            <a:r>
              <a:rPr lang="en-US" dirty="0" smtClean="0"/>
              <a:t>Work can be measured in terms of cost required in accomplishing the project and the time over which it is to be completed.</a:t>
            </a:r>
          </a:p>
          <a:p>
            <a:pPr algn="just"/>
            <a:r>
              <a:rPr lang="en-US" dirty="0" smtClean="0"/>
              <a:t>Direct calculation of time </a:t>
            </a:r>
            <a:r>
              <a:rPr lang="en-US" dirty="0"/>
              <a:t>and cost to implement software </a:t>
            </a:r>
            <a:r>
              <a:rPr lang="en-US" dirty="0" smtClean="0"/>
              <a:t>is difficult in early stages as they both depend </a:t>
            </a:r>
            <a:r>
              <a:rPr lang="en-US" dirty="0"/>
              <a:t>on </a:t>
            </a:r>
            <a:r>
              <a:rPr lang="en-US" dirty="0" smtClean="0"/>
              <a:t>:</a:t>
            </a:r>
          </a:p>
          <a:p>
            <a:pPr lvl="1" algn="just"/>
            <a:r>
              <a:rPr lang="en-US" dirty="0" smtClean="0"/>
              <a:t>The </a:t>
            </a:r>
            <a:r>
              <a:rPr lang="en-US" dirty="0"/>
              <a:t>developer’s capability and </a:t>
            </a:r>
            <a:r>
              <a:rPr lang="en-US" dirty="0" smtClean="0"/>
              <a:t>experience</a:t>
            </a:r>
          </a:p>
          <a:p>
            <a:pPr lvl="1" algn="just"/>
            <a:r>
              <a:rPr lang="en-US" dirty="0" smtClean="0"/>
              <a:t>The </a:t>
            </a:r>
            <a:r>
              <a:rPr lang="en-US" dirty="0"/>
              <a:t>technology that will be used</a:t>
            </a:r>
          </a:p>
        </p:txBody>
      </p:sp>
    </p:spTree>
    <p:extLst>
      <p:ext uri="{BB962C8B-B14F-4D97-AF65-F5344CB8AC3E}">
        <p14:creationId xmlns:p14="http://schemas.microsoft.com/office/powerpoint/2010/main" val="7904855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Measure of Work</a:t>
            </a:r>
            <a:endParaRPr lang="en-US" u="sng" dirty="0"/>
          </a:p>
        </p:txBody>
      </p:sp>
      <p:sp>
        <p:nvSpPr>
          <p:cNvPr id="3" name="Content Placeholder 2"/>
          <p:cNvSpPr>
            <a:spLocks noGrp="1"/>
          </p:cNvSpPr>
          <p:nvPr>
            <p:ph idx="1"/>
          </p:nvPr>
        </p:nvSpPr>
        <p:spPr/>
        <p:txBody>
          <a:bodyPr>
            <a:normAutofit/>
          </a:bodyPr>
          <a:lstStyle/>
          <a:p>
            <a:pPr algn="just"/>
            <a:r>
              <a:rPr lang="en-US" dirty="0" smtClean="0"/>
              <a:t>It is therefore a standard practice to first estimate the project size, and by using it, the effort and time taken to develop the software can </a:t>
            </a:r>
            <a:r>
              <a:rPr lang="en-US" dirty="0"/>
              <a:t>b</a:t>
            </a:r>
            <a:r>
              <a:rPr lang="en-US" dirty="0" smtClean="0"/>
              <a:t>e computed.</a:t>
            </a:r>
          </a:p>
          <a:p>
            <a:pPr algn="just"/>
            <a:r>
              <a:rPr lang="en-US" dirty="0" smtClean="0"/>
              <a:t>At present, two metrics are being popularly used to measure size</a:t>
            </a:r>
          </a:p>
          <a:p>
            <a:pPr lvl="1" algn="just"/>
            <a:r>
              <a:rPr lang="en-US" dirty="0" smtClean="0"/>
              <a:t>Source lines of code (SLOC)</a:t>
            </a:r>
          </a:p>
          <a:p>
            <a:pPr lvl="1" algn="just"/>
            <a:r>
              <a:rPr lang="en-US" dirty="0" smtClean="0"/>
              <a:t>Function point (FP)</a:t>
            </a:r>
            <a:endParaRPr lang="en-US" dirty="0"/>
          </a:p>
        </p:txBody>
      </p:sp>
    </p:spTree>
    <p:extLst>
      <p:ext uri="{BB962C8B-B14F-4D97-AF65-F5344CB8AC3E}">
        <p14:creationId xmlns:p14="http://schemas.microsoft.com/office/powerpoint/2010/main" val="27252441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Measure of effort</a:t>
            </a:r>
            <a:endParaRPr lang="en-US" b="1" u="sng" dirty="0"/>
          </a:p>
        </p:txBody>
      </p:sp>
      <p:sp>
        <p:nvSpPr>
          <p:cNvPr id="3" name="Content Placeholder 2"/>
          <p:cNvSpPr>
            <a:spLocks noGrp="1"/>
          </p:cNvSpPr>
          <p:nvPr>
            <p:ph idx="1"/>
          </p:nvPr>
        </p:nvSpPr>
        <p:spPr/>
        <p:txBody>
          <a:bodyPr>
            <a:normAutofit/>
          </a:bodyPr>
          <a:lstStyle/>
          <a:p>
            <a:pPr algn="just"/>
            <a:r>
              <a:rPr lang="en-US" dirty="0" smtClean="0"/>
              <a:t>Person-month (pm) is a popular unit for effort estimation.</a:t>
            </a:r>
          </a:p>
          <a:p>
            <a:pPr algn="just"/>
            <a:r>
              <a:rPr lang="en-US" dirty="0" smtClean="0"/>
              <a:t>It quantifies the effort that can be put in by one person over one month.</a:t>
            </a:r>
          </a:p>
          <a:p>
            <a:pPr algn="just"/>
            <a:r>
              <a:rPr lang="en-US" dirty="0" smtClean="0"/>
              <a:t>Effort that has been put in by a team can be measured in units of </a:t>
            </a:r>
            <a:r>
              <a:rPr lang="en-US" b="1" i="1" dirty="0" smtClean="0"/>
              <a:t>pm</a:t>
            </a:r>
            <a:r>
              <a:rPr lang="en-US" dirty="0" smtClean="0"/>
              <a:t> based on the number of persons deployed and the number of months that they have worked.</a:t>
            </a:r>
          </a:p>
          <a:p>
            <a:pPr algn="just"/>
            <a:endParaRPr lang="en-US" dirty="0"/>
          </a:p>
        </p:txBody>
      </p:sp>
    </p:spTree>
    <p:extLst>
      <p:ext uri="{BB962C8B-B14F-4D97-AF65-F5344CB8AC3E}">
        <p14:creationId xmlns:p14="http://schemas.microsoft.com/office/powerpoint/2010/main" val="3002560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
            </a:r>
            <a:br>
              <a:rPr lang="en-US" u="sng" dirty="0" smtClean="0"/>
            </a:br>
            <a:r>
              <a:rPr lang="en-US" b="1" u="sng" dirty="0" smtClean="0"/>
              <a:t>Contents</a:t>
            </a:r>
            <a:br>
              <a:rPr lang="en-US" b="1" u="sng" dirty="0" smtClean="0"/>
            </a:br>
            <a:endParaRPr lang="en-US" b="1" u="sng" dirty="0"/>
          </a:p>
        </p:txBody>
      </p:sp>
      <p:sp>
        <p:nvSpPr>
          <p:cNvPr id="3" name="Content Placeholder 2"/>
          <p:cNvSpPr>
            <a:spLocks noGrp="1"/>
          </p:cNvSpPr>
          <p:nvPr>
            <p:ph idx="1"/>
          </p:nvPr>
        </p:nvSpPr>
        <p:spPr/>
        <p:txBody>
          <a:bodyPr>
            <a:normAutofit fontScale="92500" lnSpcReduction="20000"/>
          </a:bodyPr>
          <a:lstStyle/>
          <a:p>
            <a:pPr algn="just"/>
            <a:r>
              <a:rPr lang="en-US" dirty="0" smtClean="0"/>
              <a:t>Introduction</a:t>
            </a:r>
          </a:p>
          <a:p>
            <a:pPr algn="just"/>
            <a:r>
              <a:rPr lang="en-US" dirty="0" smtClean="0"/>
              <a:t>Difficulties in Estimation</a:t>
            </a:r>
          </a:p>
          <a:p>
            <a:pPr algn="just"/>
            <a:r>
              <a:rPr lang="en-US" dirty="0" smtClean="0"/>
              <a:t>Where are the estimates done?</a:t>
            </a:r>
          </a:p>
          <a:p>
            <a:pPr algn="just"/>
            <a:r>
              <a:rPr lang="en-US" dirty="0" smtClean="0"/>
              <a:t>Problems with over and under estimates</a:t>
            </a:r>
          </a:p>
          <a:p>
            <a:pPr algn="just"/>
            <a:r>
              <a:rPr lang="en-US" dirty="0" smtClean="0"/>
              <a:t>Basis for software estimation</a:t>
            </a:r>
          </a:p>
          <a:p>
            <a:pPr algn="just"/>
            <a:r>
              <a:rPr lang="en-US" dirty="0" smtClean="0"/>
              <a:t>Software effort estimation techniques</a:t>
            </a:r>
          </a:p>
          <a:p>
            <a:pPr algn="just"/>
            <a:r>
              <a:rPr lang="en-US" dirty="0" smtClean="0"/>
              <a:t>Function Points Mark II</a:t>
            </a:r>
          </a:p>
          <a:p>
            <a:pPr algn="just"/>
            <a:r>
              <a:rPr lang="en-US" dirty="0" smtClean="0"/>
              <a:t>COCOMO II: A parametric productivity model</a:t>
            </a:r>
          </a:p>
          <a:p>
            <a:pPr algn="just"/>
            <a:r>
              <a:rPr lang="en-US" dirty="0" smtClean="0"/>
              <a:t>Cost Estimation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Software effort estimation techniques</a:t>
            </a:r>
            <a:endParaRPr lang="en-US" b="1" u="sng" dirty="0"/>
          </a:p>
        </p:txBody>
      </p:sp>
      <p:sp>
        <p:nvSpPr>
          <p:cNvPr id="3" name="Content Placeholder 2"/>
          <p:cNvSpPr>
            <a:spLocks noGrp="1"/>
          </p:cNvSpPr>
          <p:nvPr>
            <p:ph idx="1"/>
          </p:nvPr>
        </p:nvSpPr>
        <p:spPr/>
        <p:txBody>
          <a:bodyPr>
            <a:normAutofit/>
          </a:bodyPr>
          <a:lstStyle/>
          <a:p>
            <a:pPr algn="just"/>
            <a:r>
              <a:rPr lang="en-US" b="1" i="1" dirty="0" smtClean="0"/>
              <a:t>Parkinson:</a:t>
            </a:r>
            <a:r>
              <a:rPr lang="en-US" dirty="0" smtClean="0"/>
              <a:t> Staff effort available to do the project becomes the </a:t>
            </a:r>
            <a:r>
              <a:rPr lang="en-US" i="1" dirty="0" smtClean="0"/>
              <a:t>estimate.</a:t>
            </a:r>
          </a:p>
          <a:p>
            <a:pPr algn="just"/>
            <a:r>
              <a:rPr lang="en-US" b="1" i="1" dirty="0"/>
              <a:t>Price to win:</a:t>
            </a:r>
            <a:r>
              <a:rPr lang="en-US" dirty="0"/>
              <a:t> </a:t>
            </a:r>
            <a:r>
              <a:rPr lang="en-US" dirty="0" smtClean="0"/>
              <a:t>Here </a:t>
            </a:r>
            <a:r>
              <a:rPr lang="en-US" dirty="0"/>
              <a:t>the </a:t>
            </a:r>
            <a:r>
              <a:rPr lang="en-US" i="1" dirty="0"/>
              <a:t>estimate</a:t>
            </a:r>
            <a:r>
              <a:rPr lang="en-US" dirty="0"/>
              <a:t> is a figure that seems sufficiently low to win a contract.</a:t>
            </a:r>
          </a:p>
          <a:p>
            <a:pPr algn="just"/>
            <a:r>
              <a:rPr lang="en-US" b="1" i="1" dirty="0"/>
              <a:t>Expert judgment:</a:t>
            </a:r>
            <a:r>
              <a:rPr lang="en-US" dirty="0"/>
              <a:t> </a:t>
            </a:r>
            <a:r>
              <a:rPr lang="en-US" dirty="0" smtClean="0"/>
              <a:t>Based </a:t>
            </a:r>
            <a:r>
              <a:rPr lang="en-US" dirty="0"/>
              <a:t>on the advice of knowledgeable staff.</a:t>
            </a:r>
          </a:p>
          <a:p>
            <a:pPr algn="just"/>
            <a:endParaRPr lang="en-US" i="1" dirty="0" smtClean="0"/>
          </a:p>
          <a:p>
            <a:pPr algn="just"/>
            <a:endParaRPr lang="en-US" i="1" dirty="0" smtClean="0"/>
          </a:p>
          <a:p>
            <a:pPr algn="just"/>
            <a:endParaRPr lang="en-US" dirty="0"/>
          </a:p>
        </p:txBody>
      </p:sp>
    </p:spTree>
    <p:extLst>
      <p:ext uri="{BB962C8B-B14F-4D97-AF65-F5344CB8AC3E}">
        <p14:creationId xmlns:p14="http://schemas.microsoft.com/office/powerpoint/2010/main" val="19881173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Software effort estimation techniques</a:t>
            </a:r>
            <a:endParaRPr lang="en-US" u="sng" dirty="0"/>
          </a:p>
        </p:txBody>
      </p:sp>
      <p:sp>
        <p:nvSpPr>
          <p:cNvPr id="3" name="Content Placeholder 2"/>
          <p:cNvSpPr>
            <a:spLocks noGrp="1"/>
          </p:cNvSpPr>
          <p:nvPr>
            <p:ph idx="1"/>
          </p:nvPr>
        </p:nvSpPr>
        <p:spPr/>
        <p:txBody>
          <a:bodyPr>
            <a:normAutofit lnSpcReduction="10000"/>
          </a:bodyPr>
          <a:lstStyle/>
          <a:p>
            <a:pPr algn="just"/>
            <a:r>
              <a:rPr lang="en-US" b="1" i="1" dirty="0"/>
              <a:t>Analogy:</a:t>
            </a:r>
            <a:r>
              <a:rPr lang="en-US" dirty="0"/>
              <a:t> </a:t>
            </a:r>
            <a:r>
              <a:rPr lang="en-US" dirty="0" smtClean="0"/>
              <a:t>A </a:t>
            </a:r>
            <a:r>
              <a:rPr lang="en-US" dirty="0"/>
              <a:t>similar completed project is identified and its actual effort is used as the basis of the estimate</a:t>
            </a:r>
            <a:r>
              <a:rPr lang="en-US" dirty="0" smtClean="0"/>
              <a:t>.</a:t>
            </a:r>
            <a:endParaRPr lang="en-US" b="1" i="1" dirty="0" smtClean="0"/>
          </a:p>
          <a:p>
            <a:pPr algn="just"/>
            <a:r>
              <a:rPr lang="en-US" b="1" i="1" dirty="0" smtClean="0"/>
              <a:t>Bottom-up</a:t>
            </a:r>
            <a:r>
              <a:rPr lang="en-US" b="1" i="1" dirty="0"/>
              <a:t>:</a:t>
            </a:r>
            <a:r>
              <a:rPr lang="en-US" dirty="0"/>
              <a:t> </a:t>
            </a:r>
            <a:r>
              <a:rPr lang="en-US" dirty="0" smtClean="0"/>
              <a:t>Component </a:t>
            </a:r>
            <a:r>
              <a:rPr lang="en-US" dirty="0"/>
              <a:t>tasks are identified and </a:t>
            </a:r>
            <a:r>
              <a:rPr lang="en-US" dirty="0" smtClean="0"/>
              <a:t>estimated </a:t>
            </a:r>
            <a:r>
              <a:rPr lang="en-US" dirty="0"/>
              <a:t>and these individual estimates are aggregated.</a:t>
            </a:r>
          </a:p>
          <a:p>
            <a:pPr algn="just"/>
            <a:r>
              <a:rPr lang="en-US" b="1" i="1" dirty="0"/>
              <a:t>Top-down:</a:t>
            </a:r>
            <a:r>
              <a:rPr lang="en-US" dirty="0"/>
              <a:t> </a:t>
            </a:r>
            <a:r>
              <a:rPr lang="en-US" dirty="0" smtClean="0"/>
              <a:t>An </a:t>
            </a:r>
            <a:r>
              <a:rPr lang="en-US" dirty="0"/>
              <a:t>over all estimate for the whole project is broken down into the effort required for component tasks</a:t>
            </a:r>
            <a:r>
              <a:rPr lang="en-US" dirty="0" smtClean="0"/>
              <a:t>.</a:t>
            </a:r>
            <a:endParaRPr lang="en-US" b="1" i="1" dirty="0" smtClean="0"/>
          </a:p>
        </p:txBody>
      </p:sp>
    </p:spTree>
    <p:extLst>
      <p:ext uri="{BB962C8B-B14F-4D97-AF65-F5344CB8AC3E}">
        <p14:creationId xmlns:p14="http://schemas.microsoft.com/office/powerpoint/2010/main" val="12340675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Expert Judgment</a:t>
            </a:r>
            <a:endParaRPr lang="en-US" b="1" u="sng" dirty="0"/>
          </a:p>
        </p:txBody>
      </p:sp>
      <p:sp>
        <p:nvSpPr>
          <p:cNvPr id="3" name="Content Placeholder 2"/>
          <p:cNvSpPr>
            <a:spLocks noGrp="1"/>
          </p:cNvSpPr>
          <p:nvPr>
            <p:ph idx="1"/>
          </p:nvPr>
        </p:nvSpPr>
        <p:spPr/>
        <p:txBody>
          <a:bodyPr>
            <a:normAutofit fontScale="92500" lnSpcReduction="20000"/>
          </a:bodyPr>
          <a:lstStyle/>
          <a:p>
            <a:pPr algn="just"/>
            <a:r>
              <a:rPr lang="en-US" dirty="0" smtClean="0"/>
              <a:t>It involves asking for an estimate of task effort from someone who is knowledgeable either about the application or the development environment.</a:t>
            </a:r>
          </a:p>
          <a:p>
            <a:pPr algn="just"/>
            <a:r>
              <a:rPr lang="en-US" dirty="0" smtClean="0"/>
              <a:t>This method is often used when an existing piece of software is needed to change.</a:t>
            </a:r>
          </a:p>
          <a:p>
            <a:pPr algn="just"/>
            <a:r>
              <a:rPr lang="en-US" dirty="0" smtClean="0"/>
              <a:t>The estimator examine the existing code in order to judge the proportion of code affected and from that derive an estimate.</a:t>
            </a:r>
          </a:p>
          <a:p>
            <a:pPr algn="just"/>
            <a:r>
              <a:rPr lang="en-US" dirty="0" smtClean="0"/>
              <a:t>Some one familiar with the software would be in the best position to do that.</a:t>
            </a:r>
            <a:endParaRPr lang="en-US" dirty="0"/>
          </a:p>
        </p:txBody>
      </p:sp>
    </p:spTree>
    <p:extLst>
      <p:ext uri="{BB962C8B-B14F-4D97-AF65-F5344CB8AC3E}">
        <p14:creationId xmlns:p14="http://schemas.microsoft.com/office/powerpoint/2010/main" val="31479151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Estimation by Analogy</a:t>
            </a:r>
          </a:p>
        </p:txBody>
      </p:sp>
      <p:sp>
        <p:nvSpPr>
          <p:cNvPr id="3" name="Content Placeholder 2"/>
          <p:cNvSpPr>
            <a:spLocks noGrp="1"/>
          </p:cNvSpPr>
          <p:nvPr>
            <p:ph idx="1"/>
          </p:nvPr>
        </p:nvSpPr>
        <p:spPr/>
        <p:txBody>
          <a:bodyPr>
            <a:normAutofit fontScale="85000" lnSpcReduction="20000"/>
          </a:bodyPr>
          <a:lstStyle/>
          <a:p>
            <a:pPr algn="just"/>
            <a:r>
              <a:rPr lang="en-US" dirty="0" smtClean="0"/>
              <a:t>For </a:t>
            </a:r>
            <a:r>
              <a:rPr lang="en-US" dirty="0"/>
              <a:t>a new project the estimator identifies the </a:t>
            </a:r>
            <a:r>
              <a:rPr lang="en-US" dirty="0" smtClean="0"/>
              <a:t>previous completed </a:t>
            </a:r>
            <a:r>
              <a:rPr lang="en-US" dirty="0"/>
              <a:t>projects that have similar characteristics to it .</a:t>
            </a:r>
          </a:p>
          <a:p>
            <a:pPr algn="just"/>
            <a:r>
              <a:rPr lang="en-US" dirty="0" smtClean="0"/>
              <a:t>The </a:t>
            </a:r>
            <a:r>
              <a:rPr lang="en-US" dirty="0"/>
              <a:t>new project is referred to as the target project or </a:t>
            </a:r>
            <a:r>
              <a:rPr lang="en-US" dirty="0" smtClean="0"/>
              <a:t>target case.</a:t>
            </a:r>
            <a:endParaRPr lang="en-US" dirty="0"/>
          </a:p>
          <a:p>
            <a:pPr algn="just"/>
            <a:r>
              <a:rPr lang="en-US" dirty="0" smtClean="0"/>
              <a:t>The </a:t>
            </a:r>
            <a:r>
              <a:rPr lang="en-US" dirty="0"/>
              <a:t>completed projects are referred to as the source projects </a:t>
            </a:r>
            <a:r>
              <a:rPr lang="en-US" dirty="0" smtClean="0"/>
              <a:t>or source case.</a:t>
            </a:r>
            <a:endParaRPr lang="en-US" dirty="0"/>
          </a:p>
          <a:p>
            <a:pPr algn="just"/>
            <a:r>
              <a:rPr lang="en-US" dirty="0" smtClean="0"/>
              <a:t>The </a:t>
            </a:r>
            <a:r>
              <a:rPr lang="en-US" dirty="0"/>
              <a:t>effort recorded for the matching source case is used as </a:t>
            </a:r>
            <a:r>
              <a:rPr lang="en-US" dirty="0" smtClean="0"/>
              <a:t>the base </a:t>
            </a:r>
            <a:r>
              <a:rPr lang="en-US" dirty="0"/>
              <a:t>estimate for the target </a:t>
            </a:r>
            <a:r>
              <a:rPr lang="en-US" dirty="0" smtClean="0"/>
              <a:t>project.</a:t>
            </a:r>
            <a:endParaRPr lang="en-US" dirty="0"/>
          </a:p>
          <a:p>
            <a:pPr algn="just"/>
            <a:r>
              <a:rPr lang="en-US" dirty="0" smtClean="0"/>
              <a:t>The </a:t>
            </a:r>
            <a:r>
              <a:rPr lang="en-US" dirty="0"/>
              <a:t>estimator calculates an estimate for the new project </a:t>
            </a:r>
            <a:r>
              <a:rPr lang="en-US" dirty="0" smtClean="0"/>
              <a:t>by adjusting </a:t>
            </a:r>
            <a:r>
              <a:rPr lang="en-US" dirty="0"/>
              <a:t>the ( base estimate ) based on the </a:t>
            </a:r>
            <a:r>
              <a:rPr lang="en-US" dirty="0" smtClean="0"/>
              <a:t>differences that </a:t>
            </a:r>
            <a:r>
              <a:rPr lang="en-US" dirty="0"/>
              <a:t>exist between the two </a:t>
            </a:r>
            <a:r>
              <a:rPr lang="en-US" dirty="0" smtClean="0"/>
              <a:t>projects.</a:t>
            </a:r>
            <a:endParaRPr lang="en-US" dirty="0"/>
          </a:p>
        </p:txBody>
      </p:sp>
    </p:spTree>
    <p:extLst>
      <p:ext uri="{BB962C8B-B14F-4D97-AF65-F5344CB8AC3E}">
        <p14:creationId xmlns:p14="http://schemas.microsoft.com/office/powerpoint/2010/main" val="5153546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Estimation by Analogy</a:t>
            </a:r>
            <a:endParaRPr lang="en-US" u="sng" dirty="0"/>
          </a:p>
        </p:txBody>
      </p:sp>
      <p:sp>
        <p:nvSpPr>
          <p:cNvPr id="3" name="Content Placeholder 2"/>
          <p:cNvSpPr>
            <a:spLocks noGrp="1"/>
          </p:cNvSpPr>
          <p:nvPr>
            <p:ph idx="1"/>
          </p:nvPr>
        </p:nvSpPr>
        <p:spPr/>
        <p:txBody>
          <a:bodyPr>
            <a:normAutofit fontScale="92500"/>
          </a:bodyPr>
          <a:lstStyle/>
          <a:p>
            <a:pPr algn="just"/>
            <a:r>
              <a:rPr lang="en-US" dirty="0"/>
              <a:t>There are software tools that automate this process </a:t>
            </a:r>
            <a:r>
              <a:rPr lang="en-US" dirty="0" smtClean="0"/>
              <a:t>by selecting </a:t>
            </a:r>
            <a:r>
              <a:rPr lang="en-US" dirty="0"/>
              <a:t>the nearest project cases to the new project .</a:t>
            </a:r>
          </a:p>
          <a:p>
            <a:pPr algn="just"/>
            <a:r>
              <a:rPr lang="en-US" dirty="0" smtClean="0"/>
              <a:t>Some </a:t>
            </a:r>
            <a:r>
              <a:rPr lang="en-US" dirty="0"/>
              <a:t>software tools perform that by measuring </a:t>
            </a:r>
            <a:r>
              <a:rPr lang="en-US" dirty="0" smtClean="0"/>
              <a:t>the Euclidean </a:t>
            </a:r>
            <a:r>
              <a:rPr lang="en-US" dirty="0"/>
              <a:t>distance between </a:t>
            </a:r>
            <a:r>
              <a:rPr lang="en-US" dirty="0" smtClean="0"/>
              <a:t>projects.</a:t>
            </a:r>
            <a:endParaRPr lang="en-US" dirty="0"/>
          </a:p>
          <a:p>
            <a:pPr algn="just"/>
            <a:r>
              <a:rPr lang="en-US" dirty="0" smtClean="0"/>
              <a:t>The </a:t>
            </a:r>
            <a:r>
              <a:rPr lang="en-US" dirty="0"/>
              <a:t>Euclidean distance is calculated as follows :</a:t>
            </a:r>
          </a:p>
          <a:p>
            <a:pPr marL="0" indent="0" algn="ctr">
              <a:buNone/>
            </a:pPr>
            <a:r>
              <a:rPr lang="en-US" b="1" i="1" dirty="0"/>
              <a:t>D</a:t>
            </a:r>
            <a:r>
              <a:rPr lang="en-US" b="1" i="1" dirty="0" smtClean="0"/>
              <a:t>istance </a:t>
            </a:r>
            <a:r>
              <a:rPr lang="en-US" b="1" i="1" dirty="0"/>
              <a:t>= square-root of (( target_parameter1-source_parameter1)2 </a:t>
            </a:r>
            <a:r>
              <a:rPr lang="en-US" b="1" i="1" dirty="0" smtClean="0"/>
              <a:t>+….</a:t>
            </a:r>
            <a:r>
              <a:rPr lang="pt-BR" b="1" i="1" dirty="0" smtClean="0"/>
              <a:t>+ </a:t>
            </a:r>
            <a:r>
              <a:rPr lang="pt-BR" b="1" i="1" dirty="0"/>
              <a:t>( target_parameter n - source_parameter n ) 2 )</a:t>
            </a:r>
            <a:endParaRPr lang="en-US" b="1" i="1" dirty="0"/>
          </a:p>
        </p:txBody>
      </p:sp>
    </p:spTree>
    <p:extLst>
      <p:ext uri="{BB962C8B-B14F-4D97-AF65-F5344CB8AC3E}">
        <p14:creationId xmlns:p14="http://schemas.microsoft.com/office/powerpoint/2010/main" val="21322880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Estimation by Analogy</a:t>
            </a:r>
            <a:endParaRPr lang="en-US" u="sng" dirty="0"/>
          </a:p>
        </p:txBody>
      </p:sp>
      <p:sp>
        <p:nvSpPr>
          <p:cNvPr id="3" name="Content Placeholder 2"/>
          <p:cNvSpPr>
            <a:spLocks noGrp="1"/>
          </p:cNvSpPr>
          <p:nvPr>
            <p:ph idx="1"/>
          </p:nvPr>
        </p:nvSpPr>
        <p:spPr/>
        <p:txBody>
          <a:bodyPr>
            <a:normAutofit fontScale="85000" lnSpcReduction="10000"/>
          </a:bodyPr>
          <a:lstStyle/>
          <a:p>
            <a:pPr algn="just"/>
            <a:r>
              <a:rPr lang="en-US" dirty="0"/>
              <a:t>Assume that cases are matched on the basis of </a:t>
            </a:r>
            <a:r>
              <a:rPr lang="en-US" dirty="0" smtClean="0"/>
              <a:t>two parameters </a:t>
            </a:r>
            <a:r>
              <a:rPr lang="en-US" dirty="0"/>
              <a:t>, the number of inputs and the number of outputs </a:t>
            </a:r>
            <a:r>
              <a:rPr lang="en-US" dirty="0" smtClean="0"/>
              <a:t>.</a:t>
            </a:r>
          </a:p>
          <a:p>
            <a:pPr lvl="1" algn="just"/>
            <a:r>
              <a:rPr lang="en-US" dirty="0" smtClean="0"/>
              <a:t>The </a:t>
            </a:r>
            <a:r>
              <a:rPr lang="en-US" dirty="0"/>
              <a:t>new project ( target case ) requires 7 inputs and 15 </a:t>
            </a:r>
            <a:r>
              <a:rPr lang="en-US" dirty="0" smtClean="0"/>
              <a:t>output</a:t>
            </a:r>
          </a:p>
          <a:p>
            <a:pPr algn="just"/>
            <a:r>
              <a:rPr lang="en-US" dirty="0" smtClean="0"/>
              <a:t>You </a:t>
            </a:r>
            <a:r>
              <a:rPr lang="en-US" dirty="0"/>
              <a:t>are looking into two past cases </a:t>
            </a:r>
            <a:r>
              <a:rPr lang="en-US" dirty="0" smtClean="0"/>
              <a:t>or source cases </a:t>
            </a:r>
            <a:r>
              <a:rPr lang="en-US" dirty="0"/>
              <a:t>to find </a:t>
            </a:r>
            <a:r>
              <a:rPr lang="en-US" dirty="0" smtClean="0"/>
              <a:t>a better </a:t>
            </a:r>
            <a:r>
              <a:rPr lang="en-US" dirty="0"/>
              <a:t>analogy with the target project </a:t>
            </a:r>
            <a:r>
              <a:rPr lang="en-US" dirty="0" smtClean="0"/>
              <a:t>:</a:t>
            </a:r>
          </a:p>
          <a:p>
            <a:pPr lvl="1" algn="just"/>
            <a:r>
              <a:rPr lang="en-US" dirty="0" smtClean="0"/>
              <a:t>Project </a:t>
            </a:r>
            <a:r>
              <a:rPr lang="en-US" dirty="0"/>
              <a:t>A : has 8 inputs and 17 outputs </a:t>
            </a:r>
            <a:r>
              <a:rPr lang="en-US" dirty="0" smtClean="0"/>
              <a:t>.</a:t>
            </a:r>
          </a:p>
          <a:p>
            <a:pPr lvl="1" algn="just"/>
            <a:r>
              <a:rPr lang="en-US" dirty="0" smtClean="0"/>
              <a:t>Project </a:t>
            </a:r>
            <a:r>
              <a:rPr lang="en-US" dirty="0"/>
              <a:t>B : has 5 inputs and 10 outputs .</a:t>
            </a:r>
          </a:p>
          <a:p>
            <a:pPr algn="just"/>
            <a:r>
              <a:rPr lang="en-US" dirty="0"/>
              <a:t>Which is a more closer match for the new project A or project B ?</a:t>
            </a:r>
          </a:p>
        </p:txBody>
      </p:sp>
    </p:spTree>
    <p:extLst>
      <p:ext uri="{BB962C8B-B14F-4D97-AF65-F5344CB8AC3E}">
        <p14:creationId xmlns:p14="http://schemas.microsoft.com/office/powerpoint/2010/main" val="3791210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Estimation by Analogy</a:t>
            </a:r>
            <a:endParaRPr lang="en-US" u="sng" dirty="0"/>
          </a:p>
        </p:txBody>
      </p:sp>
      <p:sp>
        <p:nvSpPr>
          <p:cNvPr id="3" name="Content Placeholder 2"/>
          <p:cNvSpPr>
            <a:spLocks noGrp="1"/>
          </p:cNvSpPr>
          <p:nvPr>
            <p:ph idx="1"/>
          </p:nvPr>
        </p:nvSpPr>
        <p:spPr/>
        <p:txBody>
          <a:bodyPr/>
          <a:lstStyle/>
          <a:p>
            <a:pPr algn="just"/>
            <a:r>
              <a:rPr lang="en-US" dirty="0"/>
              <a:t>Distance between new project and project A </a:t>
            </a:r>
            <a:r>
              <a:rPr lang="en-US" dirty="0" smtClean="0"/>
              <a:t>:</a:t>
            </a:r>
          </a:p>
          <a:p>
            <a:pPr lvl="1" algn="just"/>
            <a:r>
              <a:rPr lang="en-US" b="1" i="1" dirty="0" smtClean="0"/>
              <a:t>Square-root </a:t>
            </a:r>
            <a:r>
              <a:rPr lang="en-US" b="1" i="1" dirty="0"/>
              <a:t>of (( 7-8 ) 2 + ( 15-17 ) 2 )= 2.24</a:t>
            </a:r>
          </a:p>
          <a:p>
            <a:pPr algn="just"/>
            <a:r>
              <a:rPr lang="en-US" dirty="0" smtClean="0"/>
              <a:t>Distance </a:t>
            </a:r>
            <a:r>
              <a:rPr lang="en-US" dirty="0"/>
              <a:t>between new project and project </a:t>
            </a:r>
            <a:r>
              <a:rPr lang="en-US" dirty="0" smtClean="0"/>
              <a:t>B:</a:t>
            </a:r>
          </a:p>
          <a:p>
            <a:pPr lvl="1" algn="just"/>
            <a:r>
              <a:rPr lang="en-US" b="1" i="1" dirty="0" smtClean="0"/>
              <a:t>Square-root </a:t>
            </a:r>
            <a:r>
              <a:rPr lang="en-US" b="1" i="1" dirty="0"/>
              <a:t>of (( 7-5 ) 2 + ( 15-10 ) 2 )= 5.39</a:t>
            </a:r>
          </a:p>
          <a:p>
            <a:pPr algn="just"/>
            <a:r>
              <a:rPr lang="en-US" dirty="0"/>
              <a:t>Project A is a better match because it has less distance than project B </a:t>
            </a:r>
            <a:r>
              <a:rPr lang="en-US" dirty="0" smtClean="0"/>
              <a:t>to the new project.</a:t>
            </a:r>
            <a:endParaRPr lang="en-US" dirty="0"/>
          </a:p>
        </p:txBody>
      </p:sp>
    </p:spTree>
    <p:extLst>
      <p:ext uri="{BB962C8B-B14F-4D97-AF65-F5344CB8AC3E}">
        <p14:creationId xmlns:p14="http://schemas.microsoft.com/office/powerpoint/2010/main" val="16739276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Activity 2</a:t>
            </a:r>
            <a:endParaRPr lang="en-US" b="1" u="sng" dirty="0"/>
          </a:p>
        </p:txBody>
      </p:sp>
      <p:sp>
        <p:nvSpPr>
          <p:cNvPr id="3" name="Content Placeholder 2"/>
          <p:cNvSpPr>
            <a:spLocks noGrp="1"/>
          </p:cNvSpPr>
          <p:nvPr>
            <p:ph idx="1"/>
          </p:nvPr>
        </p:nvSpPr>
        <p:spPr/>
        <p:txBody>
          <a:bodyPr/>
          <a:lstStyle/>
          <a:p>
            <a:pPr algn="just"/>
            <a:r>
              <a:rPr lang="en-US" dirty="0" smtClean="0"/>
              <a:t>There is a new project, that is known to require 7 inputs and 15 outputs. There are two past cases: project A has 8 inputs and 17 outputs and project B has 5 inputs and 10 outputs. Which of the source projects have better analogy with the target new project?</a:t>
            </a:r>
            <a:endParaRPr lang="en-US" dirty="0"/>
          </a:p>
        </p:txBody>
      </p:sp>
    </p:spTree>
    <p:extLst>
      <p:ext uri="{BB962C8B-B14F-4D97-AF65-F5344CB8AC3E}">
        <p14:creationId xmlns:p14="http://schemas.microsoft.com/office/powerpoint/2010/main" val="27602817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Bottom-up </a:t>
            </a:r>
            <a:r>
              <a:rPr lang="en-US" b="1" u="sng" dirty="0" smtClean="0"/>
              <a:t>Estimation</a:t>
            </a:r>
            <a:endParaRPr lang="en-US" b="1" u="sng" dirty="0"/>
          </a:p>
        </p:txBody>
      </p:sp>
      <p:sp>
        <p:nvSpPr>
          <p:cNvPr id="3" name="Content Placeholder 2"/>
          <p:cNvSpPr>
            <a:spLocks noGrp="1"/>
          </p:cNvSpPr>
          <p:nvPr>
            <p:ph idx="1"/>
          </p:nvPr>
        </p:nvSpPr>
        <p:spPr/>
        <p:txBody>
          <a:bodyPr>
            <a:normAutofit fontScale="92500" lnSpcReduction="20000"/>
          </a:bodyPr>
          <a:lstStyle/>
          <a:p>
            <a:pPr algn="just"/>
            <a:r>
              <a:rPr lang="en-US" dirty="0" smtClean="0"/>
              <a:t>Break the project </a:t>
            </a:r>
            <a:r>
              <a:rPr lang="en-US" dirty="0"/>
              <a:t>into smaller and </a:t>
            </a:r>
            <a:r>
              <a:rPr lang="en-US" dirty="0" smtClean="0"/>
              <a:t>smaller components.</a:t>
            </a:r>
            <a:endParaRPr lang="en-US" dirty="0"/>
          </a:p>
          <a:p>
            <a:pPr algn="just"/>
            <a:r>
              <a:rPr lang="en-US" dirty="0" smtClean="0"/>
              <a:t>Stop </a:t>
            </a:r>
            <a:r>
              <a:rPr lang="en-US" dirty="0"/>
              <a:t>when you get to what one person can do in </a:t>
            </a:r>
            <a:r>
              <a:rPr lang="en-US" dirty="0" smtClean="0"/>
              <a:t>one/two weeks.</a:t>
            </a:r>
            <a:endParaRPr lang="en-US" dirty="0"/>
          </a:p>
          <a:p>
            <a:pPr algn="just"/>
            <a:r>
              <a:rPr lang="en-US" dirty="0" smtClean="0"/>
              <a:t>Estimate </a:t>
            </a:r>
            <a:r>
              <a:rPr lang="en-US" dirty="0"/>
              <a:t>costs for the lowest level </a:t>
            </a:r>
            <a:r>
              <a:rPr lang="en-US" dirty="0" smtClean="0"/>
              <a:t>activities.</a:t>
            </a:r>
            <a:endParaRPr lang="en-US" dirty="0"/>
          </a:p>
          <a:p>
            <a:pPr algn="just"/>
            <a:r>
              <a:rPr lang="en-US" dirty="0" smtClean="0"/>
              <a:t>At </a:t>
            </a:r>
            <a:r>
              <a:rPr lang="en-US" dirty="0"/>
              <a:t>each higher level calculate estimate by adding </a:t>
            </a:r>
            <a:r>
              <a:rPr lang="en-US" dirty="0" smtClean="0"/>
              <a:t>estimates for </a:t>
            </a:r>
            <a:r>
              <a:rPr lang="en-US" dirty="0"/>
              <a:t>lower </a:t>
            </a:r>
            <a:r>
              <a:rPr lang="en-US" dirty="0" smtClean="0"/>
              <a:t>levels.</a:t>
            </a:r>
          </a:p>
          <a:p>
            <a:pPr algn="just"/>
            <a:r>
              <a:rPr lang="en-US" dirty="0" smtClean="0"/>
              <a:t>When a project is completely novel or there is no historical data available, bottom-up approach would be the perfect choice.</a:t>
            </a:r>
            <a:endParaRPr lang="en-US" dirty="0"/>
          </a:p>
        </p:txBody>
      </p:sp>
    </p:spTree>
    <p:extLst>
      <p:ext uri="{BB962C8B-B14F-4D97-AF65-F5344CB8AC3E}">
        <p14:creationId xmlns:p14="http://schemas.microsoft.com/office/powerpoint/2010/main" val="38261316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Bottom-up </a:t>
            </a:r>
            <a:r>
              <a:rPr lang="en-US" b="1" u="sng" dirty="0" smtClean="0"/>
              <a:t>Estimation</a:t>
            </a:r>
            <a:endParaRPr lang="en-US" u="sng" dirty="0"/>
          </a:p>
        </p:txBody>
      </p:sp>
      <p:sp>
        <p:nvSpPr>
          <p:cNvPr id="3" name="Content Placeholder 2"/>
          <p:cNvSpPr>
            <a:spLocks noGrp="1"/>
          </p:cNvSpPr>
          <p:nvPr>
            <p:ph idx="1"/>
          </p:nvPr>
        </p:nvSpPr>
        <p:spPr/>
        <p:txBody>
          <a:bodyPr>
            <a:normAutofit/>
          </a:bodyPr>
          <a:lstStyle/>
          <a:p>
            <a:pPr algn="just"/>
            <a:r>
              <a:rPr lang="en-US" dirty="0" smtClean="0"/>
              <a:t>Following are the steps how a bottom up approach can be used for estimating effort</a:t>
            </a:r>
          </a:p>
          <a:p>
            <a:pPr lvl="1" algn="just"/>
            <a:r>
              <a:rPr lang="en-US" dirty="0" smtClean="0"/>
              <a:t>Think about the number and types of software modules in the final system.</a:t>
            </a:r>
          </a:p>
          <a:p>
            <a:pPr lvl="1" algn="just"/>
            <a:r>
              <a:rPr lang="en-US" dirty="0" smtClean="0"/>
              <a:t>Estimate the SLOC of each identified module.</a:t>
            </a:r>
          </a:p>
          <a:p>
            <a:pPr lvl="1" algn="just"/>
            <a:r>
              <a:rPr lang="en-US" dirty="0" smtClean="0"/>
              <a:t>Estimate the work content, taking into account complexity.</a:t>
            </a:r>
          </a:p>
          <a:p>
            <a:pPr lvl="1" algn="just"/>
            <a:r>
              <a:rPr lang="en-US" dirty="0" smtClean="0"/>
              <a:t>Calculate the work </a:t>
            </a:r>
            <a:r>
              <a:rPr lang="en-US" smtClean="0"/>
              <a:t>days effort.</a:t>
            </a:r>
            <a:endParaRPr lang="en-US" dirty="0"/>
          </a:p>
        </p:txBody>
      </p:sp>
    </p:spTree>
    <p:extLst>
      <p:ext uri="{BB962C8B-B14F-4D97-AF65-F5344CB8AC3E}">
        <p14:creationId xmlns:p14="http://schemas.microsoft.com/office/powerpoint/2010/main" val="345109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Introduction</a:t>
            </a:r>
            <a:endParaRPr lang="en-US" b="1" u="sng" dirty="0"/>
          </a:p>
        </p:txBody>
      </p:sp>
      <p:sp>
        <p:nvSpPr>
          <p:cNvPr id="3" name="Content Placeholder 2"/>
          <p:cNvSpPr>
            <a:spLocks noGrp="1"/>
          </p:cNvSpPr>
          <p:nvPr>
            <p:ph idx="1"/>
          </p:nvPr>
        </p:nvSpPr>
        <p:spPr/>
        <p:txBody>
          <a:bodyPr>
            <a:normAutofit fontScale="92500"/>
          </a:bodyPr>
          <a:lstStyle/>
          <a:p>
            <a:pPr algn="just"/>
            <a:r>
              <a:rPr lang="en-US" dirty="0" smtClean="0"/>
              <a:t>A successful project is one that is delivered</a:t>
            </a:r>
          </a:p>
          <a:p>
            <a:pPr lvl="1" algn="just"/>
            <a:r>
              <a:rPr lang="en-US" dirty="0" smtClean="0"/>
              <a:t>On time</a:t>
            </a:r>
          </a:p>
          <a:p>
            <a:pPr lvl="1" algn="just"/>
            <a:r>
              <a:rPr lang="en-US" dirty="0" smtClean="0"/>
              <a:t>Within budget</a:t>
            </a:r>
          </a:p>
          <a:p>
            <a:pPr lvl="1" algn="just"/>
            <a:r>
              <a:rPr lang="en-US" dirty="0" smtClean="0"/>
              <a:t>With the required functionality</a:t>
            </a:r>
          </a:p>
          <a:p>
            <a:pPr algn="just"/>
            <a:r>
              <a:rPr lang="en-US" dirty="0" smtClean="0"/>
              <a:t>It means that targets are estimated and set for all these aspects, and project manager then tries to meet those targets.</a:t>
            </a:r>
          </a:p>
          <a:p>
            <a:pPr algn="just"/>
            <a:r>
              <a:rPr lang="en-US" dirty="0" smtClean="0"/>
              <a:t>Real estimates are crucial, because of incorrect estimates, a project cannot meet </a:t>
            </a:r>
            <a:r>
              <a:rPr lang="en-US" smtClean="0"/>
              <a:t>its deadline.</a:t>
            </a:r>
            <a:endParaRPr lang="en-US" dirty="0" smtClean="0"/>
          </a:p>
          <a:p>
            <a:pPr algn="just"/>
            <a:endParaRPr lang="en-US" dirty="0" smtClean="0"/>
          </a:p>
          <a:p>
            <a:pPr algn="just"/>
            <a:endParaRPr lang="en-US" dirty="0"/>
          </a:p>
        </p:txBody>
      </p:sp>
    </p:spTree>
    <p:extLst>
      <p:ext uri="{BB962C8B-B14F-4D97-AF65-F5344CB8AC3E}">
        <p14:creationId xmlns:p14="http://schemas.microsoft.com/office/powerpoint/2010/main" val="3647925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Top Down Estimation</a:t>
            </a:r>
            <a:endParaRPr lang="en-US" b="1" u="sng" dirty="0"/>
          </a:p>
        </p:txBody>
      </p:sp>
      <p:sp>
        <p:nvSpPr>
          <p:cNvPr id="3" name="Content Placeholder 2"/>
          <p:cNvSpPr>
            <a:spLocks noGrp="1"/>
          </p:cNvSpPr>
          <p:nvPr>
            <p:ph idx="1"/>
          </p:nvPr>
        </p:nvSpPr>
        <p:spPr/>
        <p:txBody>
          <a:bodyPr>
            <a:normAutofit/>
          </a:bodyPr>
          <a:lstStyle/>
          <a:p>
            <a:pPr algn="just"/>
            <a:r>
              <a:rPr lang="en-US" dirty="0" smtClean="0"/>
              <a:t>Most commonly used top down estimation approaches are </a:t>
            </a:r>
            <a:r>
              <a:rPr lang="en-US" b="1" dirty="0" smtClean="0"/>
              <a:t>Function Points Mark II</a:t>
            </a:r>
            <a:r>
              <a:rPr lang="en-US" dirty="0" smtClean="0"/>
              <a:t> and  </a:t>
            </a:r>
            <a:r>
              <a:rPr lang="en-US" b="1" dirty="0" smtClean="0"/>
              <a:t>COCOMO II</a:t>
            </a:r>
            <a:r>
              <a:rPr lang="en-US" dirty="0" smtClean="0"/>
              <a:t>.</a:t>
            </a:r>
          </a:p>
          <a:p>
            <a:pPr algn="just"/>
            <a:endParaRPr lang="en-US" dirty="0"/>
          </a:p>
        </p:txBody>
      </p:sp>
    </p:spTree>
    <p:extLst>
      <p:ext uri="{BB962C8B-B14F-4D97-AF65-F5344CB8AC3E}">
        <p14:creationId xmlns:p14="http://schemas.microsoft.com/office/powerpoint/2010/main" val="12124878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Function Points Mark II</a:t>
            </a:r>
            <a:endParaRPr lang="en-US" b="1" u="sng" dirty="0"/>
          </a:p>
        </p:txBody>
      </p:sp>
      <p:sp>
        <p:nvSpPr>
          <p:cNvPr id="3" name="Content Placeholder 2"/>
          <p:cNvSpPr>
            <a:spLocks noGrp="1"/>
          </p:cNvSpPr>
          <p:nvPr>
            <p:ph idx="1"/>
          </p:nvPr>
        </p:nvSpPr>
        <p:spPr/>
        <p:txBody>
          <a:bodyPr>
            <a:normAutofit fontScale="92500"/>
          </a:bodyPr>
          <a:lstStyle/>
          <a:p>
            <a:pPr algn="just"/>
            <a:r>
              <a:rPr lang="en-GB" dirty="0"/>
              <a:t>The function point is a "unit of measurement" to express the amount of business functionality an information </a:t>
            </a:r>
            <a:r>
              <a:rPr lang="en-GB" dirty="0" smtClean="0"/>
              <a:t>system provides </a:t>
            </a:r>
            <a:r>
              <a:rPr lang="en-GB" dirty="0"/>
              <a:t>to a user</a:t>
            </a:r>
            <a:r>
              <a:rPr lang="en-GB" dirty="0" smtClean="0"/>
              <a:t>.</a:t>
            </a:r>
          </a:p>
          <a:p>
            <a:pPr algn="just"/>
            <a:r>
              <a:rPr lang="en-GB" dirty="0" smtClean="0"/>
              <a:t>It </a:t>
            </a:r>
            <a:r>
              <a:rPr lang="en-GB" dirty="0"/>
              <a:t>is a process which defines the required functions and their complexity in a piece of software in order to estimate the software's </a:t>
            </a:r>
            <a:r>
              <a:rPr lang="en-GB" dirty="0" smtClean="0"/>
              <a:t>size upon </a:t>
            </a:r>
            <a:r>
              <a:rPr lang="en-GB" dirty="0"/>
              <a:t>completion.</a:t>
            </a:r>
            <a:endParaRPr lang="en-GB" dirty="0" smtClean="0"/>
          </a:p>
          <a:p>
            <a:pPr algn="just"/>
            <a:r>
              <a:rPr lang="en-GB" dirty="0" smtClean="0"/>
              <a:t>The Mark </a:t>
            </a:r>
            <a:r>
              <a:rPr lang="en-GB" dirty="0"/>
              <a:t>II Method was defined by Charles Symons </a:t>
            </a:r>
            <a:r>
              <a:rPr lang="en-GB" dirty="0" smtClean="0"/>
              <a:t>in 1991.</a:t>
            </a:r>
            <a:endParaRPr lang="en-US" dirty="0"/>
          </a:p>
        </p:txBody>
      </p:sp>
    </p:spTree>
    <p:extLst>
      <p:ext uri="{BB962C8B-B14F-4D97-AF65-F5344CB8AC3E}">
        <p14:creationId xmlns:p14="http://schemas.microsoft.com/office/powerpoint/2010/main" val="10559938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Function Points Mark II</a:t>
            </a:r>
            <a:endParaRPr lang="en-US" dirty="0"/>
          </a:p>
        </p:txBody>
      </p:sp>
      <p:sp>
        <p:nvSpPr>
          <p:cNvPr id="3" name="Content Placeholder 2"/>
          <p:cNvSpPr>
            <a:spLocks noGrp="1"/>
          </p:cNvSpPr>
          <p:nvPr>
            <p:ph idx="1"/>
          </p:nvPr>
        </p:nvSpPr>
        <p:spPr/>
        <p:txBody>
          <a:bodyPr>
            <a:normAutofit/>
          </a:bodyPr>
          <a:lstStyle/>
          <a:p>
            <a:pPr algn="just"/>
            <a:r>
              <a:rPr lang="en-GB" dirty="0"/>
              <a:t>FP Mark II </a:t>
            </a:r>
            <a:r>
              <a:rPr lang="en-GB" dirty="0" smtClean="0"/>
              <a:t>measures </a:t>
            </a:r>
            <a:r>
              <a:rPr lang="en-GB" dirty="0"/>
              <a:t>the </a:t>
            </a:r>
            <a:r>
              <a:rPr lang="en-GB" dirty="0" smtClean="0"/>
              <a:t>size </a:t>
            </a:r>
            <a:r>
              <a:rPr lang="en-GB" dirty="0"/>
              <a:t>in </a:t>
            </a:r>
            <a:r>
              <a:rPr lang="en-GB" dirty="0" smtClean="0"/>
              <a:t>FPs.</a:t>
            </a:r>
            <a:endParaRPr lang="en-GB" dirty="0"/>
          </a:p>
          <a:p>
            <a:pPr algn="just"/>
            <a:r>
              <a:rPr lang="en-GB" dirty="0" smtClean="0"/>
              <a:t>The size </a:t>
            </a:r>
            <a:r>
              <a:rPr lang="en-GB" dirty="0"/>
              <a:t>is initially measured in unadjusted function points (UFPs) to which a technical complexity adjustment can then be applied (TCA). </a:t>
            </a:r>
            <a:endParaRPr lang="en-GB" dirty="0" smtClean="0"/>
          </a:p>
        </p:txBody>
      </p:sp>
    </p:spTree>
    <p:extLst>
      <p:ext uri="{BB962C8B-B14F-4D97-AF65-F5344CB8AC3E}">
        <p14:creationId xmlns:p14="http://schemas.microsoft.com/office/powerpoint/2010/main" val="30130628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Function Points Mark II</a:t>
            </a:r>
            <a:endParaRPr lang="en-US" dirty="0"/>
          </a:p>
        </p:txBody>
      </p:sp>
      <p:sp>
        <p:nvSpPr>
          <p:cNvPr id="3" name="Content Placeholder 2"/>
          <p:cNvSpPr>
            <a:spLocks noGrp="1"/>
          </p:cNvSpPr>
          <p:nvPr>
            <p:ph idx="1"/>
          </p:nvPr>
        </p:nvSpPr>
        <p:spPr/>
        <p:txBody>
          <a:bodyPr/>
          <a:lstStyle/>
          <a:p>
            <a:pPr algn="just"/>
            <a:r>
              <a:rPr lang="en-GB" dirty="0"/>
              <a:t>The assumption here is that an information system comprises transactions that have the basic structure shown in Figure</a:t>
            </a:r>
            <a:endParaRPr lang="en-US" dirty="0"/>
          </a:p>
          <a:p>
            <a:pPr algn="just"/>
            <a:endParaRPr lang="en-US" dirty="0"/>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1323109" y="3429000"/>
            <a:ext cx="6629400" cy="2438400"/>
          </a:xfrm>
          <a:prstGeom prst="rect">
            <a:avLst/>
          </a:prstGeom>
        </p:spPr>
      </p:pic>
    </p:spTree>
    <p:extLst>
      <p:ext uri="{BB962C8B-B14F-4D97-AF65-F5344CB8AC3E}">
        <p14:creationId xmlns:p14="http://schemas.microsoft.com/office/powerpoint/2010/main" val="30005185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Function Points Mark II</a:t>
            </a:r>
            <a:endParaRPr lang="en-US" dirty="0"/>
          </a:p>
        </p:txBody>
      </p:sp>
      <p:sp>
        <p:nvSpPr>
          <p:cNvPr id="3" name="Content Placeholder 2"/>
          <p:cNvSpPr>
            <a:spLocks noGrp="1"/>
          </p:cNvSpPr>
          <p:nvPr>
            <p:ph idx="1"/>
          </p:nvPr>
        </p:nvSpPr>
        <p:spPr/>
        <p:txBody>
          <a:bodyPr/>
          <a:lstStyle/>
          <a:p>
            <a:r>
              <a:rPr lang="en-US" dirty="0" smtClean="0"/>
              <a:t>For each transaction FPs are calculated as </a:t>
            </a:r>
          </a:p>
          <a:p>
            <a:pPr marL="0" indent="0">
              <a:buNone/>
            </a:pPr>
            <a:r>
              <a:rPr lang="en-US" dirty="0" smtClean="0"/>
              <a:t>	</a:t>
            </a:r>
            <a:r>
              <a:rPr lang="en-US" b="1" dirty="0" smtClean="0"/>
              <a:t>FP </a:t>
            </a:r>
            <a:r>
              <a:rPr lang="en-US" b="1" dirty="0"/>
              <a:t>= W</a:t>
            </a:r>
            <a:r>
              <a:rPr lang="en-US" b="1" baseline="-25000" dirty="0"/>
              <a:t>i</a:t>
            </a:r>
            <a:r>
              <a:rPr lang="en-US" b="1" dirty="0"/>
              <a:t> </a:t>
            </a:r>
            <a:r>
              <a:rPr lang="en-US" b="1" dirty="0" smtClean="0"/>
              <a:t>* (number </a:t>
            </a:r>
            <a:r>
              <a:rPr lang="en-US" b="1" dirty="0"/>
              <a:t>of input data element </a:t>
            </a:r>
            <a:r>
              <a:rPr lang="en-US" b="1" dirty="0" smtClean="0"/>
              <a:t>			types</a:t>
            </a:r>
            <a:r>
              <a:rPr lang="en-US" b="1" dirty="0"/>
              <a:t>) + </a:t>
            </a:r>
            <a:endParaRPr lang="en-US" b="1" dirty="0" smtClean="0"/>
          </a:p>
          <a:p>
            <a:pPr marL="0" indent="0">
              <a:buNone/>
            </a:pPr>
            <a:r>
              <a:rPr lang="en-US" b="1" dirty="0" smtClean="0"/>
              <a:t>	         W</a:t>
            </a:r>
            <a:r>
              <a:rPr lang="en-US" b="1" baseline="-25000" dirty="0" smtClean="0"/>
              <a:t>e</a:t>
            </a:r>
            <a:r>
              <a:rPr lang="en-US" b="1" dirty="0" smtClean="0"/>
              <a:t> * (number </a:t>
            </a:r>
            <a:r>
              <a:rPr lang="en-US" b="1" dirty="0"/>
              <a:t>of entity types </a:t>
            </a:r>
            <a:r>
              <a:rPr lang="en-US" b="1" dirty="0" smtClean="0"/>
              <a:t>				referenced</a:t>
            </a:r>
            <a:r>
              <a:rPr lang="en-US" b="1" dirty="0"/>
              <a:t>) + </a:t>
            </a:r>
            <a:endParaRPr lang="en-US" b="1" dirty="0" smtClean="0"/>
          </a:p>
          <a:p>
            <a:pPr marL="0" indent="0">
              <a:buNone/>
            </a:pPr>
            <a:r>
              <a:rPr lang="en-US" b="1" dirty="0" smtClean="0"/>
              <a:t>                   W</a:t>
            </a:r>
            <a:r>
              <a:rPr lang="en-US" b="1" baseline="-25000" dirty="0" smtClean="0"/>
              <a:t>o</a:t>
            </a:r>
            <a:r>
              <a:rPr lang="en-US" b="1" dirty="0" smtClean="0"/>
              <a:t> * (number </a:t>
            </a:r>
            <a:r>
              <a:rPr lang="en-US" b="1" dirty="0"/>
              <a:t>of output data </a:t>
            </a:r>
            <a:r>
              <a:rPr lang="en-US" b="1" dirty="0" smtClean="0"/>
              <a:t>				element </a:t>
            </a:r>
            <a:r>
              <a:rPr lang="en-US" b="1" dirty="0"/>
              <a:t>types) </a:t>
            </a:r>
          </a:p>
        </p:txBody>
      </p:sp>
    </p:spTree>
    <p:extLst>
      <p:ext uri="{BB962C8B-B14F-4D97-AF65-F5344CB8AC3E}">
        <p14:creationId xmlns:p14="http://schemas.microsoft.com/office/powerpoint/2010/main" val="23880580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Function Points Mark II</a:t>
            </a:r>
            <a:endParaRPr lang="en-US" dirty="0"/>
          </a:p>
        </p:txBody>
      </p:sp>
      <p:sp>
        <p:nvSpPr>
          <p:cNvPr id="3" name="Content Placeholder 2"/>
          <p:cNvSpPr>
            <a:spLocks noGrp="1"/>
          </p:cNvSpPr>
          <p:nvPr>
            <p:ph idx="1"/>
          </p:nvPr>
        </p:nvSpPr>
        <p:spPr/>
        <p:txBody>
          <a:bodyPr>
            <a:normAutofit lnSpcReduction="10000"/>
          </a:bodyPr>
          <a:lstStyle/>
          <a:p>
            <a:pPr algn="just"/>
            <a:r>
              <a:rPr lang="en-GB" dirty="0"/>
              <a:t>W</a:t>
            </a:r>
            <a:r>
              <a:rPr lang="en-GB" baseline="-25000" dirty="0"/>
              <a:t>i</a:t>
            </a:r>
            <a:r>
              <a:rPr lang="en-GB" dirty="0"/>
              <a:t>, W</a:t>
            </a:r>
            <a:r>
              <a:rPr lang="en-GB" baseline="-25000" dirty="0"/>
              <a:t>e</a:t>
            </a:r>
            <a:r>
              <a:rPr lang="en-GB" dirty="0"/>
              <a:t>, W</a:t>
            </a:r>
            <a:r>
              <a:rPr lang="en-GB" baseline="-25000" dirty="0"/>
              <a:t>o</a:t>
            </a:r>
            <a:r>
              <a:rPr lang="en-GB" dirty="0"/>
              <a:t> are weightings derived by asking developers the proportions of effort spent in previous projects developing the code dealing </a:t>
            </a:r>
            <a:r>
              <a:rPr lang="en-GB" dirty="0" smtClean="0"/>
              <a:t>with Inputs, accessing </a:t>
            </a:r>
            <a:r>
              <a:rPr lang="en-GB" dirty="0"/>
              <a:t>and modifying stored data </a:t>
            </a:r>
            <a:r>
              <a:rPr lang="en-GB" dirty="0" smtClean="0"/>
              <a:t>and Processing outputs.</a:t>
            </a:r>
          </a:p>
          <a:p>
            <a:pPr algn="just"/>
            <a:r>
              <a:rPr lang="en-GB" dirty="0" smtClean="0"/>
              <a:t>The process for calculating weightings is time consuming and most FP counters use industry averages which are currently </a:t>
            </a:r>
            <a:r>
              <a:rPr lang="en-GB" b="1" dirty="0" smtClean="0"/>
              <a:t>0.58 for W</a:t>
            </a:r>
            <a:r>
              <a:rPr lang="en-GB" b="1" baseline="-25000" dirty="0" smtClean="0"/>
              <a:t>i</a:t>
            </a:r>
            <a:r>
              <a:rPr lang="en-GB" b="1" dirty="0" smtClean="0"/>
              <a:t>, 1.66 for W</a:t>
            </a:r>
            <a:r>
              <a:rPr lang="en-GB" b="1" baseline="-25000" dirty="0" smtClean="0"/>
              <a:t>e</a:t>
            </a:r>
            <a:r>
              <a:rPr lang="en-GB" b="1" dirty="0" smtClean="0"/>
              <a:t> and 0.26 for W</a:t>
            </a:r>
            <a:r>
              <a:rPr lang="en-GB" b="1" baseline="-25000" dirty="0" smtClean="0"/>
              <a:t>o</a:t>
            </a:r>
            <a:r>
              <a:rPr lang="en-GB" b="1" dirty="0" smtClean="0"/>
              <a:t>.</a:t>
            </a:r>
            <a:endParaRPr lang="en-US" b="1" dirty="0"/>
          </a:p>
        </p:txBody>
      </p:sp>
    </p:spTree>
    <p:extLst>
      <p:ext uri="{BB962C8B-B14F-4D97-AF65-F5344CB8AC3E}">
        <p14:creationId xmlns:p14="http://schemas.microsoft.com/office/powerpoint/2010/main" val="25441938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Function Points Mark II</a:t>
            </a:r>
            <a:endParaRPr lang="en-US" dirty="0"/>
          </a:p>
        </p:txBody>
      </p:sp>
      <p:sp>
        <p:nvSpPr>
          <p:cNvPr id="3" name="Content Placeholder 2"/>
          <p:cNvSpPr>
            <a:spLocks noGrp="1"/>
          </p:cNvSpPr>
          <p:nvPr>
            <p:ph idx="1"/>
          </p:nvPr>
        </p:nvSpPr>
        <p:spPr/>
        <p:txBody>
          <a:bodyPr/>
          <a:lstStyle/>
          <a:p>
            <a:pPr algn="just"/>
            <a:r>
              <a:rPr lang="en-US" dirty="0" smtClean="0"/>
              <a:t>Tables have been calculated to convert the FPs to lines of code for various languages. For example it is suggested that 53 lines of Java are needed on average to implement one FP, while for Visual C++ the figure is 34. </a:t>
            </a:r>
            <a:endParaRPr lang="en-US" dirty="0"/>
          </a:p>
        </p:txBody>
      </p:sp>
    </p:spTree>
    <p:extLst>
      <p:ext uri="{BB962C8B-B14F-4D97-AF65-F5344CB8AC3E}">
        <p14:creationId xmlns:p14="http://schemas.microsoft.com/office/powerpoint/2010/main" val="10024058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Activity 3</a:t>
            </a:r>
            <a:endParaRPr lang="en-US" b="1" u="sng" dirty="0"/>
          </a:p>
        </p:txBody>
      </p:sp>
      <p:sp>
        <p:nvSpPr>
          <p:cNvPr id="3" name="Content Placeholder 2"/>
          <p:cNvSpPr>
            <a:spLocks noGrp="1"/>
          </p:cNvSpPr>
          <p:nvPr>
            <p:ph idx="1"/>
          </p:nvPr>
        </p:nvSpPr>
        <p:spPr/>
        <p:txBody>
          <a:bodyPr>
            <a:normAutofit fontScale="92500" lnSpcReduction="20000"/>
          </a:bodyPr>
          <a:lstStyle/>
          <a:p>
            <a:pPr algn="just"/>
            <a:r>
              <a:rPr lang="en-US" dirty="0" smtClean="0"/>
              <a:t>A cash receipt transaction system </a:t>
            </a:r>
            <a:r>
              <a:rPr lang="en-US" dirty="0"/>
              <a:t>a</a:t>
            </a:r>
            <a:r>
              <a:rPr lang="en-US" dirty="0" smtClean="0"/>
              <a:t>ccesses two entity types (INVOICE and CASH RECEIPT). The data inputs are (Invoice number, data received and cash received). If an invoice record is not found for the invoice number then an error message is issued. If the invoice number is found then a CASH RECEIPT record is created. Thus the error message is the only output of transaction. Calculate the function points.</a:t>
            </a:r>
          </a:p>
          <a:p>
            <a:pPr algn="just"/>
            <a:r>
              <a:rPr lang="en-US" dirty="0" smtClean="0"/>
              <a:t>Also calculate the SLOC, if the system is to be implemented in Java.</a:t>
            </a:r>
            <a:endParaRPr lang="en-US" dirty="0"/>
          </a:p>
        </p:txBody>
      </p:sp>
    </p:spTree>
    <p:extLst>
      <p:ext uri="{BB962C8B-B14F-4D97-AF65-F5344CB8AC3E}">
        <p14:creationId xmlns:p14="http://schemas.microsoft.com/office/powerpoint/2010/main" val="10235684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COCOMO II: A Parametric </a:t>
            </a:r>
            <a:br>
              <a:rPr lang="en-US" b="1" u="sng" dirty="0" smtClean="0"/>
            </a:br>
            <a:r>
              <a:rPr lang="en-US" b="1" u="sng" dirty="0" smtClean="0"/>
              <a:t>Productivity Model</a:t>
            </a:r>
            <a:endParaRPr lang="en-US" b="1" u="sng" dirty="0"/>
          </a:p>
        </p:txBody>
      </p:sp>
      <p:sp>
        <p:nvSpPr>
          <p:cNvPr id="3" name="Content Placeholder 2"/>
          <p:cNvSpPr>
            <a:spLocks noGrp="1"/>
          </p:cNvSpPr>
          <p:nvPr>
            <p:ph idx="1"/>
          </p:nvPr>
        </p:nvSpPr>
        <p:spPr/>
        <p:txBody>
          <a:bodyPr>
            <a:normAutofit fontScale="92500"/>
          </a:bodyPr>
          <a:lstStyle/>
          <a:p>
            <a:pPr algn="just"/>
            <a:r>
              <a:rPr lang="en-US" dirty="0"/>
              <a:t>COCOMO II is a parametric productivity model.</a:t>
            </a:r>
          </a:p>
          <a:p>
            <a:pPr algn="just"/>
            <a:r>
              <a:rPr lang="en-US" dirty="0"/>
              <a:t>Barry W. Boehm’s COCOMO (Constructive Cost </a:t>
            </a:r>
            <a:r>
              <a:rPr lang="en-US" dirty="0" err="1"/>
              <a:t>MOdel</a:t>
            </a:r>
            <a:r>
              <a:rPr lang="en-US" dirty="0"/>
              <a:t>) actually refers to a group of models.</a:t>
            </a:r>
          </a:p>
          <a:p>
            <a:pPr algn="just"/>
            <a:r>
              <a:rPr lang="en-US" dirty="0"/>
              <a:t>Boehm presented his first model (COCOMO 81) in late 1970s based on a study of 63 projects.</a:t>
            </a:r>
          </a:p>
          <a:p>
            <a:pPr algn="just"/>
            <a:r>
              <a:rPr lang="en-US" dirty="0"/>
              <a:t>This basic model was built around the equation</a:t>
            </a:r>
          </a:p>
          <a:p>
            <a:pPr marL="0" indent="0" algn="ctr">
              <a:buNone/>
            </a:pPr>
            <a:r>
              <a:rPr lang="en-US" b="1" i="1" dirty="0"/>
              <a:t>Effort = c (size)</a:t>
            </a:r>
            <a:r>
              <a:rPr lang="en-US" b="1" i="1" baseline="30000" dirty="0"/>
              <a:t>k</a:t>
            </a:r>
            <a:endParaRPr lang="en-US" b="1" i="1" dirty="0"/>
          </a:p>
          <a:p>
            <a:endParaRPr lang="en-US" dirty="0"/>
          </a:p>
        </p:txBody>
      </p:sp>
    </p:spTree>
    <p:extLst>
      <p:ext uri="{BB962C8B-B14F-4D97-AF65-F5344CB8AC3E}">
        <p14:creationId xmlns:p14="http://schemas.microsoft.com/office/powerpoint/2010/main" val="36235206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COCOMO II: A Parametric </a:t>
            </a:r>
            <a:br>
              <a:rPr lang="en-US" b="1" u="sng" dirty="0"/>
            </a:br>
            <a:r>
              <a:rPr lang="en-US" b="1" u="sng" dirty="0"/>
              <a:t>Productivity Model</a:t>
            </a:r>
            <a:endParaRPr lang="en-US" u="sng" dirty="0"/>
          </a:p>
        </p:txBody>
      </p:sp>
      <p:sp>
        <p:nvSpPr>
          <p:cNvPr id="3" name="Content Placeholder 2"/>
          <p:cNvSpPr>
            <a:spLocks noGrp="1"/>
          </p:cNvSpPr>
          <p:nvPr>
            <p:ph idx="1"/>
          </p:nvPr>
        </p:nvSpPr>
        <p:spPr/>
        <p:txBody>
          <a:bodyPr>
            <a:normAutofit/>
          </a:bodyPr>
          <a:lstStyle/>
          <a:p>
            <a:pPr algn="just"/>
            <a:r>
              <a:rPr lang="en-US" sz="2800" dirty="0" smtClean="0"/>
              <a:t>Effort was measured in </a:t>
            </a:r>
            <a:r>
              <a:rPr lang="en-US" sz="2800" i="1" dirty="0" smtClean="0"/>
              <a:t>pm, </a:t>
            </a:r>
            <a:r>
              <a:rPr lang="en-US" sz="2800" dirty="0" smtClean="0"/>
              <a:t>size was measured in </a:t>
            </a:r>
            <a:r>
              <a:rPr lang="en-US" sz="2800" i="1" dirty="0" err="1" smtClean="0"/>
              <a:t>kdsi</a:t>
            </a:r>
            <a:r>
              <a:rPr lang="en-US" sz="2800" i="1" dirty="0" smtClean="0"/>
              <a:t>, </a:t>
            </a:r>
            <a:r>
              <a:rPr lang="en-US" sz="2800" dirty="0" smtClean="0"/>
              <a:t>and </a:t>
            </a:r>
            <a:r>
              <a:rPr lang="en-US" sz="2800" i="1" dirty="0" smtClean="0"/>
              <a:t>c </a:t>
            </a:r>
            <a:r>
              <a:rPr lang="en-US" sz="2800" dirty="0" smtClean="0"/>
              <a:t>and </a:t>
            </a:r>
            <a:r>
              <a:rPr lang="en-US" sz="2800" i="1" dirty="0" smtClean="0"/>
              <a:t>k </a:t>
            </a:r>
            <a:r>
              <a:rPr lang="en-US" sz="2800" dirty="0" smtClean="0"/>
              <a:t>were constants.</a:t>
            </a:r>
          </a:p>
          <a:p>
            <a:pPr algn="just"/>
            <a:r>
              <a:rPr lang="en-US" sz="2800" dirty="0" smtClean="0"/>
              <a:t>The first step was to derive an estimate of the system size in terms of </a:t>
            </a:r>
            <a:r>
              <a:rPr lang="en-US" sz="2800" i="1" dirty="0" err="1" smtClean="0"/>
              <a:t>kdsi</a:t>
            </a:r>
            <a:r>
              <a:rPr lang="en-US" sz="2800" dirty="0" smtClean="0"/>
              <a:t>. The constants </a:t>
            </a:r>
            <a:r>
              <a:rPr lang="en-US" sz="2800" i="1" dirty="0" smtClean="0"/>
              <a:t>c </a:t>
            </a:r>
            <a:r>
              <a:rPr lang="en-US" sz="2800" dirty="0" smtClean="0"/>
              <a:t>and </a:t>
            </a:r>
            <a:r>
              <a:rPr lang="en-US" sz="2800" i="1" dirty="0" smtClean="0"/>
              <a:t>k </a:t>
            </a:r>
            <a:r>
              <a:rPr lang="en-US" sz="2800" dirty="0" smtClean="0"/>
              <a:t>depend on whether the system could be classified as organic, semi-detached or embedded.</a:t>
            </a:r>
          </a:p>
          <a:p>
            <a:pPr algn="just"/>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306050650"/>
              </p:ext>
            </p:extLst>
          </p:nvPr>
        </p:nvGraphicFramePr>
        <p:xfrm>
          <a:off x="1524000" y="4419600"/>
          <a:ext cx="6096000" cy="148336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r>
                        <a:rPr lang="en-US" dirty="0" smtClean="0"/>
                        <a:t>System</a:t>
                      </a:r>
                      <a:r>
                        <a:rPr lang="en-US" baseline="0" dirty="0" smtClean="0"/>
                        <a:t> Type</a:t>
                      </a:r>
                      <a:endParaRPr lang="en-US" dirty="0"/>
                    </a:p>
                  </a:txBody>
                  <a:tcPr/>
                </a:tc>
                <a:tc>
                  <a:txBody>
                    <a:bodyPr/>
                    <a:lstStyle/>
                    <a:p>
                      <a:pPr algn="ctr"/>
                      <a:r>
                        <a:rPr lang="en-US" dirty="0" smtClean="0"/>
                        <a:t>C</a:t>
                      </a:r>
                      <a:endParaRPr lang="en-US" dirty="0"/>
                    </a:p>
                  </a:txBody>
                  <a:tcPr/>
                </a:tc>
                <a:tc>
                  <a:txBody>
                    <a:bodyPr/>
                    <a:lstStyle/>
                    <a:p>
                      <a:pPr algn="ctr"/>
                      <a:r>
                        <a:rPr lang="en-US" dirty="0" smtClean="0"/>
                        <a:t>k</a:t>
                      </a:r>
                      <a:endParaRPr lang="en-US" dirty="0"/>
                    </a:p>
                  </a:txBody>
                  <a:tcPr/>
                </a:tc>
              </a:tr>
              <a:tr h="370840">
                <a:tc>
                  <a:txBody>
                    <a:bodyPr/>
                    <a:lstStyle/>
                    <a:p>
                      <a:pPr algn="l"/>
                      <a:r>
                        <a:rPr lang="en-US" dirty="0" smtClean="0"/>
                        <a:t>Organic</a:t>
                      </a:r>
                      <a:endParaRPr lang="en-US" dirty="0"/>
                    </a:p>
                  </a:txBody>
                  <a:tcPr/>
                </a:tc>
                <a:tc>
                  <a:txBody>
                    <a:bodyPr/>
                    <a:lstStyle/>
                    <a:p>
                      <a:pPr algn="ctr"/>
                      <a:r>
                        <a:rPr lang="en-US" dirty="0" smtClean="0"/>
                        <a:t>2.4</a:t>
                      </a:r>
                      <a:endParaRPr lang="en-US" dirty="0"/>
                    </a:p>
                  </a:txBody>
                  <a:tcPr/>
                </a:tc>
                <a:tc>
                  <a:txBody>
                    <a:bodyPr/>
                    <a:lstStyle/>
                    <a:p>
                      <a:pPr algn="ctr"/>
                      <a:r>
                        <a:rPr lang="en-US" dirty="0" smtClean="0"/>
                        <a:t>1.05</a:t>
                      </a:r>
                      <a:endParaRPr lang="en-US" dirty="0"/>
                    </a:p>
                  </a:txBody>
                  <a:tcPr/>
                </a:tc>
              </a:tr>
              <a:tr h="370840">
                <a:tc>
                  <a:txBody>
                    <a:bodyPr/>
                    <a:lstStyle/>
                    <a:p>
                      <a:pPr algn="l"/>
                      <a:r>
                        <a:rPr lang="en-US" dirty="0" smtClean="0"/>
                        <a:t>Semi-detached</a:t>
                      </a:r>
                      <a:endParaRPr lang="en-US" dirty="0"/>
                    </a:p>
                  </a:txBody>
                  <a:tcPr/>
                </a:tc>
                <a:tc>
                  <a:txBody>
                    <a:bodyPr/>
                    <a:lstStyle/>
                    <a:p>
                      <a:pPr algn="ctr"/>
                      <a:r>
                        <a:rPr lang="en-US" dirty="0" smtClean="0"/>
                        <a:t>3.0</a:t>
                      </a:r>
                      <a:endParaRPr lang="en-US" dirty="0"/>
                    </a:p>
                  </a:txBody>
                  <a:tcPr/>
                </a:tc>
                <a:tc>
                  <a:txBody>
                    <a:bodyPr/>
                    <a:lstStyle/>
                    <a:p>
                      <a:pPr algn="ctr"/>
                      <a:r>
                        <a:rPr lang="en-US" dirty="0" smtClean="0"/>
                        <a:t>1.12</a:t>
                      </a:r>
                      <a:endParaRPr lang="en-US" dirty="0"/>
                    </a:p>
                  </a:txBody>
                  <a:tcPr/>
                </a:tc>
              </a:tr>
              <a:tr h="370840">
                <a:tc>
                  <a:txBody>
                    <a:bodyPr/>
                    <a:lstStyle/>
                    <a:p>
                      <a:pPr algn="l"/>
                      <a:r>
                        <a:rPr lang="en-US" dirty="0" smtClean="0"/>
                        <a:t>Embedded</a:t>
                      </a:r>
                      <a:endParaRPr lang="en-US" dirty="0"/>
                    </a:p>
                  </a:txBody>
                  <a:tcPr/>
                </a:tc>
                <a:tc>
                  <a:txBody>
                    <a:bodyPr/>
                    <a:lstStyle/>
                    <a:p>
                      <a:pPr algn="ctr"/>
                      <a:r>
                        <a:rPr lang="en-US" dirty="0" smtClean="0"/>
                        <a:t>3.6</a:t>
                      </a:r>
                      <a:endParaRPr lang="en-US" dirty="0"/>
                    </a:p>
                  </a:txBody>
                  <a:tcPr/>
                </a:tc>
                <a:tc>
                  <a:txBody>
                    <a:bodyPr/>
                    <a:lstStyle/>
                    <a:p>
                      <a:pPr algn="ctr"/>
                      <a:r>
                        <a:rPr lang="en-US" dirty="0" smtClean="0"/>
                        <a:t>1.20</a:t>
                      </a:r>
                      <a:endParaRPr lang="en-US" dirty="0"/>
                    </a:p>
                  </a:txBody>
                  <a:tcPr/>
                </a:tc>
              </a:tr>
            </a:tbl>
          </a:graphicData>
        </a:graphic>
      </p:graphicFrame>
    </p:spTree>
    <p:extLst>
      <p:ext uri="{BB962C8B-B14F-4D97-AF65-F5344CB8AC3E}">
        <p14:creationId xmlns:p14="http://schemas.microsoft.com/office/powerpoint/2010/main" val="906451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Difficulties in Estimation</a:t>
            </a:r>
            <a:endParaRPr lang="en-US" b="1" u="sng" dirty="0"/>
          </a:p>
        </p:txBody>
      </p:sp>
      <p:sp>
        <p:nvSpPr>
          <p:cNvPr id="3" name="Content Placeholder 2"/>
          <p:cNvSpPr>
            <a:spLocks noGrp="1"/>
          </p:cNvSpPr>
          <p:nvPr>
            <p:ph idx="1"/>
          </p:nvPr>
        </p:nvSpPr>
        <p:spPr/>
        <p:txBody>
          <a:bodyPr>
            <a:normAutofit fontScale="92500" lnSpcReduction="10000"/>
          </a:bodyPr>
          <a:lstStyle/>
          <a:p>
            <a:pPr algn="just"/>
            <a:r>
              <a:rPr lang="en-US" dirty="0"/>
              <a:t>Nature of software </a:t>
            </a:r>
            <a:r>
              <a:rPr lang="en-US" dirty="0" smtClean="0"/>
              <a:t>.</a:t>
            </a:r>
          </a:p>
          <a:p>
            <a:pPr lvl="1" algn="just"/>
            <a:r>
              <a:rPr lang="en-US" dirty="0" smtClean="0"/>
              <a:t>Complexity </a:t>
            </a:r>
            <a:r>
              <a:rPr lang="en-US" dirty="0"/>
              <a:t>and invisibility of software .</a:t>
            </a:r>
          </a:p>
          <a:p>
            <a:pPr algn="just"/>
            <a:r>
              <a:rPr lang="en-US" dirty="0" smtClean="0"/>
              <a:t>Subjective </a:t>
            </a:r>
            <a:r>
              <a:rPr lang="en-US" dirty="0"/>
              <a:t>nature </a:t>
            </a:r>
            <a:r>
              <a:rPr lang="en-US" dirty="0" smtClean="0"/>
              <a:t>of estimating</a:t>
            </a:r>
          </a:p>
          <a:p>
            <a:pPr lvl="1" algn="just"/>
            <a:r>
              <a:rPr lang="en-US" dirty="0" smtClean="0"/>
              <a:t>Under-estimating </a:t>
            </a:r>
            <a:r>
              <a:rPr lang="en-US" dirty="0"/>
              <a:t>small </a:t>
            </a:r>
            <a:r>
              <a:rPr lang="en-US" dirty="0" smtClean="0"/>
              <a:t>tasks</a:t>
            </a:r>
          </a:p>
          <a:p>
            <a:pPr lvl="1" algn="just"/>
            <a:r>
              <a:rPr lang="en-US" smtClean="0"/>
              <a:t>Over-estimating </a:t>
            </a:r>
            <a:r>
              <a:rPr lang="en-US" dirty="0"/>
              <a:t>large ones .</a:t>
            </a:r>
          </a:p>
          <a:p>
            <a:pPr algn="just"/>
            <a:r>
              <a:rPr lang="en-US" dirty="0" smtClean="0"/>
              <a:t>Political pressures</a:t>
            </a:r>
          </a:p>
          <a:p>
            <a:pPr lvl="1" algn="just"/>
            <a:r>
              <a:rPr lang="en-US" dirty="0" smtClean="0"/>
              <a:t>Different </a:t>
            </a:r>
            <a:r>
              <a:rPr lang="en-US" dirty="0"/>
              <a:t>objectives of people in an </a:t>
            </a:r>
            <a:r>
              <a:rPr lang="en-US" dirty="0" smtClean="0"/>
              <a:t>organization</a:t>
            </a:r>
          </a:p>
          <a:p>
            <a:pPr lvl="1" algn="just"/>
            <a:r>
              <a:rPr lang="en-US" dirty="0" smtClean="0"/>
              <a:t>Managers </a:t>
            </a:r>
            <a:r>
              <a:rPr lang="en-US" dirty="0"/>
              <a:t>may wish to reduce estimated costs in order to </a:t>
            </a:r>
            <a:r>
              <a:rPr lang="en-US" dirty="0" smtClean="0"/>
              <a:t>win support </a:t>
            </a:r>
            <a:r>
              <a:rPr lang="en-US" dirty="0"/>
              <a:t>for acceptance of a project proposal</a:t>
            </a:r>
          </a:p>
        </p:txBody>
      </p:sp>
    </p:spTree>
    <p:extLst>
      <p:ext uri="{BB962C8B-B14F-4D97-AF65-F5344CB8AC3E}">
        <p14:creationId xmlns:p14="http://schemas.microsoft.com/office/powerpoint/2010/main" val="29510274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COCOMO II: A Parametric </a:t>
            </a:r>
            <a:br>
              <a:rPr lang="en-US" b="1" u="sng" dirty="0"/>
            </a:br>
            <a:r>
              <a:rPr lang="en-US" b="1" u="sng" dirty="0"/>
              <a:t>Productivity Model</a:t>
            </a:r>
            <a:endParaRPr lang="en-US" u="sng" dirty="0"/>
          </a:p>
        </p:txBody>
      </p:sp>
      <p:sp>
        <p:nvSpPr>
          <p:cNvPr id="3" name="Content Placeholder 2"/>
          <p:cNvSpPr>
            <a:spLocks noGrp="1"/>
          </p:cNvSpPr>
          <p:nvPr>
            <p:ph idx="1"/>
          </p:nvPr>
        </p:nvSpPr>
        <p:spPr/>
        <p:txBody>
          <a:bodyPr>
            <a:normAutofit fontScale="92500" lnSpcReduction="20000"/>
          </a:bodyPr>
          <a:lstStyle/>
          <a:p>
            <a:pPr algn="just"/>
            <a:r>
              <a:rPr lang="en-US" b="1" i="1" dirty="0" smtClean="0"/>
              <a:t>Organic Mode:</a:t>
            </a:r>
            <a:r>
              <a:rPr lang="en-US" dirty="0" smtClean="0"/>
              <a:t> This would typically be the case when relatively small teams develop software in a highly familiar in-house environment, system being developed is small and interface requirements are flexible.</a:t>
            </a:r>
          </a:p>
          <a:p>
            <a:pPr algn="just"/>
            <a:r>
              <a:rPr lang="en-US" b="1" i="1" dirty="0" smtClean="0"/>
              <a:t>Embedded Mode:</a:t>
            </a:r>
            <a:r>
              <a:rPr lang="en-US" dirty="0" smtClean="0"/>
              <a:t> Product being developed had to operate within very tight constraints and changes to the system are very costly.</a:t>
            </a:r>
          </a:p>
          <a:p>
            <a:pPr algn="just"/>
            <a:r>
              <a:rPr lang="en-US" b="1" i="1" dirty="0" smtClean="0"/>
              <a:t>Semi-detached Mode:</a:t>
            </a:r>
            <a:r>
              <a:rPr lang="en-US" dirty="0" smtClean="0"/>
              <a:t> This combined elements of the organic and the embedded modes or have characteristics that came between the two.</a:t>
            </a:r>
            <a:endParaRPr lang="en-US" dirty="0"/>
          </a:p>
        </p:txBody>
      </p:sp>
    </p:spTree>
    <p:extLst>
      <p:ext uri="{BB962C8B-B14F-4D97-AF65-F5344CB8AC3E}">
        <p14:creationId xmlns:p14="http://schemas.microsoft.com/office/powerpoint/2010/main" val="13943049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COCOMO II: A Parametric </a:t>
            </a:r>
            <a:br>
              <a:rPr lang="en-US" b="1" u="sng" dirty="0"/>
            </a:br>
            <a:r>
              <a:rPr lang="en-US" b="1" u="sng" dirty="0"/>
              <a:t>Productivity Model</a:t>
            </a:r>
          </a:p>
        </p:txBody>
      </p:sp>
      <p:sp>
        <p:nvSpPr>
          <p:cNvPr id="3" name="Content Placeholder 2"/>
          <p:cNvSpPr>
            <a:spLocks noGrp="1"/>
          </p:cNvSpPr>
          <p:nvPr>
            <p:ph idx="1"/>
          </p:nvPr>
        </p:nvSpPr>
        <p:spPr/>
        <p:txBody>
          <a:bodyPr>
            <a:normAutofit fontScale="92500" lnSpcReduction="20000"/>
          </a:bodyPr>
          <a:lstStyle/>
          <a:p>
            <a:pPr algn="just"/>
            <a:r>
              <a:rPr lang="en-US" dirty="0" smtClean="0"/>
              <a:t>Over years, Barry </a:t>
            </a:r>
            <a:r>
              <a:rPr lang="en-US" dirty="0"/>
              <a:t>B</a:t>
            </a:r>
            <a:r>
              <a:rPr lang="en-US" dirty="0" smtClean="0"/>
              <a:t>oehm and his co-workers have refined a family of cost estimation models of which the latest one is COCOMO II (developed in 1995, published in 2000).</a:t>
            </a:r>
          </a:p>
          <a:p>
            <a:pPr algn="just"/>
            <a:r>
              <a:rPr lang="en-US" dirty="0" smtClean="0"/>
              <a:t>It uses various multipliers and exponents, values of which have been set initially by experts.</a:t>
            </a:r>
          </a:p>
          <a:p>
            <a:pPr algn="just"/>
            <a:r>
              <a:rPr lang="en-US" dirty="0" smtClean="0"/>
              <a:t>A database containing the performance details of executed projects has been built up and is periodically analyzed so that the expert judgements can be progressively replaced by the values derived from actual projects.</a:t>
            </a:r>
            <a:endParaRPr lang="en-US" dirty="0"/>
          </a:p>
        </p:txBody>
      </p:sp>
    </p:spTree>
    <p:extLst>
      <p:ext uri="{BB962C8B-B14F-4D97-AF65-F5344CB8AC3E}">
        <p14:creationId xmlns:p14="http://schemas.microsoft.com/office/powerpoint/2010/main" val="34118068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COCOMO II: A Parametric </a:t>
            </a:r>
            <a:br>
              <a:rPr lang="en-US" b="1" u="sng" dirty="0"/>
            </a:br>
            <a:r>
              <a:rPr lang="en-US" b="1" u="sng" dirty="0"/>
              <a:t>Productivity Model</a:t>
            </a:r>
            <a:endParaRPr lang="en-US" u="sng" dirty="0"/>
          </a:p>
        </p:txBody>
      </p:sp>
      <p:sp>
        <p:nvSpPr>
          <p:cNvPr id="3" name="Content Placeholder 2"/>
          <p:cNvSpPr>
            <a:spLocks noGrp="1"/>
          </p:cNvSpPr>
          <p:nvPr>
            <p:ph idx="1"/>
          </p:nvPr>
        </p:nvSpPr>
        <p:spPr/>
        <p:txBody>
          <a:bodyPr/>
          <a:lstStyle/>
          <a:p>
            <a:r>
              <a:rPr lang="en-US" dirty="0" smtClean="0"/>
              <a:t>Effort is calculated as</a:t>
            </a:r>
          </a:p>
          <a:p>
            <a:pPr marL="0" indent="0" algn="ctr">
              <a:buNone/>
            </a:pPr>
            <a:r>
              <a:rPr lang="en-US" b="1" i="1" dirty="0" smtClean="0"/>
              <a:t>Pm = A (size) </a:t>
            </a:r>
            <a:r>
              <a:rPr lang="en-US" b="1" i="1" baseline="30000" dirty="0" smtClean="0"/>
              <a:t>(sf) </a:t>
            </a:r>
            <a:r>
              <a:rPr lang="en-US" b="1" i="1" dirty="0"/>
              <a:t> </a:t>
            </a:r>
            <a:r>
              <a:rPr lang="en-US" b="1" i="1" dirty="0" smtClean="0"/>
              <a:t>*(em</a:t>
            </a:r>
            <a:r>
              <a:rPr lang="en-US" b="1" i="1" baseline="-25000" dirty="0" smtClean="0"/>
              <a:t>1</a:t>
            </a:r>
            <a:r>
              <a:rPr lang="en-US" b="1" i="1" dirty="0" smtClean="0"/>
              <a:t>) * (em</a:t>
            </a:r>
            <a:r>
              <a:rPr lang="en-US" b="1" i="1" baseline="-25000" dirty="0" smtClean="0"/>
              <a:t>2</a:t>
            </a:r>
            <a:r>
              <a:rPr lang="en-US" b="1" i="1" dirty="0" smtClean="0"/>
              <a:t>) * ….. * (</a:t>
            </a:r>
            <a:r>
              <a:rPr lang="en-US" b="1" i="1" dirty="0" err="1" smtClean="0"/>
              <a:t>em</a:t>
            </a:r>
            <a:r>
              <a:rPr lang="en-US" b="1" i="1" baseline="-25000" dirty="0" err="1" smtClean="0"/>
              <a:t>n</a:t>
            </a:r>
            <a:r>
              <a:rPr lang="en-US" b="1" i="1" dirty="0" smtClean="0"/>
              <a:t>)</a:t>
            </a:r>
          </a:p>
          <a:p>
            <a:r>
              <a:rPr lang="en-US" dirty="0" smtClean="0"/>
              <a:t>A is a constant (2.94), size is measured in </a:t>
            </a:r>
            <a:r>
              <a:rPr lang="en-US" dirty="0" err="1" smtClean="0"/>
              <a:t>kdsi</a:t>
            </a:r>
            <a:r>
              <a:rPr lang="en-US" dirty="0" smtClean="0"/>
              <a:t> and sf is the exponent scale factor calculated as</a:t>
            </a:r>
          </a:p>
          <a:p>
            <a:pPr marL="0" indent="0" algn="ctr">
              <a:buNone/>
            </a:pPr>
            <a:r>
              <a:rPr lang="en-US" b="1" i="1" dirty="0" smtClean="0"/>
              <a:t>Sf = B + 0.01 * ∑ (exponent driver ratings)</a:t>
            </a:r>
          </a:p>
          <a:p>
            <a:r>
              <a:rPr lang="en-US" dirty="0" smtClean="0"/>
              <a:t>B is a constant currently set at 0.91.</a:t>
            </a:r>
            <a:endParaRPr lang="en-US" dirty="0"/>
          </a:p>
        </p:txBody>
      </p:sp>
    </p:spTree>
    <p:extLst>
      <p:ext uri="{BB962C8B-B14F-4D97-AF65-F5344CB8AC3E}">
        <p14:creationId xmlns:p14="http://schemas.microsoft.com/office/powerpoint/2010/main" val="1749070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COCOMO II: A Parametric </a:t>
            </a:r>
            <a:br>
              <a:rPr lang="en-US" b="1" u="sng" dirty="0"/>
            </a:br>
            <a:r>
              <a:rPr lang="en-US" b="1" u="sng" dirty="0"/>
              <a:t>Productivity Model</a:t>
            </a:r>
            <a:endParaRPr lang="en-US" u="sng" dirty="0"/>
          </a:p>
        </p:txBody>
      </p:sp>
      <p:sp>
        <p:nvSpPr>
          <p:cNvPr id="3" name="Content Placeholder 2"/>
          <p:cNvSpPr>
            <a:spLocks noGrp="1"/>
          </p:cNvSpPr>
          <p:nvPr>
            <p:ph idx="1"/>
          </p:nvPr>
        </p:nvSpPr>
        <p:spPr/>
        <p:txBody>
          <a:bodyPr/>
          <a:lstStyle/>
          <a:p>
            <a:pPr algn="just"/>
            <a:r>
              <a:rPr lang="en-US" dirty="0" smtClean="0"/>
              <a:t>The qualities that govern the exponent drivers are</a:t>
            </a:r>
          </a:p>
          <a:p>
            <a:pPr algn="just"/>
            <a:r>
              <a:rPr lang="en-US" b="1" i="1" dirty="0" smtClean="0"/>
              <a:t>Precedentedness (PREC):</a:t>
            </a:r>
            <a:r>
              <a:rPr lang="en-US" dirty="0" smtClean="0"/>
              <a:t> This quality is the degree to which there are precedents or similar past cases for the current project. The greater the novelty of the new system, the more uncertainty there is and higher the value given to the exponent driver  .</a:t>
            </a:r>
            <a:endParaRPr lang="en-US" dirty="0"/>
          </a:p>
        </p:txBody>
      </p:sp>
    </p:spTree>
    <p:extLst>
      <p:ext uri="{BB962C8B-B14F-4D97-AF65-F5344CB8AC3E}">
        <p14:creationId xmlns:p14="http://schemas.microsoft.com/office/powerpoint/2010/main" val="7842967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COCOMO II: A Parametric </a:t>
            </a:r>
            <a:br>
              <a:rPr lang="en-US" b="1" u="sng" dirty="0"/>
            </a:br>
            <a:r>
              <a:rPr lang="en-US" b="1" u="sng" dirty="0"/>
              <a:t>Productivity Model</a:t>
            </a:r>
            <a:endParaRPr lang="en-US" u="sng" dirty="0"/>
          </a:p>
        </p:txBody>
      </p:sp>
      <p:sp>
        <p:nvSpPr>
          <p:cNvPr id="3" name="Content Placeholder 2"/>
          <p:cNvSpPr>
            <a:spLocks noGrp="1"/>
          </p:cNvSpPr>
          <p:nvPr>
            <p:ph idx="1"/>
          </p:nvPr>
        </p:nvSpPr>
        <p:spPr/>
        <p:txBody>
          <a:bodyPr>
            <a:normAutofit lnSpcReduction="10000"/>
          </a:bodyPr>
          <a:lstStyle/>
          <a:p>
            <a:pPr algn="just"/>
            <a:r>
              <a:rPr lang="en-US" b="1" i="1" dirty="0" smtClean="0"/>
              <a:t>Development Flexibility (FLEX): </a:t>
            </a:r>
            <a:r>
              <a:rPr lang="en-US" dirty="0" smtClean="0"/>
              <a:t>This reflects the number of different ways there are of meeting the requirements. The less flexibility there is, the higher the value of exponent driver.</a:t>
            </a:r>
          </a:p>
          <a:p>
            <a:pPr algn="just"/>
            <a:r>
              <a:rPr lang="en-US" b="1" i="1" dirty="0" smtClean="0"/>
              <a:t>Risk Resolution (RESL): </a:t>
            </a:r>
            <a:r>
              <a:rPr lang="en-US" dirty="0" smtClean="0"/>
              <a:t>This reflects the degree of uncertainty about the requirements. If they are liable to change then a high value would be given to this exponent driver.</a:t>
            </a:r>
            <a:endParaRPr lang="en-US" dirty="0"/>
          </a:p>
        </p:txBody>
      </p:sp>
    </p:spTree>
    <p:extLst>
      <p:ext uri="{BB962C8B-B14F-4D97-AF65-F5344CB8AC3E}">
        <p14:creationId xmlns:p14="http://schemas.microsoft.com/office/powerpoint/2010/main" val="40040457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COCOMO II: A Parametric </a:t>
            </a:r>
            <a:br>
              <a:rPr lang="en-US" b="1" u="sng" dirty="0"/>
            </a:br>
            <a:r>
              <a:rPr lang="en-US" b="1" u="sng" dirty="0"/>
              <a:t>Productivity Model</a:t>
            </a:r>
            <a:endParaRPr lang="en-US" u="sng" dirty="0"/>
          </a:p>
        </p:txBody>
      </p:sp>
      <p:sp>
        <p:nvSpPr>
          <p:cNvPr id="3" name="Content Placeholder 2"/>
          <p:cNvSpPr>
            <a:spLocks noGrp="1"/>
          </p:cNvSpPr>
          <p:nvPr>
            <p:ph idx="1"/>
          </p:nvPr>
        </p:nvSpPr>
        <p:spPr/>
        <p:txBody>
          <a:bodyPr>
            <a:normAutofit lnSpcReduction="10000"/>
          </a:bodyPr>
          <a:lstStyle/>
          <a:p>
            <a:pPr algn="just"/>
            <a:r>
              <a:rPr lang="en-US" b="1" i="1" dirty="0" smtClean="0"/>
              <a:t>Team Cohesion (TEAM):</a:t>
            </a:r>
            <a:r>
              <a:rPr lang="en-US" dirty="0" smtClean="0"/>
              <a:t> This reflects the degree to which there is a large dispersed team as opposed to there being a small tightly knit team.</a:t>
            </a:r>
          </a:p>
          <a:p>
            <a:pPr algn="just"/>
            <a:r>
              <a:rPr lang="en-US" b="1" i="1" dirty="0" smtClean="0"/>
              <a:t>Process Maturity (PMAT):</a:t>
            </a:r>
            <a:r>
              <a:rPr lang="en-US" dirty="0" smtClean="0"/>
              <a:t> The more structured and organized the way the software is produced, the lower the uncertainty and lower the rating for this exponent driver. </a:t>
            </a:r>
            <a:endParaRPr lang="en-US" dirty="0"/>
          </a:p>
        </p:txBody>
      </p:sp>
    </p:spTree>
    <p:extLst>
      <p:ext uri="{BB962C8B-B14F-4D97-AF65-F5344CB8AC3E}">
        <p14:creationId xmlns:p14="http://schemas.microsoft.com/office/powerpoint/2010/main" val="39897322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COCOMO II: A Parametric </a:t>
            </a:r>
            <a:br>
              <a:rPr lang="en-US" b="1" u="sng" dirty="0"/>
            </a:br>
            <a:r>
              <a:rPr lang="en-US" b="1" u="sng" dirty="0"/>
              <a:t>Productivity Model</a:t>
            </a:r>
            <a:endParaRPr lang="en-US" u="sng" dirty="0"/>
          </a:p>
        </p:txBody>
      </p:sp>
      <p:sp>
        <p:nvSpPr>
          <p:cNvPr id="3" name="Content Placeholder 2"/>
          <p:cNvSpPr>
            <a:spLocks noGrp="1"/>
          </p:cNvSpPr>
          <p:nvPr>
            <p:ph idx="1"/>
          </p:nvPr>
        </p:nvSpPr>
        <p:spPr/>
        <p:txBody>
          <a:bodyPr/>
          <a:lstStyle/>
          <a:p>
            <a:pPr algn="just"/>
            <a:r>
              <a:rPr lang="en-US" dirty="0" smtClean="0"/>
              <a:t>Each of the scale factors for a project is rated according to a range of judgements: very low, low, nominal, high, very high and extra high. There is a number related to each rating of the individual scale factors.</a:t>
            </a:r>
            <a:endParaRPr lang="en-US" dirty="0"/>
          </a:p>
        </p:txBody>
      </p:sp>
    </p:spTree>
    <p:extLst>
      <p:ext uri="{BB962C8B-B14F-4D97-AF65-F5344CB8AC3E}">
        <p14:creationId xmlns:p14="http://schemas.microsoft.com/office/powerpoint/2010/main" val="1922929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COCOMO II: A Parametric </a:t>
            </a:r>
            <a:br>
              <a:rPr lang="en-US" b="1" u="sng" dirty="0"/>
            </a:br>
            <a:r>
              <a:rPr lang="en-US" b="1" u="sng" dirty="0"/>
              <a:t>Productivity Model</a:t>
            </a:r>
            <a:endParaRPr lang="en-US" u="sng"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5800" y="1676400"/>
            <a:ext cx="7924800" cy="4572000"/>
          </a:xfrm>
        </p:spPr>
      </p:pic>
    </p:spTree>
    <p:extLst>
      <p:ext uri="{BB962C8B-B14F-4D97-AF65-F5344CB8AC3E}">
        <p14:creationId xmlns:p14="http://schemas.microsoft.com/office/powerpoint/2010/main" val="199098351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Activity 4</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A new project has average novelty for the software supplier who is going to execute it and is thus given a nominal rating on this account for </a:t>
            </a:r>
            <a:r>
              <a:rPr lang="en-US" dirty="0" err="1" smtClean="0"/>
              <a:t>precedentedness</a:t>
            </a:r>
            <a:r>
              <a:rPr lang="en-US" dirty="0" smtClean="0"/>
              <a:t>. Development flexibility is high, but requirements may change radically and so the risk resolution exponent is rated very low. The development team are all located in the same office and this leads to team cohesion being rated as very high, but the software house as a whole tends to be very informal  in its standards and procedures and the process maturity driver has therefore been given a rating of low.</a:t>
            </a:r>
          </a:p>
          <a:p>
            <a:pPr lvl="1" algn="just"/>
            <a:r>
              <a:rPr lang="en-US" dirty="0" smtClean="0"/>
              <a:t>What would be the scale factor (sf) in this case?</a:t>
            </a:r>
          </a:p>
          <a:p>
            <a:pPr lvl="1" algn="just"/>
            <a:r>
              <a:rPr lang="en-US" dirty="0" smtClean="0"/>
              <a:t>What would be the estimate of effort, if the size of the application was estimated as 2000 LOC.</a:t>
            </a:r>
            <a:endParaRPr lang="en-US" dirty="0"/>
          </a:p>
        </p:txBody>
      </p:sp>
    </p:spTree>
    <p:extLst>
      <p:ext uri="{BB962C8B-B14F-4D97-AF65-F5344CB8AC3E}">
        <p14:creationId xmlns:p14="http://schemas.microsoft.com/office/powerpoint/2010/main" val="24211829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Cost Estimation</a:t>
            </a:r>
            <a:endParaRPr lang="en-US" b="1" u="sng" dirty="0"/>
          </a:p>
        </p:txBody>
      </p:sp>
      <p:sp>
        <p:nvSpPr>
          <p:cNvPr id="3" name="Content Placeholder 2"/>
          <p:cNvSpPr>
            <a:spLocks noGrp="1"/>
          </p:cNvSpPr>
          <p:nvPr>
            <p:ph idx="1"/>
          </p:nvPr>
        </p:nvSpPr>
        <p:spPr/>
        <p:txBody>
          <a:bodyPr>
            <a:normAutofit lnSpcReduction="10000"/>
          </a:bodyPr>
          <a:lstStyle/>
          <a:p>
            <a:pPr algn="just"/>
            <a:r>
              <a:rPr lang="en-US" dirty="0" smtClean="0"/>
              <a:t>Project cost can be obtained by multiplying the estimated effort with the man-power cost per month.</a:t>
            </a:r>
          </a:p>
          <a:p>
            <a:pPr algn="just"/>
            <a:r>
              <a:rPr lang="en-US" b="1" i="1" dirty="0" smtClean="0"/>
              <a:t>Activity 5:</a:t>
            </a:r>
            <a:r>
              <a:rPr lang="en-US" dirty="0" smtClean="0"/>
              <a:t> Assume that the size of an organic type software product is estimated to be 32,000 lines of source code. Assume that the average salary of a software developer is $2,000 per month. Determine the amount of staff cost to develop the product.</a:t>
            </a:r>
            <a:endParaRPr lang="en-US" dirty="0"/>
          </a:p>
        </p:txBody>
      </p:sp>
    </p:spTree>
    <p:extLst>
      <p:ext uri="{BB962C8B-B14F-4D97-AF65-F5344CB8AC3E}">
        <p14:creationId xmlns:p14="http://schemas.microsoft.com/office/powerpoint/2010/main" val="3895051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Difficulties in Estimation</a:t>
            </a:r>
            <a:endParaRPr lang="en-US" u="sng" dirty="0"/>
          </a:p>
        </p:txBody>
      </p:sp>
      <p:sp>
        <p:nvSpPr>
          <p:cNvPr id="3" name="Content Placeholder 2"/>
          <p:cNvSpPr>
            <a:spLocks noGrp="1"/>
          </p:cNvSpPr>
          <p:nvPr>
            <p:ph idx="1"/>
          </p:nvPr>
        </p:nvSpPr>
        <p:spPr/>
        <p:txBody>
          <a:bodyPr>
            <a:normAutofit/>
          </a:bodyPr>
          <a:lstStyle/>
          <a:p>
            <a:pPr algn="just"/>
            <a:r>
              <a:rPr lang="en-US" dirty="0"/>
              <a:t>Changing </a:t>
            </a:r>
            <a:r>
              <a:rPr lang="en-US" dirty="0" smtClean="0"/>
              <a:t>technologies</a:t>
            </a:r>
          </a:p>
          <a:p>
            <a:pPr lvl="1" algn="just"/>
            <a:r>
              <a:rPr lang="en-US" dirty="0" smtClean="0"/>
              <a:t>Technology </a:t>
            </a:r>
            <a:r>
              <a:rPr lang="en-US" dirty="0"/>
              <a:t>is rapidly changing , making the </a:t>
            </a:r>
            <a:r>
              <a:rPr lang="en-US" dirty="0" smtClean="0"/>
              <a:t>experience of </a:t>
            </a:r>
            <a:r>
              <a:rPr lang="en-US" dirty="0"/>
              <a:t>previous project estimates difficult to use in new ones .</a:t>
            </a:r>
          </a:p>
          <a:p>
            <a:pPr algn="just"/>
            <a:r>
              <a:rPr lang="en-US" dirty="0" smtClean="0"/>
              <a:t>Lack of homogeneity of project experience</a:t>
            </a:r>
            <a:endParaRPr lang="en-US" dirty="0"/>
          </a:p>
          <a:p>
            <a:pPr lvl="1" algn="just"/>
            <a:r>
              <a:rPr lang="en-US" dirty="0" smtClean="0"/>
              <a:t>Experience </a:t>
            </a:r>
            <a:r>
              <a:rPr lang="en-US" dirty="0"/>
              <a:t>on one project may not be applicable </a:t>
            </a:r>
            <a:r>
              <a:rPr lang="en-US" dirty="0" smtClean="0"/>
              <a:t>to another.</a:t>
            </a:r>
            <a:endParaRPr lang="en-US" dirty="0"/>
          </a:p>
        </p:txBody>
      </p:sp>
    </p:spTree>
    <p:extLst>
      <p:ext uri="{BB962C8B-B14F-4D97-AF65-F5344CB8AC3E}">
        <p14:creationId xmlns:p14="http://schemas.microsoft.com/office/powerpoint/2010/main" val="69615058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Reading</a:t>
            </a:r>
            <a:endParaRPr lang="en-US" b="1" u="sng" dirty="0"/>
          </a:p>
        </p:txBody>
      </p:sp>
      <p:sp>
        <p:nvSpPr>
          <p:cNvPr id="3" name="Content Placeholder 2"/>
          <p:cNvSpPr>
            <a:spLocks noGrp="1"/>
          </p:cNvSpPr>
          <p:nvPr>
            <p:ph idx="1"/>
          </p:nvPr>
        </p:nvSpPr>
        <p:spPr/>
        <p:txBody>
          <a:bodyPr/>
          <a:lstStyle/>
          <a:p>
            <a:pPr algn="just"/>
            <a:r>
              <a:rPr lang="en-US" dirty="0" smtClean="0"/>
              <a:t>[Chapter#5] “Software Project Management by Bob Hughes and Mike Cotterell, McGraw-Hill Education; 6th Edition (2009). ISBN-10: 0077122798”.</a:t>
            </a:r>
          </a:p>
          <a:p>
            <a:pPr algn="just">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Where are the Estimates done?</a:t>
            </a:r>
            <a:endParaRPr lang="en-US" b="1" u="sng" dirty="0"/>
          </a:p>
        </p:txBody>
      </p:sp>
      <p:sp>
        <p:nvSpPr>
          <p:cNvPr id="3" name="Content Placeholder 2"/>
          <p:cNvSpPr>
            <a:spLocks noGrp="1"/>
          </p:cNvSpPr>
          <p:nvPr>
            <p:ph idx="1"/>
          </p:nvPr>
        </p:nvSpPr>
        <p:spPr/>
        <p:txBody>
          <a:bodyPr>
            <a:normAutofit lnSpcReduction="10000"/>
          </a:bodyPr>
          <a:lstStyle/>
          <a:p>
            <a:pPr marL="0" indent="0" algn="just">
              <a:buNone/>
            </a:pPr>
            <a:r>
              <a:rPr lang="en-US" dirty="0"/>
              <a:t>Estimates are carried out at different stages of a </a:t>
            </a:r>
            <a:r>
              <a:rPr lang="en-US" dirty="0" smtClean="0"/>
              <a:t>software project </a:t>
            </a:r>
            <a:r>
              <a:rPr lang="en-US" dirty="0"/>
              <a:t>for a variety of reasons .</a:t>
            </a:r>
          </a:p>
          <a:p>
            <a:pPr algn="just"/>
            <a:r>
              <a:rPr lang="en-US" dirty="0" smtClean="0"/>
              <a:t>Feasibility study</a:t>
            </a:r>
          </a:p>
          <a:p>
            <a:pPr lvl="1" algn="just"/>
            <a:r>
              <a:rPr lang="en-US" dirty="0" smtClean="0"/>
              <a:t>Estimates </a:t>
            </a:r>
            <a:r>
              <a:rPr lang="en-US" dirty="0"/>
              <a:t>here conforms that the benefits of the </a:t>
            </a:r>
            <a:r>
              <a:rPr lang="en-US" dirty="0" smtClean="0"/>
              <a:t>potential system </a:t>
            </a:r>
            <a:r>
              <a:rPr lang="en-US" dirty="0"/>
              <a:t>will justify the </a:t>
            </a:r>
            <a:r>
              <a:rPr lang="en-US" dirty="0" smtClean="0"/>
              <a:t>costs</a:t>
            </a:r>
          </a:p>
          <a:p>
            <a:pPr algn="just"/>
            <a:r>
              <a:rPr lang="en-US" dirty="0" smtClean="0"/>
              <a:t>Strategic planning</a:t>
            </a:r>
          </a:p>
          <a:p>
            <a:pPr lvl="1" algn="just"/>
            <a:r>
              <a:rPr lang="en-US" dirty="0" smtClean="0"/>
              <a:t>Project </a:t>
            </a:r>
            <a:r>
              <a:rPr lang="en-US" dirty="0"/>
              <a:t>portfolio management </a:t>
            </a:r>
            <a:r>
              <a:rPr lang="en-US" dirty="0" smtClean="0"/>
              <a:t>is involved here. Benefits </a:t>
            </a:r>
            <a:r>
              <a:rPr lang="en-US" dirty="0"/>
              <a:t>and costs of </a:t>
            </a:r>
            <a:r>
              <a:rPr lang="en-US" dirty="0" smtClean="0"/>
              <a:t>new projects are estimated to allocate </a:t>
            </a:r>
            <a:r>
              <a:rPr lang="en-US" dirty="0"/>
              <a:t>priorities </a:t>
            </a:r>
            <a:r>
              <a:rPr lang="en-US" dirty="0" smtClean="0"/>
              <a:t>.</a:t>
            </a:r>
          </a:p>
        </p:txBody>
      </p:sp>
    </p:spTree>
    <p:extLst>
      <p:ext uri="{BB962C8B-B14F-4D97-AF65-F5344CB8AC3E}">
        <p14:creationId xmlns:p14="http://schemas.microsoft.com/office/powerpoint/2010/main" val="2007937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Where are the Estimates done?</a:t>
            </a:r>
            <a:endParaRPr lang="en-US" u="sng" dirty="0"/>
          </a:p>
        </p:txBody>
      </p:sp>
      <p:sp>
        <p:nvSpPr>
          <p:cNvPr id="3" name="Content Placeholder 2"/>
          <p:cNvSpPr>
            <a:spLocks noGrp="1"/>
          </p:cNvSpPr>
          <p:nvPr>
            <p:ph idx="1"/>
          </p:nvPr>
        </p:nvSpPr>
        <p:spPr/>
        <p:txBody>
          <a:bodyPr>
            <a:normAutofit/>
          </a:bodyPr>
          <a:lstStyle/>
          <a:p>
            <a:pPr algn="just"/>
            <a:r>
              <a:rPr lang="en-US" dirty="0"/>
              <a:t>System </a:t>
            </a:r>
            <a:r>
              <a:rPr lang="en-US" dirty="0" smtClean="0"/>
              <a:t>specification</a:t>
            </a:r>
          </a:p>
          <a:p>
            <a:pPr lvl="1" algn="just"/>
            <a:r>
              <a:rPr lang="en-US" dirty="0" smtClean="0"/>
              <a:t>Design of a system shows that how </a:t>
            </a:r>
            <a:r>
              <a:rPr lang="en-US" dirty="0"/>
              <a:t>user requirements will be fulfilled </a:t>
            </a:r>
            <a:r>
              <a:rPr lang="en-US" dirty="0" smtClean="0"/>
              <a:t>.</a:t>
            </a:r>
          </a:p>
          <a:p>
            <a:pPr lvl="1" algn="just"/>
            <a:r>
              <a:rPr lang="en-US" dirty="0" smtClean="0"/>
              <a:t>Different design approaches can be considered for a single requirement specification.</a:t>
            </a:r>
          </a:p>
          <a:p>
            <a:pPr lvl="1" algn="just"/>
            <a:r>
              <a:rPr lang="en-US" dirty="0" smtClean="0"/>
              <a:t>The effort </a:t>
            </a:r>
            <a:r>
              <a:rPr lang="en-US" dirty="0"/>
              <a:t>needed to implement different </a:t>
            </a:r>
            <a:r>
              <a:rPr lang="en-US" dirty="0" smtClean="0"/>
              <a:t>design proposals is estimated here.</a:t>
            </a:r>
          </a:p>
          <a:p>
            <a:pPr lvl="1" algn="just"/>
            <a:r>
              <a:rPr lang="en-US" dirty="0" smtClean="0"/>
              <a:t>Estimates </a:t>
            </a:r>
            <a:r>
              <a:rPr lang="en-US" dirty="0"/>
              <a:t>at the design stage will also confirm that </a:t>
            </a:r>
            <a:r>
              <a:rPr lang="en-US" dirty="0" smtClean="0"/>
              <a:t>the feasibility </a:t>
            </a:r>
            <a:r>
              <a:rPr lang="en-US" dirty="0"/>
              <a:t>study is still </a:t>
            </a:r>
            <a:r>
              <a:rPr lang="en-US" dirty="0" smtClean="0"/>
              <a:t>valid.</a:t>
            </a:r>
            <a:endParaRPr lang="en-US" dirty="0"/>
          </a:p>
        </p:txBody>
      </p:sp>
    </p:spTree>
    <p:extLst>
      <p:ext uri="{BB962C8B-B14F-4D97-AF65-F5344CB8AC3E}">
        <p14:creationId xmlns:p14="http://schemas.microsoft.com/office/powerpoint/2010/main" val="444833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Where are the Estimates done?</a:t>
            </a:r>
            <a:endParaRPr lang="en-US" u="sng" dirty="0"/>
          </a:p>
        </p:txBody>
      </p:sp>
      <p:sp>
        <p:nvSpPr>
          <p:cNvPr id="3" name="Content Placeholder 2"/>
          <p:cNvSpPr>
            <a:spLocks noGrp="1"/>
          </p:cNvSpPr>
          <p:nvPr>
            <p:ph idx="1"/>
          </p:nvPr>
        </p:nvSpPr>
        <p:spPr/>
        <p:txBody>
          <a:bodyPr>
            <a:normAutofit fontScale="92500" lnSpcReduction="10000"/>
          </a:bodyPr>
          <a:lstStyle/>
          <a:p>
            <a:pPr algn="just"/>
            <a:r>
              <a:rPr lang="en-US" dirty="0"/>
              <a:t>Evaluation of suppliers </a:t>
            </a:r>
            <a:r>
              <a:rPr lang="en-US" dirty="0" smtClean="0"/>
              <a:t>proposals</a:t>
            </a:r>
          </a:p>
          <a:p>
            <a:pPr lvl="1" algn="just"/>
            <a:r>
              <a:rPr lang="en-US" dirty="0" smtClean="0"/>
              <a:t>A </a:t>
            </a:r>
            <a:r>
              <a:rPr lang="en-US" dirty="0"/>
              <a:t>manager could consider putting development </a:t>
            </a:r>
            <a:r>
              <a:rPr lang="en-US" dirty="0" smtClean="0"/>
              <a:t>out to tender.</a:t>
            </a:r>
          </a:p>
          <a:p>
            <a:pPr lvl="1" algn="just"/>
            <a:r>
              <a:rPr lang="en-US" dirty="0" smtClean="0"/>
              <a:t>Potential </a:t>
            </a:r>
            <a:r>
              <a:rPr lang="en-US" dirty="0"/>
              <a:t>contractors would examine the system </a:t>
            </a:r>
            <a:r>
              <a:rPr lang="en-US" dirty="0" smtClean="0"/>
              <a:t>specifications and </a:t>
            </a:r>
            <a:r>
              <a:rPr lang="en-US" dirty="0"/>
              <a:t>produce estimates ( their bid </a:t>
            </a:r>
            <a:r>
              <a:rPr lang="en-US" dirty="0" smtClean="0"/>
              <a:t>).</a:t>
            </a:r>
          </a:p>
          <a:p>
            <a:pPr lvl="1" algn="just"/>
            <a:r>
              <a:rPr lang="en-US" dirty="0" smtClean="0"/>
              <a:t>The </a:t>
            </a:r>
            <a:r>
              <a:rPr lang="en-US" dirty="0"/>
              <a:t>manager can still produce his own estimates why </a:t>
            </a:r>
            <a:r>
              <a:rPr lang="en-US" dirty="0" smtClean="0"/>
              <a:t>?</a:t>
            </a:r>
          </a:p>
          <a:p>
            <a:pPr lvl="2" algn="just"/>
            <a:r>
              <a:rPr lang="en-US" dirty="0" smtClean="0"/>
              <a:t>To </a:t>
            </a:r>
            <a:r>
              <a:rPr lang="en-US" dirty="0"/>
              <a:t>question a bid </a:t>
            </a:r>
            <a:r>
              <a:rPr lang="en-US" dirty="0" smtClean="0"/>
              <a:t>that seems </a:t>
            </a:r>
            <a:r>
              <a:rPr lang="en-US" dirty="0"/>
              <a:t>too low which </a:t>
            </a:r>
            <a:r>
              <a:rPr lang="en-US" dirty="0" smtClean="0"/>
              <a:t>could be </a:t>
            </a:r>
            <a:r>
              <a:rPr lang="en-US" dirty="0"/>
              <a:t>an indication of a bad understanding of the </a:t>
            </a:r>
            <a:r>
              <a:rPr lang="en-US" dirty="0" smtClean="0"/>
              <a:t>system specifications .</a:t>
            </a:r>
          </a:p>
          <a:p>
            <a:pPr lvl="2" algn="just"/>
            <a:r>
              <a:rPr lang="en-US" dirty="0" smtClean="0"/>
              <a:t>Or </a:t>
            </a:r>
            <a:r>
              <a:rPr lang="en-US" dirty="0"/>
              <a:t>to compare the bids to in-house development</a:t>
            </a:r>
          </a:p>
        </p:txBody>
      </p:sp>
    </p:spTree>
    <p:extLst>
      <p:ext uri="{BB962C8B-B14F-4D97-AF65-F5344CB8AC3E}">
        <p14:creationId xmlns:p14="http://schemas.microsoft.com/office/powerpoint/2010/main" val="2151048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Where are the Estimates done?</a:t>
            </a:r>
            <a:endParaRPr lang="en-US" u="sng" dirty="0"/>
          </a:p>
        </p:txBody>
      </p:sp>
      <p:sp>
        <p:nvSpPr>
          <p:cNvPr id="3" name="Content Placeholder 2"/>
          <p:cNvSpPr>
            <a:spLocks noGrp="1"/>
          </p:cNvSpPr>
          <p:nvPr>
            <p:ph idx="1"/>
          </p:nvPr>
        </p:nvSpPr>
        <p:spPr/>
        <p:txBody>
          <a:bodyPr>
            <a:normAutofit/>
          </a:bodyPr>
          <a:lstStyle/>
          <a:p>
            <a:pPr algn="just"/>
            <a:r>
              <a:rPr lang="en-US" dirty="0"/>
              <a:t>Project </a:t>
            </a:r>
            <a:r>
              <a:rPr lang="en-US" dirty="0" smtClean="0"/>
              <a:t>planning</a:t>
            </a:r>
          </a:p>
          <a:p>
            <a:pPr lvl="1" algn="just"/>
            <a:r>
              <a:rPr lang="en-US" dirty="0" smtClean="0"/>
              <a:t>As </a:t>
            </a:r>
            <a:r>
              <a:rPr lang="en-US" dirty="0"/>
              <a:t>the planning and implementation of the project </a:t>
            </a:r>
            <a:r>
              <a:rPr lang="en-US" dirty="0" smtClean="0"/>
              <a:t>becomes more detailed, more </a:t>
            </a:r>
            <a:r>
              <a:rPr lang="en-US" dirty="0"/>
              <a:t>estimates of smaller work components will be </a:t>
            </a:r>
            <a:r>
              <a:rPr lang="en-US" dirty="0" smtClean="0"/>
              <a:t>made. These will confirm </a:t>
            </a:r>
            <a:r>
              <a:rPr lang="en-US" dirty="0"/>
              <a:t>earlier broad </a:t>
            </a:r>
            <a:r>
              <a:rPr lang="en-US" dirty="0" smtClean="0"/>
              <a:t>estimates.</a:t>
            </a:r>
          </a:p>
        </p:txBody>
      </p:sp>
    </p:spTree>
    <p:extLst>
      <p:ext uri="{BB962C8B-B14F-4D97-AF65-F5344CB8AC3E}">
        <p14:creationId xmlns:p14="http://schemas.microsoft.com/office/powerpoint/2010/main" val="139817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736</TotalTime>
  <Words>3030</Words>
  <Application>Microsoft Office PowerPoint</Application>
  <PresentationFormat>On-screen Show (4:3)</PresentationFormat>
  <Paragraphs>275</Paragraphs>
  <Slides>50</Slides>
  <Notes>6</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SOFTWARE EFFORT ESTIMATION</vt:lpstr>
      <vt:lpstr> Contents </vt:lpstr>
      <vt:lpstr>Introduction</vt:lpstr>
      <vt:lpstr>Difficulties in Estimation</vt:lpstr>
      <vt:lpstr>Difficulties in Estimation</vt:lpstr>
      <vt:lpstr>Where are the Estimates done?</vt:lpstr>
      <vt:lpstr>Where are the Estimates done?</vt:lpstr>
      <vt:lpstr>Where are the Estimates done?</vt:lpstr>
      <vt:lpstr>Where are the Estimates done?</vt:lpstr>
      <vt:lpstr>Problems with over and  under estimates</vt:lpstr>
      <vt:lpstr>Problems with over and  under estimates</vt:lpstr>
      <vt:lpstr>Activity 1</vt:lpstr>
      <vt:lpstr>Activity 1</vt:lpstr>
      <vt:lpstr>Basis for software Effort Estimation</vt:lpstr>
      <vt:lpstr>The need for historical data</vt:lpstr>
      <vt:lpstr>Parameters to be estimated</vt:lpstr>
      <vt:lpstr>Measure of Work</vt:lpstr>
      <vt:lpstr>Measure of Work</vt:lpstr>
      <vt:lpstr>Measure of effort</vt:lpstr>
      <vt:lpstr>Software effort estimation techniques</vt:lpstr>
      <vt:lpstr>Software effort estimation techniques</vt:lpstr>
      <vt:lpstr>Expert Judgment</vt:lpstr>
      <vt:lpstr>Estimation by Analogy</vt:lpstr>
      <vt:lpstr>Estimation by Analogy</vt:lpstr>
      <vt:lpstr>Estimation by Analogy</vt:lpstr>
      <vt:lpstr>Estimation by Analogy</vt:lpstr>
      <vt:lpstr>Activity 2</vt:lpstr>
      <vt:lpstr>Bottom-up Estimation</vt:lpstr>
      <vt:lpstr>Bottom-up Estimation</vt:lpstr>
      <vt:lpstr>Top Down Estimation</vt:lpstr>
      <vt:lpstr>Function Points Mark II</vt:lpstr>
      <vt:lpstr>Function Points Mark II</vt:lpstr>
      <vt:lpstr>Function Points Mark II</vt:lpstr>
      <vt:lpstr>Function Points Mark II</vt:lpstr>
      <vt:lpstr>Function Points Mark II</vt:lpstr>
      <vt:lpstr>Function Points Mark II</vt:lpstr>
      <vt:lpstr>Activity 3</vt:lpstr>
      <vt:lpstr>COCOMO II: A Parametric  Productivity Model</vt:lpstr>
      <vt:lpstr>COCOMO II: A Parametric  Productivity Model</vt:lpstr>
      <vt:lpstr>COCOMO II: A Parametric  Productivity Model</vt:lpstr>
      <vt:lpstr>COCOMO II: A Parametric  Productivity Model</vt:lpstr>
      <vt:lpstr>COCOMO II: A Parametric  Productivity Model</vt:lpstr>
      <vt:lpstr>COCOMO II: A Parametric  Productivity Model</vt:lpstr>
      <vt:lpstr>COCOMO II: A Parametric  Productivity Model</vt:lpstr>
      <vt:lpstr>COCOMO II: A Parametric  Productivity Model</vt:lpstr>
      <vt:lpstr>COCOMO II: A Parametric  Productivity Model</vt:lpstr>
      <vt:lpstr>COCOMO II: A Parametric  Productivity Model</vt:lpstr>
      <vt:lpstr>Activity 4</vt:lpstr>
      <vt:lpstr>Cost Estimation</vt:lpstr>
      <vt:lpstr>Reading</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SOFTWARE PROJECT MANAGEMENT</dc:title>
  <dc:creator>ibrahim</dc:creator>
  <cp:lastModifiedBy>ok</cp:lastModifiedBy>
  <cp:revision>230</cp:revision>
  <dcterms:created xsi:type="dcterms:W3CDTF">2006-08-16T00:00:00Z</dcterms:created>
  <dcterms:modified xsi:type="dcterms:W3CDTF">2020-02-26T04:29:33Z</dcterms:modified>
</cp:coreProperties>
</file>