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0" r:id="rId2"/>
    <p:sldId id="311" r:id="rId3"/>
    <p:sldId id="312" r:id="rId4"/>
    <p:sldId id="256" r:id="rId5"/>
    <p:sldId id="258" r:id="rId6"/>
    <p:sldId id="259" r:id="rId7"/>
    <p:sldId id="260" r:id="rId8"/>
    <p:sldId id="261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301" r:id="rId31"/>
    <p:sldId id="302" r:id="rId32"/>
    <p:sldId id="304" r:id="rId33"/>
    <p:sldId id="307" r:id="rId34"/>
    <p:sldId id="30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CF34D-EE27-4D33-84AA-7CE8C1A1A37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A47CA-BA9A-46B3-B6D8-D1FD4B0725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9858" y="277114"/>
            <a:ext cx="50342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4535" y="1470405"/>
            <a:ext cx="7694929" cy="397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0"/>
            <a:ext cx="609600" cy="457200"/>
          </a:xfrm>
          <a:prstGeom prst="rect">
            <a:avLst/>
          </a:prstGeom>
          <a:noFill/>
        </p:spPr>
        <p:txBody>
          <a:bodyPr/>
          <a:lstStyle/>
          <a:p>
            <a:fld id="{C31C3B7F-85E4-4F96-8177-E5CDA2950A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CITES?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5700"/>
            <a:ext cx="7543800" cy="227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2400" smtClean="0"/>
              <a:t>CITES is the </a:t>
            </a:r>
            <a:r>
              <a:rPr lang="en-US" sz="2400" smtClean="0">
                <a:solidFill>
                  <a:srgbClr val="FFCC00"/>
                </a:solidFill>
              </a:rPr>
              <a:t>Convention on International Trade in Endangered Species of Wild Fauna and Flora</a:t>
            </a:r>
            <a:endParaRPr lang="en-US" sz="240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2400" smtClean="0"/>
              <a:t>It is also known as the Washington Convention, as it was concluded in Washington D.C.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685800" y="34290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4400" b="1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8340" y="1625473"/>
            <a:ext cx="7602855" cy="43065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90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latin typeface="Times New Roman"/>
                <a:cs typeface="Times New Roman"/>
              </a:rPr>
              <a:t>International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treaty.</a:t>
            </a:r>
            <a:endParaRPr sz="240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290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latin typeface="Times New Roman"/>
                <a:cs typeface="Times New Roman"/>
              </a:rPr>
              <a:t>Held on 2</a:t>
            </a:r>
            <a:r>
              <a:rPr sz="2400" baseline="24305" dirty="0">
                <a:latin typeface="Times New Roman"/>
                <a:cs typeface="Times New Roman"/>
              </a:rPr>
              <a:t>nd </a:t>
            </a:r>
            <a:r>
              <a:rPr sz="2400" dirty="0">
                <a:latin typeface="Times New Roman"/>
                <a:cs typeface="Times New Roman"/>
              </a:rPr>
              <a:t>Feb.1971,in Iran,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Ramsar.</a:t>
            </a:r>
            <a:endParaRPr sz="2400">
              <a:latin typeface="Times New Roman"/>
              <a:cs typeface="Times New Roman"/>
            </a:endParaRPr>
          </a:p>
          <a:p>
            <a:pPr marL="156210" algn="ctr">
              <a:lnSpc>
                <a:spcPct val="100000"/>
              </a:lnSpc>
              <a:spcBef>
                <a:spcPts val="29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Purpose:-</a:t>
            </a:r>
            <a:endParaRPr sz="24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285"/>
              </a:spcBef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b="1" dirty="0">
                <a:latin typeface="Times New Roman"/>
                <a:cs typeface="Times New Roman"/>
              </a:rPr>
              <a:t>Conservation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b="1" spc="-5" dirty="0">
                <a:latin typeface="Times New Roman"/>
                <a:cs typeface="Times New Roman"/>
              </a:rPr>
              <a:t>sustainable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wetlands.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imes New Roman"/>
                <a:cs typeface="Times New Roman"/>
              </a:rPr>
              <a:t>Stop the </a:t>
            </a:r>
            <a:r>
              <a:rPr sz="2400" b="1" spc="-5" dirty="0">
                <a:latin typeface="Times New Roman"/>
                <a:cs typeface="Times New Roman"/>
              </a:rPr>
              <a:t>encroachment </a:t>
            </a:r>
            <a:r>
              <a:rPr sz="2400" dirty="0">
                <a:latin typeface="Times New Roman"/>
                <a:cs typeface="Times New Roman"/>
              </a:rPr>
              <a:t>and loss 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wetlands.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3250">
              <a:latin typeface="Times New Roman"/>
              <a:cs typeface="Times New Roman"/>
            </a:endParaRPr>
          </a:p>
          <a:p>
            <a:pPr marL="527685" marR="5080" indent="-514984">
              <a:lnSpc>
                <a:spcPts val="2590"/>
              </a:lnSpc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spc="-10" dirty="0">
                <a:latin typeface="Times New Roman"/>
                <a:cs typeface="Times New Roman"/>
              </a:rPr>
              <a:t>wise </a:t>
            </a:r>
            <a:r>
              <a:rPr sz="2400" b="1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of wetlands and its resources for 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benefit  of</a:t>
            </a:r>
            <a:r>
              <a:rPr sz="2400" spc="-5" dirty="0">
                <a:latin typeface="Times New Roman"/>
                <a:cs typeface="Times New Roman"/>
              </a:rPr>
              <a:t> mankind.</a:t>
            </a:r>
            <a:endParaRPr sz="2400">
              <a:latin typeface="Times New Roman"/>
              <a:cs typeface="Times New Roman"/>
            </a:endParaRPr>
          </a:p>
          <a:p>
            <a:pPr marL="527685" marR="999490" indent="-515620">
              <a:lnSpc>
                <a:spcPts val="2590"/>
              </a:lnSpc>
              <a:spcBef>
                <a:spcPts val="585"/>
              </a:spcBef>
              <a:tabLst>
                <a:tab pos="527685" algn="l"/>
              </a:tabLst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	</a:t>
            </a:r>
            <a:r>
              <a:rPr sz="2400" dirty="0">
                <a:latin typeface="Times New Roman"/>
                <a:cs typeface="Times New Roman"/>
              </a:rPr>
              <a:t>Provide </a:t>
            </a:r>
            <a:r>
              <a:rPr sz="2400" spc="-5" dirty="0">
                <a:latin typeface="Times New Roman"/>
                <a:cs typeface="Times New Roman"/>
              </a:rPr>
              <a:t>framework </a:t>
            </a:r>
            <a:r>
              <a:rPr sz="2400" dirty="0">
                <a:latin typeface="Times New Roman"/>
                <a:cs typeface="Times New Roman"/>
              </a:rPr>
              <a:t>for National and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International  cooperation.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5638800" cy="1143000"/>
          </a:xfrm>
          <a:custGeom>
            <a:avLst/>
            <a:gdLst/>
            <a:ahLst/>
            <a:cxnLst/>
            <a:rect l="l" t="t" r="r" b="b"/>
            <a:pathLst>
              <a:path w="5638800" h="1143000">
                <a:moveTo>
                  <a:pt x="0" y="1143000"/>
                </a:moveTo>
                <a:lnTo>
                  <a:pt x="5638800" y="1143000"/>
                </a:lnTo>
                <a:lnTo>
                  <a:pt x="5638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DE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5638800" cy="1143000"/>
          </a:xfrm>
          <a:custGeom>
            <a:avLst/>
            <a:gdLst/>
            <a:ahLst/>
            <a:cxnLst/>
            <a:rect l="l" t="t" r="r" b="b"/>
            <a:pathLst>
              <a:path w="5638800" h="1143000">
                <a:moveTo>
                  <a:pt x="0" y="1143000"/>
                </a:moveTo>
                <a:lnTo>
                  <a:pt x="5638800" y="1143000"/>
                </a:lnTo>
                <a:lnTo>
                  <a:pt x="5638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57885" y="763269"/>
            <a:ext cx="5436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Ramsar Convention</a:t>
            </a:r>
            <a:r>
              <a:rPr sz="4000" spc="-90" dirty="0"/>
              <a:t> </a:t>
            </a:r>
            <a:r>
              <a:rPr sz="4000" dirty="0"/>
              <a:t>(Rc)</a:t>
            </a:r>
            <a:endParaRPr sz="4000"/>
          </a:p>
        </p:txBody>
      </p:sp>
      <p:sp>
        <p:nvSpPr>
          <p:cNvPr id="26" name="object 26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6919" y="1470405"/>
            <a:ext cx="7419975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1800" spc="-85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Convention </a:t>
            </a:r>
            <a:r>
              <a:rPr sz="2400" spc="-5" dirty="0">
                <a:latin typeface="Times New Roman"/>
                <a:cs typeface="Times New Roman"/>
              </a:rPr>
              <a:t>uses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broad definition</a:t>
            </a:r>
            <a:r>
              <a:rPr sz="2400" dirty="0">
                <a:latin typeface="Times New Roman"/>
                <a:cs typeface="Times New Roman"/>
              </a:rPr>
              <a:t> of wetlands.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288290" indent="-274955">
              <a:lnSpc>
                <a:spcPct val="100000"/>
              </a:lnSpc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1800" spc="-125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 includes all lakes and rivers, </a:t>
            </a:r>
            <a:r>
              <a:rPr sz="2400" spc="-5">
                <a:latin typeface="Times New Roman"/>
                <a:cs typeface="Times New Roman"/>
              </a:rPr>
              <a:t>underground </a:t>
            </a:r>
            <a:r>
              <a:rPr lang="en-US" sz="2400" spc="-5" dirty="0" smtClean="0">
                <a:latin typeface="Times New Roman"/>
                <a:cs typeface="Times New Roman"/>
              </a:rPr>
              <a:t>water</a:t>
            </a:r>
            <a:r>
              <a:rPr sz="2400" spc="-60" smtClean="0">
                <a:latin typeface="Times New Roman"/>
                <a:cs typeface="Times New Roman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,  </a:t>
            </a:r>
            <a:r>
              <a:rPr sz="2400" spc="-5" dirty="0">
                <a:latin typeface="Times New Roman"/>
                <a:cs typeface="Times New Roman"/>
              </a:rPr>
              <a:t>swamps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marshes.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200660" indent="-274955">
              <a:lnSpc>
                <a:spcPct val="100000"/>
              </a:lnSpc>
              <a:spcBef>
                <a:spcPts val="5"/>
              </a:spcBef>
            </a:pPr>
            <a:r>
              <a:rPr sz="1800" spc="365" smtClean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1800" spc="-90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400">
                <a:latin typeface="Times New Roman"/>
                <a:cs typeface="Times New Roman"/>
              </a:rPr>
              <a:t>Also </a:t>
            </a:r>
            <a:r>
              <a:rPr sz="2400" smtClean="0">
                <a:latin typeface="Times New Roman"/>
                <a:cs typeface="Times New Roman"/>
              </a:rPr>
              <a:t>include all </a:t>
            </a:r>
            <a:r>
              <a:rPr sz="2400" spc="-5" dirty="0">
                <a:latin typeface="Times New Roman"/>
                <a:cs typeface="Times New Roman"/>
              </a:rPr>
              <a:t>human-made </a:t>
            </a:r>
            <a:r>
              <a:rPr sz="2400" dirty="0">
                <a:latin typeface="Times New Roman"/>
                <a:cs typeface="Times New Roman"/>
              </a:rPr>
              <a:t>sites such </a:t>
            </a:r>
            <a:r>
              <a:rPr sz="2400" spc="-455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fish </a:t>
            </a:r>
            <a:r>
              <a:rPr sz="2400" dirty="0">
                <a:latin typeface="Times New Roman"/>
                <a:cs typeface="Times New Roman"/>
              </a:rPr>
              <a:t>ponds, rice paddies, reservoirs and </a:t>
            </a:r>
            <a:r>
              <a:rPr sz="2400" spc="-5" dirty="0">
                <a:latin typeface="Times New Roman"/>
                <a:cs typeface="Times New Roman"/>
              </a:rPr>
              <a:t>salt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pans.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E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606677" y="610869"/>
            <a:ext cx="219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</a:t>
            </a:r>
            <a:r>
              <a:rPr sz="4000" spc="-20" dirty="0"/>
              <a:t>T</a:t>
            </a:r>
            <a:r>
              <a:rPr sz="4000" spc="-10" dirty="0"/>
              <a:t>I…</a:t>
            </a:r>
            <a:endParaRPr sz="4000"/>
          </a:p>
        </p:txBody>
      </p:sp>
      <p:sp>
        <p:nvSpPr>
          <p:cNvPr id="26" name="object 26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4400" y="1752600"/>
            <a:ext cx="3057525" cy="640080"/>
          </a:xfrm>
          <a:prstGeom prst="rect">
            <a:avLst/>
          </a:prstGeom>
          <a:solidFill>
            <a:srgbClr val="76A776"/>
          </a:solidFill>
        </p:spPr>
        <p:txBody>
          <a:bodyPr vert="horz" wrap="square" lIns="0" tIns="154940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1220"/>
              </a:spcBef>
            </a:pPr>
            <a:r>
              <a:rPr sz="2800" b="1" dirty="0">
                <a:latin typeface="Times New Roman"/>
                <a:cs typeface="Times New Roman"/>
              </a:rPr>
              <a:t>Inland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wetlands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5591" y="2374392"/>
            <a:ext cx="3916679" cy="3707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00" y="2438400"/>
            <a:ext cx="3733800" cy="3525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550" y="2419350"/>
            <a:ext cx="3771900" cy="3563620"/>
          </a:xfrm>
          <a:custGeom>
            <a:avLst/>
            <a:gdLst/>
            <a:ahLst/>
            <a:cxnLst/>
            <a:rect l="l" t="t" r="r" b="b"/>
            <a:pathLst>
              <a:path w="3771900" h="3563620">
                <a:moveTo>
                  <a:pt x="0" y="3563112"/>
                </a:moveTo>
                <a:lnTo>
                  <a:pt x="3771900" y="3563112"/>
                </a:lnTo>
                <a:lnTo>
                  <a:pt x="3771900" y="0"/>
                </a:lnTo>
                <a:lnTo>
                  <a:pt x="0" y="0"/>
                </a:lnTo>
                <a:lnTo>
                  <a:pt x="0" y="356311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53000" y="1752600"/>
            <a:ext cx="3055620" cy="640080"/>
          </a:xfrm>
          <a:prstGeom prst="rect">
            <a:avLst/>
          </a:prstGeom>
          <a:solidFill>
            <a:srgbClr val="76A776"/>
          </a:solidFill>
        </p:spPr>
        <p:txBody>
          <a:bodyPr vert="horz" wrap="square" lIns="0" tIns="154940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1220"/>
              </a:spcBef>
            </a:pPr>
            <a:r>
              <a:rPr sz="2800" b="1" spc="-5" dirty="0">
                <a:latin typeface="Times New Roman"/>
                <a:cs typeface="Times New Roman"/>
              </a:rPr>
              <a:t>Marshes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32959" y="2374392"/>
            <a:ext cx="3944112" cy="3688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6967" y="2438400"/>
            <a:ext cx="3761232" cy="350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77917" y="2419350"/>
            <a:ext cx="3799840" cy="3543300"/>
          </a:xfrm>
          <a:custGeom>
            <a:avLst/>
            <a:gdLst/>
            <a:ahLst/>
            <a:cxnLst/>
            <a:rect l="l" t="t" r="r" b="b"/>
            <a:pathLst>
              <a:path w="3799840" h="3543300">
                <a:moveTo>
                  <a:pt x="0" y="3543300"/>
                </a:moveTo>
                <a:lnTo>
                  <a:pt x="3799332" y="3543300"/>
                </a:lnTo>
                <a:lnTo>
                  <a:pt x="3799332" y="0"/>
                </a:lnTo>
                <a:lnTo>
                  <a:pt x="0" y="0"/>
                </a:lnTo>
                <a:lnTo>
                  <a:pt x="0" y="3543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304800"/>
            <a:ext cx="5638800" cy="990600"/>
          </a:xfrm>
          <a:custGeom>
            <a:avLst/>
            <a:gdLst/>
            <a:ahLst/>
            <a:cxnLst/>
            <a:rect l="l" t="t" r="r" b="b"/>
            <a:pathLst>
              <a:path w="5638800" h="990600">
                <a:moveTo>
                  <a:pt x="0" y="990600"/>
                </a:moveTo>
                <a:lnTo>
                  <a:pt x="5638800" y="990600"/>
                </a:lnTo>
                <a:lnTo>
                  <a:pt x="5638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E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" y="304800"/>
            <a:ext cx="5638800" cy="990600"/>
          </a:xfrm>
          <a:custGeom>
            <a:avLst/>
            <a:gdLst/>
            <a:ahLst/>
            <a:cxnLst/>
            <a:rect l="l" t="t" r="r" b="b"/>
            <a:pathLst>
              <a:path w="5638800" h="990600">
                <a:moveTo>
                  <a:pt x="0" y="990600"/>
                </a:moveTo>
                <a:lnTo>
                  <a:pt x="5638800" y="990600"/>
                </a:lnTo>
                <a:lnTo>
                  <a:pt x="5638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591413" y="658113"/>
            <a:ext cx="536829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/>
              <a:t>Classification Of</a:t>
            </a:r>
            <a:r>
              <a:rPr sz="3700" spc="-75" dirty="0"/>
              <a:t> </a:t>
            </a:r>
            <a:r>
              <a:rPr sz="3700" spc="-30" dirty="0"/>
              <a:t>Wetlands</a:t>
            </a:r>
            <a:endParaRPr sz="3700"/>
          </a:p>
        </p:txBody>
      </p:sp>
      <p:sp>
        <p:nvSpPr>
          <p:cNvPr id="33" name="object 33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66800" y="1676400"/>
            <a:ext cx="3057525" cy="640080"/>
          </a:xfrm>
          <a:prstGeom prst="rect">
            <a:avLst/>
          </a:prstGeom>
          <a:solidFill>
            <a:srgbClr val="76A776"/>
          </a:solidFill>
        </p:spPr>
        <p:txBody>
          <a:bodyPr vert="horz" wrap="square" lIns="0" tIns="154940" rIns="0" bIns="0" rtlCol="0">
            <a:spAutoFit/>
          </a:bodyPr>
          <a:lstStyle/>
          <a:p>
            <a:pPr marL="940435">
              <a:lnSpc>
                <a:spcPct val="100000"/>
              </a:lnSpc>
              <a:spcBef>
                <a:spcPts val="1220"/>
              </a:spcBef>
            </a:pPr>
            <a:r>
              <a:rPr sz="2800" b="1" spc="-5" dirty="0">
                <a:latin typeface="Times New Roman"/>
                <a:cs typeface="Times New Roman"/>
              </a:rPr>
              <a:t>Swamps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2563" y="2298192"/>
            <a:ext cx="4059936" cy="406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6572" y="2362200"/>
            <a:ext cx="3877055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522" y="2343150"/>
            <a:ext cx="3915410" cy="3924300"/>
          </a:xfrm>
          <a:custGeom>
            <a:avLst/>
            <a:gdLst/>
            <a:ahLst/>
            <a:cxnLst/>
            <a:rect l="l" t="t" r="r" b="b"/>
            <a:pathLst>
              <a:path w="3915410" h="3924300">
                <a:moveTo>
                  <a:pt x="0" y="3924300"/>
                </a:moveTo>
                <a:lnTo>
                  <a:pt x="3915155" y="3924300"/>
                </a:lnTo>
                <a:lnTo>
                  <a:pt x="3915155" y="0"/>
                </a:lnTo>
                <a:lnTo>
                  <a:pt x="0" y="0"/>
                </a:lnTo>
                <a:lnTo>
                  <a:pt x="0" y="3924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105400" y="1676400"/>
            <a:ext cx="3055620" cy="587340"/>
          </a:xfrm>
          <a:prstGeom prst="rect">
            <a:avLst/>
          </a:prstGeom>
          <a:solidFill>
            <a:srgbClr val="76A776"/>
          </a:solidFill>
        </p:spPr>
        <p:txBody>
          <a:bodyPr vert="horz" wrap="square" lIns="0" tIns="154940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1220"/>
              </a:spcBef>
            </a:pPr>
            <a:r>
              <a:rPr sz="2800" b="1" spc="-5" smtClean="0">
                <a:latin typeface="Times New Roman"/>
                <a:cs typeface="Times New Roman"/>
              </a:rPr>
              <a:t>Rivers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12791" y="2298192"/>
            <a:ext cx="3726179" cy="4069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76800" y="2362200"/>
            <a:ext cx="3543300" cy="388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7750" y="2343150"/>
            <a:ext cx="3581400" cy="3924300"/>
          </a:xfrm>
          <a:custGeom>
            <a:avLst/>
            <a:gdLst/>
            <a:ahLst/>
            <a:cxnLst/>
            <a:rect l="l" t="t" r="r" b="b"/>
            <a:pathLst>
              <a:path w="3581400" h="3924300">
                <a:moveTo>
                  <a:pt x="0" y="3924300"/>
                </a:moveTo>
                <a:lnTo>
                  <a:pt x="3581400" y="3924300"/>
                </a:lnTo>
                <a:lnTo>
                  <a:pt x="3581400" y="0"/>
                </a:lnTo>
                <a:lnTo>
                  <a:pt x="0" y="0"/>
                </a:lnTo>
                <a:lnTo>
                  <a:pt x="0" y="3924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E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606677" y="610869"/>
            <a:ext cx="219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</a:t>
            </a:r>
            <a:r>
              <a:rPr sz="4000" spc="-20" dirty="0"/>
              <a:t>T</a:t>
            </a:r>
            <a:r>
              <a:rPr sz="4000" spc="-10" dirty="0"/>
              <a:t>I…</a:t>
            </a:r>
            <a:endParaRPr sz="4000"/>
          </a:p>
        </p:txBody>
      </p:sp>
      <p:sp>
        <p:nvSpPr>
          <p:cNvPr id="33" name="object 33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4400" y="1524000"/>
            <a:ext cx="3057525" cy="640080"/>
          </a:xfrm>
          <a:prstGeom prst="rect">
            <a:avLst/>
          </a:prstGeom>
          <a:solidFill>
            <a:srgbClr val="76A776"/>
          </a:solidFill>
        </p:spPr>
        <p:txBody>
          <a:bodyPr vert="horz" wrap="square" lIns="0" tIns="217804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1714"/>
              </a:spcBef>
            </a:pPr>
            <a:r>
              <a:rPr sz="2400" b="1" spc="-10" dirty="0">
                <a:latin typeface="Times New Roman"/>
                <a:cs typeface="Times New Roman"/>
              </a:rPr>
              <a:t>Mangroves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791" y="2221992"/>
            <a:ext cx="3764279" cy="4145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" y="2286000"/>
            <a:ext cx="3581400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6750" y="2266950"/>
            <a:ext cx="3619500" cy="4000500"/>
          </a:xfrm>
          <a:custGeom>
            <a:avLst/>
            <a:gdLst/>
            <a:ahLst/>
            <a:cxnLst/>
            <a:rect l="l" t="t" r="r" b="b"/>
            <a:pathLst>
              <a:path w="3619500" h="4000500">
                <a:moveTo>
                  <a:pt x="0" y="4000500"/>
                </a:moveTo>
                <a:lnTo>
                  <a:pt x="3619500" y="4000500"/>
                </a:lnTo>
                <a:lnTo>
                  <a:pt x="3619500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53000" y="1524000"/>
            <a:ext cx="3055620" cy="640080"/>
          </a:xfrm>
          <a:prstGeom prst="rect">
            <a:avLst/>
          </a:prstGeom>
          <a:solidFill>
            <a:srgbClr val="76A776"/>
          </a:solidFill>
        </p:spPr>
        <p:txBody>
          <a:bodyPr vert="horz" wrap="square" lIns="0" tIns="2178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4"/>
              </a:spcBef>
            </a:pPr>
            <a:r>
              <a:rPr sz="2400" b="1" spc="-5" dirty="0">
                <a:latin typeface="Times New Roman"/>
                <a:cs typeface="Times New Roman"/>
              </a:rPr>
              <a:t>Bogs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31791" y="2221992"/>
            <a:ext cx="4221479" cy="4145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5800" y="2286000"/>
            <a:ext cx="4038600" cy="396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76750" y="2266950"/>
            <a:ext cx="4076700" cy="4000500"/>
          </a:xfrm>
          <a:custGeom>
            <a:avLst/>
            <a:gdLst/>
            <a:ahLst/>
            <a:cxnLst/>
            <a:rect l="l" t="t" r="r" b="b"/>
            <a:pathLst>
              <a:path w="4076700" h="4000500">
                <a:moveTo>
                  <a:pt x="0" y="4000500"/>
                </a:moveTo>
                <a:lnTo>
                  <a:pt x="4076700" y="4000500"/>
                </a:lnTo>
                <a:lnTo>
                  <a:pt x="4076700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E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606677" y="610869"/>
            <a:ext cx="219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</a:t>
            </a:r>
            <a:r>
              <a:rPr sz="4000" spc="-20" dirty="0"/>
              <a:t>T</a:t>
            </a:r>
            <a:r>
              <a:rPr sz="4000" spc="-10" dirty="0"/>
              <a:t>I…</a:t>
            </a:r>
            <a:endParaRPr sz="4000"/>
          </a:p>
        </p:txBody>
      </p:sp>
      <p:sp>
        <p:nvSpPr>
          <p:cNvPr id="33" name="object 33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48000" y="1600200"/>
            <a:ext cx="3057525" cy="640080"/>
          </a:xfrm>
          <a:prstGeom prst="rect">
            <a:avLst/>
          </a:prstGeom>
          <a:solidFill>
            <a:srgbClr val="76A776"/>
          </a:solidFill>
        </p:spPr>
        <p:txBody>
          <a:bodyPr vert="horz" wrap="square" lIns="0" tIns="1549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220"/>
              </a:spcBef>
            </a:pPr>
            <a:r>
              <a:rPr sz="2800" b="1" dirty="0">
                <a:latin typeface="Times New Roman"/>
                <a:cs typeface="Times New Roman"/>
              </a:rPr>
              <a:t>Coastal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Wetlands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55591" y="2298192"/>
            <a:ext cx="4297679" cy="4145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9600" y="2362200"/>
            <a:ext cx="4114800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00550" y="2343150"/>
            <a:ext cx="4152900" cy="4000500"/>
          </a:xfrm>
          <a:custGeom>
            <a:avLst/>
            <a:gdLst/>
            <a:ahLst/>
            <a:cxnLst/>
            <a:rect l="l" t="t" r="r" b="b"/>
            <a:pathLst>
              <a:path w="4152900" h="4000500">
                <a:moveTo>
                  <a:pt x="0" y="4000500"/>
                </a:moveTo>
                <a:lnTo>
                  <a:pt x="4152900" y="4000500"/>
                </a:lnTo>
                <a:lnTo>
                  <a:pt x="4152900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591" y="2298192"/>
            <a:ext cx="3922776" cy="4145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600" y="2362200"/>
            <a:ext cx="3739896" cy="396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0550" y="2343150"/>
            <a:ext cx="3778250" cy="4000500"/>
          </a:xfrm>
          <a:custGeom>
            <a:avLst/>
            <a:gdLst/>
            <a:ahLst/>
            <a:cxnLst/>
            <a:rect l="l" t="t" r="r" b="b"/>
            <a:pathLst>
              <a:path w="3778250" h="4000500">
                <a:moveTo>
                  <a:pt x="0" y="4000500"/>
                </a:moveTo>
                <a:lnTo>
                  <a:pt x="3777996" y="4000500"/>
                </a:lnTo>
                <a:lnTo>
                  <a:pt x="3777996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E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606677" y="610869"/>
            <a:ext cx="219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</a:t>
            </a:r>
            <a:r>
              <a:rPr sz="4000" spc="-20" dirty="0"/>
              <a:t>T</a:t>
            </a:r>
            <a:r>
              <a:rPr sz="4000" spc="-10" dirty="0"/>
              <a:t>I…</a:t>
            </a:r>
            <a:endParaRPr sz="4000"/>
          </a:p>
        </p:txBody>
      </p:sp>
      <p:sp>
        <p:nvSpPr>
          <p:cNvPr id="32" name="object 32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1" y="2221992"/>
            <a:ext cx="4061460" cy="422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" y="2286000"/>
            <a:ext cx="3878579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550" y="2266950"/>
            <a:ext cx="3916679" cy="4076700"/>
          </a:xfrm>
          <a:custGeom>
            <a:avLst/>
            <a:gdLst/>
            <a:ahLst/>
            <a:cxnLst/>
            <a:rect l="l" t="t" r="r" b="b"/>
            <a:pathLst>
              <a:path w="3916679" h="4076700">
                <a:moveTo>
                  <a:pt x="0" y="4076700"/>
                </a:moveTo>
                <a:lnTo>
                  <a:pt x="3916679" y="4076700"/>
                </a:lnTo>
                <a:lnTo>
                  <a:pt x="3916679" y="0"/>
                </a:lnTo>
                <a:lnTo>
                  <a:pt x="0" y="0"/>
                </a:lnTo>
                <a:lnTo>
                  <a:pt x="0" y="407670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4191" y="2221992"/>
            <a:ext cx="4145279" cy="4221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8200" y="2286000"/>
            <a:ext cx="3962400" cy="403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29150" y="2266950"/>
            <a:ext cx="4000500" cy="4076700"/>
          </a:xfrm>
          <a:custGeom>
            <a:avLst/>
            <a:gdLst/>
            <a:ahLst/>
            <a:cxnLst/>
            <a:rect l="l" t="t" r="r" b="b"/>
            <a:pathLst>
              <a:path w="4000500" h="4076700">
                <a:moveTo>
                  <a:pt x="0" y="4076700"/>
                </a:moveTo>
                <a:lnTo>
                  <a:pt x="4000500" y="4076700"/>
                </a:lnTo>
                <a:lnTo>
                  <a:pt x="4000500" y="0"/>
                </a:lnTo>
                <a:lnTo>
                  <a:pt x="0" y="0"/>
                </a:lnTo>
                <a:lnTo>
                  <a:pt x="0" y="4076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0916" y="304800"/>
            <a:ext cx="6158865" cy="990600"/>
          </a:xfrm>
          <a:custGeom>
            <a:avLst/>
            <a:gdLst/>
            <a:ahLst/>
            <a:cxnLst/>
            <a:rect l="l" t="t" r="r" b="b"/>
            <a:pathLst>
              <a:path w="6158865" h="990600">
                <a:moveTo>
                  <a:pt x="0" y="990600"/>
                </a:moveTo>
                <a:lnTo>
                  <a:pt x="6158484" y="990600"/>
                </a:lnTo>
                <a:lnTo>
                  <a:pt x="6158484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E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0916" y="304800"/>
            <a:ext cx="6158865" cy="990600"/>
          </a:xfrm>
          <a:custGeom>
            <a:avLst/>
            <a:gdLst/>
            <a:ahLst/>
            <a:cxnLst/>
            <a:rect l="l" t="t" r="r" b="b"/>
            <a:pathLst>
              <a:path w="6158865" h="990600">
                <a:moveTo>
                  <a:pt x="0" y="990600"/>
                </a:moveTo>
                <a:lnTo>
                  <a:pt x="6158484" y="990600"/>
                </a:lnTo>
                <a:lnTo>
                  <a:pt x="6158484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49960" y="610869"/>
            <a:ext cx="5170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Human-made</a:t>
            </a:r>
            <a:r>
              <a:rPr sz="4000" spc="-90" dirty="0"/>
              <a:t> </a:t>
            </a:r>
            <a:r>
              <a:rPr sz="4000" spc="-30" dirty="0"/>
              <a:t>Wetlands</a:t>
            </a:r>
            <a:endParaRPr sz="4000"/>
          </a:p>
        </p:txBody>
      </p:sp>
      <p:sp>
        <p:nvSpPr>
          <p:cNvPr id="31" name="object 31"/>
          <p:cNvSpPr/>
          <p:nvPr/>
        </p:nvSpPr>
        <p:spPr>
          <a:xfrm>
            <a:off x="5100828" y="1524000"/>
            <a:ext cx="3057525" cy="640080"/>
          </a:xfrm>
          <a:custGeom>
            <a:avLst/>
            <a:gdLst/>
            <a:ahLst/>
            <a:cxnLst/>
            <a:rect l="l" t="t" r="r" b="b"/>
            <a:pathLst>
              <a:path w="3057525" h="640080">
                <a:moveTo>
                  <a:pt x="0" y="640079"/>
                </a:moveTo>
                <a:lnTo>
                  <a:pt x="3057144" y="640079"/>
                </a:lnTo>
                <a:lnTo>
                  <a:pt x="3057144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76A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463166" y="1545081"/>
            <a:ext cx="6186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28465" algn="l"/>
              </a:tabLst>
            </a:pPr>
            <a:r>
              <a:rPr sz="2100" spc="420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2100" spc="-320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Rice</a:t>
            </a:r>
            <a:r>
              <a:rPr sz="2800" b="1" dirty="0">
                <a:latin typeface="Times New Roman"/>
                <a:cs typeface="Times New Roman"/>
              </a:rPr>
              <a:t> Paddy	</a:t>
            </a:r>
            <a:r>
              <a:rPr sz="2100" spc="420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800" b="1" spc="-5" dirty="0">
                <a:latin typeface="Times New Roman"/>
                <a:cs typeface="Times New Roman"/>
              </a:rPr>
              <a:t>Fish  </a:t>
            </a:r>
            <a:r>
              <a:rPr sz="2800" b="1" spc="-95" dirty="0">
                <a:latin typeface="Times New Roman"/>
                <a:cs typeface="Times New Roman"/>
              </a:rPr>
              <a:t>Ponds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2140" y="1698701"/>
            <a:ext cx="7750809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spc="-85" dirty="0">
                <a:latin typeface="Times New Roman"/>
                <a:cs typeface="Times New Roman"/>
              </a:rPr>
              <a:t>USA’s </a:t>
            </a:r>
            <a:r>
              <a:rPr sz="2400" spc="-5" dirty="0">
                <a:latin typeface="Times New Roman"/>
                <a:cs typeface="Times New Roman"/>
              </a:rPr>
              <a:t>fish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wildlife service (USFWS) </a:t>
            </a:r>
            <a:r>
              <a:rPr sz="2400" dirty="0">
                <a:latin typeface="Times New Roman"/>
                <a:cs typeface="Times New Roman"/>
              </a:rPr>
              <a:t>has developed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180340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scheme of classification </a:t>
            </a:r>
            <a:r>
              <a:rPr sz="2400" dirty="0">
                <a:latin typeface="Times New Roman"/>
                <a:cs typeface="Times New Roman"/>
              </a:rPr>
              <a:t>of the national wetlands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inventory.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1800" spc="-65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According </a:t>
            </a:r>
            <a:r>
              <a:rPr sz="2400" dirty="0">
                <a:latin typeface="Times New Roman"/>
                <a:cs typeface="Times New Roman"/>
              </a:rPr>
              <a:t>to this 225 </a:t>
            </a:r>
            <a:r>
              <a:rPr sz="2400" spc="-5" dirty="0">
                <a:latin typeface="Times New Roman"/>
                <a:cs typeface="Times New Roman"/>
              </a:rPr>
              <a:t>wetlands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present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Pakistan… </a:t>
            </a:r>
            <a:r>
              <a:rPr sz="2400" spc="-360" dirty="0">
                <a:latin typeface="Times New Roman"/>
                <a:cs typeface="Times New Roman"/>
              </a:rPr>
              <a:t>i.e.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imes New Roman"/>
                <a:cs typeface="Times New Roman"/>
              </a:rPr>
              <a:t>Seasonally flooded agricultural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Font typeface="Times New Roman"/>
              <a:buAutoNum type="arabicPeriod"/>
            </a:pPr>
            <a:endParaRPr sz="35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Times New Roman"/>
                <a:cs typeface="Times New Roman"/>
              </a:rPr>
              <a:t>Ponds—farm </a:t>
            </a:r>
            <a:r>
              <a:rPr sz="2400" dirty="0">
                <a:latin typeface="Times New Roman"/>
                <a:cs typeface="Times New Roman"/>
              </a:rPr>
              <a:t>ponds, stock ponds, </a:t>
            </a:r>
            <a:r>
              <a:rPr sz="2400" spc="-5" dirty="0">
                <a:latin typeface="Times New Roman"/>
                <a:cs typeface="Times New Roman"/>
              </a:rPr>
              <a:t>small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tanks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Font typeface="Times New Roman"/>
              <a:buAutoNum type="arabicPeriod"/>
            </a:pPr>
            <a:endParaRPr sz="35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Times New Roman"/>
                <a:cs typeface="Times New Roman"/>
              </a:rPr>
              <a:t>Permanent </a:t>
            </a:r>
            <a:r>
              <a:rPr sz="2400" dirty="0">
                <a:latin typeface="Times New Roman"/>
                <a:cs typeface="Times New Roman"/>
              </a:rPr>
              <a:t>water of estuaries 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deltas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DE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155598" y="277114"/>
            <a:ext cx="4622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Wetland </a:t>
            </a:r>
            <a:r>
              <a:rPr spc="-5" dirty="0"/>
              <a:t>Inventories</a:t>
            </a:r>
            <a:r>
              <a:rPr spc="20" dirty="0"/>
              <a:t> </a:t>
            </a:r>
            <a:r>
              <a:rPr dirty="0"/>
              <a:t>Of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603373" y="825753"/>
            <a:ext cx="1729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Pakis</a:t>
            </a:r>
            <a:r>
              <a:rPr sz="3600" b="1" dirty="0">
                <a:latin typeface="Times New Roman"/>
                <a:cs typeface="Times New Roman"/>
              </a:rPr>
              <a:t>t</a:t>
            </a:r>
            <a:r>
              <a:rPr sz="3600" b="1" spc="-5" dirty="0">
                <a:latin typeface="Times New Roman"/>
                <a:cs typeface="Times New Roman"/>
              </a:rPr>
              <a:t>an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0719" y="1470405"/>
            <a:ext cx="7767955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1800" spc="-105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Significant and globally wetlands in 1976, only 9.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latin typeface="Times New Roman"/>
                <a:cs typeface="Times New Roman"/>
              </a:rPr>
              <a:t>Afterwards </a:t>
            </a:r>
            <a:r>
              <a:rPr sz="2400" dirty="0">
                <a:latin typeface="Times New Roman"/>
                <a:cs typeface="Times New Roman"/>
              </a:rPr>
              <a:t>2001, no. raised from</a:t>
            </a:r>
            <a:r>
              <a:rPr sz="2400" spc="-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9-16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latin typeface="Times New Roman"/>
                <a:cs typeface="Times New Roman"/>
              </a:rPr>
              <a:t>According to </a:t>
            </a:r>
            <a:r>
              <a:rPr sz="2400" spc="-5" dirty="0">
                <a:latin typeface="Times New Roman"/>
                <a:cs typeface="Times New Roman"/>
              </a:rPr>
              <a:t>Ramcar </a:t>
            </a:r>
            <a:r>
              <a:rPr sz="2400" dirty="0">
                <a:latin typeface="Times New Roman"/>
                <a:cs typeface="Times New Roman"/>
              </a:rPr>
              <a:t>site, currently</a:t>
            </a:r>
            <a:r>
              <a:rPr sz="2400" spc="-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1800" spc="-130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these 19 wetlands 7 are situated in </a:t>
            </a:r>
            <a:r>
              <a:rPr sz="2400">
                <a:latin typeface="Times New Roman"/>
                <a:cs typeface="Times New Roman"/>
              </a:rPr>
              <a:t>Sindh </a:t>
            </a:r>
            <a:r>
              <a:rPr sz="2400" smtClean="0">
                <a:latin typeface="Times New Roman"/>
                <a:cs typeface="Times New Roman"/>
              </a:rPr>
              <a:t>province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E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606677" y="610869"/>
            <a:ext cx="219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</a:t>
            </a:r>
            <a:r>
              <a:rPr sz="4000" spc="-20" dirty="0"/>
              <a:t>T</a:t>
            </a:r>
            <a:r>
              <a:rPr sz="4000" spc="-10" dirty="0"/>
              <a:t>I…</a:t>
            </a:r>
            <a:endParaRPr sz="4000"/>
          </a:p>
        </p:txBody>
      </p:sp>
      <p:sp>
        <p:nvSpPr>
          <p:cNvPr id="26" name="object 26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8408" y="1466088"/>
            <a:ext cx="7223759" cy="3906520"/>
          </a:xfrm>
          <a:custGeom>
            <a:avLst/>
            <a:gdLst/>
            <a:ahLst/>
            <a:cxnLst/>
            <a:rect l="l" t="t" r="r" b="b"/>
            <a:pathLst>
              <a:path w="7223759" h="3906520">
                <a:moveTo>
                  <a:pt x="0" y="3906012"/>
                </a:moveTo>
                <a:lnTo>
                  <a:pt x="7223759" y="3906012"/>
                </a:lnTo>
                <a:lnTo>
                  <a:pt x="7223759" y="0"/>
                </a:lnTo>
                <a:lnTo>
                  <a:pt x="0" y="0"/>
                </a:lnTo>
                <a:lnTo>
                  <a:pt x="0" y="3906012"/>
                </a:lnTo>
                <a:close/>
              </a:path>
            </a:pathLst>
          </a:custGeom>
          <a:solidFill>
            <a:srgbClr val="B0A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8408" y="1466088"/>
            <a:ext cx="7223759" cy="3906520"/>
          </a:xfrm>
          <a:custGeom>
            <a:avLst/>
            <a:gdLst/>
            <a:ahLst/>
            <a:cxnLst/>
            <a:rect l="l" t="t" r="r" b="b"/>
            <a:pathLst>
              <a:path w="7223759" h="3906520">
                <a:moveTo>
                  <a:pt x="0" y="3906012"/>
                </a:moveTo>
                <a:lnTo>
                  <a:pt x="7223759" y="3906012"/>
                </a:lnTo>
                <a:lnTo>
                  <a:pt x="7223759" y="0"/>
                </a:lnTo>
                <a:lnTo>
                  <a:pt x="0" y="0"/>
                </a:lnTo>
                <a:lnTo>
                  <a:pt x="0" y="3906012"/>
                </a:lnTo>
                <a:close/>
              </a:path>
            </a:pathLst>
          </a:custGeom>
          <a:ln w="76200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5916" y="1748027"/>
            <a:ext cx="4707635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9032" y="2845307"/>
            <a:ext cx="6662928" cy="1999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4100" y="3942588"/>
            <a:ext cx="4582667" cy="1999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48688" y="1990420"/>
            <a:ext cx="528383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7200" b="1" spc="-60" dirty="0">
                <a:latin typeface="Times New Roman"/>
                <a:cs typeface="Times New Roman"/>
              </a:rPr>
              <a:t>Wetland  </a:t>
            </a:r>
            <a:r>
              <a:rPr sz="7200" b="1" dirty="0">
                <a:latin typeface="Times New Roman"/>
                <a:cs typeface="Times New Roman"/>
              </a:rPr>
              <a:t>Complexes</a:t>
            </a:r>
            <a:r>
              <a:rPr sz="7200" b="1" spc="-95" dirty="0">
                <a:latin typeface="Times New Roman"/>
                <a:cs typeface="Times New Roman"/>
              </a:rPr>
              <a:t> </a:t>
            </a:r>
            <a:r>
              <a:rPr sz="7200" b="1" dirty="0">
                <a:latin typeface="Times New Roman"/>
                <a:cs typeface="Times New Roman"/>
              </a:rPr>
              <a:t>of  Pakistan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0"/>
            <a:ext cx="609600" cy="457200"/>
          </a:xfrm>
          <a:prstGeom prst="rect">
            <a:avLst/>
          </a:prstGeom>
          <a:noFill/>
        </p:spPr>
        <p:txBody>
          <a:bodyPr/>
          <a:lstStyle/>
          <a:p>
            <a:fld id="{E50DCFD9-CBFB-4D3A-900A-0FFBE467857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CITES?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smtClean="0"/>
              <a:t>CITES is an international convention that combines </a:t>
            </a:r>
            <a:r>
              <a:rPr lang="en-US" sz="2400" smtClean="0">
                <a:solidFill>
                  <a:srgbClr val="FFFF00"/>
                </a:solidFill>
              </a:rPr>
              <a:t>wildlife and trade themes</a:t>
            </a:r>
            <a:r>
              <a:rPr lang="en-US" sz="2400" smtClean="0"/>
              <a:t> with a legally binding instrument for achieving </a:t>
            </a:r>
            <a:r>
              <a:rPr lang="en-US" sz="2400" smtClean="0">
                <a:solidFill>
                  <a:srgbClr val="FF0000"/>
                </a:solidFill>
              </a:rPr>
              <a:t>conservation and sustainable use </a:t>
            </a:r>
            <a:r>
              <a:rPr lang="en-US" sz="2400" smtClean="0"/>
              <a:t>objectives</a:t>
            </a:r>
            <a:endParaRPr lang="en-GB" sz="2400" smtClean="0"/>
          </a:p>
        </p:txBody>
      </p:sp>
      <p:pic>
        <p:nvPicPr>
          <p:cNvPr id="153262" name="Picture 686" descr="leop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5" y="3302000"/>
            <a:ext cx="2765425" cy="21240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53263" name="Picture 6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303588"/>
            <a:ext cx="2857500" cy="2152650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med"/>
          </a:ln>
        </p:spPr>
      </p:pic>
      <p:pic>
        <p:nvPicPr>
          <p:cNvPr id="153264" name="Picture 688" descr="CattleyaTrian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305175"/>
            <a:ext cx="2816225" cy="21780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53265" name="Picture 689" descr="african_elepha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6563" y="3302000"/>
            <a:ext cx="2779712" cy="2170113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53266" name="Picture 690" descr="panther_chamele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7725" y="3327400"/>
            <a:ext cx="2832100" cy="21177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53267" name="Picture 691" descr="basking_shar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725" y="3330575"/>
            <a:ext cx="2847975" cy="21050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53268" name="Picture 6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22913" y="3282950"/>
            <a:ext cx="2779712" cy="2224088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med"/>
          </a:ln>
        </p:spPr>
      </p:pic>
      <p:pic>
        <p:nvPicPr>
          <p:cNvPr id="153269" name="Picture 693" descr="306-001-001-001 American alligator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8" y="3336925"/>
            <a:ext cx="2805112" cy="21113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53270" name="Picture 694" descr="Ramin_Pictur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61000" y="3308350"/>
            <a:ext cx="2841625" cy="2182813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53271" name="Picture 695" descr="218-003-005-025 Amazona viridigenali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7725" y="3333750"/>
            <a:ext cx="2841625" cy="21113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7183" name="Picture 696"/>
          <p:cNvPicPr>
            <a:picLocks noChangeAspect="1" noChangeArrowheads="1"/>
          </p:cNvPicPr>
          <p:nvPr/>
        </p:nvPicPr>
        <p:blipFill>
          <a:blip r:embed="rId13">
            <a:lum contrast="30000"/>
          </a:blip>
          <a:srcRect/>
          <a:stretch>
            <a:fillRect/>
          </a:stretch>
        </p:blipFill>
        <p:spPr bwMode="auto">
          <a:xfrm>
            <a:off x="3505200" y="2933700"/>
            <a:ext cx="2257425" cy="3162300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04800"/>
            <a:ext cx="5867400" cy="1143000"/>
          </a:xfrm>
          <a:custGeom>
            <a:avLst/>
            <a:gdLst/>
            <a:ahLst/>
            <a:cxnLst/>
            <a:rect l="l" t="t" r="r" b="b"/>
            <a:pathLst>
              <a:path w="5867400" h="1143000">
                <a:moveTo>
                  <a:pt x="0" y="1143000"/>
                </a:moveTo>
                <a:lnTo>
                  <a:pt x="5867400" y="1143000"/>
                </a:lnTo>
                <a:lnTo>
                  <a:pt x="5867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0A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5867400" cy="1143000"/>
          </a:xfrm>
          <a:custGeom>
            <a:avLst/>
            <a:gdLst/>
            <a:ahLst/>
            <a:cxnLst/>
            <a:rect l="l" t="t" r="r" b="b"/>
            <a:pathLst>
              <a:path w="5867400" h="1143000">
                <a:moveTo>
                  <a:pt x="0" y="1143000"/>
                </a:moveTo>
                <a:lnTo>
                  <a:pt x="5867400" y="1143000"/>
                </a:lnTo>
                <a:lnTo>
                  <a:pt x="5867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9827" y="158495"/>
            <a:ext cx="51084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181506" y="277114"/>
            <a:ext cx="441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Wetland </a:t>
            </a:r>
            <a:r>
              <a:rPr spc="-5" dirty="0"/>
              <a:t>Complexes</a:t>
            </a:r>
            <a:r>
              <a:rPr spc="10" dirty="0"/>
              <a:t> </a:t>
            </a:r>
            <a:r>
              <a:rPr dirty="0"/>
              <a:t>of</a:t>
            </a:r>
          </a:p>
        </p:txBody>
      </p:sp>
      <p:sp>
        <p:nvSpPr>
          <p:cNvPr id="26" name="object 26"/>
          <p:cNvSpPr/>
          <p:nvPr/>
        </p:nvSpPr>
        <p:spPr>
          <a:xfrm>
            <a:off x="2255520" y="707136"/>
            <a:ext cx="2302763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80719" y="507872"/>
            <a:ext cx="6806565" cy="5577205"/>
          </a:xfrm>
          <a:prstGeom prst="rect">
            <a:avLst/>
          </a:prstGeom>
        </p:spPr>
        <p:txBody>
          <a:bodyPr vert="horz" wrap="square" lIns="0" tIns="330200" rIns="0" bIns="0" rtlCol="0">
            <a:spAutoFit/>
          </a:bodyPr>
          <a:lstStyle/>
          <a:p>
            <a:pPr marL="1858645">
              <a:lnSpc>
                <a:spcPct val="100000"/>
              </a:lnSpc>
              <a:spcBef>
                <a:spcPts val="2600"/>
              </a:spcBef>
            </a:pPr>
            <a:r>
              <a:rPr sz="3600" b="1" dirty="0">
                <a:latin typeface="Times New Roman"/>
                <a:cs typeface="Times New Roman"/>
              </a:rPr>
              <a:t>Pakistan</a:t>
            </a:r>
            <a:endParaRPr sz="3600">
              <a:latin typeface="Times New Roman"/>
              <a:cs typeface="Times New Roman"/>
            </a:endParaRPr>
          </a:p>
          <a:p>
            <a:pPr marL="287020" marR="23495" indent="-274955">
              <a:lnSpc>
                <a:spcPct val="100000"/>
              </a:lnSpc>
              <a:spcBef>
                <a:spcPts val="1939"/>
              </a:spcBef>
            </a:pPr>
            <a:r>
              <a:rPr sz="2100" spc="420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2100" spc="-305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four </a:t>
            </a:r>
            <a:r>
              <a:rPr sz="2800" spc="-5" dirty="0">
                <a:latin typeface="Times New Roman"/>
                <a:cs typeface="Times New Roman"/>
              </a:rPr>
              <a:t>major wetland complexes have </a:t>
            </a:r>
            <a:r>
              <a:rPr sz="2800" spc="-170" dirty="0">
                <a:latin typeface="Times New Roman"/>
                <a:cs typeface="Times New Roman"/>
              </a:rPr>
              <a:t>been  </a:t>
            </a:r>
            <a:r>
              <a:rPr sz="2800" spc="-5" dirty="0">
                <a:latin typeface="Times New Roman"/>
                <a:cs typeface="Times New Roman"/>
              </a:rPr>
              <a:t>demarcated in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Pakistan.</a:t>
            </a:r>
            <a:endParaRPr sz="28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North </a:t>
            </a:r>
            <a:r>
              <a:rPr sz="2800" spc="-35" dirty="0">
                <a:latin typeface="Times New Roman"/>
                <a:cs typeface="Times New Roman"/>
              </a:rPr>
              <a:t>Western </a:t>
            </a:r>
            <a:r>
              <a:rPr sz="2800" spc="-5" dirty="0">
                <a:latin typeface="Times New Roman"/>
                <a:cs typeface="Times New Roman"/>
              </a:rPr>
              <a:t>Alpine wetland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complex.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71A276"/>
              </a:buClr>
              <a:buFont typeface="Times New Roman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wetland complex of Salt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Range.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1A276"/>
              </a:buClr>
              <a:buFont typeface="Times New Roman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wetland complex of Central </a:t>
            </a:r>
            <a:r>
              <a:rPr sz="2800" dirty="0">
                <a:latin typeface="Times New Roman"/>
                <a:cs typeface="Times New Roman"/>
              </a:rPr>
              <a:t>Indus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Plain.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71A276"/>
              </a:buClr>
              <a:buFont typeface="Times New Roman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Clr>
                <a:srgbClr val="71A276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wetland complex of Makran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Coast.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00" y="1600200"/>
            <a:ext cx="80772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5867400" cy="1143000"/>
          </a:xfrm>
          <a:custGeom>
            <a:avLst/>
            <a:gdLst/>
            <a:ahLst/>
            <a:cxnLst/>
            <a:rect l="l" t="t" r="r" b="b"/>
            <a:pathLst>
              <a:path w="5867400" h="1143000">
                <a:moveTo>
                  <a:pt x="0" y="1143000"/>
                </a:moveTo>
                <a:lnTo>
                  <a:pt x="5867400" y="1143000"/>
                </a:lnTo>
                <a:lnTo>
                  <a:pt x="5867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0A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5867400" cy="1143000"/>
          </a:xfrm>
          <a:custGeom>
            <a:avLst/>
            <a:gdLst/>
            <a:ahLst/>
            <a:cxnLst/>
            <a:rect l="l" t="t" r="r" b="b"/>
            <a:pathLst>
              <a:path w="5867400" h="1143000">
                <a:moveTo>
                  <a:pt x="0" y="1143000"/>
                </a:moveTo>
                <a:lnTo>
                  <a:pt x="5867400" y="1143000"/>
                </a:lnTo>
                <a:lnTo>
                  <a:pt x="5867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9827" y="158495"/>
            <a:ext cx="510844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81506" y="277114"/>
            <a:ext cx="441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Wetland </a:t>
            </a:r>
            <a:r>
              <a:rPr spc="-5" dirty="0"/>
              <a:t>Complexes</a:t>
            </a:r>
            <a:r>
              <a:rPr spc="10" dirty="0"/>
              <a:t> </a:t>
            </a:r>
            <a:r>
              <a:rPr dirty="0"/>
              <a:t>of</a:t>
            </a:r>
          </a:p>
        </p:txBody>
      </p:sp>
      <p:sp>
        <p:nvSpPr>
          <p:cNvPr id="27" name="object 27"/>
          <p:cNvSpPr/>
          <p:nvPr/>
        </p:nvSpPr>
        <p:spPr>
          <a:xfrm>
            <a:off x="2255520" y="707136"/>
            <a:ext cx="2302763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27173" y="825753"/>
            <a:ext cx="1729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Pakis</a:t>
            </a:r>
            <a:r>
              <a:rPr sz="3600" b="1" dirty="0">
                <a:latin typeface="Times New Roman"/>
                <a:cs typeface="Times New Roman"/>
              </a:rPr>
              <a:t>t</a:t>
            </a:r>
            <a:r>
              <a:rPr sz="3600" b="1" spc="-5" dirty="0">
                <a:latin typeface="Times New Roman"/>
                <a:cs typeface="Times New Roman"/>
              </a:rPr>
              <a:t>an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04800"/>
            <a:ext cx="5867400" cy="1143000"/>
          </a:xfrm>
          <a:custGeom>
            <a:avLst/>
            <a:gdLst/>
            <a:ahLst/>
            <a:cxnLst/>
            <a:rect l="l" t="t" r="r" b="b"/>
            <a:pathLst>
              <a:path w="5867400" h="1143000">
                <a:moveTo>
                  <a:pt x="0" y="1143000"/>
                </a:moveTo>
                <a:lnTo>
                  <a:pt x="5867400" y="1143000"/>
                </a:lnTo>
                <a:lnTo>
                  <a:pt x="5867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0A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5867400" cy="1143000"/>
          </a:xfrm>
          <a:custGeom>
            <a:avLst/>
            <a:gdLst/>
            <a:ahLst/>
            <a:cxnLst/>
            <a:rect l="l" t="t" r="r" b="b"/>
            <a:pathLst>
              <a:path w="5867400" h="1143000">
                <a:moveTo>
                  <a:pt x="0" y="1143000"/>
                </a:moveTo>
                <a:lnTo>
                  <a:pt x="5867400" y="1143000"/>
                </a:lnTo>
                <a:lnTo>
                  <a:pt x="5867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4296" y="298704"/>
            <a:ext cx="522274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083970" y="400557"/>
            <a:ext cx="4612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The North </a:t>
            </a:r>
            <a:r>
              <a:rPr sz="3200" spc="-25" dirty="0"/>
              <a:t>Western</a:t>
            </a:r>
            <a:r>
              <a:rPr sz="3200" spc="-330" dirty="0"/>
              <a:t> </a:t>
            </a:r>
            <a:r>
              <a:rPr sz="3200" spc="-5" dirty="0"/>
              <a:t>Alpine</a:t>
            </a:r>
            <a:endParaRPr sz="3200"/>
          </a:p>
        </p:txBody>
      </p:sp>
      <p:sp>
        <p:nvSpPr>
          <p:cNvPr id="26" name="object 26"/>
          <p:cNvSpPr/>
          <p:nvPr/>
        </p:nvSpPr>
        <p:spPr>
          <a:xfrm>
            <a:off x="1574291" y="786383"/>
            <a:ext cx="366217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6919" y="607768"/>
            <a:ext cx="7322820" cy="5320687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1069340">
              <a:lnSpc>
                <a:spcPct val="100000"/>
              </a:lnSpc>
              <a:spcBef>
                <a:spcPts val="2310"/>
              </a:spcBef>
            </a:pPr>
            <a:r>
              <a:rPr sz="3200" b="1" spc="-25" dirty="0">
                <a:latin typeface="Times New Roman"/>
                <a:cs typeface="Times New Roman"/>
              </a:rPr>
              <a:t>Wetland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Complex</a:t>
            </a:r>
            <a:endParaRPr sz="3200">
              <a:latin typeface="Times New Roman"/>
              <a:cs typeface="Times New Roman"/>
            </a:endParaRPr>
          </a:p>
          <a:p>
            <a:pPr marL="287020" marR="163195" indent="-274955">
              <a:lnSpc>
                <a:spcPct val="100000"/>
              </a:lnSpc>
              <a:spcBef>
                <a:spcPts val="1925"/>
              </a:spcBef>
            </a:pPr>
            <a:r>
              <a:rPr sz="2100" spc="420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2100" spc="-285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Comprising an area of about 1760 sq </a:t>
            </a:r>
            <a:r>
              <a:rPr sz="2800" spc="-10" dirty="0">
                <a:latin typeface="Times New Roman"/>
                <a:cs typeface="Times New Roman"/>
              </a:rPr>
              <a:t>km, </a:t>
            </a:r>
            <a:r>
              <a:rPr sz="2800" spc="-5" dirty="0">
                <a:latin typeface="Times New Roman"/>
                <a:cs typeface="Times New Roman"/>
              </a:rPr>
              <a:t>70 </a:t>
            </a:r>
            <a:r>
              <a:rPr sz="2800" spc="-630" dirty="0">
                <a:latin typeface="Times New Roman"/>
                <a:cs typeface="Times New Roman"/>
              </a:rPr>
              <a:t>km  </a:t>
            </a:r>
            <a:r>
              <a:rPr sz="2800" spc="-5" dirty="0">
                <a:latin typeface="Times New Roman"/>
                <a:cs typeface="Times New Roman"/>
              </a:rPr>
              <a:t>long and </a:t>
            </a:r>
            <a:r>
              <a:rPr sz="2800" dirty="0">
                <a:latin typeface="Times New Roman"/>
                <a:cs typeface="Times New Roman"/>
              </a:rPr>
              <a:t>23 </a:t>
            </a:r>
            <a:r>
              <a:rPr sz="2800" spc="-5" dirty="0">
                <a:latin typeface="Times New Roman"/>
                <a:cs typeface="Times New Roman"/>
              </a:rPr>
              <a:t>km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wide.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287020" marR="126364" indent="-274955">
              <a:lnSpc>
                <a:spcPct val="100000"/>
              </a:lnSpc>
            </a:pPr>
            <a:r>
              <a:rPr sz="2100" spc="420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800" spc="-5" dirty="0">
                <a:latin typeface="Times New Roman"/>
                <a:cs typeface="Times New Roman"/>
              </a:rPr>
              <a:t>This important complex is situated in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upper  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Yarkhun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River 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Valley </a:t>
            </a:r>
            <a:r>
              <a:rPr sz="2800" spc="-5" dirty="0">
                <a:latin typeface="Times New Roman"/>
                <a:cs typeface="Times New Roman"/>
              </a:rPr>
              <a:t>at elevations ranging from  3,000 to 4,200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meters.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</a:pPr>
            <a:r>
              <a:rPr sz="2100" spc="42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800" spc="-5" dirty="0">
                <a:latin typeface="Times New Roman"/>
                <a:cs typeface="Times New Roman"/>
              </a:rPr>
              <a:t>It consists of a few of the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highest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wetlands on </a:t>
            </a:r>
            <a:r>
              <a:rPr sz="2800" spc="-645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globe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that are biologically</a:t>
            </a:r>
            <a:r>
              <a:rPr sz="28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active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195580" cy="6858000"/>
          </a:xfrm>
          <a:custGeom>
            <a:avLst/>
            <a:gdLst/>
            <a:ahLst/>
            <a:cxnLst/>
            <a:rect l="l" t="t" r="r" b="b"/>
            <a:pathLst>
              <a:path w="195579" h="6858000">
                <a:moveTo>
                  <a:pt x="0" y="6858000"/>
                </a:moveTo>
                <a:lnTo>
                  <a:pt x="195072" y="6858000"/>
                </a:lnTo>
                <a:lnTo>
                  <a:pt x="1950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4272" y="0"/>
            <a:ext cx="1481455" cy="838200"/>
          </a:xfrm>
          <a:custGeom>
            <a:avLst/>
            <a:gdLst/>
            <a:ahLst/>
            <a:cxnLst/>
            <a:rect l="l" t="t" r="r" b="b"/>
            <a:pathLst>
              <a:path w="1481455" h="838200">
                <a:moveTo>
                  <a:pt x="0" y="838200"/>
                </a:moveTo>
                <a:lnTo>
                  <a:pt x="1481328" y="838200"/>
                </a:lnTo>
                <a:lnTo>
                  <a:pt x="1481328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4272" y="5029200"/>
            <a:ext cx="1481455" cy="1828800"/>
          </a:xfrm>
          <a:custGeom>
            <a:avLst/>
            <a:gdLst/>
            <a:ahLst/>
            <a:cxnLst/>
            <a:rect l="l" t="t" r="r" b="b"/>
            <a:pathLst>
              <a:path w="1481455" h="1828800">
                <a:moveTo>
                  <a:pt x="0" y="1828799"/>
                </a:moveTo>
                <a:lnTo>
                  <a:pt x="1481328" y="1828799"/>
                </a:lnTo>
                <a:lnTo>
                  <a:pt x="1481328" y="0"/>
                </a:lnTo>
                <a:lnTo>
                  <a:pt x="0" y="0"/>
                </a:lnTo>
                <a:lnTo>
                  <a:pt x="0" y="18287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672" y="0"/>
            <a:ext cx="228600" cy="838200"/>
          </a:xfrm>
          <a:custGeom>
            <a:avLst/>
            <a:gdLst/>
            <a:ahLst/>
            <a:cxnLst/>
            <a:rect l="l" t="t" r="r" b="b"/>
            <a:pathLst>
              <a:path w="228600" h="838200">
                <a:moveTo>
                  <a:pt x="0" y="838200"/>
                </a:moveTo>
                <a:lnTo>
                  <a:pt x="228600" y="838200"/>
                </a:lnTo>
                <a:lnTo>
                  <a:pt x="228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672" y="5029200"/>
            <a:ext cx="228600" cy="1828800"/>
          </a:xfrm>
          <a:custGeom>
            <a:avLst/>
            <a:gdLst/>
            <a:ahLst/>
            <a:cxnLst/>
            <a:rect l="l" t="t" r="r" b="b"/>
            <a:pathLst>
              <a:path w="228600" h="1828800">
                <a:moveTo>
                  <a:pt x="0" y="1828799"/>
                </a:moveTo>
                <a:lnTo>
                  <a:pt x="228600" y="1828799"/>
                </a:lnTo>
                <a:lnTo>
                  <a:pt x="228600" y="0"/>
                </a:lnTo>
                <a:lnTo>
                  <a:pt x="0" y="0"/>
                </a:lnTo>
                <a:lnTo>
                  <a:pt x="0" y="18287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272" y="0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838200"/>
                </a:moveTo>
                <a:lnTo>
                  <a:pt x="762000" y="838200"/>
                </a:lnTo>
                <a:lnTo>
                  <a:pt x="762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272" y="5029200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0" y="1828799"/>
                </a:moveTo>
                <a:lnTo>
                  <a:pt x="762000" y="1828799"/>
                </a:lnTo>
                <a:lnTo>
                  <a:pt x="762000" y="0"/>
                </a:lnTo>
                <a:lnTo>
                  <a:pt x="0" y="0"/>
                </a:lnTo>
                <a:lnTo>
                  <a:pt x="0" y="18287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49923"/>
            <a:ext cx="1524000" cy="608330"/>
          </a:xfrm>
          <a:custGeom>
            <a:avLst/>
            <a:gdLst/>
            <a:ahLst/>
            <a:cxnLst/>
            <a:rect l="l" t="t" r="r" b="b"/>
            <a:pathLst>
              <a:path w="1524000" h="608329">
                <a:moveTo>
                  <a:pt x="0" y="608075"/>
                </a:moveTo>
                <a:lnTo>
                  <a:pt x="1524000" y="608075"/>
                </a:lnTo>
                <a:lnTo>
                  <a:pt x="1524000" y="0"/>
                </a:lnTo>
                <a:lnTo>
                  <a:pt x="0" y="0"/>
                </a:lnTo>
                <a:lnTo>
                  <a:pt x="0" y="608075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838200"/>
          </a:xfrm>
          <a:custGeom>
            <a:avLst/>
            <a:gdLst/>
            <a:ahLst/>
            <a:cxnLst/>
            <a:rect l="l" t="t" r="r" b="b"/>
            <a:pathLst>
              <a:path w="2743200" h="838200">
                <a:moveTo>
                  <a:pt x="0" y="838200"/>
                </a:moveTo>
                <a:lnTo>
                  <a:pt x="2743200" y="838200"/>
                </a:lnTo>
                <a:lnTo>
                  <a:pt x="2743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6200" y="5029200"/>
            <a:ext cx="2743200" cy="1828800"/>
          </a:xfrm>
          <a:custGeom>
            <a:avLst/>
            <a:gdLst/>
            <a:ahLst/>
            <a:cxnLst/>
            <a:rect l="l" t="t" r="r" b="b"/>
            <a:pathLst>
              <a:path w="2743200" h="1828800">
                <a:moveTo>
                  <a:pt x="0" y="1828799"/>
                </a:moveTo>
                <a:lnTo>
                  <a:pt x="2743200" y="1828799"/>
                </a:lnTo>
                <a:lnTo>
                  <a:pt x="2743200" y="0"/>
                </a:lnTo>
                <a:lnTo>
                  <a:pt x="0" y="0"/>
                </a:lnTo>
                <a:lnTo>
                  <a:pt x="0" y="18287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6349" y="0"/>
            <a:ext cx="9156699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1332" y="0"/>
            <a:ext cx="3679190" cy="838200"/>
          </a:xfrm>
          <a:custGeom>
            <a:avLst/>
            <a:gdLst/>
            <a:ahLst/>
            <a:cxnLst/>
            <a:rect l="l" t="t" r="r" b="b"/>
            <a:pathLst>
              <a:path w="3679190" h="838200">
                <a:moveTo>
                  <a:pt x="0" y="838200"/>
                </a:moveTo>
                <a:lnTo>
                  <a:pt x="3678936" y="838200"/>
                </a:lnTo>
                <a:lnTo>
                  <a:pt x="3678936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1332" y="5029200"/>
            <a:ext cx="3679190" cy="1221105"/>
          </a:xfrm>
          <a:custGeom>
            <a:avLst/>
            <a:gdLst/>
            <a:ahLst/>
            <a:cxnLst/>
            <a:rect l="l" t="t" r="r" b="b"/>
            <a:pathLst>
              <a:path w="3679190" h="1221104">
                <a:moveTo>
                  <a:pt x="0" y="1220724"/>
                </a:moveTo>
                <a:lnTo>
                  <a:pt x="3678936" y="1220724"/>
                </a:lnTo>
                <a:lnTo>
                  <a:pt x="3678936" y="0"/>
                </a:lnTo>
                <a:lnTo>
                  <a:pt x="0" y="0"/>
                </a:lnTo>
                <a:lnTo>
                  <a:pt x="0" y="12207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5029200"/>
            <a:ext cx="0" cy="1221105"/>
          </a:xfrm>
          <a:custGeom>
            <a:avLst/>
            <a:gdLst/>
            <a:ahLst/>
            <a:cxnLst/>
            <a:rect l="l" t="t" r="r" b="b"/>
            <a:pathLst>
              <a:path h="1221104">
                <a:moveTo>
                  <a:pt x="0" y="0"/>
                </a:moveTo>
                <a:lnTo>
                  <a:pt x="0" y="1220724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838200"/>
          </a:xfrm>
          <a:custGeom>
            <a:avLst/>
            <a:gdLst/>
            <a:ahLst/>
            <a:cxnLst/>
            <a:rect l="l" t="t" r="r" b="b"/>
            <a:pathLst>
              <a:path w="3505200" h="838200">
                <a:moveTo>
                  <a:pt x="0" y="838200"/>
                </a:moveTo>
                <a:lnTo>
                  <a:pt x="3505200" y="838200"/>
                </a:lnTo>
                <a:lnTo>
                  <a:pt x="3505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51247" y="6129528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82295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25619" y="4483291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\\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1000" y="838200"/>
            <a:ext cx="7848600" cy="4191000"/>
          </a:xfrm>
          <a:custGeom>
            <a:avLst/>
            <a:gdLst/>
            <a:ahLst/>
            <a:cxnLst/>
            <a:rect l="l" t="t" r="r" b="b"/>
            <a:pathLst>
              <a:path w="7848600" h="4191000">
                <a:moveTo>
                  <a:pt x="0" y="4191000"/>
                </a:moveTo>
                <a:lnTo>
                  <a:pt x="7848600" y="4191000"/>
                </a:lnTo>
                <a:lnTo>
                  <a:pt x="7848600" y="0"/>
                </a:lnTo>
                <a:lnTo>
                  <a:pt x="0" y="0"/>
                </a:lnTo>
                <a:lnTo>
                  <a:pt x="0" y="4191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000" y="838200"/>
            <a:ext cx="7848600" cy="4191000"/>
          </a:xfrm>
          <a:custGeom>
            <a:avLst/>
            <a:gdLst/>
            <a:ahLst/>
            <a:cxnLst/>
            <a:rect l="l" t="t" r="r" b="b"/>
            <a:pathLst>
              <a:path w="7848600" h="4191000">
                <a:moveTo>
                  <a:pt x="0" y="4191000"/>
                </a:moveTo>
                <a:lnTo>
                  <a:pt x="7848600" y="4191000"/>
                </a:lnTo>
                <a:lnTo>
                  <a:pt x="7848600" y="0"/>
                </a:lnTo>
                <a:lnTo>
                  <a:pt x="0" y="0"/>
                </a:lnTo>
                <a:lnTo>
                  <a:pt x="0" y="4191000"/>
                </a:lnTo>
                <a:close/>
              </a:path>
            </a:pathLst>
          </a:custGeom>
          <a:ln w="76200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90927" y="1403603"/>
            <a:ext cx="4707635" cy="1999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4044" y="2500883"/>
            <a:ext cx="6662928" cy="1999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40635" y="3598164"/>
            <a:ext cx="4582668" cy="1999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663064" y="1647571"/>
            <a:ext cx="528383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7200" spc="-60" dirty="0"/>
              <a:t>Wetland  </a:t>
            </a:r>
            <a:r>
              <a:rPr sz="7200" dirty="0"/>
              <a:t>Complexes</a:t>
            </a:r>
            <a:r>
              <a:rPr sz="7200" spc="-90" dirty="0"/>
              <a:t> </a:t>
            </a:r>
            <a:r>
              <a:rPr sz="7200" dirty="0"/>
              <a:t>of  Pakistan</a:t>
            </a:r>
            <a:endParaRPr sz="7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03198" y="277114"/>
            <a:ext cx="5034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spc="-35" dirty="0"/>
              <a:t>Wetland </a:t>
            </a:r>
            <a:r>
              <a:rPr dirty="0"/>
              <a:t>Complex</a:t>
            </a:r>
            <a:r>
              <a:rPr spc="-70" dirty="0"/>
              <a:t> </a:t>
            </a:r>
            <a:r>
              <a:rPr spc="-5" dirty="0"/>
              <a:t>Of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56919" y="507872"/>
            <a:ext cx="7515859" cy="3921586"/>
          </a:xfrm>
          <a:prstGeom prst="rect">
            <a:avLst/>
          </a:prstGeom>
        </p:spPr>
        <p:txBody>
          <a:bodyPr vert="horz" wrap="square" lIns="0" tIns="330200" rIns="0" bIns="0" rtlCol="0">
            <a:spAutoFit/>
          </a:bodyPr>
          <a:lstStyle/>
          <a:p>
            <a:pPr marL="1648460">
              <a:lnSpc>
                <a:spcPct val="100000"/>
              </a:lnSpc>
              <a:spcBef>
                <a:spcPts val="2600"/>
              </a:spcBef>
            </a:pPr>
            <a:r>
              <a:rPr sz="3600" b="1" spc="-5" dirty="0">
                <a:latin typeface="Times New Roman"/>
                <a:cs typeface="Times New Roman"/>
              </a:rPr>
              <a:t>Salt Range</a:t>
            </a:r>
            <a:endParaRPr sz="3600">
              <a:latin typeface="Times New Roman"/>
              <a:cs typeface="Times New Roman"/>
            </a:endParaRPr>
          </a:p>
          <a:p>
            <a:pPr marL="287020" marR="167640" indent="-274955">
              <a:lnSpc>
                <a:spcPct val="100000"/>
              </a:lnSpc>
              <a:spcBef>
                <a:spcPts val="1939"/>
              </a:spcBef>
            </a:pPr>
            <a:r>
              <a:rPr sz="2100" spc="420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800" spc="-5" dirty="0">
                <a:latin typeface="Times New Roman"/>
                <a:cs typeface="Times New Roman"/>
              </a:rPr>
              <a:t>The entire complex is 175 km long and </a:t>
            </a:r>
            <a:r>
              <a:rPr sz="2800" dirty="0">
                <a:latin typeface="Times New Roman"/>
                <a:cs typeface="Times New Roman"/>
              </a:rPr>
              <a:t>runs  </a:t>
            </a:r>
            <a:r>
              <a:rPr sz="2800" spc="-120" dirty="0">
                <a:latin typeface="Times New Roman"/>
                <a:cs typeface="Times New Roman"/>
              </a:rPr>
              <a:t>from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Jehlum in the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east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to Kalabagh in the</a:t>
            </a:r>
            <a:r>
              <a:rPr sz="2800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west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</a:pPr>
            <a:r>
              <a:rPr sz="2100" spc="420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2100" spc="-270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Uchali wetland complex comprising Khabeki and  Jahlar is of international importance recognized by  RC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Bureau.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600" y="1588287"/>
            <a:ext cx="1165860" cy="725805"/>
          </a:xfrm>
          <a:custGeom>
            <a:avLst/>
            <a:gdLst/>
            <a:ahLst/>
            <a:cxnLst/>
            <a:rect l="l" t="t" r="r" b="b"/>
            <a:pathLst>
              <a:path w="1165860" h="725805">
                <a:moveTo>
                  <a:pt x="0" y="725271"/>
                </a:moveTo>
                <a:lnTo>
                  <a:pt x="1165631" y="725271"/>
                </a:lnTo>
                <a:lnTo>
                  <a:pt x="1165631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75205" y="1588287"/>
            <a:ext cx="1974214" cy="725805"/>
          </a:xfrm>
          <a:custGeom>
            <a:avLst/>
            <a:gdLst/>
            <a:ahLst/>
            <a:cxnLst/>
            <a:rect l="l" t="t" r="r" b="b"/>
            <a:pathLst>
              <a:path w="1974214" h="725805">
                <a:moveTo>
                  <a:pt x="0" y="725271"/>
                </a:moveTo>
                <a:lnTo>
                  <a:pt x="1973833" y="725271"/>
                </a:lnTo>
                <a:lnTo>
                  <a:pt x="1973833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9040" y="1588287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5">
                <a:moveTo>
                  <a:pt x="0" y="725271"/>
                </a:moveTo>
                <a:lnTo>
                  <a:pt x="1569719" y="725271"/>
                </a:lnTo>
                <a:lnTo>
                  <a:pt x="1569719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18759" y="1588287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5">
                <a:moveTo>
                  <a:pt x="0" y="725271"/>
                </a:moveTo>
                <a:lnTo>
                  <a:pt x="1569719" y="725271"/>
                </a:lnTo>
                <a:lnTo>
                  <a:pt x="1569719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88480" y="1588287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5">
                <a:moveTo>
                  <a:pt x="0" y="725271"/>
                </a:moveTo>
                <a:lnTo>
                  <a:pt x="1569720" y="725271"/>
                </a:lnTo>
                <a:lnTo>
                  <a:pt x="1569720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600" y="2313571"/>
            <a:ext cx="1165860" cy="875665"/>
          </a:xfrm>
          <a:custGeom>
            <a:avLst/>
            <a:gdLst/>
            <a:ahLst/>
            <a:cxnLst/>
            <a:rect l="l" t="t" r="r" b="b"/>
            <a:pathLst>
              <a:path w="1165860" h="875664">
                <a:moveTo>
                  <a:pt x="0" y="875271"/>
                </a:moveTo>
                <a:lnTo>
                  <a:pt x="1165631" y="875271"/>
                </a:lnTo>
                <a:lnTo>
                  <a:pt x="1165631" y="0"/>
                </a:lnTo>
                <a:lnTo>
                  <a:pt x="0" y="0"/>
                </a:lnTo>
                <a:lnTo>
                  <a:pt x="0" y="87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5205" y="2313571"/>
            <a:ext cx="1974214" cy="875665"/>
          </a:xfrm>
          <a:custGeom>
            <a:avLst/>
            <a:gdLst/>
            <a:ahLst/>
            <a:cxnLst/>
            <a:rect l="l" t="t" r="r" b="b"/>
            <a:pathLst>
              <a:path w="1974214" h="875664">
                <a:moveTo>
                  <a:pt x="0" y="875271"/>
                </a:moveTo>
                <a:lnTo>
                  <a:pt x="1973833" y="875271"/>
                </a:lnTo>
                <a:lnTo>
                  <a:pt x="1973833" y="0"/>
                </a:lnTo>
                <a:lnTo>
                  <a:pt x="0" y="0"/>
                </a:lnTo>
                <a:lnTo>
                  <a:pt x="0" y="87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9040" y="2313571"/>
            <a:ext cx="1569720" cy="875665"/>
          </a:xfrm>
          <a:custGeom>
            <a:avLst/>
            <a:gdLst/>
            <a:ahLst/>
            <a:cxnLst/>
            <a:rect l="l" t="t" r="r" b="b"/>
            <a:pathLst>
              <a:path w="1569720" h="875664">
                <a:moveTo>
                  <a:pt x="0" y="875271"/>
                </a:moveTo>
                <a:lnTo>
                  <a:pt x="1569719" y="875271"/>
                </a:lnTo>
                <a:lnTo>
                  <a:pt x="1569719" y="0"/>
                </a:lnTo>
                <a:lnTo>
                  <a:pt x="0" y="0"/>
                </a:lnTo>
                <a:lnTo>
                  <a:pt x="0" y="87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18759" y="2313571"/>
            <a:ext cx="1569720" cy="875665"/>
          </a:xfrm>
          <a:custGeom>
            <a:avLst/>
            <a:gdLst/>
            <a:ahLst/>
            <a:cxnLst/>
            <a:rect l="l" t="t" r="r" b="b"/>
            <a:pathLst>
              <a:path w="1569720" h="875664">
                <a:moveTo>
                  <a:pt x="0" y="875271"/>
                </a:moveTo>
                <a:lnTo>
                  <a:pt x="1569719" y="875271"/>
                </a:lnTo>
                <a:lnTo>
                  <a:pt x="1569719" y="0"/>
                </a:lnTo>
                <a:lnTo>
                  <a:pt x="0" y="0"/>
                </a:lnTo>
                <a:lnTo>
                  <a:pt x="0" y="87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88480" y="2313571"/>
            <a:ext cx="1569720" cy="875665"/>
          </a:xfrm>
          <a:custGeom>
            <a:avLst/>
            <a:gdLst/>
            <a:ahLst/>
            <a:cxnLst/>
            <a:rect l="l" t="t" r="r" b="b"/>
            <a:pathLst>
              <a:path w="1569720" h="875664">
                <a:moveTo>
                  <a:pt x="0" y="875271"/>
                </a:moveTo>
                <a:lnTo>
                  <a:pt x="1569720" y="875271"/>
                </a:lnTo>
                <a:lnTo>
                  <a:pt x="1569720" y="0"/>
                </a:lnTo>
                <a:lnTo>
                  <a:pt x="0" y="0"/>
                </a:lnTo>
                <a:lnTo>
                  <a:pt x="0" y="87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600" y="3188931"/>
            <a:ext cx="1165860" cy="1036319"/>
          </a:xfrm>
          <a:custGeom>
            <a:avLst/>
            <a:gdLst/>
            <a:ahLst/>
            <a:cxnLst/>
            <a:rect l="l" t="t" r="r" b="b"/>
            <a:pathLst>
              <a:path w="1165860" h="1036320">
                <a:moveTo>
                  <a:pt x="0" y="1036104"/>
                </a:moveTo>
                <a:lnTo>
                  <a:pt x="1165631" y="1036104"/>
                </a:lnTo>
                <a:lnTo>
                  <a:pt x="1165631" y="0"/>
                </a:lnTo>
                <a:lnTo>
                  <a:pt x="0" y="0"/>
                </a:lnTo>
                <a:lnTo>
                  <a:pt x="0" y="1036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5205" y="3188931"/>
            <a:ext cx="1974214" cy="1036319"/>
          </a:xfrm>
          <a:custGeom>
            <a:avLst/>
            <a:gdLst/>
            <a:ahLst/>
            <a:cxnLst/>
            <a:rect l="l" t="t" r="r" b="b"/>
            <a:pathLst>
              <a:path w="1974214" h="1036320">
                <a:moveTo>
                  <a:pt x="0" y="1036104"/>
                </a:moveTo>
                <a:lnTo>
                  <a:pt x="1973833" y="1036104"/>
                </a:lnTo>
                <a:lnTo>
                  <a:pt x="1973833" y="0"/>
                </a:lnTo>
                <a:lnTo>
                  <a:pt x="0" y="0"/>
                </a:lnTo>
                <a:lnTo>
                  <a:pt x="0" y="1036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49040" y="3188931"/>
            <a:ext cx="1569720" cy="1036319"/>
          </a:xfrm>
          <a:custGeom>
            <a:avLst/>
            <a:gdLst/>
            <a:ahLst/>
            <a:cxnLst/>
            <a:rect l="l" t="t" r="r" b="b"/>
            <a:pathLst>
              <a:path w="1569720" h="1036320">
                <a:moveTo>
                  <a:pt x="0" y="1036104"/>
                </a:moveTo>
                <a:lnTo>
                  <a:pt x="1569719" y="1036104"/>
                </a:lnTo>
                <a:lnTo>
                  <a:pt x="1569719" y="0"/>
                </a:lnTo>
                <a:lnTo>
                  <a:pt x="0" y="0"/>
                </a:lnTo>
                <a:lnTo>
                  <a:pt x="0" y="1036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18759" y="3188931"/>
            <a:ext cx="1569720" cy="1036319"/>
          </a:xfrm>
          <a:custGeom>
            <a:avLst/>
            <a:gdLst/>
            <a:ahLst/>
            <a:cxnLst/>
            <a:rect l="l" t="t" r="r" b="b"/>
            <a:pathLst>
              <a:path w="1569720" h="1036320">
                <a:moveTo>
                  <a:pt x="0" y="1036104"/>
                </a:moveTo>
                <a:lnTo>
                  <a:pt x="1569719" y="1036104"/>
                </a:lnTo>
                <a:lnTo>
                  <a:pt x="1569719" y="0"/>
                </a:lnTo>
                <a:lnTo>
                  <a:pt x="0" y="0"/>
                </a:lnTo>
                <a:lnTo>
                  <a:pt x="0" y="1036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88480" y="3188931"/>
            <a:ext cx="1569720" cy="1036319"/>
          </a:xfrm>
          <a:custGeom>
            <a:avLst/>
            <a:gdLst/>
            <a:ahLst/>
            <a:cxnLst/>
            <a:rect l="l" t="t" r="r" b="b"/>
            <a:pathLst>
              <a:path w="1569720" h="1036320">
                <a:moveTo>
                  <a:pt x="0" y="1036104"/>
                </a:moveTo>
                <a:lnTo>
                  <a:pt x="1569720" y="1036104"/>
                </a:lnTo>
                <a:lnTo>
                  <a:pt x="1569720" y="0"/>
                </a:lnTo>
                <a:lnTo>
                  <a:pt x="0" y="0"/>
                </a:lnTo>
                <a:lnTo>
                  <a:pt x="0" y="1036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00" y="4224934"/>
            <a:ext cx="1165860" cy="725805"/>
          </a:xfrm>
          <a:custGeom>
            <a:avLst/>
            <a:gdLst/>
            <a:ahLst/>
            <a:cxnLst/>
            <a:rect l="l" t="t" r="r" b="b"/>
            <a:pathLst>
              <a:path w="1165860" h="725804">
                <a:moveTo>
                  <a:pt x="0" y="725271"/>
                </a:moveTo>
                <a:lnTo>
                  <a:pt x="1165631" y="725271"/>
                </a:lnTo>
                <a:lnTo>
                  <a:pt x="1165631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75205" y="4224934"/>
            <a:ext cx="1974214" cy="725805"/>
          </a:xfrm>
          <a:custGeom>
            <a:avLst/>
            <a:gdLst/>
            <a:ahLst/>
            <a:cxnLst/>
            <a:rect l="l" t="t" r="r" b="b"/>
            <a:pathLst>
              <a:path w="1974214" h="725804">
                <a:moveTo>
                  <a:pt x="0" y="725271"/>
                </a:moveTo>
                <a:lnTo>
                  <a:pt x="1973833" y="725271"/>
                </a:lnTo>
                <a:lnTo>
                  <a:pt x="1973833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49040" y="4224934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4">
                <a:moveTo>
                  <a:pt x="0" y="725271"/>
                </a:moveTo>
                <a:lnTo>
                  <a:pt x="1569719" y="725271"/>
                </a:lnTo>
                <a:lnTo>
                  <a:pt x="1569719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8759" y="4224934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4">
                <a:moveTo>
                  <a:pt x="0" y="725271"/>
                </a:moveTo>
                <a:lnTo>
                  <a:pt x="1569719" y="725271"/>
                </a:lnTo>
                <a:lnTo>
                  <a:pt x="1569719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88480" y="4224934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4">
                <a:moveTo>
                  <a:pt x="0" y="725271"/>
                </a:moveTo>
                <a:lnTo>
                  <a:pt x="1569720" y="725271"/>
                </a:lnTo>
                <a:lnTo>
                  <a:pt x="1569720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600" y="4950256"/>
            <a:ext cx="1165860" cy="725805"/>
          </a:xfrm>
          <a:custGeom>
            <a:avLst/>
            <a:gdLst/>
            <a:ahLst/>
            <a:cxnLst/>
            <a:rect l="l" t="t" r="r" b="b"/>
            <a:pathLst>
              <a:path w="1165860" h="725804">
                <a:moveTo>
                  <a:pt x="0" y="725271"/>
                </a:moveTo>
                <a:lnTo>
                  <a:pt x="1165631" y="725271"/>
                </a:lnTo>
                <a:lnTo>
                  <a:pt x="1165631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75205" y="4950256"/>
            <a:ext cx="1974214" cy="725805"/>
          </a:xfrm>
          <a:custGeom>
            <a:avLst/>
            <a:gdLst/>
            <a:ahLst/>
            <a:cxnLst/>
            <a:rect l="l" t="t" r="r" b="b"/>
            <a:pathLst>
              <a:path w="1974214" h="725804">
                <a:moveTo>
                  <a:pt x="0" y="725271"/>
                </a:moveTo>
                <a:lnTo>
                  <a:pt x="1973833" y="725271"/>
                </a:lnTo>
                <a:lnTo>
                  <a:pt x="1973833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49040" y="4950256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4">
                <a:moveTo>
                  <a:pt x="0" y="725271"/>
                </a:moveTo>
                <a:lnTo>
                  <a:pt x="1569719" y="725271"/>
                </a:lnTo>
                <a:lnTo>
                  <a:pt x="1569719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8759" y="4950256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4">
                <a:moveTo>
                  <a:pt x="0" y="725271"/>
                </a:moveTo>
                <a:lnTo>
                  <a:pt x="1569719" y="725271"/>
                </a:lnTo>
                <a:lnTo>
                  <a:pt x="1569719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8480" y="4950256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4">
                <a:moveTo>
                  <a:pt x="0" y="725271"/>
                </a:moveTo>
                <a:lnTo>
                  <a:pt x="1569720" y="725271"/>
                </a:lnTo>
                <a:lnTo>
                  <a:pt x="1569720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600" y="5675528"/>
            <a:ext cx="1165860" cy="725805"/>
          </a:xfrm>
          <a:custGeom>
            <a:avLst/>
            <a:gdLst/>
            <a:ahLst/>
            <a:cxnLst/>
            <a:rect l="l" t="t" r="r" b="b"/>
            <a:pathLst>
              <a:path w="1165860" h="725804">
                <a:moveTo>
                  <a:pt x="0" y="725271"/>
                </a:moveTo>
                <a:lnTo>
                  <a:pt x="1165631" y="725271"/>
                </a:lnTo>
                <a:lnTo>
                  <a:pt x="1165631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75205" y="5675528"/>
            <a:ext cx="1974214" cy="725805"/>
          </a:xfrm>
          <a:custGeom>
            <a:avLst/>
            <a:gdLst/>
            <a:ahLst/>
            <a:cxnLst/>
            <a:rect l="l" t="t" r="r" b="b"/>
            <a:pathLst>
              <a:path w="1974214" h="725804">
                <a:moveTo>
                  <a:pt x="0" y="725271"/>
                </a:moveTo>
                <a:lnTo>
                  <a:pt x="1973833" y="725271"/>
                </a:lnTo>
                <a:lnTo>
                  <a:pt x="1973833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49040" y="5675528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4">
                <a:moveTo>
                  <a:pt x="0" y="725271"/>
                </a:moveTo>
                <a:lnTo>
                  <a:pt x="1569719" y="725271"/>
                </a:lnTo>
                <a:lnTo>
                  <a:pt x="1569719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18759" y="5675528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4">
                <a:moveTo>
                  <a:pt x="0" y="725271"/>
                </a:moveTo>
                <a:lnTo>
                  <a:pt x="1569719" y="725271"/>
                </a:lnTo>
                <a:lnTo>
                  <a:pt x="1569719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88480" y="5675528"/>
            <a:ext cx="1569720" cy="725805"/>
          </a:xfrm>
          <a:custGeom>
            <a:avLst/>
            <a:gdLst/>
            <a:ahLst/>
            <a:cxnLst/>
            <a:rect l="l" t="t" r="r" b="b"/>
            <a:pathLst>
              <a:path w="1569720" h="725804">
                <a:moveTo>
                  <a:pt x="0" y="725271"/>
                </a:moveTo>
                <a:lnTo>
                  <a:pt x="1569720" y="725271"/>
                </a:lnTo>
                <a:lnTo>
                  <a:pt x="1569720" y="0"/>
                </a:lnTo>
                <a:lnTo>
                  <a:pt x="0" y="0"/>
                </a:lnTo>
                <a:lnTo>
                  <a:pt x="0" y="7252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3250" y="2313558"/>
            <a:ext cx="7861300" cy="0"/>
          </a:xfrm>
          <a:custGeom>
            <a:avLst/>
            <a:gdLst/>
            <a:ahLst/>
            <a:cxnLst/>
            <a:rect l="l" t="t" r="r" b="b"/>
            <a:pathLst>
              <a:path w="7861300">
                <a:moveTo>
                  <a:pt x="0" y="0"/>
                </a:moveTo>
                <a:lnTo>
                  <a:pt x="7861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3250" y="3188842"/>
            <a:ext cx="7861300" cy="0"/>
          </a:xfrm>
          <a:custGeom>
            <a:avLst/>
            <a:gdLst/>
            <a:ahLst/>
            <a:cxnLst/>
            <a:rect l="l" t="t" r="r" b="b"/>
            <a:pathLst>
              <a:path w="7861300">
                <a:moveTo>
                  <a:pt x="0" y="0"/>
                </a:moveTo>
                <a:lnTo>
                  <a:pt x="7861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3250" y="4225035"/>
            <a:ext cx="7861300" cy="0"/>
          </a:xfrm>
          <a:custGeom>
            <a:avLst/>
            <a:gdLst/>
            <a:ahLst/>
            <a:cxnLst/>
            <a:rect l="l" t="t" r="r" b="b"/>
            <a:pathLst>
              <a:path w="7861300">
                <a:moveTo>
                  <a:pt x="0" y="0"/>
                </a:moveTo>
                <a:lnTo>
                  <a:pt x="7861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3250" y="4950205"/>
            <a:ext cx="7861300" cy="0"/>
          </a:xfrm>
          <a:custGeom>
            <a:avLst/>
            <a:gdLst/>
            <a:ahLst/>
            <a:cxnLst/>
            <a:rect l="l" t="t" r="r" b="b"/>
            <a:pathLst>
              <a:path w="7861300">
                <a:moveTo>
                  <a:pt x="0" y="0"/>
                </a:moveTo>
                <a:lnTo>
                  <a:pt x="7861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3250" y="5675528"/>
            <a:ext cx="7861300" cy="0"/>
          </a:xfrm>
          <a:custGeom>
            <a:avLst/>
            <a:gdLst/>
            <a:ahLst/>
            <a:cxnLst/>
            <a:rect l="l" t="t" r="r" b="b"/>
            <a:pathLst>
              <a:path w="7861300">
                <a:moveTo>
                  <a:pt x="0" y="0"/>
                </a:moveTo>
                <a:lnTo>
                  <a:pt x="7861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9600" y="1582038"/>
            <a:ext cx="0" cy="4825365"/>
          </a:xfrm>
          <a:custGeom>
            <a:avLst/>
            <a:gdLst/>
            <a:ahLst/>
            <a:cxnLst/>
            <a:rect l="l" t="t" r="r" b="b"/>
            <a:pathLst>
              <a:path h="4825365">
                <a:moveTo>
                  <a:pt x="0" y="0"/>
                </a:moveTo>
                <a:lnTo>
                  <a:pt x="0" y="482511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58200" y="1582038"/>
            <a:ext cx="0" cy="4825365"/>
          </a:xfrm>
          <a:custGeom>
            <a:avLst/>
            <a:gdLst/>
            <a:ahLst/>
            <a:cxnLst/>
            <a:rect l="l" t="t" r="r" b="b"/>
            <a:pathLst>
              <a:path h="4825365">
                <a:moveTo>
                  <a:pt x="0" y="0"/>
                </a:moveTo>
                <a:lnTo>
                  <a:pt x="0" y="482511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250" y="1588388"/>
            <a:ext cx="7861300" cy="0"/>
          </a:xfrm>
          <a:custGeom>
            <a:avLst/>
            <a:gdLst/>
            <a:ahLst/>
            <a:cxnLst/>
            <a:rect l="l" t="t" r="r" b="b"/>
            <a:pathLst>
              <a:path w="7861300">
                <a:moveTo>
                  <a:pt x="0" y="0"/>
                </a:moveTo>
                <a:lnTo>
                  <a:pt x="7861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3250" y="6400800"/>
            <a:ext cx="7861300" cy="0"/>
          </a:xfrm>
          <a:custGeom>
            <a:avLst/>
            <a:gdLst/>
            <a:ahLst/>
            <a:cxnLst/>
            <a:rect l="l" t="t" r="r" b="b"/>
            <a:pathLst>
              <a:path w="7861300">
                <a:moveTo>
                  <a:pt x="0" y="0"/>
                </a:moveTo>
                <a:lnTo>
                  <a:pt x="7861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88340" y="1612519"/>
            <a:ext cx="280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854200" y="1612519"/>
            <a:ext cx="662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28415" y="1612519"/>
            <a:ext cx="988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Loca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ion  P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98389" y="1612519"/>
            <a:ext cx="988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Loca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ion  District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68108" y="1612519"/>
            <a:ext cx="706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Sta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88340" y="233794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54200" y="2337943"/>
            <a:ext cx="13449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Kallar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Kahar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28415" y="2337943"/>
            <a:ext cx="734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ab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398389" y="2337943"/>
            <a:ext cx="9315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Chak</a:t>
            </a:r>
            <a:r>
              <a:rPr sz="2000" spc="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968108" y="2337943"/>
            <a:ext cx="100139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Wild </a:t>
            </a:r>
            <a:r>
              <a:rPr sz="2000" spc="-5" dirty="0">
                <a:latin typeface="Times New Roman"/>
                <a:cs typeface="Times New Roman"/>
              </a:rPr>
              <a:t>life  </a:t>
            </a:r>
            <a:r>
              <a:rPr sz="2000" dirty="0">
                <a:latin typeface="Times New Roman"/>
                <a:cs typeface="Times New Roman"/>
              </a:rPr>
              <a:t>sanctuary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8340" y="321360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54200" y="3213607"/>
            <a:ext cx="10172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ab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eki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28415" y="3213607"/>
            <a:ext cx="734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ab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398389" y="3213607"/>
            <a:ext cx="9321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ushab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968108" y="3213607"/>
            <a:ext cx="100139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Wild </a:t>
            </a:r>
            <a:r>
              <a:rPr sz="2000" spc="-5" dirty="0">
                <a:latin typeface="Times New Roman"/>
                <a:cs typeface="Times New Roman"/>
              </a:rPr>
              <a:t>life  </a:t>
            </a:r>
            <a:r>
              <a:rPr sz="2000" dirty="0">
                <a:latin typeface="Times New Roman"/>
                <a:cs typeface="Times New Roman"/>
              </a:rPr>
              <a:t>sanctuary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88340" y="4249369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54200" y="4249369"/>
            <a:ext cx="8172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Uccha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28415" y="4249369"/>
            <a:ext cx="7353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Pu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jab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98389" y="4249369"/>
            <a:ext cx="9334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Khushab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968108" y="4249369"/>
            <a:ext cx="12312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smtClean="0">
                <a:latin typeface="Times New Roman"/>
                <a:cs typeface="Times New Roman"/>
              </a:rPr>
              <a:t>Rams</a:t>
            </a:r>
            <a:r>
              <a:rPr lang="en-US" sz="2000" spc="-5" dirty="0" smtClean="0">
                <a:latin typeface="Times New Roman"/>
                <a:cs typeface="Times New Roman"/>
              </a:rPr>
              <a:t>a</a:t>
            </a:r>
            <a:r>
              <a:rPr sz="2000" spc="-5" smtClean="0">
                <a:latin typeface="Times New Roman"/>
                <a:cs typeface="Times New Roman"/>
              </a:rPr>
              <a:t>r</a:t>
            </a:r>
            <a:r>
              <a:rPr sz="2000" spc="-6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88340" y="4974793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854200" y="4974793"/>
            <a:ext cx="633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Jahl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828415" y="4974793"/>
            <a:ext cx="7353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Pu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jab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98389" y="4974793"/>
            <a:ext cx="9334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Khushab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68108" y="4974793"/>
            <a:ext cx="97281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Not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otec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8340" y="5700166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854200" y="5700166"/>
            <a:ext cx="11887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Namal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lake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28415" y="5700166"/>
            <a:ext cx="7353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Pu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jab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398389" y="5700166"/>
            <a:ext cx="9334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Khushab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968108" y="5700166"/>
            <a:ext cx="100139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Wild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life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sanctuary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1003198" y="277114"/>
            <a:ext cx="5034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spc="-35" dirty="0"/>
              <a:t>Wetland </a:t>
            </a:r>
            <a:r>
              <a:rPr dirty="0"/>
              <a:t>Complex</a:t>
            </a:r>
            <a:r>
              <a:rPr spc="-70" dirty="0"/>
              <a:t> </a:t>
            </a:r>
            <a:r>
              <a:rPr spc="-5" dirty="0"/>
              <a:t>Of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2393060" y="825753"/>
            <a:ext cx="2146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Salt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Range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6919" y="1510029"/>
            <a:ext cx="7669530" cy="454752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marR="5080" indent="-274955">
              <a:lnSpc>
                <a:spcPct val="90100"/>
              </a:lnSpc>
              <a:spcBef>
                <a:spcPts val="385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latin typeface="Times New Roman"/>
                <a:cs typeface="Times New Roman"/>
              </a:rPr>
              <a:t>Extending </a:t>
            </a:r>
            <a:r>
              <a:rPr sz="2400" spc="-5" dirty="0">
                <a:latin typeface="Times New Roman"/>
                <a:cs typeface="Times New Roman"/>
              </a:rPr>
              <a:t>among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Chashma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 the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North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Sukkur</a:t>
            </a:r>
            <a:r>
              <a:rPr sz="2400" spc="-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FF0000"/>
                </a:solidFill>
                <a:latin typeface="Times New Roman"/>
                <a:cs typeface="Times New Roman"/>
              </a:rPr>
              <a:t>city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 the south</a:t>
            </a:r>
            <a:r>
              <a:rPr sz="2400" dirty="0">
                <a:latin typeface="Times New Roman"/>
                <a:cs typeface="Times New Roman"/>
              </a:rPr>
              <a:t>, this </a:t>
            </a:r>
            <a:r>
              <a:rPr sz="2400" spc="-5" dirty="0">
                <a:latin typeface="Times New Roman"/>
                <a:cs typeface="Times New Roman"/>
              </a:rPr>
              <a:t>complex </a:t>
            </a:r>
            <a:r>
              <a:rPr sz="2400" dirty="0">
                <a:latin typeface="Times New Roman"/>
                <a:cs typeface="Times New Roman"/>
              </a:rPr>
              <a:t>lies along the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main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stem of Indus 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River</a:t>
            </a:r>
            <a:r>
              <a:rPr sz="2400" spc="-2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imes New Roman"/>
              <a:cs typeface="Times New Roman"/>
            </a:endParaRPr>
          </a:p>
          <a:p>
            <a:pPr marL="287020" marR="490855" indent="-274955">
              <a:lnSpc>
                <a:spcPts val="2590"/>
              </a:lnSpc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latin typeface="Times New Roman"/>
                <a:cs typeface="Times New Roman"/>
              </a:rPr>
              <a:t>It includes various braided </a:t>
            </a:r>
            <a:r>
              <a:rPr sz="2400" spc="-5" dirty="0">
                <a:latin typeface="Times New Roman"/>
                <a:cs typeface="Times New Roman"/>
              </a:rPr>
              <a:t>streams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>
                <a:latin typeface="Times New Roman"/>
                <a:cs typeface="Times New Roman"/>
              </a:rPr>
              <a:t>oxbow </a:t>
            </a:r>
            <a:r>
              <a:rPr sz="2400" smtClean="0">
                <a:latin typeface="Times New Roman"/>
                <a:cs typeface="Times New Roman"/>
              </a:rPr>
              <a:t>lakes.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287020" marR="74930" indent="-274955">
              <a:lnSpc>
                <a:spcPts val="2590"/>
              </a:lnSpc>
              <a:spcBef>
                <a:spcPts val="5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708 km long and 9-23 km wide and occupies an area </a:t>
            </a:r>
            <a:r>
              <a:rPr sz="2400" spc="-545" dirty="0">
                <a:latin typeface="Times New Roman"/>
                <a:cs typeface="Times New Roman"/>
              </a:rPr>
              <a:t>of  </a:t>
            </a:r>
            <a:r>
              <a:rPr sz="2400" dirty="0">
                <a:latin typeface="Times New Roman"/>
                <a:cs typeface="Times New Roman"/>
              </a:rPr>
              <a:t>9,700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287020" marR="73025" indent="-274955">
              <a:lnSpc>
                <a:spcPts val="2590"/>
              </a:lnSpc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latin typeface="Times New Roman"/>
                <a:cs typeface="Times New Roman"/>
              </a:rPr>
              <a:t>Being </a:t>
            </a:r>
            <a:r>
              <a:rPr sz="2400" spc="-5" dirty="0">
                <a:latin typeface="Times New Roman"/>
                <a:cs typeface="Times New Roman"/>
              </a:rPr>
              <a:t>home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5" dirty="0">
                <a:latin typeface="Times New Roman"/>
                <a:cs typeface="Times New Roman"/>
              </a:rPr>
              <a:t>Pakistan’s </a:t>
            </a:r>
            <a:r>
              <a:rPr sz="2400" spc="-5" dirty="0">
                <a:latin typeface="Times New Roman"/>
                <a:cs typeface="Times New Roman"/>
              </a:rPr>
              <a:t>famous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Indus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Dolphin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484" dirty="0">
                <a:latin typeface="Times New Roman"/>
                <a:cs typeface="Times New Roman"/>
              </a:rPr>
              <a:t>region  </a:t>
            </a:r>
            <a:r>
              <a:rPr sz="2400" dirty="0">
                <a:latin typeface="Times New Roman"/>
                <a:cs typeface="Times New Roman"/>
              </a:rPr>
              <a:t>depicts a picture of exhaustive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of resource to </a:t>
            </a:r>
            <a:r>
              <a:rPr sz="2400" spc="-5" dirty="0">
                <a:latin typeface="Times New Roman"/>
                <a:cs typeface="Times New Roman"/>
              </a:rPr>
              <a:t>meet </a:t>
            </a:r>
            <a:r>
              <a:rPr sz="2400" dirty="0">
                <a:latin typeface="Times New Roman"/>
                <a:cs typeface="Times New Roman"/>
              </a:rPr>
              <a:t>up  </a:t>
            </a:r>
            <a:r>
              <a:rPr sz="2400" spc="-5" dirty="0">
                <a:latin typeface="Times New Roman"/>
                <a:cs typeface="Times New Roman"/>
              </a:rPr>
              <a:t>survival </a:t>
            </a:r>
            <a:r>
              <a:rPr sz="2400" dirty="0">
                <a:latin typeface="Times New Roman"/>
                <a:cs typeface="Times New Roman"/>
              </a:rPr>
              <a:t>oriented </a:t>
            </a:r>
            <a:r>
              <a:rPr sz="2400" spc="-5" dirty="0">
                <a:latin typeface="Times New Roman"/>
                <a:cs typeface="Times New Roman"/>
              </a:rPr>
              <a:t>requirements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people.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spc="-35" dirty="0"/>
              <a:t>Wetland </a:t>
            </a:r>
            <a:r>
              <a:rPr spc="-5" dirty="0"/>
              <a:t>Complex</a:t>
            </a:r>
            <a:r>
              <a:rPr spc="-35" dirty="0"/>
              <a:t> </a:t>
            </a:r>
            <a:r>
              <a:rPr spc="-5" dirty="0"/>
              <a:t>Of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48180" y="825753"/>
            <a:ext cx="40373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Central Indus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Plain: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00" y="1600200"/>
            <a:ext cx="1584960" cy="1005840"/>
          </a:xfrm>
          <a:custGeom>
            <a:avLst/>
            <a:gdLst/>
            <a:ahLst/>
            <a:cxnLst/>
            <a:rect l="l" t="t" r="r" b="b"/>
            <a:pathLst>
              <a:path w="1584960" h="1005839">
                <a:moveTo>
                  <a:pt x="0" y="1005839"/>
                </a:moveTo>
                <a:lnTo>
                  <a:pt x="1584960" y="1005839"/>
                </a:lnTo>
                <a:lnTo>
                  <a:pt x="158496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18360" y="1600200"/>
            <a:ext cx="1584960" cy="1005840"/>
          </a:xfrm>
          <a:custGeom>
            <a:avLst/>
            <a:gdLst/>
            <a:ahLst/>
            <a:cxnLst/>
            <a:rect l="l" t="t" r="r" b="b"/>
            <a:pathLst>
              <a:path w="1584960" h="1005839">
                <a:moveTo>
                  <a:pt x="0" y="1005839"/>
                </a:moveTo>
                <a:lnTo>
                  <a:pt x="1584960" y="1005839"/>
                </a:lnTo>
                <a:lnTo>
                  <a:pt x="158496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03320" y="1600200"/>
            <a:ext cx="1584960" cy="1005840"/>
          </a:xfrm>
          <a:custGeom>
            <a:avLst/>
            <a:gdLst/>
            <a:ahLst/>
            <a:cxnLst/>
            <a:rect l="l" t="t" r="r" b="b"/>
            <a:pathLst>
              <a:path w="1584960" h="1005839">
                <a:moveTo>
                  <a:pt x="0" y="1005839"/>
                </a:moveTo>
                <a:lnTo>
                  <a:pt x="1584960" y="1005839"/>
                </a:lnTo>
                <a:lnTo>
                  <a:pt x="158496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88279" y="1600200"/>
            <a:ext cx="1584960" cy="1005840"/>
          </a:xfrm>
          <a:custGeom>
            <a:avLst/>
            <a:gdLst/>
            <a:ahLst/>
            <a:cxnLst/>
            <a:rect l="l" t="t" r="r" b="b"/>
            <a:pathLst>
              <a:path w="1584959" h="1005839">
                <a:moveTo>
                  <a:pt x="0" y="1005839"/>
                </a:moveTo>
                <a:lnTo>
                  <a:pt x="1584959" y="1005839"/>
                </a:lnTo>
                <a:lnTo>
                  <a:pt x="1584959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73240" y="1600200"/>
            <a:ext cx="1584960" cy="1005840"/>
          </a:xfrm>
          <a:custGeom>
            <a:avLst/>
            <a:gdLst/>
            <a:ahLst/>
            <a:cxnLst/>
            <a:rect l="l" t="t" r="r" b="b"/>
            <a:pathLst>
              <a:path w="1584959" h="1005839">
                <a:moveTo>
                  <a:pt x="0" y="1005839"/>
                </a:moveTo>
                <a:lnTo>
                  <a:pt x="1584959" y="1005839"/>
                </a:lnTo>
                <a:lnTo>
                  <a:pt x="1584959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8637" y="2606039"/>
            <a:ext cx="7934325" cy="0"/>
          </a:xfrm>
          <a:custGeom>
            <a:avLst/>
            <a:gdLst/>
            <a:ahLst/>
            <a:cxnLst/>
            <a:rect l="l" t="t" r="r" b="b"/>
            <a:pathLst>
              <a:path w="7934325">
                <a:moveTo>
                  <a:pt x="0" y="0"/>
                </a:moveTo>
                <a:lnTo>
                  <a:pt x="7934261" y="0"/>
                </a:lnTo>
              </a:path>
            </a:pathLst>
          </a:custGeom>
          <a:ln w="9525">
            <a:solidFill>
              <a:srgbClr val="AF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8637" y="3315589"/>
            <a:ext cx="7934325" cy="0"/>
          </a:xfrm>
          <a:custGeom>
            <a:avLst/>
            <a:gdLst/>
            <a:ahLst/>
            <a:cxnLst/>
            <a:rect l="l" t="t" r="r" b="b"/>
            <a:pathLst>
              <a:path w="7934325">
                <a:moveTo>
                  <a:pt x="0" y="0"/>
                </a:moveTo>
                <a:lnTo>
                  <a:pt x="7934261" y="0"/>
                </a:lnTo>
              </a:path>
            </a:pathLst>
          </a:custGeom>
          <a:ln w="9525">
            <a:solidFill>
              <a:srgbClr val="AF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637" y="4016628"/>
            <a:ext cx="7934325" cy="0"/>
          </a:xfrm>
          <a:custGeom>
            <a:avLst/>
            <a:gdLst/>
            <a:ahLst/>
            <a:cxnLst/>
            <a:rect l="l" t="t" r="r" b="b"/>
            <a:pathLst>
              <a:path w="7934325">
                <a:moveTo>
                  <a:pt x="0" y="0"/>
                </a:moveTo>
                <a:lnTo>
                  <a:pt x="7934261" y="0"/>
                </a:lnTo>
              </a:path>
            </a:pathLst>
          </a:custGeom>
          <a:ln w="9525">
            <a:solidFill>
              <a:srgbClr val="AF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8637" y="5022469"/>
            <a:ext cx="7934325" cy="0"/>
          </a:xfrm>
          <a:custGeom>
            <a:avLst/>
            <a:gdLst/>
            <a:ahLst/>
            <a:cxnLst/>
            <a:rect l="l" t="t" r="r" b="b"/>
            <a:pathLst>
              <a:path w="7934325">
                <a:moveTo>
                  <a:pt x="0" y="0"/>
                </a:moveTo>
                <a:lnTo>
                  <a:pt x="7934261" y="0"/>
                </a:lnTo>
              </a:path>
            </a:pathLst>
          </a:custGeom>
          <a:ln w="9525">
            <a:solidFill>
              <a:srgbClr val="AF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637" y="6028258"/>
            <a:ext cx="7934325" cy="0"/>
          </a:xfrm>
          <a:custGeom>
            <a:avLst/>
            <a:gdLst/>
            <a:ahLst/>
            <a:cxnLst/>
            <a:rect l="l" t="t" r="r" b="b"/>
            <a:pathLst>
              <a:path w="7934325">
                <a:moveTo>
                  <a:pt x="0" y="0"/>
                </a:moveTo>
                <a:lnTo>
                  <a:pt x="7934261" y="0"/>
                </a:lnTo>
              </a:path>
            </a:pathLst>
          </a:custGeom>
          <a:ln w="9525">
            <a:solidFill>
              <a:srgbClr val="AF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400" y="1595374"/>
            <a:ext cx="0" cy="5147310"/>
          </a:xfrm>
          <a:custGeom>
            <a:avLst/>
            <a:gdLst/>
            <a:ahLst/>
            <a:cxnLst/>
            <a:rect l="l" t="t" r="r" b="b"/>
            <a:pathLst>
              <a:path h="5147309">
                <a:moveTo>
                  <a:pt x="0" y="0"/>
                </a:moveTo>
                <a:lnTo>
                  <a:pt x="0" y="5147137"/>
                </a:lnTo>
              </a:path>
            </a:pathLst>
          </a:custGeom>
          <a:ln w="9525">
            <a:solidFill>
              <a:srgbClr val="AF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58200" y="1595374"/>
            <a:ext cx="0" cy="5147310"/>
          </a:xfrm>
          <a:custGeom>
            <a:avLst/>
            <a:gdLst/>
            <a:ahLst/>
            <a:cxnLst/>
            <a:rect l="l" t="t" r="r" b="b"/>
            <a:pathLst>
              <a:path h="5147309">
                <a:moveTo>
                  <a:pt x="0" y="0"/>
                </a:moveTo>
                <a:lnTo>
                  <a:pt x="0" y="5147137"/>
                </a:lnTo>
              </a:path>
            </a:pathLst>
          </a:custGeom>
          <a:ln w="9525">
            <a:solidFill>
              <a:srgbClr val="AF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8637" y="1600200"/>
            <a:ext cx="7934325" cy="0"/>
          </a:xfrm>
          <a:custGeom>
            <a:avLst/>
            <a:gdLst/>
            <a:ahLst/>
            <a:cxnLst/>
            <a:rect l="l" t="t" r="r" b="b"/>
            <a:pathLst>
              <a:path w="7934325">
                <a:moveTo>
                  <a:pt x="0" y="0"/>
                </a:moveTo>
                <a:lnTo>
                  <a:pt x="7934261" y="0"/>
                </a:lnTo>
              </a:path>
            </a:pathLst>
          </a:custGeom>
          <a:ln w="9525">
            <a:solidFill>
              <a:srgbClr val="AF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8637" y="6737748"/>
            <a:ext cx="7934325" cy="0"/>
          </a:xfrm>
          <a:custGeom>
            <a:avLst/>
            <a:gdLst/>
            <a:ahLst/>
            <a:cxnLst/>
            <a:rect l="l" t="t" r="r" b="b"/>
            <a:pathLst>
              <a:path w="7934325">
                <a:moveTo>
                  <a:pt x="0" y="0"/>
                </a:moveTo>
                <a:lnTo>
                  <a:pt x="7934261" y="0"/>
                </a:lnTo>
              </a:path>
            </a:pathLst>
          </a:custGeom>
          <a:ln w="9525">
            <a:solidFill>
              <a:srgbClr val="AF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2140" y="1624330"/>
            <a:ext cx="280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97354" y="1624330"/>
            <a:ext cx="662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82695" y="1624330"/>
            <a:ext cx="988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Loca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Province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67909" y="1624330"/>
            <a:ext cx="988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Loca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District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52868" y="1624330"/>
            <a:ext cx="706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Sta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2140" y="2630551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97354" y="2630551"/>
            <a:ext cx="1205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Akara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82695" y="2630551"/>
            <a:ext cx="1226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Balochistan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67909" y="2630551"/>
            <a:ext cx="8172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2868" y="2630551"/>
            <a:ext cx="1428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Protected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2140" y="3340100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97354" y="3340100"/>
            <a:ext cx="1372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Astola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Island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82695" y="3340100"/>
            <a:ext cx="1226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Balochistan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67909" y="3340100"/>
            <a:ext cx="8172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52868" y="3340100"/>
            <a:ext cx="100139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Wild </a:t>
            </a:r>
            <a:r>
              <a:rPr sz="2000" spc="-5" dirty="0">
                <a:latin typeface="Times New Roman"/>
                <a:cs typeface="Times New Roman"/>
              </a:rPr>
              <a:t>life  </a:t>
            </a:r>
            <a:r>
              <a:rPr sz="2000" dirty="0">
                <a:latin typeface="Times New Roman"/>
                <a:cs typeface="Times New Roman"/>
              </a:rPr>
              <a:t>sanctuary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2140" y="4041394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97354" y="4041394"/>
            <a:ext cx="10763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Astola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sea  </a:t>
            </a:r>
            <a:r>
              <a:rPr sz="2000" spc="-5" dirty="0">
                <a:latin typeface="Times New Roman"/>
                <a:cs typeface="Times New Roman"/>
              </a:rPr>
              <a:t>mount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82695" y="4041394"/>
            <a:ext cx="1226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Balochistan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67909" y="4041394"/>
            <a:ext cx="8172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52868" y="4041394"/>
            <a:ext cx="1428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Protected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2140" y="5047234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197354" y="5047234"/>
            <a:ext cx="80327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Jiwany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Eust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82695" y="5047234"/>
            <a:ext cx="1226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Balochistan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67909" y="5047234"/>
            <a:ext cx="8172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52868" y="5047234"/>
            <a:ext cx="1428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Protected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2140" y="6053429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97354" y="6053429"/>
            <a:ext cx="1360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Kalmat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Khor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82695" y="6053429"/>
            <a:ext cx="1226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Balochistan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67909" y="6053429"/>
            <a:ext cx="8172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52868" y="6053429"/>
            <a:ext cx="1428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Protected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spc="-35" dirty="0"/>
              <a:t>Wetland </a:t>
            </a:r>
            <a:r>
              <a:rPr spc="-5" dirty="0"/>
              <a:t>Complex</a:t>
            </a:r>
            <a:r>
              <a:rPr spc="-35" dirty="0"/>
              <a:t> </a:t>
            </a:r>
            <a:r>
              <a:rPr spc="-5" dirty="0"/>
              <a:t>Of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448180" y="825753"/>
            <a:ext cx="40373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Central Indus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Plain: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69851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6919" y="1622805"/>
            <a:ext cx="7553959" cy="4414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Astola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island and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Jiwani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coastal wetlands </a:t>
            </a:r>
            <a:r>
              <a:rPr sz="2400" dirty="0">
                <a:latin typeface="Times New Roman"/>
                <a:cs typeface="Times New Roman"/>
              </a:rPr>
              <a:t>are recognized </a:t>
            </a:r>
            <a:r>
              <a:rPr sz="2400" spc="-540" dirty="0">
                <a:latin typeface="Times New Roman"/>
                <a:cs typeface="Times New Roman"/>
              </a:rPr>
              <a:t>as  </a:t>
            </a:r>
            <a:r>
              <a:rPr sz="2400" dirty="0">
                <a:latin typeface="Times New Roman"/>
                <a:cs typeface="Times New Roman"/>
              </a:rPr>
              <a:t>wetlands </a:t>
            </a:r>
            <a:r>
              <a:rPr sz="2400" spc="-5" dirty="0">
                <a:latin typeface="Times New Roman"/>
                <a:cs typeface="Times New Roman"/>
              </a:rPr>
              <a:t>of international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109220" indent="-274955" algn="just">
              <a:lnSpc>
                <a:spcPct val="100000"/>
              </a:lnSpc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latin typeface="Times New Roman"/>
                <a:cs typeface="Times New Roman"/>
              </a:rPr>
              <a:t>Astola </a:t>
            </a:r>
            <a:r>
              <a:rPr sz="2400" dirty="0">
                <a:latin typeface="Times New Roman"/>
                <a:cs typeface="Times New Roman"/>
              </a:rPr>
              <a:t>island also known as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Haft 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Talar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>
                <a:latin typeface="Times New Roman"/>
                <a:cs typeface="Times New Roman"/>
              </a:rPr>
              <a:t>situated </a:t>
            </a:r>
            <a:r>
              <a:rPr sz="2400" smtClean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south of the desert coast of Balochistan, and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spreads  over 5,000 hectors and 6 km in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length.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72390" indent="-274955">
              <a:lnSpc>
                <a:spcPct val="100000"/>
              </a:lnSpc>
              <a:spcBef>
                <a:spcPts val="5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significant island in the north of Arabian </a:t>
            </a:r>
            <a:r>
              <a:rPr sz="2400" spc="-530" dirty="0">
                <a:latin typeface="Times New Roman"/>
                <a:cs typeface="Times New Roman"/>
              </a:rPr>
              <a:t>Sea, 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important for endemic </a:t>
            </a:r>
            <a:r>
              <a:rPr sz="2400" dirty="0">
                <a:latin typeface="Times New Roman"/>
                <a:cs typeface="Times New Roman"/>
              </a:rPr>
              <a:t>reptiles as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green turtles and  hawksbill turtle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which are the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endangered species of  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island.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6019800" cy="1143000"/>
          </a:xfrm>
          <a:custGeom>
            <a:avLst/>
            <a:gdLst/>
            <a:ahLst/>
            <a:cxnLst/>
            <a:rect l="l" t="t" r="r" b="b"/>
            <a:pathLst>
              <a:path w="6019800" h="1143000">
                <a:moveTo>
                  <a:pt x="0" y="1143000"/>
                </a:moveTo>
                <a:lnTo>
                  <a:pt x="6019800" y="1143000"/>
                </a:lnTo>
                <a:lnTo>
                  <a:pt x="6019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spc="-35" dirty="0"/>
              <a:t>Wetland </a:t>
            </a:r>
            <a:r>
              <a:rPr spc="-5" dirty="0"/>
              <a:t>Complex</a:t>
            </a:r>
            <a:r>
              <a:rPr spc="-35" dirty="0"/>
              <a:t> </a:t>
            </a:r>
            <a:r>
              <a:rPr spc="-5" dirty="0"/>
              <a:t>Of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37969" y="825753"/>
            <a:ext cx="2858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Makran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Coast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990600"/>
            <a:ext cx="7772400" cy="4800600"/>
          </a:xfrm>
          <a:custGeom>
            <a:avLst/>
            <a:gdLst/>
            <a:ahLst/>
            <a:cxnLst/>
            <a:rect l="l" t="t" r="r" b="b"/>
            <a:pathLst>
              <a:path w="7772400" h="4800600">
                <a:moveTo>
                  <a:pt x="0" y="4800600"/>
                </a:moveTo>
                <a:lnTo>
                  <a:pt x="7772400" y="4800600"/>
                </a:lnTo>
                <a:lnTo>
                  <a:pt x="77724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990600"/>
            <a:ext cx="7772400" cy="4800600"/>
          </a:xfrm>
          <a:custGeom>
            <a:avLst/>
            <a:gdLst/>
            <a:ahLst/>
            <a:cxnLst/>
            <a:rect l="l" t="t" r="r" b="b"/>
            <a:pathLst>
              <a:path w="7772400" h="4800600">
                <a:moveTo>
                  <a:pt x="0" y="4800600"/>
                </a:moveTo>
                <a:lnTo>
                  <a:pt x="7772400" y="4800600"/>
                </a:lnTo>
                <a:lnTo>
                  <a:pt x="77724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3044" y="1671650"/>
            <a:ext cx="598233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8800" b="1" spc="-75" dirty="0">
                <a:latin typeface="Times New Roman"/>
                <a:cs typeface="Times New Roman"/>
              </a:rPr>
              <a:t>Wetland  </a:t>
            </a:r>
            <a:r>
              <a:rPr sz="8800" b="1" spc="-5" dirty="0">
                <a:latin typeface="Times New Roman"/>
                <a:cs typeface="Times New Roman"/>
              </a:rPr>
              <a:t>Degradation  And</a:t>
            </a:r>
            <a:r>
              <a:rPr sz="8800" b="1" spc="-35" dirty="0">
                <a:latin typeface="Times New Roman"/>
                <a:cs typeface="Times New Roman"/>
              </a:rPr>
              <a:t> </a:t>
            </a:r>
            <a:r>
              <a:rPr sz="8800" b="1" dirty="0">
                <a:latin typeface="Times New Roman"/>
                <a:cs typeface="Times New Roman"/>
              </a:rPr>
              <a:t>Loss</a:t>
            </a:r>
            <a:endParaRPr sz="8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0"/>
            <a:ext cx="609600" cy="457200"/>
          </a:xfrm>
          <a:prstGeom prst="rect">
            <a:avLst/>
          </a:prstGeom>
          <a:noFill/>
        </p:spPr>
        <p:txBody>
          <a:bodyPr/>
          <a:lstStyle/>
          <a:p>
            <a:fld id="{23BE56B7-6497-41C1-9323-D51BC086D11C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0" y="1162050"/>
            <a:ext cx="3111500" cy="5010150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med"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85800" y="304800"/>
            <a:ext cx="7772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>
                <a:solidFill>
                  <a:srgbClr val="FFCC00"/>
                </a:solidFill>
                <a:effectLst/>
              </a:rPr>
              <a:t>How CITES works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85800" y="1155700"/>
            <a:ext cx="5029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55000"/>
              </a:spcBef>
              <a:spcAft>
                <a:spcPct val="15000"/>
              </a:spcAft>
              <a:buFontTx/>
              <a:buChar char="•"/>
            </a:pPr>
            <a:r>
              <a:rPr lang="en-US" sz="2400">
                <a:solidFill>
                  <a:schemeClr val="bg1"/>
                </a:solidFill>
                <a:effectLst/>
              </a:rPr>
              <a:t>The Convention establishes an </a:t>
            </a:r>
            <a:r>
              <a:rPr lang="en-US" sz="2400">
                <a:solidFill>
                  <a:srgbClr val="FFCC00"/>
                </a:solidFill>
                <a:effectLst/>
              </a:rPr>
              <a:t>international legal framework</a:t>
            </a:r>
            <a:r>
              <a:rPr lang="en-US" sz="2400">
                <a:solidFill>
                  <a:schemeClr val="bg1"/>
                </a:solidFill>
                <a:effectLst/>
              </a:rPr>
              <a:t> with </a:t>
            </a:r>
            <a:r>
              <a:rPr lang="en-US" sz="2400">
                <a:solidFill>
                  <a:srgbClr val="FFCC00"/>
                </a:solidFill>
                <a:effectLst/>
              </a:rPr>
              <a:t>common procedural mechanisms</a:t>
            </a:r>
            <a:r>
              <a:rPr lang="en-US" sz="2400">
                <a:solidFill>
                  <a:schemeClr val="bg1"/>
                </a:solidFill>
                <a:effectLst/>
              </a:rPr>
              <a:t> for the prevention of international commercial trade in endangered species, and for an </a:t>
            </a:r>
            <a:r>
              <a:rPr lang="en-US" sz="2400">
                <a:solidFill>
                  <a:schemeClr val="tx1"/>
                </a:solidFill>
                <a:effectLst/>
              </a:rPr>
              <a:t>effective regulation</a:t>
            </a:r>
            <a:r>
              <a:rPr lang="en-US" sz="2400">
                <a:solidFill>
                  <a:schemeClr val="bg1"/>
                </a:solidFill>
                <a:effectLst/>
              </a:rPr>
              <a:t> of international trade in others</a:t>
            </a:r>
          </a:p>
          <a:p>
            <a:pPr marL="342900" indent="-342900" algn="l" eaLnBrk="1" hangingPunct="1">
              <a:spcBef>
                <a:spcPct val="55000"/>
              </a:spcBef>
              <a:spcAft>
                <a:spcPct val="15000"/>
              </a:spcAft>
              <a:buFontTx/>
              <a:buChar char="•"/>
            </a:pPr>
            <a:r>
              <a:rPr lang="en-US" sz="2400">
                <a:solidFill>
                  <a:schemeClr val="bg1"/>
                </a:solidFill>
                <a:effectLst/>
              </a:rPr>
              <a:t>CITES regulates international trade on the basis of a system of </a:t>
            </a:r>
            <a:r>
              <a:rPr lang="en-US" sz="2400">
                <a:solidFill>
                  <a:srgbClr val="FFCC00"/>
                </a:solidFill>
                <a:effectLst/>
              </a:rPr>
              <a:t>permits and certificates</a:t>
            </a:r>
            <a:r>
              <a:rPr lang="en-US" sz="2400"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384007" name="Picture 7" descr="rinole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2514600"/>
            <a:ext cx="29321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0719" y="1622805"/>
            <a:ext cx="7428230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320040" indent="-274955">
              <a:lnSpc>
                <a:spcPct val="100000"/>
              </a:lnSpc>
              <a:spcBef>
                <a:spcPts val="100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56% to 65% of existing wetland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been converted to  intensive agricultural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use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in Europe and North</a:t>
            </a:r>
            <a:r>
              <a:rPr sz="2400" spc="-285" dirty="0">
                <a:solidFill>
                  <a:srgbClr val="676A5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America,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1800" spc="-114" dirty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27% in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Asia,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370" smtClean="0">
                <a:solidFill>
                  <a:srgbClr val="71A276"/>
                </a:solidFill>
                <a:latin typeface="Arial"/>
                <a:cs typeface="Arial"/>
              </a:rPr>
              <a:t></a:t>
            </a:r>
            <a:r>
              <a:rPr sz="1800" spc="-125" smtClean="0">
                <a:solidFill>
                  <a:srgbClr val="71A27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The rivers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Pakistan, has been regulated to a great </a:t>
            </a:r>
            <a:r>
              <a:rPr sz="2400" spc="-450" dirty="0">
                <a:solidFill>
                  <a:srgbClr val="676A54"/>
                </a:solidFill>
                <a:latin typeface="Times New Roman"/>
                <a:cs typeface="Times New Roman"/>
              </a:rPr>
              <a:t>extent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by constructing headwork, barrages and</a:t>
            </a:r>
            <a:r>
              <a:rPr sz="2400" spc="-90" dirty="0">
                <a:solidFill>
                  <a:srgbClr val="676A5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dams.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5943600" cy="1143000"/>
          </a:xfrm>
          <a:custGeom>
            <a:avLst/>
            <a:gdLst/>
            <a:ahLst/>
            <a:cxnLst/>
            <a:rect l="l" t="t" r="r" b="b"/>
            <a:pathLst>
              <a:path w="5943600" h="1143000">
                <a:moveTo>
                  <a:pt x="0" y="1143000"/>
                </a:moveTo>
                <a:lnTo>
                  <a:pt x="5943600" y="1143000"/>
                </a:lnTo>
                <a:lnTo>
                  <a:pt x="5943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5943600" cy="1143000"/>
          </a:xfrm>
          <a:custGeom>
            <a:avLst/>
            <a:gdLst/>
            <a:ahLst/>
            <a:cxnLst/>
            <a:rect l="l" t="t" r="r" b="b"/>
            <a:pathLst>
              <a:path w="5943600" h="1143000">
                <a:moveTo>
                  <a:pt x="0" y="1143000"/>
                </a:moveTo>
                <a:lnTo>
                  <a:pt x="5943600" y="1143000"/>
                </a:lnTo>
                <a:lnTo>
                  <a:pt x="5943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00557" y="277114"/>
            <a:ext cx="5656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Rate And </a:t>
            </a:r>
            <a:r>
              <a:rPr dirty="0"/>
              <a:t>Extent Of</a:t>
            </a:r>
            <a:r>
              <a:rPr spc="-320" dirty="0"/>
              <a:t> </a:t>
            </a:r>
            <a:r>
              <a:rPr spc="-30" dirty="0"/>
              <a:t>Wetland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71038" y="825753"/>
            <a:ext cx="91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Loss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6919" y="1622805"/>
            <a:ext cx="7416165" cy="313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66700" indent="-274955">
              <a:lnSpc>
                <a:spcPct val="100000"/>
              </a:lnSpc>
              <a:spcBef>
                <a:spcPts val="100"/>
              </a:spcBef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Expansion of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settlements,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urbanization, drainage for  agriculture, hunting and pollution appeared to be the</a:t>
            </a:r>
            <a:r>
              <a:rPr sz="2400" spc="-225" dirty="0">
                <a:solidFill>
                  <a:srgbClr val="676A5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top  five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major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threats in the</a:t>
            </a:r>
            <a:r>
              <a:rPr sz="2400" spc="-75" dirty="0">
                <a:solidFill>
                  <a:srgbClr val="676A5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region.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tabLst>
                <a:tab pos="363220" algn="l"/>
              </a:tabLst>
            </a:pPr>
            <a:r>
              <a:rPr sz="1800" spc="365" dirty="0">
                <a:solidFill>
                  <a:srgbClr val="71A276"/>
                </a:solidFill>
                <a:latin typeface="Arial"/>
                <a:cs typeface="Arial"/>
              </a:rPr>
              <a:t>		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It has also been brought into the notice that aquatic weed  invasions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influence about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182,118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hectors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of wetlands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 in  Pakistan and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badly </a:t>
            </a:r>
            <a:r>
              <a:rPr sz="2400" spc="-10" dirty="0">
                <a:solidFill>
                  <a:srgbClr val="676A54"/>
                </a:solidFill>
                <a:latin typeface="Times New Roman"/>
                <a:cs typeface="Times New Roman"/>
              </a:rPr>
              <a:t>affect </a:t>
            </a:r>
            <a:r>
              <a:rPr sz="2400" dirty="0">
                <a:solidFill>
                  <a:srgbClr val="676A54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fish output (Gopal &amp; </a:t>
            </a:r>
            <a:r>
              <a:rPr sz="2400" spc="-35" dirty="0">
                <a:solidFill>
                  <a:srgbClr val="676A54"/>
                </a:solidFill>
                <a:latin typeface="Times New Roman"/>
                <a:cs typeface="Times New Roman"/>
              </a:rPr>
              <a:t>Wetzel,  </a:t>
            </a:r>
            <a:r>
              <a:rPr sz="2400" spc="-5" dirty="0">
                <a:solidFill>
                  <a:srgbClr val="676A54"/>
                </a:solidFill>
                <a:latin typeface="Times New Roman"/>
                <a:cs typeface="Times New Roman"/>
              </a:rPr>
              <a:t>1995).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41164" y="325586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5943600" cy="1143000"/>
          </a:xfrm>
          <a:custGeom>
            <a:avLst/>
            <a:gdLst/>
            <a:ahLst/>
            <a:cxnLst/>
            <a:rect l="l" t="t" r="r" b="b"/>
            <a:pathLst>
              <a:path w="5943600" h="1143000">
                <a:moveTo>
                  <a:pt x="0" y="1143000"/>
                </a:moveTo>
                <a:lnTo>
                  <a:pt x="5943600" y="1143000"/>
                </a:lnTo>
                <a:lnTo>
                  <a:pt x="5943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0" y="304800"/>
            <a:ext cx="5943600" cy="1143000"/>
          </a:xfrm>
          <a:custGeom>
            <a:avLst/>
            <a:gdLst/>
            <a:ahLst/>
            <a:cxnLst/>
            <a:rect l="l" t="t" r="r" b="b"/>
            <a:pathLst>
              <a:path w="5943600" h="1143000">
                <a:moveTo>
                  <a:pt x="0" y="1143000"/>
                </a:moveTo>
                <a:lnTo>
                  <a:pt x="5943600" y="1143000"/>
                </a:lnTo>
                <a:lnTo>
                  <a:pt x="5943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00557" y="277114"/>
            <a:ext cx="5656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Rate And </a:t>
            </a:r>
            <a:r>
              <a:rPr dirty="0"/>
              <a:t>Extent Of</a:t>
            </a:r>
            <a:r>
              <a:rPr spc="-320" dirty="0"/>
              <a:t> </a:t>
            </a:r>
            <a:r>
              <a:rPr spc="-30" dirty="0"/>
              <a:t>Wetland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971038" y="825753"/>
            <a:ext cx="91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Loss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3756"/>
            <a:ext cx="8229600" cy="809625"/>
          </a:xfrm>
          <a:custGeom>
            <a:avLst/>
            <a:gdLst/>
            <a:ahLst/>
            <a:cxnLst/>
            <a:rect l="l" t="t" r="r" b="b"/>
            <a:pathLst>
              <a:path w="8229600" h="809625">
                <a:moveTo>
                  <a:pt x="0" y="809244"/>
                </a:moveTo>
                <a:lnTo>
                  <a:pt x="8229600" y="809244"/>
                </a:lnTo>
                <a:lnTo>
                  <a:pt x="8229600" y="0"/>
                </a:lnTo>
                <a:lnTo>
                  <a:pt x="0" y="0"/>
                </a:lnTo>
                <a:lnTo>
                  <a:pt x="0" y="809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5715000"/>
            <a:ext cx="8229600" cy="805180"/>
          </a:xfrm>
          <a:custGeom>
            <a:avLst/>
            <a:gdLst/>
            <a:ahLst/>
            <a:cxnLst/>
            <a:rect l="l" t="t" r="r" b="b"/>
            <a:pathLst>
              <a:path w="8229600" h="805179">
                <a:moveTo>
                  <a:pt x="0" y="804672"/>
                </a:moveTo>
                <a:lnTo>
                  <a:pt x="8229600" y="804672"/>
                </a:lnTo>
                <a:lnTo>
                  <a:pt x="8229600" y="0"/>
                </a:lnTo>
                <a:lnTo>
                  <a:pt x="0" y="0"/>
                </a:lnTo>
                <a:lnTo>
                  <a:pt x="0" y="804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1143000"/>
            <a:ext cx="8229600" cy="4572000"/>
          </a:xfrm>
          <a:custGeom>
            <a:avLst/>
            <a:gdLst/>
            <a:ahLst/>
            <a:cxnLst/>
            <a:rect l="l" t="t" r="r" b="b"/>
            <a:pathLst>
              <a:path w="8229600" h="4572000">
                <a:moveTo>
                  <a:pt x="0" y="4572000"/>
                </a:moveTo>
                <a:lnTo>
                  <a:pt x="8229600" y="4572000"/>
                </a:lnTo>
                <a:lnTo>
                  <a:pt x="82296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1143000"/>
            <a:ext cx="8229600" cy="4572000"/>
          </a:xfrm>
          <a:custGeom>
            <a:avLst/>
            <a:gdLst/>
            <a:ahLst/>
            <a:cxnLst/>
            <a:rect l="l" t="t" r="r" b="b"/>
            <a:pathLst>
              <a:path w="8229600" h="4572000">
                <a:moveTo>
                  <a:pt x="0" y="4572000"/>
                </a:moveTo>
                <a:lnTo>
                  <a:pt x="8229600" y="4572000"/>
                </a:lnTo>
                <a:lnTo>
                  <a:pt x="82296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9670" y="1973707"/>
            <a:ext cx="7201534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  <a:tabLst>
                <a:tab pos="3441700" algn="l"/>
                <a:tab pos="4354195" algn="l"/>
              </a:tabLst>
            </a:pPr>
            <a:r>
              <a:rPr sz="6000" b="1" dirty="0">
                <a:latin typeface="Times New Roman"/>
                <a:cs typeface="Times New Roman"/>
              </a:rPr>
              <a:t>Sustainable  Development And  </a:t>
            </a:r>
            <a:r>
              <a:rPr sz="6000" b="1" spc="-5" dirty="0">
                <a:latin typeface="Times New Roman"/>
                <a:cs typeface="Times New Roman"/>
              </a:rPr>
              <a:t>Management Of  </a:t>
            </a:r>
            <a:r>
              <a:rPr sz="6000" b="1" spc="-345" dirty="0">
                <a:latin typeface="Times New Roman"/>
                <a:cs typeface="Times New Roman"/>
              </a:rPr>
              <a:t>W</a:t>
            </a:r>
            <a:r>
              <a:rPr sz="6000" b="1" spc="-5" dirty="0">
                <a:latin typeface="Times New Roman"/>
                <a:cs typeface="Times New Roman"/>
              </a:rPr>
              <a:t>etlands	</a:t>
            </a:r>
            <a:r>
              <a:rPr sz="6000" b="1" spc="5" dirty="0">
                <a:latin typeface="Times New Roman"/>
                <a:cs typeface="Times New Roman"/>
              </a:rPr>
              <a:t>I</a:t>
            </a:r>
            <a:r>
              <a:rPr sz="6000" b="1" spc="-5" dirty="0">
                <a:latin typeface="Times New Roman"/>
                <a:cs typeface="Times New Roman"/>
              </a:rPr>
              <a:t>n</a:t>
            </a:r>
            <a:r>
              <a:rPr sz="6000" b="1" dirty="0">
                <a:latin typeface="Times New Roman"/>
                <a:cs typeface="Times New Roman"/>
              </a:rPr>
              <a:t>	</a:t>
            </a:r>
            <a:r>
              <a:rPr sz="6000" b="1" spc="-20" dirty="0">
                <a:latin typeface="Times New Roman"/>
                <a:cs typeface="Times New Roman"/>
              </a:rPr>
              <a:t>P</a:t>
            </a:r>
            <a:r>
              <a:rPr sz="6000" b="1" spc="-5" dirty="0">
                <a:latin typeface="Times New Roman"/>
                <a:cs typeface="Times New Roman"/>
              </a:rPr>
              <a:t>akistan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4519" y="1471930"/>
            <a:ext cx="8005445" cy="2099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000" spc="5" dirty="0">
                <a:latin typeface="Times New Roman"/>
                <a:cs typeface="Times New Roman"/>
              </a:rPr>
              <a:t>WWF </a:t>
            </a:r>
            <a:r>
              <a:rPr sz="2000" spc="-5" dirty="0">
                <a:latin typeface="Times New Roman"/>
                <a:cs typeface="Times New Roman"/>
              </a:rPr>
              <a:t>Pakistan has established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wetland </a:t>
            </a:r>
            <a:r>
              <a:rPr sz="2000" spc="-5">
                <a:latin typeface="Times New Roman"/>
                <a:cs typeface="Times New Roman"/>
              </a:rPr>
              <a:t>centre </a:t>
            </a:r>
            <a:r>
              <a:rPr sz="2000" spc="-5" smtClean="0">
                <a:latin typeface="Times New Roman"/>
                <a:cs typeface="Times New Roman"/>
              </a:rPr>
              <a:t>located </a:t>
            </a:r>
            <a:r>
              <a:rPr sz="2000" spc="-5" dirty="0">
                <a:latin typeface="Times New Roman"/>
                <a:cs typeface="Times New Roman"/>
              </a:rPr>
              <a:t>in west  </a:t>
            </a:r>
            <a:r>
              <a:rPr sz="2000">
                <a:latin typeface="Times New Roman"/>
                <a:cs typeface="Times New Roman"/>
              </a:rPr>
              <a:t>of </a:t>
            </a:r>
            <a:r>
              <a:rPr sz="2000" smtClean="0">
                <a:latin typeface="Times New Roman"/>
                <a:cs typeface="Times New Roman"/>
              </a:rPr>
              <a:t>Karach</a:t>
            </a:r>
            <a:r>
              <a:rPr lang="en-US" sz="2000" dirty="0" err="1" smtClean="0">
                <a:latin typeface="Times New Roman"/>
                <a:cs typeface="Times New Roman"/>
              </a:rPr>
              <a:t>i</a:t>
            </a:r>
            <a:r>
              <a:rPr sz="2000" smtClean="0">
                <a:latin typeface="Times New Roman"/>
                <a:cs typeface="Times New Roman"/>
              </a:rPr>
              <a:t>,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aimed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0520" algn="l"/>
              </a:tabLst>
            </a:pPr>
            <a:r>
              <a:rPr sz="1500" spc="310" dirty="0">
                <a:solidFill>
                  <a:srgbClr val="71A276"/>
                </a:solidFill>
                <a:latin typeface="Arial"/>
                <a:cs typeface="Arial"/>
              </a:rPr>
              <a:t>	</a:t>
            </a:r>
            <a:r>
              <a:rPr sz="2000" dirty="0">
                <a:latin typeface="Times New Roman"/>
                <a:cs typeface="Times New Roman"/>
              </a:rPr>
              <a:t>Conserve the wetlands of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Pakistan,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310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000" dirty="0">
                <a:latin typeface="Times New Roman"/>
                <a:cs typeface="Times New Roman"/>
              </a:rPr>
              <a:t>Identify the wetland complexes,enhance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biodiversity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310" dirty="0">
                <a:solidFill>
                  <a:srgbClr val="71A276"/>
                </a:solidFill>
                <a:latin typeface="Arial"/>
                <a:cs typeface="Arial"/>
              </a:rPr>
              <a:t> </a:t>
            </a:r>
            <a:r>
              <a:rPr sz="2000" dirty="0">
                <a:latin typeface="Times New Roman"/>
                <a:cs typeface="Times New Roman"/>
              </a:rPr>
              <a:t>Create awareness </a:t>
            </a:r>
            <a:r>
              <a:rPr sz="2000" spc="-5" dirty="0">
                <a:latin typeface="Times New Roman"/>
                <a:cs typeface="Times New Roman"/>
              </a:rPr>
              <a:t>among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people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0520" algn="l"/>
              </a:tabLst>
            </a:pPr>
            <a:r>
              <a:rPr sz="1500" spc="310" dirty="0">
                <a:solidFill>
                  <a:srgbClr val="71A276"/>
                </a:solidFill>
                <a:latin typeface="Arial"/>
                <a:cs typeface="Arial"/>
              </a:rPr>
              <a:t>	</a:t>
            </a:r>
            <a:r>
              <a:rPr sz="2000" dirty="0">
                <a:latin typeface="Times New Roman"/>
                <a:cs typeface="Times New Roman"/>
              </a:rPr>
              <a:t>Prepare and </a:t>
            </a:r>
            <a:r>
              <a:rPr sz="2000" spc="-5" dirty="0">
                <a:latin typeface="Times New Roman"/>
                <a:cs typeface="Times New Roman"/>
              </a:rPr>
              <a:t>implement </a:t>
            </a:r>
            <a:r>
              <a:rPr sz="2000" dirty="0">
                <a:latin typeface="Times New Roman"/>
                <a:cs typeface="Times New Roman"/>
              </a:rPr>
              <a:t>national wetland conservation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strategies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9391" y="3745991"/>
            <a:ext cx="8183880" cy="2793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3810000"/>
            <a:ext cx="8001000" cy="2610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350" y="3790950"/>
            <a:ext cx="8039100" cy="2649220"/>
          </a:xfrm>
          <a:custGeom>
            <a:avLst/>
            <a:gdLst/>
            <a:ahLst/>
            <a:cxnLst/>
            <a:rect l="l" t="t" r="r" b="b"/>
            <a:pathLst>
              <a:path w="8039100" h="2649220">
                <a:moveTo>
                  <a:pt x="0" y="2648712"/>
                </a:moveTo>
                <a:lnTo>
                  <a:pt x="8039100" y="2648712"/>
                </a:lnTo>
                <a:lnTo>
                  <a:pt x="8039100" y="0"/>
                </a:lnTo>
                <a:lnTo>
                  <a:pt x="0" y="0"/>
                </a:lnTo>
                <a:lnTo>
                  <a:pt x="0" y="264871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" y="304800"/>
            <a:ext cx="4495800" cy="990600"/>
          </a:xfrm>
          <a:custGeom>
            <a:avLst/>
            <a:gdLst/>
            <a:ahLst/>
            <a:cxnLst/>
            <a:rect l="l" t="t" r="r" b="b"/>
            <a:pathLst>
              <a:path w="4495800" h="990600">
                <a:moveTo>
                  <a:pt x="0" y="990600"/>
                </a:moveTo>
                <a:lnTo>
                  <a:pt x="4495800" y="990600"/>
                </a:lnTo>
                <a:lnTo>
                  <a:pt x="4495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06677" y="610869"/>
            <a:ext cx="219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</a:t>
            </a:r>
            <a:r>
              <a:rPr sz="4000" spc="-20" dirty="0"/>
              <a:t>T</a:t>
            </a:r>
            <a:r>
              <a:rPr sz="4000" spc="-10" dirty="0"/>
              <a:t>I…</a:t>
            </a:r>
            <a:endParaRPr sz="4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8675" y="1446275"/>
            <a:ext cx="5946648" cy="2136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22876" y="3732276"/>
            <a:ext cx="3736848" cy="2784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0476" y="3732276"/>
            <a:ext cx="3660648" cy="2670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0" y="304800"/>
            <a:ext cx="5410200" cy="990600"/>
          </a:xfrm>
          <a:custGeom>
            <a:avLst/>
            <a:gdLst/>
            <a:ahLst/>
            <a:cxnLst/>
            <a:rect l="l" t="t" r="r" b="b"/>
            <a:pathLst>
              <a:path w="5410200" h="990600">
                <a:moveTo>
                  <a:pt x="0" y="990600"/>
                </a:moveTo>
                <a:lnTo>
                  <a:pt x="5410200" y="990600"/>
                </a:lnTo>
                <a:lnTo>
                  <a:pt x="54102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304800"/>
            <a:ext cx="5410200" cy="990600"/>
          </a:xfrm>
          <a:custGeom>
            <a:avLst/>
            <a:gdLst/>
            <a:ahLst/>
            <a:cxnLst/>
            <a:rect l="l" t="t" r="r" b="b"/>
            <a:pathLst>
              <a:path w="5410200" h="990600">
                <a:moveTo>
                  <a:pt x="0" y="990600"/>
                </a:moveTo>
                <a:lnTo>
                  <a:pt x="5410200" y="990600"/>
                </a:lnTo>
                <a:lnTo>
                  <a:pt x="54102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39597" y="546862"/>
            <a:ext cx="5247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Wetlands </a:t>
            </a:r>
            <a:r>
              <a:rPr sz="4400" dirty="0"/>
              <a:t>Of</a:t>
            </a:r>
            <a:r>
              <a:rPr sz="4400" spc="-50" dirty="0"/>
              <a:t> </a:t>
            </a:r>
            <a:r>
              <a:rPr sz="4400" dirty="0"/>
              <a:t>Pakistan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195580" cy="152400"/>
          </a:xfrm>
          <a:custGeom>
            <a:avLst/>
            <a:gdLst/>
            <a:ahLst/>
            <a:cxnLst/>
            <a:rect l="l" t="t" r="r" b="b"/>
            <a:pathLst>
              <a:path w="195579" h="152400">
                <a:moveTo>
                  <a:pt x="0" y="152400"/>
                </a:moveTo>
                <a:lnTo>
                  <a:pt x="195072" y="152400"/>
                </a:lnTo>
                <a:lnTo>
                  <a:pt x="19507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676400"/>
            <a:ext cx="195580" cy="5181600"/>
          </a:xfrm>
          <a:custGeom>
            <a:avLst/>
            <a:gdLst/>
            <a:ahLst/>
            <a:cxnLst/>
            <a:rect l="l" t="t" r="r" b="b"/>
            <a:pathLst>
              <a:path w="195579" h="5181600">
                <a:moveTo>
                  <a:pt x="0" y="5181599"/>
                </a:moveTo>
                <a:lnTo>
                  <a:pt x="195072" y="5181599"/>
                </a:lnTo>
                <a:lnTo>
                  <a:pt x="195072" y="0"/>
                </a:lnTo>
                <a:lnTo>
                  <a:pt x="0" y="0"/>
                </a:lnTo>
                <a:lnTo>
                  <a:pt x="0" y="5181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4272" y="0"/>
            <a:ext cx="1481455" cy="152400"/>
          </a:xfrm>
          <a:custGeom>
            <a:avLst/>
            <a:gdLst/>
            <a:ahLst/>
            <a:cxnLst/>
            <a:rect l="l" t="t" r="r" b="b"/>
            <a:pathLst>
              <a:path w="1481455" h="152400">
                <a:moveTo>
                  <a:pt x="0" y="152400"/>
                </a:moveTo>
                <a:lnTo>
                  <a:pt x="1481328" y="152400"/>
                </a:lnTo>
                <a:lnTo>
                  <a:pt x="1481328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4272" y="1676400"/>
            <a:ext cx="1481455" cy="5181600"/>
          </a:xfrm>
          <a:custGeom>
            <a:avLst/>
            <a:gdLst/>
            <a:ahLst/>
            <a:cxnLst/>
            <a:rect l="l" t="t" r="r" b="b"/>
            <a:pathLst>
              <a:path w="1481455" h="5181600">
                <a:moveTo>
                  <a:pt x="0" y="5181599"/>
                </a:moveTo>
                <a:lnTo>
                  <a:pt x="1481328" y="5181599"/>
                </a:lnTo>
                <a:lnTo>
                  <a:pt x="1481328" y="0"/>
                </a:lnTo>
                <a:lnTo>
                  <a:pt x="0" y="0"/>
                </a:lnTo>
                <a:lnTo>
                  <a:pt x="0" y="5181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672" y="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152400"/>
                </a:lnTo>
                <a:lnTo>
                  <a:pt x="228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672" y="1676400"/>
            <a:ext cx="228600" cy="5181600"/>
          </a:xfrm>
          <a:custGeom>
            <a:avLst/>
            <a:gdLst/>
            <a:ahLst/>
            <a:cxnLst/>
            <a:rect l="l" t="t" r="r" b="b"/>
            <a:pathLst>
              <a:path w="228600" h="5181600">
                <a:moveTo>
                  <a:pt x="0" y="5181599"/>
                </a:moveTo>
                <a:lnTo>
                  <a:pt x="228600" y="5181599"/>
                </a:lnTo>
                <a:lnTo>
                  <a:pt x="228600" y="0"/>
                </a:lnTo>
                <a:lnTo>
                  <a:pt x="0" y="0"/>
                </a:lnTo>
                <a:lnTo>
                  <a:pt x="0" y="5181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272" y="0"/>
            <a:ext cx="762000" cy="152400"/>
          </a:xfrm>
          <a:custGeom>
            <a:avLst/>
            <a:gdLst/>
            <a:ahLst/>
            <a:cxnLst/>
            <a:rect l="l" t="t" r="r" b="b"/>
            <a:pathLst>
              <a:path w="762000" h="152400">
                <a:moveTo>
                  <a:pt x="0" y="152400"/>
                </a:moveTo>
                <a:lnTo>
                  <a:pt x="762000" y="152400"/>
                </a:lnTo>
                <a:lnTo>
                  <a:pt x="762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272" y="1676400"/>
            <a:ext cx="762000" cy="5181600"/>
          </a:xfrm>
          <a:custGeom>
            <a:avLst/>
            <a:gdLst/>
            <a:ahLst/>
            <a:cxnLst/>
            <a:rect l="l" t="t" r="r" b="b"/>
            <a:pathLst>
              <a:path w="762000" h="5181600">
                <a:moveTo>
                  <a:pt x="0" y="5181599"/>
                </a:moveTo>
                <a:lnTo>
                  <a:pt x="762000" y="5181599"/>
                </a:lnTo>
                <a:lnTo>
                  <a:pt x="762000" y="0"/>
                </a:lnTo>
                <a:lnTo>
                  <a:pt x="0" y="0"/>
                </a:lnTo>
                <a:lnTo>
                  <a:pt x="0" y="5181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9400" y="6705600"/>
            <a:ext cx="1524000" cy="152400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152399"/>
                </a:moveTo>
                <a:lnTo>
                  <a:pt x="1524000" y="152399"/>
                </a:lnTo>
                <a:lnTo>
                  <a:pt x="15240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6200" y="0"/>
            <a:ext cx="2743200" cy="152400"/>
          </a:xfrm>
          <a:custGeom>
            <a:avLst/>
            <a:gdLst/>
            <a:ahLst/>
            <a:cxnLst/>
            <a:rect l="l" t="t" r="r" b="b"/>
            <a:pathLst>
              <a:path w="2743200" h="152400">
                <a:moveTo>
                  <a:pt x="0" y="152400"/>
                </a:moveTo>
                <a:lnTo>
                  <a:pt x="2743200" y="152400"/>
                </a:lnTo>
                <a:lnTo>
                  <a:pt x="2743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1676400"/>
            <a:ext cx="2743200" cy="5181600"/>
          </a:xfrm>
          <a:custGeom>
            <a:avLst/>
            <a:gdLst/>
            <a:ahLst/>
            <a:cxnLst/>
            <a:rect l="l" t="t" r="r" b="b"/>
            <a:pathLst>
              <a:path w="2743200" h="5181600">
                <a:moveTo>
                  <a:pt x="0" y="5181599"/>
                </a:moveTo>
                <a:lnTo>
                  <a:pt x="2743200" y="5181599"/>
                </a:lnTo>
                <a:lnTo>
                  <a:pt x="2743200" y="0"/>
                </a:lnTo>
                <a:lnTo>
                  <a:pt x="0" y="0"/>
                </a:lnTo>
                <a:lnTo>
                  <a:pt x="0" y="5181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152400"/>
                </a:lnTo>
                <a:lnTo>
                  <a:pt x="228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1676400"/>
            <a:ext cx="228600" cy="5181600"/>
          </a:xfrm>
          <a:custGeom>
            <a:avLst/>
            <a:gdLst/>
            <a:ahLst/>
            <a:cxnLst/>
            <a:rect l="l" t="t" r="r" b="b"/>
            <a:pathLst>
              <a:path w="228600" h="5181600">
                <a:moveTo>
                  <a:pt x="0" y="5181599"/>
                </a:moveTo>
                <a:lnTo>
                  <a:pt x="228600" y="5181599"/>
                </a:lnTo>
                <a:lnTo>
                  <a:pt x="228600" y="0"/>
                </a:lnTo>
                <a:lnTo>
                  <a:pt x="0" y="0"/>
                </a:lnTo>
                <a:lnTo>
                  <a:pt x="0" y="5181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200" y="0"/>
            <a:ext cx="762000" cy="152400"/>
          </a:xfrm>
          <a:custGeom>
            <a:avLst/>
            <a:gdLst/>
            <a:ahLst/>
            <a:cxnLst/>
            <a:rect l="l" t="t" r="r" b="b"/>
            <a:pathLst>
              <a:path w="762000" h="152400">
                <a:moveTo>
                  <a:pt x="0" y="152400"/>
                </a:moveTo>
                <a:lnTo>
                  <a:pt x="762000" y="152400"/>
                </a:lnTo>
                <a:lnTo>
                  <a:pt x="762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4200" y="1676400"/>
            <a:ext cx="762000" cy="5181600"/>
          </a:xfrm>
          <a:custGeom>
            <a:avLst/>
            <a:gdLst/>
            <a:ahLst/>
            <a:cxnLst/>
            <a:rect l="l" t="t" r="r" b="b"/>
            <a:pathLst>
              <a:path w="762000" h="5181600">
                <a:moveTo>
                  <a:pt x="0" y="5181599"/>
                </a:moveTo>
                <a:lnTo>
                  <a:pt x="762000" y="5181599"/>
                </a:lnTo>
                <a:lnTo>
                  <a:pt x="762000" y="0"/>
                </a:lnTo>
                <a:lnTo>
                  <a:pt x="0" y="0"/>
                </a:lnTo>
                <a:lnTo>
                  <a:pt x="0" y="5181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6349" y="210058"/>
            <a:ext cx="9156699" cy="6654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332" y="0"/>
            <a:ext cx="3679190" cy="152400"/>
          </a:xfrm>
          <a:custGeom>
            <a:avLst/>
            <a:gdLst/>
            <a:ahLst/>
            <a:cxnLst/>
            <a:rect l="l" t="t" r="r" b="b"/>
            <a:pathLst>
              <a:path w="3679190" h="152400">
                <a:moveTo>
                  <a:pt x="0" y="152400"/>
                </a:moveTo>
                <a:lnTo>
                  <a:pt x="3678936" y="152400"/>
                </a:lnTo>
                <a:lnTo>
                  <a:pt x="367893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332" y="1676400"/>
            <a:ext cx="3679190" cy="3810000"/>
          </a:xfrm>
          <a:custGeom>
            <a:avLst/>
            <a:gdLst/>
            <a:ahLst/>
            <a:cxnLst/>
            <a:rect l="l" t="t" r="r" b="b"/>
            <a:pathLst>
              <a:path w="3679190" h="3810000">
                <a:moveTo>
                  <a:pt x="0" y="3810000"/>
                </a:moveTo>
                <a:lnTo>
                  <a:pt x="3678936" y="3810000"/>
                </a:lnTo>
                <a:lnTo>
                  <a:pt x="3678936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1332" y="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1332" y="1676400"/>
            <a:ext cx="0" cy="4573905"/>
          </a:xfrm>
          <a:custGeom>
            <a:avLst/>
            <a:gdLst/>
            <a:ahLst/>
            <a:cxnLst/>
            <a:rect l="l" t="t" r="r" b="b"/>
            <a:pathLst>
              <a:path h="4573905">
                <a:moveTo>
                  <a:pt x="0" y="0"/>
                </a:moveTo>
                <a:lnTo>
                  <a:pt x="0" y="4573524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9723" y="0"/>
            <a:ext cx="3505200" cy="152400"/>
          </a:xfrm>
          <a:custGeom>
            <a:avLst/>
            <a:gdLst/>
            <a:ahLst/>
            <a:cxnLst/>
            <a:rect l="l" t="t" r="r" b="b"/>
            <a:pathLst>
              <a:path w="3505200" h="152400">
                <a:moveTo>
                  <a:pt x="0" y="152400"/>
                </a:moveTo>
                <a:lnTo>
                  <a:pt x="3505200" y="152400"/>
                </a:lnTo>
                <a:lnTo>
                  <a:pt x="3505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9723" y="1676400"/>
            <a:ext cx="3505200" cy="615950"/>
          </a:xfrm>
          <a:custGeom>
            <a:avLst/>
            <a:gdLst/>
            <a:ahLst/>
            <a:cxnLst/>
            <a:rect l="l" t="t" r="r" b="b"/>
            <a:pathLst>
              <a:path w="3505200" h="615950">
                <a:moveTo>
                  <a:pt x="0" y="615696"/>
                </a:moveTo>
                <a:lnTo>
                  <a:pt x="3505200" y="615696"/>
                </a:lnTo>
                <a:lnTo>
                  <a:pt x="3505200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400" y="152400"/>
            <a:ext cx="8717280" cy="1524000"/>
          </a:xfrm>
          <a:custGeom>
            <a:avLst/>
            <a:gdLst/>
            <a:ahLst/>
            <a:cxnLst/>
            <a:rect l="l" t="t" r="r" b="b"/>
            <a:pathLst>
              <a:path w="8717280" h="1524000">
                <a:moveTo>
                  <a:pt x="0" y="1524000"/>
                </a:moveTo>
                <a:lnTo>
                  <a:pt x="8717280" y="1524000"/>
                </a:lnTo>
                <a:lnTo>
                  <a:pt x="871728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AAC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00" y="152400"/>
            <a:ext cx="8717280" cy="1524000"/>
          </a:xfrm>
          <a:custGeom>
            <a:avLst/>
            <a:gdLst/>
            <a:ahLst/>
            <a:cxnLst/>
            <a:rect l="l" t="t" r="r" b="b"/>
            <a:pathLst>
              <a:path w="8717280" h="1524000">
                <a:moveTo>
                  <a:pt x="0" y="1524000"/>
                </a:moveTo>
                <a:lnTo>
                  <a:pt x="8717280" y="1524000"/>
                </a:lnTo>
                <a:lnTo>
                  <a:pt x="871728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31140" y="363677"/>
            <a:ext cx="727773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spc="-5" dirty="0"/>
              <a:t>W</a:t>
            </a:r>
            <a:r>
              <a:rPr sz="6000" spc="-5" dirty="0"/>
              <a:t>etlands </a:t>
            </a:r>
            <a:r>
              <a:rPr sz="6000" dirty="0"/>
              <a:t>of</a:t>
            </a:r>
            <a:r>
              <a:rPr sz="6000" spc="-25" dirty="0"/>
              <a:t> </a:t>
            </a:r>
            <a:r>
              <a:rPr sz="8000" spc="-5" dirty="0"/>
              <a:t>P</a:t>
            </a:r>
            <a:r>
              <a:rPr sz="6000" spc="-5" dirty="0"/>
              <a:t>akistan</a:t>
            </a:r>
            <a:endParaRPr sz="6000"/>
          </a:p>
        </p:txBody>
      </p:sp>
      <p:sp>
        <p:nvSpPr>
          <p:cNvPr id="31" name="object 31"/>
          <p:cNvSpPr/>
          <p:nvPr/>
        </p:nvSpPr>
        <p:spPr>
          <a:xfrm>
            <a:off x="4572000" y="5486400"/>
            <a:ext cx="4267200" cy="1219200"/>
          </a:xfrm>
          <a:custGeom>
            <a:avLst/>
            <a:gdLst/>
            <a:ahLst/>
            <a:cxnLst/>
            <a:rect l="l" t="t" r="r" b="b"/>
            <a:pathLst>
              <a:path w="4267200" h="1219200">
                <a:moveTo>
                  <a:pt x="0" y="1219200"/>
                </a:moveTo>
                <a:lnTo>
                  <a:pt x="4267200" y="1219200"/>
                </a:lnTo>
                <a:lnTo>
                  <a:pt x="42672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AAC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0" y="5486400"/>
            <a:ext cx="4267200" cy="1219200"/>
          </a:xfrm>
          <a:custGeom>
            <a:avLst/>
            <a:gdLst/>
            <a:ahLst/>
            <a:cxnLst/>
            <a:rect l="l" t="t" r="r" b="b"/>
            <a:pathLst>
              <a:path w="4267200" h="1219200">
                <a:moveTo>
                  <a:pt x="0" y="1219200"/>
                </a:moveTo>
                <a:lnTo>
                  <a:pt x="4267200" y="1219200"/>
                </a:lnTo>
                <a:lnTo>
                  <a:pt x="42672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" y="1679447"/>
            <a:ext cx="8985504" cy="3803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28464" y="57949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1A276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600" y="24384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_trad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s-ES_tradnl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Ramsar</a:t>
            </a:r>
            <a:r>
              <a:rPr lang="en-US" altLang="es-ES_trad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Convention on Wetlands</a:t>
            </a:r>
            <a:r>
              <a:rPr lang="en-US" altLang="es-ES_tradnl" sz="48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s-ES_tradnl" sz="4800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04800"/>
            <a:ext cx="4191000" cy="990600"/>
          </a:xfrm>
          <a:custGeom>
            <a:avLst/>
            <a:gdLst/>
            <a:ahLst/>
            <a:cxnLst/>
            <a:rect l="l" t="t" r="r" b="b"/>
            <a:pathLst>
              <a:path w="4191000" h="990600">
                <a:moveTo>
                  <a:pt x="0" y="990600"/>
                </a:moveTo>
                <a:lnTo>
                  <a:pt x="4191000" y="990600"/>
                </a:lnTo>
                <a:lnTo>
                  <a:pt x="4191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AAC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4191000" cy="990600"/>
          </a:xfrm>
          <a:custGeom>
            <a:avLst/>
            <a:gdLst/>
            <a:ahLst/>
            <a:cxnLst/>
            <a:rect l="l" t="t" r="r" b="b"/>
            <a:pathLst>
              <a:path w="4191000" h="990600">
                <a:moveTo>
                  <a:pt x="0" y="990600"/>
                </a:moveTo>
                <a:lnTo>
                  <a:pt x="4191000" y="990600"/>
                </a:lnTo>
                <a:lnTo>
                  <a:pt x="4191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522857" y="610869"/>
            <a:ext cx="205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25" dirty="0"/>
              <a:t>W</a:t>
            </a:r>
            <a:r>
              <a:rPr sz="4000" spc="-5" dirty="0"/>
              <a:t>etl</a:t>
            </a:r>
            <a:r>
              <a:rPr sz="4000" spc="5" dirty="0"/>
              <a:t>a</a:t>
            </a:r>
            <a:r>
              <a:rPr sz="4000" spc="-5" dirty="0"/>
              <a:t>nds</a:t>
            </a:r>
            <a:endParaRPr sz="4000"/>
          </a:p>
        </p:txBody>
      </p:sp>
      <p:sp>
        <p:nvSpPr>
          <p:cNvPr id="25" name="object 25"/>
          <p:cNvSpPr txBox="1"/>
          <p:nvPr/>
        </p:nvSpPr>
        <p:spPr>
          <a:xfrm>
            <a:off x="630427" y="1470405"/>
            <a:ext cx="7827009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26110" indent="-342900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79166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wetland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place where the land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covered by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water,  </a:t>
            </a:r>
            <a:r>
              <a:rPr sz="2400" dirty="0">
                <a:latin typeface="Times New Roman"/>
                <a:cs typeface="Times New Roman"/>
              </a:rPr>
              <a:t>either salt, </a:t>
            </a:r>
            <a:r>
              <a:rPr sz="2400" spc="-5" dirty="0">
                <a:latin typeface="Times New Roman"/>
                <a:cs typeface="Times New Roman"/>
              </a:rPr>
              <a:t>fresh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somewhere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ct val="100000"/>
              </a:lnSpc>
              <a:buClr>
                <a:srgbClr val="71A276"/>
              </a:buClr>
              <a:buSzPct val="75000"/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Marshes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ponds,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edge of a lake or </a:t>
            </a:r>
            <a:r>
              <a:rPr sz="2400" spc="-5" dirty="0">
                <a:latin typeface="Times New Roman"/>
                <a:cs typeface="Times New Roman"/>
              </a:rPr>
              <a:t>ocean, mouth </a:t>
            </a:r>
            <a:r>
              <a:rPr sz="2400" dirty="0">
                <a:latin typeface="Times New Roman"/>
                <a:cs typeface="Times New Roman"/>
              </a:rPr>
              <a:t>of a  </a:t>
            </a:r>
            <a:r>
              <a:rPr sz="2400" spc="-15" dirty="0">
                <a:latin typeface="Times New Roman"/>
                <a:cs typeface="Times New Roman"/>
              </a:rPr>
              <a:t>river, </a:t>
            </a:r>
            <a:r>
              <a:rPr sz="2400" dirty="0">
                <a:latin typeface="Times New Roman"/>
                <a:cs typeface="Times New Roman"/>
              </a:rPr>
              <a:t>all of these are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wetlands.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5000"/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According </a:t>
            </a:r>
            <a:r>
              <a:rPr sz="2400" spc="-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National </a:t>
            </a:r>
            <a:r>
              <a:rPr sz="2400" spc="-30" dirty="0">
                <a:latin typeface="Times New Roman"/>
                <a:cs typeface="Times New Roman"/>
              </a:rPr>
              <a:t>Wetland </a:t>
            </a:r>
            <a:r>
              <a:rPr sz="2400" spc="-5" dirty="0">
                <a:latin typeface="Times New Roman"/>
                <a:cs typeface="Times New Roman"/>
              </a:rPr>
              <a:t>Policy </a:t>
            </a:r>
            <a:r>
              <a:rPr sz="2400" dirty="0">
                <a:latin typeface="Times New Roman"/>
                <a:cs typeface="Times New Roman"/>
              </a:rPr>
              <a:t>of Nepal </a:t>
            </a:r>
            <a:r>
              <a:rPr sz="2400" spc="-5" dirty="0">
                <a:latin typeface="Times New Roman"/>
                <a:cs typeface="Times New Roman"/>
              </a:rPr>
              <a:t>(2003) </a:t>
            </a:r>
            <a:r>
              <a:rPr sz="2400" dirty="0">
                <a:latin typeface="Times New Roman"/>
                <a:cs typeface="Times New Roman"/>
              </a:rPr>
              <a:t>those  water </a:t>
            </a:r>
            <a:r>
              <a:rPr sz="2400" spc="-5" dirty="0">
                <a:latin typeface="Times New Roman"/>
                <a:cs typeface="Times New Roman"/>
              </a:rPr>
              <a:t>bodies </a:t>
            </a:r>
            <a:r>
              <a:rPr sz="2400" dirty="0">
                <a:latin typeface="Times New Roman"/>
                <a:cs typeface="Times New Roman"/>
              </a:rPr>
              <a:t>which are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perennial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created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under-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ground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sources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water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or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rainfalls are classified as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wetlands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30490" y="64465"/>
            <a:ext cx="229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4519" y="1546605"/>
            <a:ext cx="7928609" cy="4213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They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natural or </a:t>
            </a:r>
            <a:r>
              <a:rPr sz="2400" spc="-5" dirty="0">
                <a:latin typeface="Times New Roman"/>
                <a:cs typeface="Times New Roman"/>
              </a:rPr>
              <a:t>man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made.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71A276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7020" marR="78105" indent="-274320">
              <a:lnSpc>
                <a:spcPct val="100000"/>
              </a:lnSpc>
              <a:buClr>
                <a:srgbClr val="71A276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Natural wetlands include rivers, </a:t>
            </a:r>
            <a:r>
              <a:rPr sz="2400" spc="-5" dirty="0">
                <a:latin typeface="Times New Roman"/>
                <a:cs typeface="Times New Roman"/>
              </a:rPr>
              <a:t>streams, </a:t>
            </a:r>
            <a:r>
              <a:rPr sz="2400" dirty="0">
                <a:latin typeface="Times New Roman"/>
                <a:cs typeface="Times New Roman"/>
              </a:rPr>
              <a:t>lakes, </a:t>
            </a:r>
            <a:r>
              <a:rPr sz="2400" spc="-5" dirty="0">
                <a:latin typeface="Times New Roman"/>
                <a:cs typeface="Times New Roman"/>
              </a:rPr>
              <a:t>marshes,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bogs 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swamps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7020" marR="208915" indent="-2743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Man-made </a:t>
            </a:r>
            <a:r>
              <a:rPr sz="2400" dirty="0">
                <a:latin typeface="Times New Roman"/>
                <a:cs typeface="Times New Roman"/>
              </a:rPr>
              <a:t>wetlands include canals, ponds, paddy fields,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fish  farms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buClr>
                <a:srgbClr val="71A276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They </a:t>
            </a:r>
            <a:r>
              <a:rPr sz="2400" spc="-5" dirty="0">
                <a:latin typeface="Times New Roman"/>
                <a:cs typeface="Times New Roman"/>
              </a:rPr>
              <a:t>cover approximately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six percent of surface area of </a:t>
            </a:r>
            <a:r>
              <a:rPr sz="2400" spc="-5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2400" smtClean="0">
                <a:solidFill>
                  <a:srgbClr val="FF0000"/>
                </a:solidFill>
                <a:latin typeface="Times New Roman"/>
                <a:cs typeface="Times New Roman"/>
              </a:rPr>
              <a:t>globe</a:t>
            </a:r>
            <a:r>
              <a:rPr sz="240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4191000" cy="990600"/>
          </a:xfrm>
          <a:custGeom>
            <a:avLst/>
            <a:gdLst/>
            <a:ahLst/>
            <a:cxnLst/>
            <a:rect l="l" t="t" r="r" b="b"/>
            <a:pathLst>
              <a:path w="4191000" h="990600">
                <a:moveTo>
                  <a:pt x="0" y="990600"/>
                </a:moveTo>
                <a:lnTo>
                  <a:pt x="4191000" y="990600"/>
                </a:lnTo>
                <a:lnTo>
                  <a:pt x="4191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AAC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4191000" cy="990600"/>
          </a:xfrm>
          <a:custGeom>
            <a:avLst/>
            <a:gdLst/>
            <a:ahLst/>
            <a:cxnLst/>
            <a:rect l="l" t="t" r="r" b="b"/>
            <a:pathLst>
              <a:path w="4191000" h="990600">
                <a:moveTo>
                  <a:pt x="0" y="990600"/>
                </a:moveTo>
                <a:lnTo>
                  <a:pt x="4191000" y="990600"/>
                </a:lnTo>
                <a:lnTo>
                  <a:pt x="4191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522857" y="610869"/>
            <a:ext cx="205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25" dirty="0"/>
              <a:t>W</a:t>
            </a:r>
            <a:r>
              <a:rPr sz="4000" spc="-5" dirty="0"/>
              <a:t>etl</a:t>
            </a:r>
            <a:r>
              <a:rPr sz="4000" spc="5" dirty="0"/>
              <a:t>a</a:t>
            </a:r>
            <a:r>
              <a:rPr sz="4000" spc="-5" dirty="0"/>
              <a:t>nds</a:t>
            </a:r>
            <a:endParaRPr sz="4000"/>
          </a:p>
        </p:txBody>
      </p:sp>
      <p:sp>
        <p:nvSpPr>
          <p:cNvPr id="26" name="object 26"/>
          <p:cNvSpPr/>
          <p:nvPr/>
        </p:nvSpPr>
        <p:spPr>
          <a:xfrm>
            <a:off x="6019800" y="914400"/>
            <a:ext cx="2133600" cy="1325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754873" y="96773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00" y="838200"/>
            <a:ext cx="3733800" cy="1447800"/>
          </a:xfrm>
          <a:custGeom>
            <a:avLst/>
            <a:gdLst/>
            <a:ahLst/>
            <a:cxnLst/>
            <a:rect l="l" t="t" r="r" b="b"/>
            <a:pathLst>
              <a:path w="3733800" h="1447800">
                <a:moveTo>
                  <a:pt x="0" y="1447800"/>
                </a:moveTo>
                <a:lnTo>
                  <a:pt x="3733800" y="1447800"/>
                </a:lnTo>
                <a:lnTo>
                  <a:pt x="3733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AAC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" y="838200"/>
            <a:ext cx="3733800" cy="1447800"/>
          </a:xfrm>
          <a:custGeom>
            <a:avLst/>
            <a:gdLst/>
            <a:ahLst/>
            <a:cxnLst/>
            <a:rect l="l" t="t" r="r" b="b"/>
            <a:pathLst>
              <a:path w="3733800" h="1447800">
                <a:moveTo>
                  <a:pt x="0" y="1447800"/>
                </a:moveTo>
                <a:lnTo>
                  <a:pt x="3733800" y="1447800"/>
                </a:lnTo>
                <a:lnTo>
                  <a:pt x="3733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9144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12140" y="930910"/>
            <a:ext cx="2047875" cy="1303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90"/>
              </a:lnSpc>
              <a:spcBef>
                <a:spcPts val="95"/>
              </a:spcBef>
            </a:pPr>
            <a:r>
              <a:rPr sz="4000" spc="-5" dirty="0"/>
              <a:t>Natural</a:t>
            </a:r>
            <a:endParaRPr sz="4000"/>
          </a:p>
          <a:p>
            <a:pPr marL="12700">
              <a:lnSpc>
                <a:spcPts val="5270"/>
              </a:lnSpc>
            </a:pPr>
            <a:r>
              <a:rPr sz="4400" spc="-235" dirty="0"/>
              <a:t>W</a:t>
            </a:r>
            <a:r>
              <a:rPr sz="4400" dirty="0"/>
              <a:t>etland</a:t>
            </a:r>
            <a:endParaRPr sz="4400"/>
          </a:p>
        </p:txBody>
      </p:sp>
      <p:sp>
        <p:nvSpPr>
          <p:cNvPr id="25" name="object 25"/>
          <p:cNvSpPr/>
          <p:nvPr/>
        </p:nvSpPr>
        <p:spPr>
          <a:xfrm>
            <a:off x="545591" y="2298192"/>
            <a:ext cx="3840479" cy="4145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600" y="2362200"/>
            <a:ext cx="3657600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0550" y="2343150"/>
            <a:ext cx="3695700" cy="4000500"/>
          </a:xfrm>
          <a:custGeom>
            <a:avLst/>
            <a:gdLst/>
            <a:ahLst/>
            <a:cxnLst/>
            <a:rect l="l" t="t" r="r" b="b"/>
            <a:pathLst>
              <a:path w="3695700" h="4000500">
                <a:moveTo>
                  <a:pt x="0" y="4000500"/>
                </a:moveTo>
                <a:lnTo>
                  <a:pt x="3695700" y="4000500"/>
                </a:lnTo>
                <a:lnTo>
                  <a:pt x="3695700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0391" y="2298192"/>
            <a:ext cx="3840479" cy="4145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4400" y="2362200"/>
            <a:ext cx="3657600" cy="396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05350" y="2343150"/>
            <a:ext cx="3695700" cy="4000500"/>
          </a:xfrm>
          <a:custGeom>
            <a:avLst/>
            <a:gdLst/>
            <a:ahLst/>
            <a:cxnLst/>
            <a:rect l="l" t="t" r="r" b="b"/>
            <a:pathLst>
              <a:path w="3695700" h="4000500">
                <a:moveTo>
                  <a:pt x="0" y="4000500"/>
                </a:moveTo>
                <a:lnTo>
                  <a:pt x="3695700" y="4000500"/>
                </a:lnTo>
                <a:lnTo>
                  <a:pt x="3695700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24400" y="838200"/>
            <a:ext cx="3733800" cy="1447800"/>
          </a:xfrm>
          <a:custGeom>
            <a:avLst/>
            <a:gdLst/>
            <a:ahLst/>
            <a:cxnLst/>
            <a:rect l="l" t="t" r="r" b="b"/>
            <a:pathLst>
              <a:path w="3733800" h="1447800">
                <a:moveTo>
                  <a:pt x="0" y="1447800"/>
                </a:moveTo>
                <a:lnTo>
                  <a:pt x="3733800" y="1447800"/>
                </a:lnTo>
                <a:lnTo>
                  <a:pt x="3733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AAC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24400" y="838200"/>
            <a:ext cx="3733800" cy="1447800"/>
          </a:xfrm>
          <a:custGeom>
            <a:avLst/>
            <a:gdLst/>
            <a:ahLst/>
            <a:cxnLst/>
            <a:rect l="l" t="t" r="r" b="b"/>
            <a:pathLst>
              <a:path w="3733800" h="1447800">
                <a:moveTo>
                  <a:pt x="0" y="1447800"/>
                </a:moveTo>
                <a:lnTo>
                  <a:pt x="3733800" y="1447800"/>
                </a:lnTo>
                <a:lnTo>
                  <a:pt x="3733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9144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803775" y="1145794"/>
            <a:ext cx="210185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500" b="1" dirty="0">
                <a:latin typeface="Times New Roman"/>
                <a:cs typeface="Times New Roman"/>
              </a:rPr>
              <a:t>Man</a:t>
            </a:r>
            <a:r>
              <a:rPr sz="3500" b="1" spc="-5" dirty="0">
                <a:latin typeface="Times New Roman"/>
                <a:cs typeface="Times New Roman"/>
              </a:rPr>
              <a:t>-</a:t>
            </a:r>
            <a:r>
              <a:rPr sz="3500" b="1" dirty="0">
                <a:latin typeface="Times New Roman"/>
                <a:cs typeface="Times New Roman"/>
              </a:rPr>
              <a:t>made  </a:t>
            </a:r>
            <a:r>
              <a:rPr sz="3500" b="1" spc="-25" dirty="0">
                <a:latin typeface="Times New Roman"/>
                <a:cs typeface="Times New Roman"/>
              </a:rPr>
              <a:t>Wetland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54873" y="96773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04800"/>
          </a:xfrm>
          <a:custGeom>
            <a:avLst/>
            <a:gdLst/>
            <a:ahLst/>
            <a:cxnLst/>
            <a:rect l="l" t="t" r="r" b="b"/>
            <a:pathLst>
              <a:path w="1483360" h="304800">
                <a:moveTo>
                  <a:pt x="0" y="304800"/>
                </a:moveTo>
                <a:lnTo>
                  <a:pt x="1482852" y="304800"/>
                </a:lnTo>
                <a:lnTo>
                  <a:pt x="14828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04800"/>
          </a:xfrm>
          <a:custGeom>
            <a:avLst/>
            <a:gdLst/>
            <a:ahLst/>
            <a:cxnLst/>
            <a:rect l="l" t="t" r="r" b="b"/>
            <a:pathLst>
              <a:path w="597535" h="304800">
                <a:moveTo>
                  <a:pt x="0" y="304800"/>
                </a:moveTo>
                <a:lnTo>
                  <a:pt x="597408" y="304800"/>
                </a:lnTo>
                <a:lnTo>
                  <a:pt x="59740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0719" y="1546605"/>
            <a:ext cx="7640955" cy="367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24154" indent="-274320" algn="just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75000"/>
              <a:buFont typeface="Wingdings"/>
              <a:buChar char=""/>
              <a:tabLst>
                <a:tab pos="287655" algn="l"/>
              </a:tabLst>
            </a:pPr>
            <a:r>
              <a:rPr sz="2400" spc="-30" dirty="0">
                <a:latin typeface="Times New Roman"/>
                <a:cs typeface="Times New Roman"/>
              </a:rPr>
              <a:t>Wetlands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important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source of food supply</a:t>
            </a:r>
            <a:r>
              <a:rPr sz="2400" dirty="0">
                <a:latin typeface="Times New Roman"/>
                <a:cs typeface="Times New Roman"/>
              </a:rPr>
              <a:t> and they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biological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supermarkets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they are reservoirs of plant and  </a:t>
            </a:r>
            <a:r>
              <a:rPr sz="2400" spc="-5" dirty="0">
                <a:latin typeface="Times New Roman"/>
                <a:cs typeface="Times New Roman"/>
              </a:rPr>
              <a:t>animal </a:t>
            </a:r>
            <a:r>
              <a:rPr sz="2400" dirty="0">
                <a:latin typeface="Times New Roman"/>
                <a:cs typeface="Times New Roman"/>
              </a:rPr>
              <a:t>species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71A276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71A276"/>
              </a:buClr>
              <a:buSzPct val="75000"/>
              <a:buFont typeface="Wingdings"/>
              <a:buChar char="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They preserve bio-diversity and also are ascribed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kidneys  of the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landscape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7020" marR="427990" indent="-2743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5000"/>
              <a:buFont typeface="Wingdings"/>
              <a:buChar char="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They store nutrients and are regarded </a:t>
            </a:r>
            <a:r>
              <a:rPr sz="2400" spc="-5" dirty="0">
                <a:latin typeface="Times New Roman"/>
                <a:cs typeface="Times New Roman"/>
              </a:rPr>
              <a:t>as most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productive 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ecosystems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04800"/>
            <a:ext cx="4191000" cy="990600"/>
          </a:xfrm>
          <a:custGeom>
            <a:avLst/>
            <a:gdLst/>
            <a:ahLst/>
            <a:cxnLst/>
            <a:rect l="l" t="t" r="r" b="b"/>
            <a:pathLst>
              <a:path w="4191000" h="990600">
                <a:moveTo>
                  <a:pt x="0" y="990600"/>
                </a:moveTo>
                <a:lnTo>
                  <a:pt x="4191000" y="990600"/>
                </a:lnTo>
                <a:lnTo>
                  <a:pt x="4191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AAC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4191000" cy="990600"/>
          </a:xfrm>
          <a:custGeom>
            <a:avLst/>
            <a:gdLst/>
            <a:ahLst/>
            <a:cxnLst/>
            <a:rect l="l" t="t" r="r" b="b"/>
            <a:pathLst>
              <a:path w="4191000" h="990600">
                <a:moveTo>
                  <a:pt x="0" y="990600"/>
                </a:moveTo>
                <a:lnTo>
                  <a:pt x="4191000" y="990600"/>
                </a:lnTo>
                <a:lnTo>
                  <a:pt x="4191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527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10006" y="658113"/>
            <a:ext cx="388366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45" dirty="0"/>
              <a:t>Valuable</a:t>
            </a:r>
            <a:r>
              <a:rPr sz="3700" spc="-55" dirty="0"/>
              <a:t> </a:t>
            </a:r>
            <a:r>
              <a:rPr sz="3700" spc="-5" dirty="0"/>
              <a:t>Functions</a:t>
            </a:r>
            <a:endParaRPr sz="3700"/>
          </a:p>
        </p:txBody>
      </p:sp>
      <p:sp>
        <p:nvSpPr>
          <p:cNvPr id="26" name="object 26"/>
          <p:cNvSpPr/>
          <p:nvPr/>
        </p:nvSpPr>
        <p:spPr>
          <a:xfrm>
            <a:off x="3048000" y="4953000"/>
            <a:ext cx="4800600" cy="1324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28464" y="29845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898E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AFC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291" y="583691"/>
            <a:ext cx="8298180" cy="5974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685800"/>
            <a:ext cx="80391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647700"/>
            <a:ext cx="8115300" cy="5791200"/>
          </a:xfrm>
          <a:custGeom>
            <a:avLst/>
            <a:gdLst/>
            <a:ahLst/>
            <a:cxnLst/>
            <a:rect l="l" t="t" r="r" b="b"/>
            <a:pathLst>
              <a:path w="8115300" h="5791200">
                <a:moveTo>
                  <a:pt x="0" y="5791200"/>
                </a:moveTo>
                <a:lnTo>
                  <a:pt x="8115300" y="5791200"/>
                </a:lnTo>
                <a:lnTo>
                  <a:pt x="81153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76200">
            <a:solidFill>
              <a:srgbClr val="CF6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28464" y="2984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DFDFD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1106</Words>
  <Application>Microsoft Office PowerPoint</Application>
  <PresentationFormat>On-screen Show (4:3)</PresentationFormat>
  <Paragraphs>238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What is CITES?</vt:lpstr>
      <vt:lpstr>What is CITES?</vt:lpstr>
      <vt:lpstr>Slide 3</vt:lpstr>
      <vt:lpstr>Wetlands of Pakistan</vt:lpstr>
      <vt:lpstr>Wetlands</vt:lpstr>
      <vt:lpstr>Wetlands</vt:lpstr>
      <vt:lpstr>Natural Wetland</vt:lpstr>
      <vt:lpstr>Valuable Functions</vt:lpstr>
      <vt:lpstr>Slide 9</vt:lpstr>
      <vt:lpstr>Ramsar Convention (Rc)</vt:lpstr>
      <vt:lpstr>CONTI…</vt:lpstr>
      <vt:lpstr>Classification Of Wetlands</vt:lpstr>
      <vt:lpstr>CONTI…</vt:lpstr>
      <vt:lpstr>CONTI…</vt:lpstr>
      <vt:lpstr>CONTI…</vt:lpstr>
      <vt:lpstr>Human-made Wetlands</vt:lpstr>
      <vt:lpstr>Wetland Inventories Of</vt:lpstr>
      <vt:lpstr>CONTI…</vt:lpstr>
      <vt:lpstr>Slide 19</vt:lpstr>
      <vt:lpstr>Wetland Complexes of</vt:lpstr>
      <vt:lpstr>Wetland Complexes of</vt:lpstr>
      <vt:lpstr>The North Western Alpine</vt:lpstr>
      <vt:lpstr>Wetland  Complexes of  Pakistan</vt:lpstr>
      <vt:lpstr>The Wetland Complex Of</vt:lpstr>
      <vt:lpstr>The Wetland Complex Of</vt:lpstr>
      <vt:lpstr>The Wetland Complex Of</vt:lpstr>
      <vt:lpstr>The Wetland Complex Of</vt:lpstr>
      <vt:lpstr>The Wetland Complex Of</vt:lpstr>
      <vt:lpstr>Slide 29</vt:lpstr>
      <vt:lpstr>Rate And Extent Of Wetland</vt:lpstr>
      <vt:lpstr>Rate And Extent Of Wetland</vt:lpstr>
      <vt:lpstr>Slide 32</vt:lpstr>
      <vt:lpstr>CONTI…</vt:lpstr>
      <vt:lpstr>Wetlands Of Pakistan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 of Pakistan</dc:title>
  <cp:lastModifiedBy>Asma</cp:lastModifiedBy>
  <cp:revision>12</cp:revision>
  <dcterms:created xsi:type="dcterms:W3CDTF">2019-04-09T16:12:23Z</dcterms:created>
  <dcterms:modified xsi:type="dcterms:W3CDTF">2020-05-02T11:39:55Z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2019-04-09T00:00:00Z</vt:filetime>
  </property>
</Properties>
</file>