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8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198538-890A-49AC-AC8F-C6F524648F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82DCE0-0E13-4624-B5BB-97BE82E076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b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 Special </a:t>
            </a:r>
            <a:r>
              <a:rPr lang="en-US" b="1" dirty="0">
                <a:latin typeface="Times New Roman"/>
                <a:cs typeface="Times New Roman"/>
              </a:rPr>
              <a:t>area for serials, maps,  music 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33763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4153" y="4436031"/>
            <a:ext cx="2965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 smtClean="0">
                <a:latin typeface="Times New Roman"/>
                <a:cs typeface="Times New Roman"/>
              </a:rPr>
              <a:t>Rules</a:t>
            </a:r>
            <a:r>
              <a:rPr lang="en-US" sz="2000" b="1" spc="-7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3A-3C2,  </a:t>
            </a:r>
            <a:r>
              <a:rPr lang="en-US" sz="2000" b="1" spc="-10" dirty="0" smtClean="0">
                <a:latin typeface="Times New Roman"/>
                <a:cs typeface="Times New Roman"/>
              </a:rPr>
              <a:t>pp. </a:t>
            </a:r>
            <a:r>
              <a:rPr lang="en-US" sz="2000" b="1" dirty="0" smtClean="0">
                <a:latin typeface="Times New Roman"/>
                <a:cs typeface="Times New Roman"/>
              </a:rPr>
              <a:t>27-30.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941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spc="1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spc="-1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70" y="1600200"/>
            <a:ext cx="6978259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76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3600" b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 Series </a:t>
            </a:r>
            <a:r>
              <a:rPr lang="en-US" b="1" spc="-20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Area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0353" y="3244334"/>
            <a:ext cx="2786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 smtClean="0">
                <a:latin typeface="Times New Roman"/>
                <a:cs typeface="Times New Roman"/>
              </a:rPr>
              <a:t>Rules</a:t>
            </a:r>
            <a:r>
              <a:rPr lang="en-US" sz="2000" b="1" spc="-6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6A-6F,  </a:t>
            </a:r>
            <a:r>
              <a:rPr lang="en-US" sz="2000" b="1" spc="-10" dirty="0" smtClean="0">
                <a:latin typeface="Times New Roman"/>
                <a:cs typeface="Times New Roman"/>
              </a:rPr>
              <a:t>pp. </a:t>
            </a:r>
            <a:r>
              <a:rPr lang="en-US" sz="2000" b="1" dirty="0" smtClean="0">
                <a:latin typeface="Times New Roman"/>
                <a:cs typeface="Times New Roman"/>
              </a:rPr>
              <a:t>43-45.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12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0" dirty="0" smtClean="0">
                <a:latin typeface="Times New Roman"/>
                <a:cs typeface="Times New Roman"/>
              </a:rPr>
              <a:t>Area 6: (Series</a:t>
            </a:r>
            <a:r>
              <a:rPr lang="en-US" sz="3600" b="1" i="0" spc="-30" dirty="0" smtClean="0">
                <a:latin typeface="Times New Roman"/>
                <a:cs typeface="Times New Roman"/>
              </a:rPr>
              <a:t> </a:t>
            </a:r>
            <a:r>
              <a:rPr lang="en-US" sz="3600" b="1" i="0" dirty="0" smtClean="0">
                <a:latin typeface="Times New Roman"/>
                <a:cs typeface="Times New Roman"/>
              </a:rPr>
              <a:t>information)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55600">
              <a:spcBef>
                <a:spcPts val="8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z="2800" b="1" i="1" dirty="0" smtClean="0">
                <a:latin typeface="Times New Roman"/>
                <a:cs typeface="Times New Roman"/>
              </a:rPr>
              <a:t>What is a</a:t>
            </a:r>
            <a:r>
              <a:rPr lang="en-US" sz="2800" b="1" i="1" spc="-20" dirty="0" smtClean="0">
                <a:latin typeface="Times New Roman"/>
                <a:cs typeface="Times New Roman"/>
              </a:rPr>
              <a:t> </a:t>
            </a:r>
            <a:r>
              <a:rPr lang="en-US" sz="2800" b="1" i="1" spc="-5" dirty="0" smtClean="0">
                <a:latin typeface="Times New Roman"/>
                <a:cs typeface="Times New Roman"/>
              </a:rPr>
              <a:t>Series?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755650" marR="5080" lvl="1"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According </a:t>
            </a:r>
            <a:r>
              <a:rPr lang="en-US" sz="2400" b="1" dirty="0" smtClean="0">
                <a:latin typeface="Times New Roman"/>
                <a:cs typeface="Times New Roman"/>
              </a:rPr>
              <a:t>to the glossary of </a:t>
            </a:r>
            <a:r>
              <a:rPr lang="en-US" sz="2400" b="1" spc="-10" dirty="0" smtClean="0">
                <a:latin typeface="Times New Roman"/>
                <a:cs typeface="Times New Roman"/>
              </a:rPr>
              <a:t>AACR2 </a:t>
            </a:r>
            <a:r>
              <a:rPr lang="en-US" sz="2400" b="1" dirty="0" smtClean="0">
                <a:latin typeface="Times New Roman"/>
                <a:cs typeface="Times New Roman"/>
              </a:rPr>
              <a:t>a series is: “A  group of </a:t>
            </a:r>
            <a:r>
              <a:rPr lang="en-US" sz="2400" b="1" spc="-5" dirty="0" smtClean="0">
                <a:latin typeface="Times New Roman"/>
                <a:cs typeface="Times New Roman"/>
              </a:rPr>
              <a:t>separate </a:t>
            </a:r>
            <a:r>
              <a:rPr lang="en-US" sz="2400" b="1" dirty="0" smtClean="0">
                <a:latin typeface="Times New Roman"/>
                <a:cs typeface="Times New Roman"/>
              </a:rPr>
              <a:t>items related to </a:t>
            </a:r>
            <a:r>
              <a:rPr lang="en-US" sz="2400" b="1" spc="-5" dirty="0" smtClean="0">
                <a:latin typeface="Times New Roman"/>
                <a:cs typeface="Times New Roman"/>
              </a:rPr>
              <a:t>one </a:t>
            </a:r>
            <a:r>
              <a:rPr lang="en-US" sz="2400" b="1" dirty="0" smtClean="0">
                <a:latin typeface="Times New Roman"/>
                <a:cs typeface="Times New Roman"/>
              </a:rPr>
              <a:t>another </a:t>
            </a:r>
            <a:r>
              <a:rPr lang="en-US" sz="2400" b="1" spc="-5" dirty="0" smtClean="0">
                <a:latin typeface="Times New Roman"/>
                <a:cs typeface="Times New Roman"/>
              </a:rPr>
              <a:t>by the  </a:t>
            </a:r>
            <a:r>
              <a:rPr lang="en-US" sz="2400" b="1" dirty="0" smtClean="0">
                <a:latin typeface="Times New Roman"/>
                <a:cs typeface="Times New Roman"/>
              </a:rPr>
              <a:t>fact that each item bears, </a:t>
            </a:r>
            <a:r>
              <a:rPr lang="en-US" sz="2400" b="1" spc="5" dirty="0" smtClean="0">
                <a:latin typeface="Times New Roman"/>
                <a:cs typeface="Times New Roman"/>
              </a:rPr>
              <a:t>in </a:t>
            </a:r>
            <a:r>
              <a:rPr lang="en-US" sz="2400" b="1" spc="-5" dirty="0" smtClean="0">
                <a:latin typeface="Times New Roman"/>
                <a:cs typeface="Times New Roman"/>
              </a:rPr>
              <a:t>addition </a:t>
            </a:r>
            <a:r>
              <a:rPr lang="en-US" sz="2400" b="1" spc="5" dirty="0" smtClean="0">
                <a:latin typeface="Times New Roman"/>
                <a:cs typeface="Times New Roman"/>
              </a:rPr>
              <a:t>to </a:t>
            </a:r>
            <a:r>
              <a:rPr lang="en-US" sz="2400" b="1" dirty="0" smtClean="0">
                <a:latin typeface="Times New Roman"/>
                <a:cs typeface="Times New Roman"/>
              </a:rPr>
              <a:t>its </a:t>
            </a:r>
            <a:r>
              <a:rPr lang="en-US" sz="2400" b="1" spc="-5" dirty="0" smtClean="0">
                <a:latin typeface="Times New Roman"/>
                <a:cs typeface="Times New Roman"/>
              </a:rPr>
              <a:t>own </a:t>
            </a:r>
            <a:r>
              <a:rPr lang="en-US" sz="2400" b="1" dirty="0" smtClean="0">
                <a:latin typeface="Times New Roman"/>
                <a:cs typeface="Times New Roman"/>
              </a:rPr>
              <a:t>title  proper, a collective title </a:t>
            </a:r>
            <a:r>
              <a:rPr lang="en-US" sz="2400" b="1" spc="-5" dirty="0" smtClean="0">
                <a:latin typeface="Times New Roman"/>
                <a:cs typeface="Times New Roman"/>
              </a:rPr>
              <a:t>applying </a:t>
            </a:r>
            <a:r>
              <a:rPr lang="en-US" sz="2400" b="1" dirty="0" smtClean="0">
                <a:latin typeface="Times New Roman"/>
                <a:cs typeface="Times New Roman"/>
              </a:rPr>
              <a:t>to </a:t>
            </a:r>
            <a:r>
              <a:rPr lang="en-US" sz="2400" b="1" dirty="0" smtClean="0">
                <a:latin typeface="Times New Roman"/>
                <a:cs typeface="Times New Roman"/>
              </a:rPr>
              <a:t>the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group </a:t>
            </a:r>
            <a:r>
              <a:rPr lang="en-US" sz="2400" b="1" dirty="0" smtClean="0">
                <a:latin typeface="Times New Roman"/>
                <a:cs typeface="Times New Roman"/>
              </a:rPr>
              <a:t>as a</a:t>
            </a:r>
            <a:r>
              <a:rPr lang="en-US" sz="2400" b="1" spc="-10" dirty="0" smtClean="0"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latin typeface="Times New Roman"/>
                <a:cs typeface="Times New Roman"/>
              </a:rPr>
              <a:t>whole.”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755650" marR="1588770" lvl="1"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lang="en-US" sz="2400" b="1" dirty="0" smtClean="0">
                <a:latin typeface="Times New Roman"/>
                <a:cs typeface="Times New Roman"/>
              </a:rPr>
              <a:t>Series are titles </a:t>
            </a:r>
            <a:r>
              <a:rPr lang="en-US" sz="2400" b="1" spc="-5" dirty="0" smtClean="0">
                <a:latin typeface="Times New Roman"/>
                <a:cs typeface="Times New Roman"/>
              </a:rPr>
              <a:t>used </a:t>
            </a:r>
            <a:r>
              <a:rPr lang="en-US" sz="2400" b="1" spc="5" dirty="0" smtClean="0">
                <a:latin typeface="Times New Roman"/>
                <a:cs typeface="Times New Roman"/>
              </a:rPr>
              <a:t>to </a:t>
            </a:r>
            <a:r>
              <a:rPr lang="en-US" sz="2400" b="1" spc="-5" dirty="0" smtClean="0">
                <a:latin typeface="Times New Roman"/>
                <a:cs typeface="Times New Roman"/>
              </a:rPr>
              <a:t>group </a:t>
            </a:r>
            <a:r>
              <a:rPr lang="en-US" sz="2400" b="1" dirty="0" smtClean="0">
                <a:latin typeface="Times New Roman"/>
                <a:cs typeface="Times New Roman"/>
              </a:rPr>
              <a:t>together  items with similar characteristics. </a:t>
            </a:r>
            <a:r>
              <a:rPr lang="en-US" sz="2400" b="1" spc="-5" dirty="0" smtClean="0">
                <a:latin typeface="Times New Roman"/>
                <a:cs typeface="Times New Roman"/>
              </a:rPr>
              <a:t>They  </a:t>
            </a:r>
            <a:r>
              <a:rPr lang="en-US" sz="2400" b="1" dirty="0" smtClean="0">
                <a:latin typeface="Times New Roman"/>
                <a:cs typeface="Times New Roman"/>
              </a:rPr>
              <a:t>might </a:t>
            </a:r>
            <a:r>
              <a:rPr lang="en-US" sz="2400" b="1" spc="-5" dirty="0" smtClean="0">
                <a:latin typeface="Times New Roman"/>
                <a:cs typeface="Times New Roman"/>
              </a:rPr>
              <a:t>have </a:t>
            </a:r>
            <a:r>
              <a:rPr lang="en-US" sz="2400" b="1" dirty="0" smtClean="0">
                <a:latin typeface="Times New Roman"/>
                <a:cs typeface="Times New Roman"/>
              </a:rPr>
              <a:t>in common a </a:t>
            </a:r>
            <a:r>
              <a:rPr lang="en-US" sz="2400" b="1" spc="-5" dirty="0" smtClean="0">
                <a:latin typeface="Times New Roman"/>
                <a:cs typeface="Times New Roman"/>
              </a:rPr>
              <a:t>subject </a:t>
            </a:r>
            <a:r>
              <a:rPr lang="en-US" sz="2400" b="1" dirty="0" smtClean="0">
                <a:latin typeface="Times New Roman"/>
                <a:cs typeface="Times New Roman"/>
              </a:rPr>
              <a:t>(history of monasteries in France), a format (reprints), a </a:t>
            </a:r>
            <a:r>
              <a:rPr lang="en-US" sz="2400" b="1" spc="-5" dirty="0" smtClean="0">
                <a:latin typeface="Times New Roman"/>
                <a:cs typeface="Times New Roman"/>
              </a:rPr>
              <a:t>genre </a:t>
            </a:r>
            <a:r>
              <a:rPr lang="en-US" sz="2400" b="1" dirty="0" smtClean="0">
                <a:latin typeface="Times New Roman"/>
                <a:cs typeface="Times New Roman"/>
              </a:rPr>
              <a:t>(poetry), or merely  common </a:t>
            </a:r>
            <a:r>
              <a:rPr lang="en-US" sz="2400" b="1" spc="-5" dirty="0" smtClean="0">
                <a:latin typeface="Times New Roman"/>
                <a:cs typeface="Times New Roman"/>
              </a:rPr>
              <a:t>publishing</a:t>
            </a:r>
            <a:r>
              <a:rPr lang="en-US" sz="2400" b="1" spc="-10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characteristics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endParaRPr lang="en-US" sz="2400" b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510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spc="1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spc="-1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 marL="355600" marR="5080"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b="1" dirty="0" smtClean="0">
                <a:latin typeface="Times New Roman"/>
                <a:cs typeface="Times New Roman"/>
              </a:rPr>
              <a:t>David </a:t>
            </a:r>
            <a:r>
              <a:rPr lang="en-US" b="1" spc="-10" dirty="0" smtClean="0">
                <a:latin typeface="Times New Roman"/>
                <a:cs typeface="Times New Roman"/>
              </a:rPr>
              <a:t>Crockett </a:t>
            </a:r>
            <a:r>
              <a:rPr lang="en-US" b="1" dirty="0" smtClean="0">
                <a:latin typeface="Times New Roman"/>
                <a:cs typeface="Times New Roman"/>
              </a:rPr>
              <a:t>: his </a:t>
            </a:r>
            <a:r>
              <a:rPr lang="en-US" b="1" spc="-5" dirty="0" smtClean="0">
                <a:latin typeface="Times New Roman"/>
                <a:cs typeface="Times New Roman"/>
              </a:rPr>
              <a:t>life </a:t>
            </a:r>
            <a:r>
              <a:rPr lang="en-US" b="1" dirty="0" smtClean="0">
                <a:latin typeface="Times New Roman"/>
                <a:cs typeface="Times New Roman"/>
              </a:rPr>
              <a:t>and  </a:t>
            </a:r>
            <a:r>
              <a:rPr lang="en-US" b="1" spc="-5" dirty="0" smtClean="0">
                <a:latin typeface="Times New Roman"/>
                <a:cs typeface="Times New Roman"/>
              </a:rPr>
              <a:t>adventures </a:t>
            </a:r>
            <a:r>
              <a:rPr lang="en-US" b="1" dirty="0" smtClean="0">
                <a:latin typeface="Times New Roman"/>
                <a:cs typeface="Times New Roman"/>
              </a:rPr>
              <a:t>/ </a:t>
            </a:r>
            <a:r>
              <a:rPr lang="en-US" b="1" spc="5" dirty="0" smtClean="0">
                <a:latin typeface="Times New Roman"/>
                <a:cs typeface="Times New Roman"/>
              </a:rPr>
              <a:t>by </a:t>
            </a:r>
            <a:r>
              <a:rPr lang="en-US" b="1" dirty="0" smtClean="0">
                <a:latin typeface="Times New Roman"/>
                <a:cs typeface="Times New Roman"/>
              </a:rPr>
              <a:t>John S. </a:t>
            </a:r>
            <a:r>
              <a:rPr lang="en-US" b="1" spc="-5" dirty="0" smtClean="0">
                <a:latin typeface="Times New Roman"/>
                <a:cs typeface="Times New Roman"/>
              </a:rPr>
              <a:t>C.  Abbott. </a:t>
            </a:r>
            <a:r>
              <a:rPr lang="en-US" b="1" dirty="0" smtClean="0">
                <a:latin typeface="Times New Roman"/>
                <a:cs typeface="Times New Roman"/>
              </a:rPr>
              <a:t>– </a:t>
            </a:r>
            <a:r>
              <a:rPr lang="en-US" b="1" spc="-5" dirty="0" smtClean="0">
                <a:latin typeface="Times New Roman"/>
                <a:cs typeface="Times New Roman"/>
              </a:rPr>
              <a:t>New York </a:t>
            </a:r>
            <a:r>
              <a:rPr lang="en-US" b="1" dirty="0" smtClean="0">
                <a:latin typeface="Times New Roman"/>
                <a:cs typeface="Times New Roman"/>
              </a:rPr>
              <a:t>: </a:t>
            </a:r>
            <a:r>
              <a:rPr lang="en-US" b="1" spc="-5" dirty="0" smtClean="0">
                <a:latin typeface="Times New Roman"/>
                <a:cs typeface="Times New Roman"/>
              </a:rPr>
              <a:t>Dodd,  Mead, </a:t>
            </a:r>
            <a:r>
              <a:rPr lang="en-US" b="1" dirty="0" smtClean="0">
                <a:latin typeface="Times New Roman"/>
                <a:cs typeface="Times New Roman"/>
              </a:rPr>
              <a:t>1874. – viii, [7]-350</a:t>
            </a:r>
            <a:r>
              <a:rPr lang="en-US" b="1" spc="-90" dirty="0" smtClean="0">
                <a:latin typeface="Times New Roman"/>
                <a:cs typeface="Times New Roman"/>
              </a:rPr>
              <a:t> </a:t>
            </a:r>
            <a:r>
              <a:rPr lang="en-US" b="1" spc="5" dirty="0" smtClean="0">
                <a:latin typeface="Times New Roman"/>
                <a:cs typeface="Times New Roman"/>
              </a:rPr>
              <a:t>p.  </a:t>
            </a:r>
            <a:r>
              <a:rPr lang="en-US" b="1" spc="-5" dirty="0" smtClean="0">
                <a:latin typeface="Times New Roman"/>
                <a:cs typeface="Times New Roman"/>
              </a:rPr>
              <a:t>front., plates. </a:t>
            </a:r>
            <a:r>
              <a:rPr lang="en-US" b="1" dirty="0" smtClean="0">
                <a:latin typeface="Times New Roman"/>
                <a:cs typeface="Times New Roman"/>
              </a:rPr>
              <a:t>19 </a:t>
            </a:r>
            <a:r>
              <a:rPr lang="en-US" b="1" spc="-5" dirty="0" smtClean="0">
                <a:latin typeface="Times New Roman"/>
                <a:cs typeface="Times New Roman"/>
              </a:rPr>
              <a:t>cm. </a:t>
            </a:r>
            <a:r>
              <a:rPr lang="en-US" b="1" i="1" dirty="0" smtClean="0">
                <a:latin typeface="Times New Roman"/>
                <a:cs typeface="Times New Roman"/>
              </a:rPr>
              <a:t>–  </a:t>
            </a:r>
            <a:r>
              <a:rPr lang="en-US" b="1" spc="-5" dirty="0" smtClean="0">
                <a:latin typeface="Times New Roman"/>
                <a:cs typeface="Times New Roman"/>
              </a:rPr>
              <a:t>(American Pioneers </a:t>
            </a:r>
            <a:r>
              <a:rPr lang="en-US" b="1" dirty="0" smtClean="0">
                <a:latin typeface="Times New Roman"/>
                <a:cs typeface="Times New Roman"/>
              </a:rPr>
              <a:t>and  </a:t>
            </a:r>
            <a:r>
              <a:rPr lang="en-US" b="1" spc="-5" dirty="0" smtClean="0">
                <a:latin typeface="Times New Roman"/>
                <a:cs typeface="Times New Roman"/>
              </a:rPr>
              <a:t>Patriots).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>
              <a:spcBef>
                <a:spcPts val="6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 smtClean="0">
                <a:latin typeface="Times New Roman"/>
                <a:cs typeface="Times New Roman"/>
              </a:rPr>
              <a:t>front.=frontispiece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3441"/>
            <a:ext cx="3865563" cy="64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49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spc="1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spc="-1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31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3600" b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Note Area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0353" y="3244334"/>
            <a:ext cx="3079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 smtClean="0">
                <a:latin typeface="Times New Roman"/>
                <a:cs typeface="Times New Roman"/>
              </a:rPr>
              <a:t>Rules</a:t>
            </a:r>
            <a:r>
              <a:rPr lang="en-US" sz="2000" b="1" spc="-6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7A-7B17,  </a:t>
            </a:r>
            <a:r>
              <a:rPr lang="en-US" sz="2000" b="1" spc="-10" dirty="0" smtClean="0">
                <a:latin typeface="Times New Roman"/>
                <a:cs typeface="Times New Roman"/>
              </a:rPr>
              <a:t>pp. </a:t>
            </a:r>
            <a:r>
              <a:rPr lang="en-US" sz="2000" b="1" dirty="0" smtClean="0">
                <a:latin typeface="Times New Roman"/>
                <a:cs typeface="Times New Roman"/>
              </a:rPr>
              <a:t>46-55.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508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i="0" dirty="0" smtClean="0">
                <a:latin typeface="Times New Roman"/>
                <a:cs typeface="Times New Roman"/>
              </a:rPr>
              <a:t>Area 7: Note</a:t>
            </a:r>
            <a:r>
              <a:rPr lang="en-US" sz="3600" b="1" i="0" spc="-40" dirty="0" smtClean="0">
                <a:latin typeface="Times New Roman"/>
                <a:cs typeface="Times New Roman"/>
              </a:rPr>
              <a:t> </a:t>
            </a:r>
            <a:r>
              <a:rPr lang="en-US" sz="3600" b="1" i="0" dirty="0" smtClean="0">
                <a:latin typeface="Times New Roman"/>
                <a:cs typeface="Times New Roman"/>
              </a:rPr>
              <a:t>area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3200400"/>
          </a:xfrm>
        </p:spPr>
        <p:txBody>
          <a:bodyPr>
            <a:normAutofit/>
          </a:bodyPr>
          <a:lstStyle/>
          <a:p>
            <a:pPr marL="12700" indent="0">
              <a:spcBef>
                <a:spcPts val="459"/>
              </a:spcBef>
              <a:buNone/>
              <a:tabLst>
                <a:tab pos="354965" algn="l"/>
                <a:tab pos="355600" algn="l"/>
              </a:tabLst>
            </a:pPr>
            <a:r>
              <a:rPr lang="en-US" sz="2800" b="1" i="1" spc="-5" dirty="0">
                <a:latin typeface="Times New Roman"/>
                <a:cs typeface="Times New Roman"/>
              </a:rPr>
              <a:t> </a:t>
            </a:r>
            <a:r>
              <a:rPr lang="en-US" sz="2800" b="1" i="1" spc="-5" dirty="0" smtClean="0">
                <a:latin typeface="Times New Roman"/>
                <a:cs typeface="Times New Roman"/>
              </a:rPr>
              <a:t>   Why</a:t>
            </a:r>
            <a:r>
              <a:rPr lang="en-US" sz="2800" b="1" i="1" spc="-25" dirty="0" smtClean="0">
                <a:latin typeface="Times New Roman"/>
                <a:cs typeface="Times New Roman"/>
              </a:rPr>
              <a:t> </a:t>
            </a:r>
            <a:r>
              <a:rPr lang="en-US" sz="2800" b="1" i="1" dirty="0" smtClean="0">
                <a:latin typeface="Times New Roman"/>
                <a:cs typeface="Times New Roman"/>
              </a:rPr>
              <a:t>notes?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469900" marR="5080" lvl="1" indent="0">
              <a:lnSpc>
                <a:spcPts val="2590"/>
              </a:lnSpc>
              <a:spcBef>
                <a:spcPts val="640"/>
              </a:spcBef>
              <a:buNone/>
              <a:tabLst>
                <a:tab pos="755015" algn="l"/>
                <a:tab pos="755650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69900" marR="5080" lvl="1" indent="0">
              <a:lnSpc>
                <a:spcPts val="2590"/>
              </a:lnSpc>
              <a:spcBef>
                <a:spcPts val="640"/>
              </a:spcBef>
              <a:buNone/>
              <a:tabLst>
                <a:tab pos="755015" algn="l"/>
                <a:tab pos="75565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Several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notes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included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cataloging record, 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necessarily 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further describe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item physically,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but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indicate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further details that might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be helpful 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in 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identifying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item, or information of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2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Commonest </a:t>
            </a:r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uses </a:t>
            </a:r>
            <a:r>
              <a:rPr lang="en-US" sz="3600" b="1" spc="-5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3600" b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notes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55600" marR="447675"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z="2800" spc="-10" dirty="0" smtClean="0">
                <a:latin typeface="Times New Roman"/>
                <a:cs typeface="Times New Roman"/>
              </a:rPr>
              <a:t>To </a:t>
            </a:r>
            <a:r>
              <a:rPr lang="en-US" sz="2800" dirty="0" smtClean="0">
                <a:latin typeface="Times New Roman"/>
                <a:cs typeface="Times New Roman"/>
              </a:rPr>
              <a:t>indicate that the </a:t>
            </a:r>
            <a:r>
              <a:rPr lang="en-US" sz="2800" spc="-5" dirty="0" smtClean="0">
                <a:latin typeface="Times New Roman"/>
                <a:cs typeface="Times New Roman"/>
              </a:rPr>
              <a:t>item includes </a:t>
            </a:r>
            <a:r>
              <a:rPr lang="en-US" sz="2800" dirty="0" smtClean="0">
                <a:latin typeface="Times New Roman"/>
                <a:cs typeface="Times New Roman"/>
              </a:rPr>
              <a:t>bibliography, </a:t>
            </a:r>
            <a:r>
              <a:rPr lang="en-US" sz="2800" spc="-5" dirty="0" smtClean="0">
                <a:latin typeface="Times New Roman"/>
                <a:cs typeface="Times New Roman"/>
              </a:rPr>
              <a:t>index etc. (Rule</a:t>
            </a:r>
            <a:r>
              <a:rPr lang="en-US" sz="2800" spc="-85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7B14)</a:t>
            </a:r>
          </a:p>
          <a:p>
            <a:pPr>
              <a:spcBef>
                <a:spcPts val="35"/>
              </a:spcBef>
              <a:buFont typeface="Times New Roman"/>
              <a:buChar char="•"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355600" marR="5080" algn="just">
              <a:buFont typeface="Times New Roman"/>
              <a:buChar char="•"/>
              <a:tabLst>
                <a:tab pos="355600" algn="l"/>
              </a:tabLst>
            </a:pPr>
            <a:r>
              <a:rPr lang="en-US" sz="2800" spc="-10" dirty="0" smtClean="0">
                <a:latin typeface="Times New Roman"/>
                <a:cs typeface="Times New Roman"/>
              </a:rPr>
              <a:t>To </a:t>
            </a:r>
            <a:r>
              <a:rPr lang="en-US" sz="2800" dirty="0" smtClean="0">
                <a:latin typeface="Times New Roman"/>
                <a:cs typeface="Times New Roman"/>
              </a:rPr>
              <a:t>provide a </a:t>
            </a:r>
            <a:r>
              <a:rPr lang="en-US" sz="2800" spc="-5" dirty="0" smtClean="0">
                <a:latin typeface="Times New Roman"/>
                <a:cs typeface="Times New Roman"/>
              </a:rPr>
              <a:t>summary </a:t>
            </a:r>
            <a:r>
              <a:rPr lang="en-US" sz="2800" dirty="0" smtClean="0">
                <a:latin typeface="Times New Roman"/>
                <a:cs typeface="Times New Roman"/>
              </a:rPr>
              <a:t>of </a:t>
            </a:r>
            <a:r>
              <a:rPr lang="en-US" sz="2800" spc="-5" dirty="0" smtClean="0">
                <a:latin typeface="Times New Roman"/>
                <a:cs typeface="Times New Roman"/>
              </a:rPr>
              <a:t>the content </a:t>
            </a:r>
            <a:r>
              <a:rPr lang="en-US" sz="2800" dirty="0" smtClean="0">
                <a:latin typeface="Times New Roman"/>
                <a:cs typeface="Times New Roman"/>
              </a:rPr>
              <a:t>of  a book </a:t>
            </a:r>
            <a:r>
              <a:rPr lang="en-US" sz="2800" spc="-5" dirty="0" smtClean="0">
                <a:latin typeface="Times New Roman"/>
                <a:cs typeface="Times New Roman"/>
              </a:rPr>
              <a:t>(especially </a:t>
            </a:r>
            <a:r>
              <a:rPr lang="en-US" sz="2800" dirty="0" smtClean="0">
                <a:latin typeface="Times New Roman"/>
                <a:cs typeface="Times New Roman"/>
              </a:rPr>
              <a:t>for </a:t>
            </a:r>
            <a:r>
              <a:rPr lang="en-US" sz="2800" spc="-5" dirty="0" smtClean="0">
                <a:latin typeface="Times New Roman"/>
                <a:cs typeface="Times New Roman"/>
              </a:rPr>
              <a:t>children’s </a:t>
            </a:r>
            <a:r>
              <a:rPr lang="en-US" sz="2800" dirty="0" smtClean="0">
                <a:latin typeface="Times New Roman"/>
                <a:cs typeface="Times New Roman"/>
              </a:rPr>
              <a:t>books)  </a:t>
            </a:r>
            <a:r>
              <a:rPr lang="en-US" sz="2800" spc="-5" dirty="0" smtClean="0">
                <a:latin typeface="Times New Roman"/>
                <a:cs typeface="Times New Roman"/>
              </a:rPr>
              <a:t>(Rule</a:t>
            </a:r>
            <a:r>
              <a:rPr lang="en-US" sz="2800" spc="-25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7B13)</a:t>
            </a:r>
          </a:p>
          <a:p>
            <a:pPr>
              <a:spcBef>
                <a:spcPts val="35"/>
              </a:spcBef>
              <a:buFont typeface="Times New Roman"/>
              <a:buChar char="•"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355600" marR="534670"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z="2800" spc="-10" dirty="0" smtClean="0">
                <a:latin typeface="Times New Roman"/>
                <a:cs typeface="Times New Roman"/>
              </a:rPr>
              <a:t>To </a:t>
            </a:r>
            <a:r>
              <a:rPr lang="en-US" sz="2800" dirty="0" smtClean="0">
                <a:latin typeface="Times New Roman"/>
                <a:cs typeface="Times New Roman"/>
              </a:rPr>
              <a:t>provide information about the  grade </a:t>
            </a:r>
            <a:r>
              <a:rPr lang="en-US" sz="2800" spc="-10" dirty="0" smtClean="0">
                <a:latin typeface="Times New Roman"/>
                <a:cs typeface="Times New Roman"/>
              </a:rPr>
              <a:t>level, </a:t>
            </a:r>
            <a:r>
              <a:rPr lang="en-US" sz="2800" dirty="0" smtClean="0">
                <a:latin typeface="Times New Roman"/>
                <a:cs typeface="Times New Roman"/>
              </a:rPr>
              <a:t>reading </a:t>
            </a:r>
            <a:r>
              <a:rPr lang="en-US" sz="2800" spc="-5" dirty="0" smtClean="0">
                <a:latin typeface="Times New Roman"/>
                <a:cs typeface="Times New Roman"/>
              </a:rPr>
              <a:t>level, etc. (Rule  </a:t>
            </a:r>
            <a:r>
              <a:rPr lang="en-US" sz="2800" dirty="0" smtClean="0">
                <a:latin typeface="Times New Roman"/>
                <a:cs typeface="Times New Roman"/>
              </a:rPr>
              <a:t>7b11)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1044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spc="1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spc="-1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spc="1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12577"/>
            <a:ext cx="7467600" cy="484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24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Another example for</a:t>
            </a:r>
            <a:r>
              <a:rPr lang="en-US" sz="3600" b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Notes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27" y="1600200"/>
            <a:ext cx="7450746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51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i="0" dirty="0" smtClean="0">
                <a:latin typeface="Times New Roman"/>
                <a:cs typeface="Times New Roman"/>
              </a:rPr>
              <a:t>Area</a:t>
            </a:r>
            <a:r>
              <a:rPr lang="en-US" sz="3600" b="1" i="0" spc="10" dirty="0" smtClean="0">
                <a:latin typeface="Times New Roman"/>
                <a:cs typeface="Times New Roman"/>
              </a:rPr>
              <a:t> </a:t>
            </a:r>
            <a:r>
              <a:rPr lang="en-US" sz="3600" b="1" i="0" dirty="0" smtClean="0">
                <a:latin typeface="Times New Roman"/>
                <a:cs typeface="Times New Roman"/>
              </a:rPr>
              <a:t>3: Special </a:t>
            </a:r>
            <a:r>
              <a:rPr lang="en-US" sz="3600" b="1" i="0" spc="5" dirty="0" smtClean="0">
                <a:latin typeface="Times New Roman"/>
                <a:cs typeface="Times New Roman"/>
              </a:rPr>
              <a:t>area </a:t>
            </a:r>
            <a:r>
              <a:rPr lang="en-US" sz="3600" b="1" i="0" dirty="0" smtClean="0">
                <a:latin typeface="Times New Roman"/>
                <a:cs typeface="Times New Roman"/>
              </a:rPr>
              <a:t>for serials, maps, music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55600" marR="1196340">
              <a:lnSpc>
                <a:spcPts val="3030"/>
              </a:lnSpc>
              <a:spcBef>
                <a:spcPts val="4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z="2400" i="1" spc="-10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i="1" spc="-5" dirty="0" smtClean="0">
                <a:latin typeface="Times New Roman" pitchFamily="18" charset="0"/>
                <a:cs typeface="Times New Roman" pitchFamily="18" charset="0"/>
              </a:rPr>
              <a:t>serials (i.e.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magazines,  journals,</a:t>
            </a:r>
            <a:r>
              <a:rPr lang="en-US" sz="24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pc="-5" dirty="0" smtClean="0">
                <a:latin typeface="Times New Roman" pitchFamily="18" charset="0"/>
                <a:cs typeface="Times New Roman" pitchFamily="18" charset="0"/>
              </a:rPr>
              <a:t>etc.):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55650" marR="137160" lvl="1">
              <a:lnSpc>
                <a:spcPts val="2590"/>
              </a:lnSpc>
              <a:spcBef>
                <a:spcPts val="58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Indicates numbering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year,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 serial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ceased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publication.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ts val="3195"/>
              </a:lnSpc>
              <a:spcBef>
                <a:spcPts val="3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z="2400" i="1" spc="-5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maps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ts val="3195"/>
              </a:lnSpc>
            </a:pPr>
            <a:r>
              <a:rPr lang="en-US" sz="2400" i="1" spc="-1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if maps are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sz="2400" spc="-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pc="-5" dirty="0" smtClean="0">
                <a:latin typeface="Times New Roman" pitchFamily="18" charset="0"/>
                <a:cs typeface="Times New Roman" pitchFamily="18" charset="0"/>
              </a:rPr>
              <a:t>content!):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55650" marR="1294765" lvl="1">
              <a:lnSpc>
                <a:spcPts val="2590"/>
              </a:lnSpc>
              <a:spcBef>
                <a:spcPts val="625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To indicate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scale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projection  (Mercator,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etc.).</a:t>
            </a:r>
          </a:p>
          <a:p>
            <a:pPr marL="355600">
              <a:spcBef>
                <a:spcPts val="3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z="2400" i="1" spc="-5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i="1" spc="-5" dirty="0" smtClean="0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55650" marR="5080" lvl="1">
              <a:lnSpc>
                <a:spcPts val="2590"/>
              </a:lnSpc>
              <a:spcBef>
                <a:spcPts val="635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To indicate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physical presentation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(e.g.  full score, miniature score,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playing</a:t>
            </a:r>
            <a:r>
              <a:rPr lang="en-US" sz="24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score).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3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3600" b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Standard Number Area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0353" y="3244334"/>
            <a:ext cx="295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 smtClean="0">
                <a:latin typeface="Times New Roman"/>
                <a:cs typeface="Times New Roman"/>
              </a:rPr>
              <a:t>Rules</a:t>
            </a:r>
            <a:r>
              <a:rPr lang="en-US" sz="2000" b="1" spc="-6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8A-8B2,  </a:t>
            </a:r>
            <a:r>
              <a:rPr lang="en-US" sz="2000" b="1" spc="-10" dirty="0" smtClean="0">
                <a:latin typeface="Times New Roman"/>
                <a:cs typeface="Times New Roman"/>
              </a:rPr>
              <a:t>pp. </a:t>
            </a:r>
            <a:r>
              <a:rPr lang="en-US" sz="2000" b="1" dirty="0" smtClean="0">
                <a:latin typeface="Times New Roman"/>
                <a:cs typeface="Times New Roman"/>
              </a:rPr>
              <a:t>55-56.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9062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0" dirty="0" smtClean="0">
                <a:latin typeface="Times New Roman"/>
                <a:cs typeface="Times New Roman"/>
              </a:rPr>
              <a:t>Area 8: Standard</a:t>
            </a:r>
            <a:r>
              <a:rPr lang="en-US" sz="3600" b="1" i="0" spc="-30" dirty="0" smtClean="0">
                <a:latin typeface="Times New Roman"/>
                <a:cs typeface="Times New Roman"/>
              </a:rPr>
              <a:t> </a:t>
            </a:r>
            <a:r>
              <a:rPr lang="en-US" sz="3600" b="1" i="0" dirty="0" smtClean="0">
                <a:latin typeface="Times New Roman"/>
                <a:cs typeface="Times New Roman"/>
              </a:rPr>
              <a:t>number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81000">
              <a:spcBef>
                <a:spcPts val="800"/>
              </a:spcBef>
              <a:buFont typeface="Times New Roman"/>
              <a:buChar char="•"/>
              <a:tabLst>
                <a:tab pos="380365" algn="l"/>
                <a:tab pos="381000" algn="l"/>
              </a:tabLst>
            </a:pPr>
            <a:r>
              <a:rPr lang="en-US" sz="2800" b="1" i="1" spc="-5" dirty="0" smtClean="0">
                <a:latin typeface="Times New Roman"/>
                <a:cs typeface="Times New Roman"/>
              </a:rPr>
              <a:t>Rule: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781050" marR="30480" lvl="1">
              <a:spcBef>
                <a:spcPts val="600"/>
              </a:spcBef>
              <a:buFont typeface="Times New Roman"/>
              <a:buChar char="–"/>
              <a:tabLst>
                <a:tab pos="780415" algn="l"/>
                <a:tab pos="781050" algn="l"/>
                <a:tab pos="3051175" algn="l"/>
              </a:tabLst>
            </a:pPr>
            <a:r>
              <a:rPr lang="en-US" sz="2400" b="1" dirty="0" smtClean="0">
                <a:latin typeface="Times New Roman"/>
                <a:cs typeface="Times New Roman"/>
              </a:rPr>
              <a:t>“Give the International </a:t>
            </a:r>
            <a:r>
              <a:rPr lang="en-US" sz="2400" b="1" spc="-5" dirty="0" smtClean="0">
                <a:latin typeface="Times New Roman"/>
                <a:cs typeface="Times New Roman"/>
              </a:rPr>
              <a:t>Standard  Book Number (ISBN) </a:t>
            </a:r>
            <a:r>
              <a:rPr lang="en-US" sz="2400" b="1" dirty="0" smtClean="0">
                <a:latin typeface="Times New Roman"/>
                <a:cs typeface="Times New Roman"/>
              </a:rPr>
              <a:t>or </a:t>
            </a:r>
            <a:r>
              <a:rPr lang="en-US" sz="2400" b="1" spc="-5" dirty="0" smtClean="0">
                <a:latin typeface="Times New Roman"/>
                <a:cs typeface="Times New Roman"/>
              </a:rPr>
              <a:t>International  Standard </a:t>
            </a:r>
            <a:r>
              <a:rPr lang="en-US" sz="2400" b="1" dirty="0" smtClean="0">
                <a:latin typeface="Times New Roman"/>
                <a:cs typeface="Times New Roman"/>
              </a:rPr>
              <a:t>Serial </a:t>
            </a:r>
            <a:r>
              <a:rPr lang="en-US" sz="2400" b="1" spc="-5" dirty="0" smtClean="0">
                <a:latin typeface="Times New Roman"/>
                <a:cs typeface="Times New Roman"/>
              </a:rPr>
              <a:t>Number (ISSN) </a:t>
            </a:r>
            <a:r>
              <a:rPr lang="en-US" sz="2400" b="1" dirty="0" smtClean="0">
                <a:latin typeface="Times New Roman"/>
                <a:cs typeface="Times New Roman"/>
              </a:rPr>
              <a:t>or </a:t>
            </a:r>
            <a:r>
              <a:rPr lang="en-US" sz="2400" b="1" spc="-5" dirty="0" smtClean="0">
                <a:latin typeface="Times New Roman"/>
                <a:cs typeface="Times New Roman"/>
              </a:rPr>
              <a:t>any  other </a:t>
            </a:r>
            <a:r>
              <a:rPr lang="en-US" sz="2400" b="1" dirty="0" smtClean="0">
                <a:latin typeface="Times New Roman"/>
                <a:cs typeface="Times New Roman"/>
              </a:rPr>
              <a:t>internationally agreed </a:t>
            </a:r>
            <a:r>
              <a:rPr lang="en-US" sz="2400" b="1" spc="-5" dirty="0" smtClean="0">
                <a:latin typeface="Times New Roman"/>
                <a:cs typeface="Times New Roman"/>
              </a:rPr>
              <a:t>standard  number of the bibliographic </a:t>
            </a:r>
            <a:r>
              <a:rPr lang="en-US" sz="2400" b="1" dirty="0" smtClean="0">
                <a:latin typeface="Times New Roman"/>
                <a:cs typeface="Times New Roman"/>
              </a:rPr>
              <a:t>resource  </a:t>
            </a:r>
            <a:r>
              <a:rPr lang="en-US" sz="2400" b="1" spc="-5" dirty="0" smtClean="0">
                <a:latin typeface="Times New Roman"/>
                <a:cs typeface="Times New Roman"/>
              </a:rPr>
              <a:t>being</a:t>
            </a:r>
            <a:r>
              <a:rPr lang="en-US" sz="2400" b="1" spc="15" dirty="0" smtClean="0"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latin typeface="Times New Roman"/>
                <a:cs typeface="Times New Roman"/>
              </a:rPr>
              <a:t>described. </a:t>
            </a:r>
            <a:r>
              <a:rPr lang="en-US" sz="2400" b="1" dirty="0" smtClean="0">
                <a:latin typeface="Times New Roman"/>
                <a:cs typeface="Times New Roman"/>
              </a:rPr>
              <a:t>Precede </a:t>
            </a:r>
            <a:r>
              <a:rPr lang="en-US" sz="2400" b="1" spc="-5" dirty="0" smtClean="0">
                <a:latin typeface="Times New Roman"/>
                <a:cs typeface="Times New Roman"/>
              </a:rPr>
              <a:t>that number  with the standards </a:t>
            </a:r>
            <a:r>
              <a:rPr lang="en-US" sz="2400" b="1" dirty="0" smtClean="0">
                <a:latin typeface="Times New Roman"/>
                <a:cs typeface="Times New Roman"/>
              </a:rPr>
              <a:t>abbreviation </a:t>
            </a:r>
            <a:r>
              <a:rPr lang="en-US" sz="2400" b="1" spc="-5" dirty="0" smtClean="0">
                <a:latin typeface="Times New Roman"/>
                <a:cs typeface="Times New Roman"/>
              </a:rPr>
              <a:t>ISBN,  ISSN, </a:t>
            </a:r>
            <a:r>
              <a:rPr lang="en-US" sz="2400" b="1" dirty="0" smtClean="0">
                <a:latin typeface="Times New Roman"/>
                <a:cs typeface="Times New Roman"/>
              </a:rPr>
              <a:t>etc.) </a:t>
            </a:r>
            <a:r>
              <a:rPr lang="en-US" sz="2400" b="1" spc="-5" dirty="0" smtClean="0">
                <a:latin typeface="Times New Roman"/>
                <a:cs typeface="Times New Roman"/>
              </a:rPr>
              <a:t>and use standard  hyphenation</a:t>
            </a:r>
            <a:r>
              <a:rPr lang="en-US" sz="2400" b="1" spc="-5" dirty="0" smtClean="0">
                <a:latin typeface="Times New Roman"/>
                <a:cs typeface="Times New Roman"/>
              </a:rPr>
              <a:t>.”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60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43116"/>
            <a:ext cx="7467600" cy="458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32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spc="-5" dirty="0" smtClean="0">
                <a:latin typeface="Times New Roman" pitchFamily="18" charset="0"/>
                <a:cs typeface="Times New Roman" pitchFamily="18" charset="0"/>
              </a:rPr>
              <a:t>An example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3600" b="1" spc="-5" dirty="0" smtClean="0">
                <a:latin typeface="Times New Roman" pitchFamily="18" charset="0"/>
                <a:cs typeface="Times New Roman" pitchFamily="18" charset="0"/>
              </a:rPr>
              <a:t>map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(actually, in this </a:t>
            </a:r>
            <a:r>
              <a:rPr lang="en-US" sz="3600" b="1" spc="-5" dirty="0" smtClean="0"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" dirty="0" smtClean="0">
                <a:latin typeface="Times New Roman" pitchFamily="18" charset="0"/>
                <a:cs typeface="Times New Roman" pitchFamily="18" charset="0"/>
              </a:rPr>
              <a:t>maps)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71" y="1600200"/>
            <a:ext cx="709565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7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b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 Publication</a:t>
            </a:r>
            <a:r>
              <a:rPr lang="en-US" b="1" dirty="0">
                <a:latin typeface="Times New Roman"/>
                <a:cs typeface="Times New Roman"/>
              </a:rPr>
              <a:t>, Distribution, </a:t>
            </a:r>
            <a:r>
              <a:rPr lang="en-US" b="1" spc="5" dirty="0">
                <a:latin typeface="Times New Roman"/>
                <a:cs typeface="Times New Roman"/>
              </a:rPr>
              <a:t>etc.</a:t>
            </a:r>
            <a:r>
              <a:rPr lang="en-US" b="1" spc="-60" dirty="0">
                <a:latin typeface="Times New Roman"/>
                <a:cs typeface="Times New Roman"/>
              </a:rPr>
              <a:t> </a:t>
            </a:r>
            <a:r>
              <a:rPr lang="en-US" b="1" spc="5" dirty="0">
                <a:latin typeface="Times New Roman"/>
                <a:cs typeface="Times New Roman"/>
              </a:rPr>
              <a:t>Area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7" y="31242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3739" y="3733800"/>
            <a:ext cx="295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 smtClean="0">
                <a:latin typeface="Times New Roman"/>
                <a:cs typeface="Times New Roman"/>
              </a:rPr>
              <a:t>Rules</a:t>
            </a:r>
            <a:r>
              <a:rPr lang="en-US" sz="2000" b="1" spc="-6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4A-4E3,  </a:t>
            </a:r>
            <a:r>
              <a:rPr lang="en-US" sz="2000" b="1" spc="-10" dirty="0" smtClean="0">
                <a:latin typeface="Times New Roman"/>
                <a:cs typeface="Times New Roman"/>
              </a:rPr>
              <a:t>pp. </a:t>
            </a:r>
            <a:r>
              <a:rPr lang="en-US" sz="2000" b="1" dirty="0" smtClean="0">
                <a:latin typeface="Times New Roman"/>
                <a:cs typeface="Times New Roman"/>
              </a:rPr>
              <a:t>30-33.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682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pc="-5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4876800"/>
          </a:xfrm>
        </p:spPr>
        <p:txBody>
          <a:bodyPr>
            <a:normAutofit lnSpcReduction="10000"/>
          </a:bodyPr>
          <a:lstStyle/>
          <a:p>
            <a:pPr marL="355600" marR="12065"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  <a:tab pos="3726179" algn="l"/>
              </a:tabLst>
            </a:pPr>
            <a:r>
              <a:rPr lang="en-US" b="1" spc="-5" dirty="0" smtClean="0">
                <a:latin typeface="Times New Roman"/>
                <a:cs typeface="Times New Roman"/>
              </a:rPr>
              <a:t>The man between </a:t>
            </a:r>
            <a:r>
              <a:rPr lang="en-US" b="1" dirty="0" smtClean="0">
                <a:latin typeface="Times New Roman"/>
                <a:cs typeface="Times New Roman"/>
              </a:rPr>
              <a:t>: an  </a:t>
            </a:r>
            <a:r>
              <a:rPr lang="en-US" b="1" spc="-5" dirty="0" smtClean="0">
                <a:latin typeface="Times New Roman"/>
                <a:cs typeface="Times New Roman"/>
              </a:rPr>
              <a:t>international romance </a:t>
            </a:r>
            <a:r>
              <a:rPr lang="en-US" b="1" dirty="0" smtClean="0">
                <a:latin typeface="Times New Roman"/>
                <a:cs typeface="Times New Roman"/>
              </a:rPr>
              <a:t>/  by </a:t>
            </a:r>
            <a:r>
              <a:rPr lang="en-US" b="1" spc="-5" dirty="0" smtClean="0">
                <a:latin typeface="Times New Roman"/>
                <a:cs typeface="Times New Roman"/>
              </a:rPr>
              <a:t>Amelia E.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latin typeface="Times New Roman"/>
                <a:cs typeface="Times New Roman"/>
              </a:rPr>
              <a:t>Barr.</a:t>
            </a:r>
            <a:r>
              <a:rPr lang="en-US" b="1" spc="-10" dirty="0" smtClean="0"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latin typeface="Times New Roman"/>
                <a:cs typeface="Times New Roman"/>
              </a:rPr>
              <a:t>-- Du  </a:t>
            </a:r>
            <a:r>
              <a:rPr lang="en-US" b="1" spc="-10" dirty="0" smtClean="0">
                <a:latin typeface="Times New Roman"/>
                <a:cs typeface="Times New Roman"/>
              </a:rPr>
              <a:t>Pre </a:t>
            </a:r>
            <a:r>
              <a:rPr lang="en-US" b="1" dirty="0" smtClean="0">
                <a:latin typeface="Times New Roman"/>
                <a:cs typeface="Times New Roman"/>
              </a:rPr>
              <a:t>Book Store </a:t>
            </a:r>
            <a:r>
              <a:rPr lang="en-US" b="1" spc="-5" dirty="0" smtClean="0">
                <a:latin typeface="Times New Roman"/>
                <a:cs typeface="Times New Roman"/>
              </a:rPr>
              <a:t>spec. ed.</a:t>
            </a:r>
            <a:r>
              <a:rPr lang="en-US" b="1" spc="-11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–  </a:t>
            </a:r>
            <a:r>
              <a:rPr lang="en-US" b="1" spc="-10" dirty="0" smtClean="0">
                <a:latin typeface="Times New Roman"/>
                <a:cs typeface="Times New Roman"/>
              </a:rPr>
              <a:t>New </a:t>
            </a:r>
            <a:r>
              <a:rPr lang="en-US" b="1" spc="-5" dirty="0" smtClean="0">
                <a:latin typeface="Times New Roman"/>
                <a:cs typeface="Times New Roman"/>
              </a:rPr>
              <a:t>York </a:t>
            </a:r>
            <a:r>
              <a:rPr lang="en-US" b="1" dirty="0" smtClean="0">
                <a:latin typeface="Times New Roman"/>
                <a:cs typeface="Times New Roman"/>
              </a:rPr>
              <a:t>; </a:t>
            </a:r>
            <a:r>
              <a:rPr lang="en-US" b="1" spc="-5" dirty="0" smtClean="0">
                <a:latin typeface="Times New Roman"/>
                <a:cs typeface="Times New Roman"/>
              </a:rPr>
              <a:t>London </a:t>
            </a:r>
            <a:r>
              <a:rPr lang="en-US" b="1" dirty="0" smtClean="0">
                <a:latin typeface="Times New Roman"/>
                <a:cs typeface="Times New Roman"/>
              </a:rPr>
              <a:t>: </a:t>
            </a:r>
            <a:r>
              <a:rPr lang="en-US" b="1" spc="-5" dirty="0" smtClean="0">
                <a:latin typeface="Times New Roman"/>
                <a:cs typeface="Times New Roman"/>
              </a:rPr>
              <a:t>The  Authors </a:t>
            </a:r>
            <a:r>
              <a:rPr lang="en-US" b="1" dirty="0" smtClean="0">
                <a:latin typeface="Times New Roman"/>
                <a:cs typeface="Times New Roman"/>
              </a:rPr>
              <a:t>and </a:t>
            </a:r>
            <a:r>
              <a:rPr lang="en-US" b="1" spc="-10" dirty="0" smtClean="0">
                <a:latin typeface="Times New Roman"/>
                <a:cs typeface="Times New Roman"/>
              </a:rPr>
              <a:t>Newspapers  </a:t>
            </a:r>
            <a:r>
              <a:rPr lang="en-US" b="1" dirty="0" smtClean="0">
                <a:latin typeface="Times New Roman"/>
                <a:cs typeface="Times New Roman"/>
              </a:rPr>
              <a:t>Association,</a:t>
            </a:r>
            <a:r>
              <a:rPr lang="en-US" b="1" spc="-2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1906.</a:t>
            </a:r>
            <a:endParaRPr lang="en-US" dirty="0" smtClean="0">
              <a:latin typeface="Times New Roman"/>
              <a:cs typeface="Times New Roman"/>
            </a:endParaRPr>
          </a:p>
          <a:p>
            <a:pPr marL="469900" marR="5080" indent="0">
              <a:lnSpc>
                <a:spcPct val="100099"/>
              </a:lnSpc>
              <a:spcBef>
                <a:spcPts val="484"/>
              </a:spcBef>
              <a:buNone/>
              <a:tabLst>
                <a:tab pos="755015" algn="l"/>
                <a:tab pos="1478915" algn="l"/>
              </a:tabLst>
            </a:pPr>
            <a:r>
              <a:rPr lang="en-US" sz="3600" baseline="2777" dirty="0" smtClean="0">
                <a:latin typeface="Times New Roman"/>
                <a:cs typeface="Times New Roman"/>
              </a:rPr>
              <a:t> –</a:t>
            </a:r>
            <a:r>
              <a:rPr lang="en-US" sz="3600" baseline="2777" dirty="0" smtClean="0">
                <a:latin typeface="Times New Roman"/>
                <a:cs typeface="Times New Roman"/>
              </a:rPr>
              <a:t>	</a:t>
            </a:r>
            <a:r>
              <a:rPr lang="en-US" sz="2400" b="1" dirty="0" smtClean="0">
                <a:latin typeface="Times New Roman"/>
                <a:cs typeface="Times New Roman"/>
              </a:rPr>
              <a:t>Note:	Leave </a:t>
            </a:r>
            <a:r>
              <a:rPr lang="en-US" sz="2400" b="1" spc="5" dirty="0" smtClean="0">
                <a:latin typeface="Times New Roman"/>
                <a:cs typeface="Times New Roman"/>
              </a:rPr>
              <a:t>out </a:t>
            </a:r>
            <a:r>
              <a:rPr lang="en-US" sz="2400" b="1" dirty="0" smtClean="0">
                <a:latin typeface="Times New Roman"/>
                <a:cs typeface="Times New Roman"/>
              </a:rPr>
              <a:t>the  </a:t>
            </a:r>
            <a:r>
              <a:rPr lang="en-US" sz="2400" b="1" spc="-5" dirty="0" smtClean="0">
                <a:latin typeface="Times New Roman"/>
                <a:cs typeface="Times New Roman"/>
              </a:rPr>
              <a:t>qualifications </a:t>
            </a:r>
            <a:r>
              <a:rPr lang="en-US" sz="2400" b="1" i="1" dirty="0" smtClean="0">
                <a:latin typeface="Times New Roman"/>
                <a:cs typeface="Times New Roman"/>
              </a:rPr>
              <a:t>(“Author </a:t>
            </a:r>
            <a:r>
              <a:rPr lang="en-US" sz="2400" b="1" i="1" spc="5" dirty="0" smtClean="0">
                <a:latin typeface="Times New Roman"/>
                <a:cs typeface="Times New Roman"/>
              </a:rPr>
              <a:t>of </a:t>
            </a:r>
            <a:r>
              <a:rPr lang="en-US" sz="2400" b="1" i="1" dirty="0" smtClean="0">
                <a:latin typeface="Times New Roman"/>
                <a:cs typeface="Times New Roman"/>
              </a:rPr>
              <a:t>, etc.”)  </a:t>
            </a:r>
            <a:r>
              <a:rPr lang="en-US" sz="2400" b="1" dirty="0" smtClean="0">
                <a:latin typeface="Times New Roman"/>
                <a:cs typeface="Times New Roman"/>
              </a:rPr>
              <a:t>(Rule 1F7) and the </a:t>
            </a:r>
            <a:r>
              <a:rPr lang="en-US" sz="2400" b="1" spc="-5" dirty="0" smtClean="0">
                <a:latin typeface="Times New Roman"/>
                <a:cs typeface="Times New Roman"/>
              </a:rPr>
              <a:t>bit </a:t>
            </a:r>
            <a:r>
              <a:rPr lang="en-US" sz="2400" b="1" dirty="0" smtClean="0">
                <a:latin typeface="Times New Roman"/>
                <a:cs typeface="Times New Roman"/>
              </a:rPr>
              <a:t>about  </a:t>
            </a:r>
            <a:r>
              <a:rPr lang="en-US" sz="2400" b="1" i="1" dirty="0" smtClean="0">
                <a:latin typeface="Times New Roman"/>
                <a:cs typeface="Times New Roman"/>
              </a:rPr>
              <a:t>“For sale </a:t>
            </a:r>
            <a:r>
              <a:rPr lang="en-US" sz="2400" b="1" i="1" spc="-5" dirty="0" smtClean="0">
                <a:latin typeface="Times New Roman"/>
                <a:cs typeface="Times New Roman"/>
              </a:rPr>
              <a:t>exclusively, etc.” </a:t>
            </a:r>
            <a:r>
              <a:rPr lang="en-US" sz="2400" b="1" dirty="0" smtClean="0">
                <a:latin typeface="Times New Roman"/>
                <a:cs typeface="Times New Roman"/>
              </a:rPr>
              <a:t>(this  information </a:t>
            </a:r>
            <a:r>
              <a:rPr lang="en-US" sz="24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might</a:t>
            </a:r>
            <a:r>
              <a:rPr lang="en-US" sz="2400" b="1" spc="-5" dirty="0" smtClean="0">
                <a:latin typeface="Times New Roman"/>
                <a:cs typeface="Times New Roman"/>
              </a:rPr>
              <a:t> </a:t>
            </a:r>
            <a:r>
              <a:rPr lang="en-US" sz="2400" b="1" spc="5" dirty="0" smtClean="0">
                <a:latin typeface="Times New Roman"/>
                <a:cs typeface="Times New Roman"/>
              </a:rPr>
              <a:t>go </a:t>
            </a:r>
            <a:r>
              <a:rPr lang="en-US" sz="2400" b="1" spc="-5" dirty="0" smtClean="0">
                <a:latin typeface="Times New Roman"/>
                <a:cs typeface="Times New Roman"/>
              </a:rPr>
              <a:t>in </a:t>
            </a:r>
            <a:r>
              <a:rPr lang="en-US" sz="2400" b="1" dirty="0" smtClean="0">
                <a:latin typeface="Times New Roman"/>
                <a:cs typeface="Times New Roman"/>
              </a:rPr>
              <a:t>Notes </a:t>
            </a:r>
            <a:r>
              <a:rPr lang="en-US" sz="2400" b="1" spc="-5" dirty="0" smtClean="0">
                <a:latin typeface="Times New Roman"/>
                <a:cs typeface="Times New Roman"/>
              </a:rPr>
              <a:t>if  it’s considered </a:t>
            </a:r>
            <a:r>
              <a:rPr lang="en-US" sz="2400" b="1" dirty="0" smtClean="0">
                <a:latin typeface="Times New Roman"/>
                <a:cs typeface="Times New Roman"/>
              </a:rPr>
              <a:t>important (see  Rule</a:t>
            </a:r>
            <a:r>
              <a:rPr lang="en-US" sz="2400" b="1" spc="-5" dirty="0" smtClean="0">
                <a:latin typeface="Times New Roman"/>
                <a:cs typeface="Times New Roman"/>
              </a:rPr>
              <a:t> </a:t>
            </a:r>
            <a:r>
              <a:rPr lang="en-US" sz="2400" b="1" spc="5" dirty="0" smtClean="0">
                <a:latin typeface="Times New Roman"/>
                <a:cs typeface="Times New Roman"/>
              </a:rPr>
              <a:t>7A1).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76" y="376517"/>
            <a:ext cx="3886200" cy="628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4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 our simplified</a:t>
            </a:r>
            <a:r>
              <a:rPr lang="en-US" sz="3600" b="1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format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14786"/>
            <a:ext cx="7467600" cy="48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26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3600" b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 Physical </a:t>
            </a:r>
            <a:r>
              <a:rPr lang="en-US" b="1" dirty="0">
                <a:latin typeface="Times New Roman"/>
                <a:cs typeface="Times New Roman"/>
              </a:rPr>
              <a:t>Description</a:t>
            </a:r>
            <a:r>
              <a:rPr lang="en-US" b="1" spc="-20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Area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0353" y="3244334"/>
            <a:ext cx="295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 smtClean="0">
                <a:latin typeface="Times New Roman"/>
                <a:cs typeface="Times New Roman"/>
              </a:rPr>
              <a:t>Rules</a:t>
            </a:r>
            <a:r>
              <a:rPr lang="en-US" sz="2000" b="1" spc="-6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5A-5E2,  </a:t>
            </a:r>
            <a:r>
              <a:rPr lang="en-US" sz="2000" b="1" spc="-10" dirty="0" smtClean="0">
                <a:latin typeface="Times New Roman"/>
                <a:cs typeface="Times New Roman"/>
              </a:rPr>
              <a:t>pp. </a:t>
            </a:r>
            <a:r>
              <a:rPr lang="en-US" sz="2000" b="1" dirty="0" smtClean="0">
                <a:latin typeface="Times New Roman"/>
                <a:cs typeface="Times New Roman"/>
              </a:rPr>
              <a:t>34-43.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179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i="0" dirty="0" smtClean="0">
                <a:latin typeface="Times New Roman" pitchFamily="18" charset="0"/>
                <a:cs typeface="Times New Roman" pitchFamily="18" charset="0"/>
              </a:rPr>
              <a:t>Area 5: Physical description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(Rule</a:t>
            </a:r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55600">
              <a:spcBef>
                <a:spcPts val="8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z="2800" b="1" i="1" spc="-5" dirty="0" smtClean="0">
                <a:latin typeface="Times New Roman"/>
                <a:cs typeface="Times New Roman"/>
              </a:rPr>
              <a:t>Includes, where</a:t>
            </a:r>
            <a:r>
              <a:rPr lang="en-US" sz="2800" b="1" i="1" spc="-30" dirty="0" smtClean="0">
                <a:latin typeface="Times New Roman"/>
                <a:cs typeface="Times New Roman"/>
              </a:rPr>
              <a:t> </a:t>
            </a:r>
            <a:r>
              <a:rPr lang="en-US" sz="2800" b="1" i="1" spc="-5" dirty="0" smtClean="0">
                <a:latin typeface="Times New Roman"/>
                <a:cs typeface="Times New Roman"/>
              </a:rPr>
              <a:t>applicable: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755650" marR="281305" lvl="1"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The </a:t>
            </a:r>
            <a:r>
              <a:rPr lang="en-US" sz="2400" b="1" dirty="0" smtClean="0">
                <a:latin typeface="Times New Roman"/>
                <a:cs typeface="Times New Roman"/>
              </a:rPr>
              <a:t>extent of </a:t>
            </a:r>
            <a:r>
              <a:rPr lang="en-US" sz="2400" b="1" spc="-5" dirty="0" smtClean="0">
                <a:latin typeface="Times New Roman"/>
                <a:cs typeface="Times New Roman"/>
              </a:rPr>
              <a:t>the </a:t>
            </a:r>
            <a:r>
              <a:rPr lang="en-US" sz="2400" b="1" dirty="0" smtClean="0">
                <a:latin typeface="Times New Roman"/>
                <a:cs typeface="Times New Roman"/>
              </a:rPr>
              <a:t>item </a:t>
            </a:r>
            <a:r>
              <a:rPr lang="en-US" sz="2400" b="1" spc="-5" dirty="0" smtClean="0">
                <a:latin typeface="Times New Roman"/>
                <a:cs typeface="Times New Roman"/>
              </a:rPr>
              <a:t>(no. </a:t>
            </a:r>
            <a:r>
              <a:rPr lang="en-US" sz="2400" b="1" dirty="0" smtClean="0">
                <a:latin typeface="Times New Roman"/>
                <a:cs typeface="Times New Roman"/>
              </a:rPr>
              <a:t>of volumes,  </a:t>
            </a:r>
            <a:r>
              <a:rPr lang="en-US" sz="2400" b="1" spc="-5" dirty="0" smtClean="0">
                <a:latin typeface="Times New Roman"/>
                <a:cs typeface="Times New Roman"/>
              </a:rPr>
              <a:t>no. </a:t>
            </a:r>
            <a:r>
              <a:rPr lang="en-US" sz="2400" b="1" dirty="0" smtClean="0">
                <a:latin typeface="Times New Roman"/>
                <a:cs typeface="Times New Roman"/>
              </a:rPr>
              <a:t>of pages,</a:t>
            </a:r>
            <a:r>
              <a:rPr lang="en-US" sz="2400" b="1" spc="-5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etc</a:t>
            </a:r>
            <a:r>
              <a:rPr lang="en-US" sz="2400" b="1" dirty="0" smtClean="0">
                <a:latin typeface="Times New Roman"/>
                <a:cs typeface="Times New Roman"/>
              </a:rPr>
              <a:t>)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755650" marR="798195" lvl="1"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lang="en-US" sz="2400" b="1" dirty="0" smtClean="0">
                <a:latin typeface="Times New Roman"/>
                <a:cs typeface="Times New Roman"/>
              </a:rPr>
              <a:t>Other </a:t>
            </a:r>
            <a:r>
              <a:rPr lang="en-US" sz="2400" b="1" spc="-5" dirty="0" smtClean="0">
                <a:latin typeface="Times New Roman"/>
                <a:cs typeface="Times New Roman"/>
              </a:rPr>
              <a:t>physical </a:t>
            </a:r>
            <a:r>
              <a:rPr lang="en-US" sz="2400" b="1" dirty="0" smtClean="0">
                <a:latin typeface="Times New Roman"/>
                <a:cs typeface="Times New Roman"/>
              </a:rPr>
              <a:t>data (color, type of  illustrations,</a:t>
            </a:r>
            <a:r>
              <a:rPr lang="en-US" sz="2400" b="1" spc="-5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etc.)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755650" marR="346710" lvl="1">
              <a:spcBef>
                <a:spcPts val="59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Physical dimensions </a:t>
            </a:r>
            <a:r>
              <a:rPr lang="en-US" sz="2400" b="1" dirty="0" smtClean="0">
                <a:latin typeface="Times New Roman"/>
                <a:cs typeface="Times New Roman"/>
              </a:rPr>
              <a:t>(size-generally in  cm.)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755650" marR="5080" lvl="1">
              <a:spcBef>
                <a:spcPts val="600"/>
              </a:spcBef>
              <a:buFont typeface="Times New Roman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Any accompanying </a:t>
            </a:r>
            <a:r>
              <a:rPr lang="en-US" sz="2400" b="1" dirty="0" smtClean="0">
                <a:latin typeface="Times New Roman"/>
                <a:cs typeface="Times New Roman"/>
              </a:rPr>
              <a:t>materials (e.g. </a:t>
            </a:r>
            <a:r>
              <a:rPr lang="en-US" sz="2400" b="1" spc="5" dirty="0" smtClean="0">
                <a:latin typeface="Times New Roman"/>
                <a:cs typeface="Times New Roman"/>
              </a:rPr>
              <a:t>if  </a:t>
            </a:r>
            <a:r>
              <a:rPr lang="en-US" sz="2400" b="1" dirty="0" smtClean="0">
                <a:latin typeface="Times New Roman"/>
                <a:cs typeface="Times New Roman"/>
              </a:rPr>
              <a:t>there’s a cd that comes </a:t>
            </a:r>
            <a:r>
              <a:rPr lang="en-US" sz="2400" b="1" spc="-5" dirty="0" smtClean="0">
                <a:latin typeface="Times New Roman"/>
                <a:cs typeface="Times New Roman"/>
              </a:rPr>
              <a:t>with </a:t>
            </a:r>
            <a:r>
              <a:rPr lang="en-US" sz="2400" b="1" dirty="0" smtClean="0">
                <a:latin typeface="Times New Roman"/>
                <a:cs typeface="Times New Roman"/>
              </a:rPr>
              <a:t>a </a:t>
            </a:r>
            <a:r>
              <a:rPr lang="en-US" sz="2400" b="1" spc="-5" dirty="0" smtClean="0">
                <a:latin typeface="Times New Roman"/>
                <a:cs typeface="Times New Roman"/>
              </a:rPr>
              <a:t>book, </a:t>
            </a:r>
            <a:r>
              <a:rPr lang="en-US" sz="2400" b="1" dirty="0" smtClean="0">
                <a:latin typeface="Times New Roman"/>
                <a:cs typeface="Times New Roman"/>
              </a:rPr>
              <a:t>or</a:t>
            </a:r>
            <a:r>
              <a:rPr lang="en-US" sz="2400" b="1" spc="-60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a  </a:t>
            </a:r>
            <a:r>
              <a:rPr lang="en-US" sz="2400" b="1" spc="-5" dirty="0" smtClean="0">
                <a:latin typeface="Times New Roman"/>
                <a:cs typeface="Times New Roman"/>
              </a:rPr>
              <a:t>booklet with </a:t>
            </a:r>
            <a:r>
              <a:rPr lang="en-US" sz="2400" b="1" dirty="0" smtClean="0">
                <a:latin typeface="Times New Roman"/>
                <a:cs typeface="Times New Roman"/>
              </a:rPr>
              <a:t>a </a:t>
            </a:r>
            <a:r>
              <a:rPr lang="en-US" sz="2400" b="1" spc="-5" dirty="0" smtClean="0">
                <a:latin typeface="Times New Roman"/>
                <a:cs typeface="Times New Roman"/>
              </a:rPr>
              <a:t>cd,</a:t>
            </a:r>
            <a:r>
              <a:rPr lang="en-US" sz="2400" b="1" spc="10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etc.)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8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spc="1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spc="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spc="-1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55600" marR="22225">
              <a:lnSpc>
                <a:spcPct val="90000"/>
              </a:lnSpc>
              <a:spcBef>
                <a:spcPts val="3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 err="1" smtClean="0">
                <a:latin typeface="Times New Roman"/>
                <a:cs typeface="Times New Roman"/>
              </a:rPr>
              <a:t>Edvard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Grieg : the man </a:t>
            </a:r>
            <a:r>
              <a:rPr lang="en-US" sz="2400" spc="-5" dirty="0" smtClean="0">
                <a:latin typeface="Times New Roman"/>
                <a:cs typeface="Times New Roman"/>
              </a:rPr>
              <a:t>and the </a:t>
            </a:r>
            <a:r>
              <a:rPr lang="en-US" sz="2400" dirty="0" smtClean="0">
                <a:latin typeface="Times New Roman"/>
                <a:cs typeface="Times New Roman"/>
              </a:rPr>
              <a:t>artist =  </a:t>
            </a:r>
            <a:r>
              <a:rPr lang="en-US" sz="2400" spc="-5" dirty="0" err="1" smtClean="0">
                <a:latin typeface="Times New Roman"/>
                <a:cs typeface="Times New Roman"/>
              </a:rPr>
              <a:t>Edvard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Grieg : </a:t>
            </a:r>
            <a:r>
              <a:rPr lang="en-US" sz="2400" spc="-5" dirty="0" err="1" smtClean="0">
                <a:latin typeface="Times New Roman"/>
                <a:cs typeface="Times New Roman"/>
              </a:rPr>
              <a:t>mennesket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og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spc="-5" dirty="0" err="1" smtClean="0">
                <a:latin typeface="Times New Roman"/>
                <a:cs typeface="Times New Roman"/>
              </a:rPr>
              <a:t>kunstneren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/ </a:t>
            </a:r>
            <a:r>
              <a:rPr lang="en-US" sz="2400" spc="-5" dirty="0" smtClean="0">
                <a:latin typeface="Times New Roman"/>
                <a:cs typeface="Times New Roman"/>
              </a:rPr>
              <a:t>Finn </a:t>
            </a:r>
            <a:r>
              <a:rPr lang="en-US" sz="2400" spc="-5" dirty="0" err="1" smtClean="0">
                <a:latin typeface="Times New Roman"/>
                <a:cs typeface="Times New Roman"/>
              </a:rPr>
              <a:t>Benestad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; </a:t>
            </a:r>
            <a:r>
              <a:rPr lang="en-US" sz="2400" spc="-5" dirty="0" smtClean="0">
                <a:latin typeface="Times New Roman"/>
                <a:cs typeface="Times New Roman"/>
              </a:rPr>
              <a:t>Dag  </a:t>
            </a:r>
            <a:r>
              <a:rPr lang="en-US" sz="2400" spc="-5" dirty="0" err="1" smtClean="0">
                <a:latin typeface="Times New Roman"/>
                <a:cs typeface="Times New Roman"/>
              </a:rPr>
              <a:t>Schjelderup-Ebbe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; Translated </a:t>
            </a:r>
            <a:r>
              <a:rPr lang="en-US" sz="2400" spc="-5" dirty="0" smtClean="0">
                <a:latin typeface="Times New Roman"/>
                <a:cs typeface="Times New Roman"/>
              </a:rPr>
              <a:t>by  </a:t>
            </a:r>
            <a:r>
              <a:rPr lang="en-US" sz="2400" dirty="0" smtClean="0">
                <a:latin typeface="Times New Roman"/>
                <a:cs typeface="Times New Roman"/>
              </a:rPr>
              <a:t>William H. Halverson </a:t>
            </a:r>
            <a:r>
              <a:rPr lang="en-US" sz="2400" spc="-5" dirty="0" smtClean="0">
                <a:latin typeface="Times New Roman"/>
                <a:cs typeface="Times New Roman"/>
              </a:rPr>
              <a:t>and </a:t>
            </a:r>
            <a:r>
              <a:rPr lang="en-US" sz="2400" dirty="0" smtClean="0">
                <a:latin typeface="Times New Roman"/>
                <a:cs typeface="Times New Roman"/>
              </a:rPr>
              <a:t>Leland </a:t>
            </a:r>
            <a:r>
              <a:rPr lang="en-US" sz="2400" spc="-5" dirty="0" smtClean="0">
                <a:latin typeface="Times New Roman"/>
                <a:cs typeface="Times New Roman"/>
              </a:rPr>
              <a:t>B.  </a:t>
            </a:r>
            <a:r>
              <a:rPr lang="en-US" sz="2400" dirty="0" err="1" smtClean="0">
                <a:latin typeface="Times New Roman"/>
                <a:cs typeface="Times New Roman"/>
              </a:rPr>
              <a:t>Sateren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. – </a:t>
            </a:r>
            <a:r>
              <a:rPr lang="en-US" sz="2400" spc="-5" dirty="0" smtClean="0">
                <a:latin typeface="Times New Roman"/>
                <a:cs typeface="Times New Roman"/>
              </a:rPr>
              <a:t>Lincoln </a:t>
            </a:r>
            <a:r>
              <a:rPr lang="en-US" sz="2400" dirty="0" smtClean="0">
                <a:latin typeface="Times New Roman"/>
                <a:cs typeface="Times New Roman"/>
              </a:rPr>
              <a:t>: University of  </a:t>
            </a:r>
            <a:r>
              <a:rPr lang="en-US" sz="2400" spc="-5" dirty="0" smtClean="0">
                <a:latin typeface="Times New Roman"/>
                <a:cs typeface="Times New Roman"/>
              </a:rPr>
              <a:t>Nebraska </a:t>
            </a:r>
            <a:r>
              <a:rPr lang="en-US" sz="2400" dirty="0" smtClean="0">
                <a:latin typeface="Times New Roman"/>
                <a:cs typeface="Times New Roman"/>
              </a:rPr>
              <a:t>Press, 1988. -- 366 </a:t>
            </a:r>
            <a:r>
              <a:rPr lang="en-US" sz="2400" spc="-5" dirty="0" smtClean="0">
                <a:latin typeface="Times New Roman"/>
                <a:cs typeface="Times New Roman"/>
              </a:rPr>
              <a:t>p., </a:t>
            </a:r>
            <a:r>
              <a:rPr lang="en-US" sz="2400" dirty="0" smtClean="0">
                <a:latin typeface="Times New Roman"/>
                <a:cs typeface="Times New Roman"/>
              </a:rPr>
              <a:t>[1] leaf :  ill., music ; 30 cm. + 1 </a:t>
            </a:r>
            <a:r>
              <a:rPr lang="en-US" sz="2400" spc="-5" dirty="0" smtClean="0">
                <a:latin typeface="Times New Roman"/>
                <a:cs typeface="Times New Roman"/>
              </a:rPr>
              <a:t>sound disc  </a:t>
            </a:r>
            <a:r>
              <a:rPr lang="en-US" sz="2400" dirty="0" smtClean="0">
                <a:latin typeface="Times New Roman"/>
                <a:cs typeface="Times New Roman"/>
              </a:rPr>
              <a:t>(analog, 33 1/3 </a:t>
            </a:r>
            <a:r>
              <a:rPr lang="en-US" sz="2400" spc="-5" dirty="0" smtClean="0">
                <a:latin typeface="Times New Roman"/>
                <a:cs typeface="Times New Roman"/>
              </a:rPr>
              <a:t>rpm, </a:t>
            </a:r>
            <a:r>
              <a:rPr lang="en-US" sz="2400" dirty="0" smtClean="0">
                <a:latin typeface="Times New Roman"/>
                <a:cs typeface="Times New Roman"/>
              </a:rPr>
              <a:t>stereo. ; 7</a:t>
            </a:r>
            <a:r>
              <a:rPr lang="en-US" sz="2400" spc="-2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in.).</a:t>
            </a:r>
          </a:p>
          <a:p>
            <a:pPr marL="355600" marR="364490">
              <a:lnSpc>
                <a:spcPts val="2590"/>
              </a:lnSpc>
              <a:spcBef>
                <a:spcPts val="640"/>
              </a:spcBef>
            </a:pPr>
            <a:r>
              <a:rPr lang="en-US" sz="2400" i="1" dirty="0" smtClean="0">
                <a:latin typeface="Times New Roman"/>
                <a:cs typeface="Times New Roman"/>
              </a:rPr>
              <a:t>A leaf is a page with </a:t>
            </a:r>
            <a:r>
              <a:rPr lang="en-US" sz="2400" i="1" spc="-5" dirty="0" smtClean="0">
                <a:latin typeface="Times New Roman"/>
                <a:cs typeface="Times New Roman"/>
              </a:rPr>
              <a:t>print </a:t>
            </a:r>
            <a:r>
              <a:rPr lang="en-US" sz="2400" i="1" dirty="0" smtClean="0">
                <a:latin typeface="Times New Roman"/>
                <a:cs typeface="Times New Roman"/>
              </a:rPr>
              <a:t>on </a:t>
            </a:r>
            <a:r>
              <a:rPr lang="en-US" sz="2400" i="1" spc="-5" dirty="0" smtClean="0">
                <a:latin typeface="Times New Roman"/>
                <a:cs typeface="Times New Roman"/>
              </a:rPr>
              <a:t>one </a:t>
            </a:r>
            <a:r>
              <a:rPr lang="en-US" sz="2400" i="1" dirty="0" smtClean="0">
                <a:latin typeface="Times New Roman"/>
                <a:cs typeface="Times New Roman"/>
              </a:rPr>
              <a:t>side </a:t>
            </a:r>
            <a:r>
              <a:rPr lang="en-US" sz="2400" i="1" spc="-5" dirty="0" smtClean="0">
                <a:latin typeface="Times New Roman"/>
                <a:cs typeface="Times New Roman"/>
              </a:rPr>
              <a:t>only </a:t>
            </a:r>
            <a:r>
              <a:rPr lang="en-US" sz="2400" i="1" dirty="0" smtClean="0">
                <a:latin typeface="Times New Roman"/>
                <a:cs typeface="Times New Roman"/>
              </a:rPr>
              <a:t>(in this case, there is one, </a:t>
            </a:r>
            <a:r>
              <a:rPr lang="en-US" sz="2400" i="1" spc="-5" dirty="0" smtClean="0">
                <a:latin typeface="Times New Roman"/>
                <a:cs typeface="Times New Roman"/>
              </a:rPr>
              <a:t>and </a:t>
            </a:r>
            <a:r>
              <a:rPr lang="en-US" sz="2400" i="1" dirty="0" smtClean="0">
                <a:latin typeface="Times New Roman"/>
                <a:cs typeface="Times New Roman"/>
              </a:rPr>
              <a:t>it </a:t>
            </a:r>
            <a:r>
              <a:rPr lang="en-US" sz="2400" i="1" spc="5" dirty="0" smtClean="0">
                <a:latin typeface="Times New Roman"/>
                <a:cs typeface="Times New Roman"/>
              </a:rPr>
              <a:t>is  </a:t>
            </a:r>
            <a:r>
              <a:rPr lang="en-US" sz="2400" i="1" spc="-5" dirty="0" smtClean="0">
                <a:latin typeface="Times New Roman"/>
                <a:cs typeface="Times New Roman"/>
              </a:rPr>
              <a:t>not numbered).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355600" marR="5080">
              <a:lnSpc>
                <a:spcPts val="2590"/>
              </a:lnSpc>
              <a:spcBef>
                <a:spcPts val="600"/>
              </a:spcBef>
              <a:tabLst>
                <a:tab pos="5219065" algn="l"/>
              </a:tabLst>
            </a:pPr>
            <a:r>
              <a:rPr lang="en-US" sz="2400" i="1" dirty="0" smtClean="0">
                <a:latin typeface="Times New Roman"/>
                <a:cs typeface="Times New Roman"/>
              </a:rPr>
              <a:t>[</a:t>
            </a:r>
            <a:r>
              <a:rPr lang="en-US" sz="2400" i="1" spc="5" dirty="0" smtClean="0">
                <a:latin typeface="Times New Roman"/>
                <a:cs typeface="Times New Roman"/>
              </a:rPr>
              <a:t>T</a:t>
            </a:r>
            <a:r>
              <a:rPr lang="en-US" sz="2400" i="1" spc="-10" dirty="0" smtClean="0">
                <a:latin typeface="Times New Roman"/>
                <a:cs typeface="Times New Roman"/>
              </a:rPr>
              <a:t>h</a:t>
            </a:r>
            <a:r>
              <a:rPr lang="en-US" sz="2400" i="1" dirty="0" smtClean="0">
                <a:latin typeface="Times New Roman"/>
                <a:cs typeface="Times New Roman"/>
              </a:rPr>
              <a:t>is</a:t>
            </a:r>
            <a:r>
              <a:rPr lang="en-US" sz="2400" i="1" spc="5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is</a:t>
            </a:r>
            <a:r>
              <a:rPr lang="en-US" sz="2400" i="1" spc="5" dirty="0" smtClean="0">
                <a:latin typeface="Times New Roman"/>
                <a:cs typeface="Times New Roman"/>
              </a:rPr>
              <a:t> </a:t>
            </a:r>
            <a:r>
              <a:rPr lang="en-US" sz="2400" i="1" spc="-10" dirty="0" smtClean="0">
                <a:latin typeface="Times New Roman"/>
                <a:cs typeface="Times New Roman"/>
              </a:rPr>
              <a:t>p</a:t>
            </a:r>
            <a:r>
              <a:rPr lang="en-US" sz="2400" i="1" spc="5" dirty="0" smtClean="0">
                <a:latin typeface="Times New Roman"/>
                <a:cs typeface="Times New Roman"/>
              </a:rPr>
              <a:t>a</a:t>
            </a:r>
            <a:r>
              <a:rPr lang="en-US" sz="2400" i="1" spc="-5" dirty="0" smtClean="0">
                <a:latin typeface="Times New Roman"/>
                <a:cs typeface="Times New Roman"/>
              </a:rPr>
              <a:t>r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i="1" spc="10" dirty="0" smtClean="0">
                <a:latin typeface="Times New Roman"/>
                <a:cs typeface="Times New Roman"/>
              </a:rPr>
              <a:t>i</a:t>
            </a:r>
            <a:r>
              <a:rPr lang="en-US" sz="2400" i="1" spc="-10" dirty="0" smtClean="0">
                <a:latin typeface="Times New Roman"/>
                <a:cs typeface="Times New Roman"/>
              </a:rPr>
              <a:t>a</a:t>
            </a:r>
            <a:r>
              <a:rPr lang="en-US" sz="2400" i="1" spc="10" dirty="0" smtClean="0">
                <a:latin typeface="Times New Roman"/>
                <a:cs typeface="Times New Roman"/>
              </a:rPr>
              <a:t>l</a:t>
            </a:r>
            <a:r>
              <a:rPr lang="en-US" sz="2400" i="1" dirty="0" smtClean="0">
                <a:latin typeface="Times New Roman"/>
                <a:cs typeface="Times New Roman"/>
              </a:rPr>
              <a:t>ly</a:t>
            </a:r>
            <a:r>
              <a:rPr lang="en-US" sz="2400" i="1" spc="5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a fi</a:t>
            </a:r>
            <a:r>
              <a:rPr lang="en-US" sz="2400" i="1" spc="5" dirty="0" smtClean="0">
                <a:latin typeface="Times New Roman"/>
                <a:cs typeface="Times New Roman"/>
              </a:rPr>
              <a:t>c</a:t>
            </a:r>
            <a:r>
              <a:rPr lang="en-US" sz="2400" i="1" dirty="0" smtClean="0">
                <a:latin typeface="Times New Roman"/>
                <a:cs typeface="Times New Roman"/>
              </a:rPr>
              <a:t>ti</a:t>
            </a:r>
            <a:r>
              <a:rPr lang="en-US" sz="2400" i="1" spc="10" dirty="0" smtClean="0">
                <a:latin typeface="Times New Roman"/>
                <a:cs typeface="Times New Roman"/>
              </a:rPr>
              <a:t>t</a:t>
            </a:r>
            <a:r>
              <a:rPr lang="en-US" sz="2400" i="1" dirty="0" smtClean="0">
                <a:latin typeface="Times New Roman"/>
                <a:cs typeface="Times New Roman"/>
              </a:rPr>
              <a:t>io</a:t>
            </a:r>
            <a:r>
              <a:rPr lang="en-US" sz="2400" i="1" spc="-5" dirty="0" smtClean="0">
                <a:latin typeface="Times New Roman"/>
                <a:cs typeface="Times New Roman"/>
              </a:rPr>
              <a:t>u</a:t>
            </a:r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i="1" spc="5" dirty="0" smtClean="0">
                <a:latin typeface="Times New Roman"/>
                <a:cs typeface="Times New Roman"/>
              </a:rPr>
              <a:t> </a:t>
            </a:r>
            <a:r>
              <a:rPr lang="en-US" sz="2400" i="1" spc="-5" dirty="0" smtClean="0">
                <a:latin typeface="Times New Roman"/>
                <a:cs typeface="Times New Roman"/>
              </a:rPr>
              <a:t>e</a:t>
            </a:r>
            <a:r>
              <a:rPr lang="en-US" sz="2400" i="1" spc="5" dirty="0" smtClean="0">
                <a:latin typeface="Times New Roman"/>
                <a:cs typeface="Times New Roman"/>
              </a:rPr>
              <a:t>x</a:t>
            </a:r>
            <a:r>
              <a:rPr lang="en-US" sz="2400" i="1" dirty="0" smtClean="0">
                <a:latin typeface="Times New Roman"/>
                <a:cs typeface="Times New Roman"/>
              </a:rPr>
              <a:t>ampl</a:t>
            </a:r>
            <a:r>
              <a:rPr lang="en-US" sz="2400" i="1" spc="5" dirty="0" smtClean="0">
                <a:latin typeface="Times New Roman"/>
                <a:cs typeface="Times New Roman"/>
              </a:rPr>
              <a:t>e</a:t>
            </a:r>
            <a:r>
              <a:rPr lang="en-US" sz="2400" i="1" dirty="0" smtClean="0">
                <a:latin typeface="Times New Roman"/>
                <a:cs typeface="Times New Roman"/>
              </a:rPr>
              <a:t>: the  </a:t>
            </a:r>
            <a:r>
              <a:rPr lang="en-US" sz="2400" i="1" spc="-5" dirty="0" smtClean="0">
                <a:latin typeface="Times New Roman"/>
                <a:cs typeface="Times New Roman"/>
              </a:rPr>
              <a:t>English </a:t>
            </a:r>
            <a:r>
              <a:rPr lang="en-US" sz="2400" i="1" dirty="0" smtClean="0">
                <a:latin typeface="Times New Roman"/>
                <a:cs typeface="Times New Roman"/>
              </a:rPr>
              <a:t>translation of </a:t>
            </a:r>
            <a:r>
              <a:rPr lang="en-US" sz="2400" i="1" spc="-5" dirty="0" smtClean="0">
                <a:latin typeface="Times New Roman"/>
                <a:cs typeface="Times New Roman"/>
              </a:rPr>
              <a:t>the Norwegian  original </a:t>
            </a:r>
            <a:r>
              <a:rPr lang="en-US" sz="2400" i="1" dirty="0" smtClean="0">
                <a:latin typeface="Times New Roman"/>
                <a:cs typeface="Times New Roman"/>
              </a:rPr>
              <a:t>did not </a:t>
            </a:r>
            <a:r>
              <a:rPr lang="en-US" sz="2400" i="1" spc="-5" dirty="0" smtClean="0">
                <a:latin typeface="Times New Roman"/>
                <a:cs typeface="Times New Roman"/>
              </a:rPr>
              <a:t>include </a:t>
            </a:r>
            <a:r>
              <a:rPr lang="en-US" sz="2400" i="1" dirty="0" smtClean="0">
                <a:latin typeface="Times New Roman"/>
                <a:cs typeface="Times New Roman"/>
              </a:rPr>
              <a:t>the</a:t>
            </a:r>
            <a:r>
              <a:rPr lang="en-US" sz="2400" i="1" spc="-1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recording]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977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746</Words>
  <Application>Microsoft Office PowerPoint</Application>
  <PresentationFormat>On-screen Show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Area 3:</vt:lpstr>
      <vt:lpstr>Area 3: Special area for serials, maps, music</vt:lpstr>
      <vt:lpstr>An example for a map (actually, in this case 2 maps)</vt:lpstr>
      <vt:lpstr>Area 4:</vt:lpstr>
      <vt:lpstr>Example</vt:lpstr>
      <vt:lpstr>In our simplified format</vt:lpstr>
      <vt:lpstr>Area 5:</vt:lpstr>
      <vt:lpstr>Area 5: Physical description (Rule 5)</vt:lpstr>
      <vt:lpstr>Example</vt:lpstr>
      <vt:lpstr>Example</vt:lpstr>
      <vt:lpstr>Area 6:</vt:lpstr>
      <vt:lpstr>Area 6: (Series information)</vt:lpstr>
      <vt:lpstr>Example</vt:lpstr>
      <vt:lpstr>Example</vt:lpstr>
      <vt:lpstr>Area 7:</vt:lpstr>
      <vt:lpstr>Area 7: Note area</vt:lpstr>
      <vt:lpstr>Commonest uses for notes</vt:lpstr>
      <vt:lpstr>Example</vt:lpstr>
      <vt:lpstr>Another example for Notes</vt:lpstr>
      <vt:lpstr>Area 8:</vt:lpstr>
      <vt:lpstr>Area 8: Standard number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zuni shah</dc:creator>
  <cp:lastModifiedBy>zuni shah</cp:lastModifiedBy>
  <cp:revision>11</cp:revision>
  <dcterms:created xsi:type="dcterms:W3CDTF">2020-04-22T14:59:18Z</dcterms:created>
  <dcterms:modified xsi:type="dcterms:W3CDTF">2020-04-24T12:30:16Z</dcterms:modified>
</cp:coreProperties>
</file>