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9" r:id="rId3"/>
    <p:sldId id="282" r:id="rId4"/>
    <p:sldId id="271" r:id="rId5"/>
    <p:sldId id="272" r:id="rId6"/>
    <p:sldId id="273" r:id="rId7"/>
    <p:sldId id="274" r:id="rId8"/>
    <p:sldId id="284" r:id="rId9"/>
    <p:sldId id="276" r:id="rId10"/>
    <p:sldId id="285" r:id="rId11"/>
    <p:sldId id="277" r:id="rId12"/>
    <p:sldId id="278" r:id="rId13"/>
    <p:sldId id="279" r:id="rId14"/>
    <p:sldId id="28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p:scale>
          <a:sx n="76" d="100"/>
          <a:sy n="76" d="100"/>
        </p:scale>
        <p:origin x="-47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45C076-43BA-4B68-AF34-E4781FE36B12}" type="datetimeFigureOut">
              <a:rPr lang="en-US" smtClean="0"/>
              <a:t>5/15/2020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6574663-1E4C-485F-A300-4CCAC93DB0AF}" type="slidenum">
              <a:rPr lang="en-US" smtClean="0"/>
              <a:t>‹#›</a:t>
            </a:fld>
            <a:endParaRPr lang="en-US"/>
          </a:p>
        </p:txBody>
      </p:sp>
    </p:spTree>
    <p:extLst>
      <p:ext uri="{BB962C8B-B14F-4D97-AF65-F5344CB8AC3E}">
        <p14:creationId xmlns:p14="http://schemas.microsoft.com/office/powerpoint/2010/main" val="30249173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6574663-1E4C-485F-A300-4CCAC93DB0AF}" type="slidenum">
              <a:rPr lang="en-US" smtClean="0"/>
              <a:t>2</a:t>
            </a:fld>
            <a:endParaRPr lang="en-US"/>
          </a:p>
        </p:txBody>
      </p:sp>
    </p:spTree>
    <p:extLst>
      <p:ext uri="{BB962C8B-B14F-4D97-AF65-F5344CB8AC3E}">
        <p14:creationId xmlns:p14="http://schemas.microsoft.com/office/powerpoint/2010/main" val="19196778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34370852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92D63D-2E1B-444A-94C0-3C9B2C11CA92}"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38234082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41704123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8033297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307039652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B92D63D-2E1B-444A-94C0-3C9B2C11CA92}" type="datetimeFigureOut">
              <a:rPr lang="en-US" smtClean="0"/>
              <a:t>5/15/2020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14907781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DB92D63D-2E1B-444A-94C0-3C9B2C11CA92}" type="datetimeFigureOut">
              <a:rPr lang="en-US" smtClean="0"/>
              <a:t>5/15/2020</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18462774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42583673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4101828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41470939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22575442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92D63D-2E1B-444A-94C0-3C9B2C11CA92}"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12023667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92D63D-2E1B-444A-94C0-3C9B2C11CA92}" type="datetimeFigureOut">
              <a:rPr lang="en-US" smtClean="0"/>
              <a:t>5/15/2020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863252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1776168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3683100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DB92D63D-2E1B-444A-94C0-3C9B2C11CA92}" type="datetimeFigureOut">
              <a:rPr lang="en-US" smtClean="0"/>
              <a:t>5/15/2020</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42548380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92D63D-2E1B-444A-94C0-3C9B2C11CA92}" type="datetimeFigureOut">
              <a:rPr lang="en-US" smtClean="0"/>
              <a:t>5/15/2020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68BF48-431D-4E88-966C-C159293450E3}" type="slidenum">
              <a:rPr lang="en-US" smtClean="0"/>
              <a:t>‹#›</a:t>
            </a:fld>
            <a:endParaRPr lang="en-US"/>
          </a:p>
        </p:txBody>
      </p:sp>
    </p:spTree>
    <p:extLst>
      <p:ext uri="{BB962C8B-B14F-4D97-AF65-F5344CB8AC3E}">
        <p14:creationId xmlns:p14="http://schemas.microsoft.com/office/powerpoint/2010/main" val="16898327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DB92D63D-2E1B-444A-94C0-3C9B2C11CA92}" type="datetimeFigureOut">
              <a:rPr lang="en-US" smtClean="0"/>
              <a:t>5/15/2020</a:t>
            </a:fld>
            <a:endParaRPr lang="en-US"/>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4868BF48-431D-4E88-966C-C159293450E3}" type="slidenum">
              <a:rPr lang="en-US" smtClean="0"/>
              <a:t>‹#›</a:t>
            </a:fld>
            <a:endParaRPr lang="en-US"/>
          </a:p>
        </p:txBody>
      </p:sp>
    </p:spTree>
    <p:extLst>
      <p:ext uri="{BB962C8B-B14F-4D97-AF65-F5344CB8AC3E}">
        <p14:creationId xmlns:p14="http://schemas.microsoft.com/office/powerpoint/2010/main" val="326776819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3913276"/>
          </a:xfrm>
        </p:spPr>
        <p:txBody>
          <a:bodyPr>
            <a:normAutofit fontScale="90000"/>
          </a:bodyPr>
          <a:lstStyle/>
          <a:p>
            <a:r>
              <a:rPr lang="en-US" dirty="0" smtClean="0"/>
              <a:t/>
            </a:r>
            <a:br>
              <a:rPr lang="en-US" dirty="0" smtClean="0"/>
            </a:br>
            <a:r>
              <a:rPr lang="en-US" dirty="0" smtClean="0"/>
              <a:t>COMMUNICATION MODELS</a:t>
            </a:r>
            <a:br>
              <a:rPr lang="en-US" dirty="0" smtClean="0"/>
            </a:br>
            <a:endParaRPr lang="en-US" dirty="0"/>
          </a:p>
        </p:txBody>
      </p:sp>
      <p:sp>
        <p:nvSpPr>
          <p:cNvPr id="3" name="Subtitle 2"/>
          <p:cNvSpPr>
            <a:spLocks noGrp="1"/>
          </p:cNvSpPr>
          <p:nvPr>
            <p:ph type="subTitle" idx="1"/>
          </p:nvPr>
        </p:nvSpPr>
        <p:spPr/>
        <p:txBody>
          <a:bodyPr/>
          <a:lstStyle/>
          <a:p>
            <a:endParaRPr lang="en-US" dirty="0" smtClean="0"/>
          </a:p>
          <a:p>
            <a:endParaRPr lang="en-US" dirty="0"/>
          </a:p>
        </p:txBody>
      </p:sp>
    </p:spTree>
    <p:extLst>
      <p:ext uri="{BB962C8B-B14F-4D97-AF65-F5344CB8AC3E}">
        <p14:creationId xmlns:p14="http://schemas.microsoft.com/office/powerpoint/2010/main" val="255602267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72052" y="261648"/>
            <a:ext cx="9404723" cy="1400530"/>
          </a:xfrm>
        </p:spPr>
        <p:txBody>
          <a:bodyPr/>
          <a:lstStyle/>
          <a:p>
            <a:r>
              <a:rPr lang="en-US" dirty="0" smtClean="0"/>
              <a:t>Schramm’s </a:t>
            </a:r>
            <a:r>
              <a:rPr lang="en-US" dirty="0"/>
              <a:t>Model </a:t>
            </a:r>
            <a:r>
              <a:rPr lang="en-US" dirty="0" smtClean="0"/>
              <a:t>of communication</a:t>
            </a:r>
            <a:endParaRPr lang="en-US" dirty="0"/>
          </a:p>
        </p:txBody>
      </p:sp>
      <p:sp>
        <p:nvSpPr>
          <p:cNvPr id="3" name="Content Placeholder 2"/>
          <p:cNvSpPr>
            <a:spLocks noGrp="1"/>
          </p:cNvSpPr>
          <p:nvPr>
            <p:ph idx="1"/>
          </p:nvPr>
        </p:nvSpPr>
        <p:spPr/>
        <p:txBody>
          <a:bodyPr/>
          <a:lstStyle/>
          <a:p>
            <a:r>
              <a:rPr lang="en-US" dirty="0"/>
              <a:t>The Schramm’s model of communication has basically taken its theoretical and conceptual footing from the Shannon &amp; Weaver model. </a:t>
            </a:r>
            <a:endParaRPr lang="en-US" dirty="0" smtClean="0"/>
          </a:p>
          <a:p>
            <a:r>
              <a:rPr lang="en-US" dirty="0" smtClean="0"/>
              <a:t> </a:t>
            </a:r>
            <a:r>
              <a:rPr lang="en-US" dirty="0"/>
              <a:t>“Wilber Schramm presented this model in 1954.</a:t>
            </a:r>
          </a:p>
          <a:p>
            <a:r>
              <a:rPr lang="en-US" dirty="0"/>
              <a:t>“</a:t>
            </a:r>
            <a:r>
              <a:rPr lang="en-US" i="1" dirty="0"/>
              <a:t>Information is of no use unless and until it is carefully put into words and conveyed to others</a:t>
            </a:r>
            <a:r>
              <a:rPr lang="en-US" i="1" dirty="0" smtClean="0"/>
              <a:t>.</a:t>
            </a:r>
          </a:p>
          <a:p>
            <a:r>
              <a:rPr lang="en-US" i="1" dirty="0"/>
              <a:t>Encoding plays a very important role because it initiates the process of communication by </a:t>
            </a:r>
            <a:r>
              <a:rPr lang="en-US" i="1" dirty="0" smtClean="0"/>
              <a:t>converting </a:t>
            </a:r>
            <a:r>
              <a:rPr lang="en-US" i="1" dirty="0"/>
              <a:t>the thought into content</a:t>
            </a:r>
            <a:r>
              <a:rPr lang="en-US" i="1" dirty="0" smtClean="0"/>
              <a:t>.</a:t>
            </a:r>
          </a:p>
          <a:p>
            <a:r>
              <a:rPr lang="en-US" i="1" dirty="0"/>
              <a:t>According to the Schramm’s model, coding and decoding are the two essential processes of an effective </a:t>
            </a:r>
            <a:r>
              <a:rPr lang="en-US" i="1" dirty="0" smtClean="0"/>
              <a:t>communication.</a:t>
            </a:r>
            <a:endParaRPr lang="en-US" dirty="0"/>
          </a:p>
        </p:txBody>
      </p:sp>
    </p:spTree>
    <p:extLst>
      <p:ext uri="{BB962C8B-B14F-4D97-AF65-F5344CB8AC3E}">
        <p14:creationId xmlns:p14="http://schemas.microsoft.com/office/powerpoint/2010/main" val="8442408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8816" y="452718"/>
            <a:ext cx="9404723" cy="1400530"/>
          </a:xfrm>
        </p:spPr>
        <p:txBody>
          <a:bodyPr/>
          <a:lstStyle/>
          <a:p>
            <a:r>
              <a:rPr lang="en-US" dirty="0" smtClean="0"/>
              <a:t>Schramm’s </a:t>
            </a:r>
            <a:r>
              <a:rPr lang="en-US" dirty="0"/>
              <a:t>Model </a:t>
            </a:r>
            <a:r>
              <a:rPr lang="en-US" dirty="0" smtClean="0"/>
              <a:t>of communication</a:t>
            </a:r>
            <a:r>
              <a:rPr lang="en-US" dirty="0"/>
              <a:t/>
            </a:r>
            <a:br>
              <a:rPr lang="en-US" dirty="0"/>
            </a:br>
            <a:endParaRPr lang="en-US" dirty="0"/>
          </a:p>
        </p:txBody>
      </p:sp>
      <p:pic>
        <p:nvPicPr>
          <p:cNvPr id="5" name="Content Placeholder 4"/>
          <p:cNvPicPr>
            <a:picLocks noGrp="1"/>
          </p:cNvPicPr>
          <p:nvPr>
            <p:ph idx="1"/>
          </p:nvPr>
        </p:nvPicPr>
        <p:blipFill>
          <a:blip r:embed="rId2"/>
          <a:stretch>
            <a:fillRect/>
          </a:stretch>
        </p:blipFill>
        <p:spPr>
          <a:xfrm>
            <a:off x="469711" y="2033516"/>
            <a:ext cx="10515600" cy="4640239"/>
          </a:xfrm>
          <a:prstGeom prst="rect">
            <a:avLst/>
          </a:prstGeom>
        </p:spPr>
      </p:pic>
    </p:spTree>
    <p:extLst>
      <p:ext uri="{BB962C8B-B14F-4D97-AF65-F5344CB8AC3E}">
        <p14:creationId xmlns:p14="http://schemas.microsoft.com/office/powerpoint/2010/main" val="291904894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3312" y="439071"/>
            <a:ext cx="9404723" cy="1400530"/>
          </a:xfrm>
        </p:spPr>
        <p:txBody>
          <a:bodyPr/>
          <a:lstStyle/>
          <a:p>
            <a:r>
              <a:rPr lang="en-US" b="1" dirty="0" smtClean="0"/>
              <a:t>Elements of Communication </a:t>
            </a:r>
            <a:endParaRPr lang="en-US" dirty="0"/>
          </a:p>
        </p:txBody>
      </p:sp>
      <p:sp>
        <p:nvSpPr>
          <p:cNvPr id="3" name="Content Placeholder 2"/>
          <p:cNvSpPr>
            <a:spLocks noGrp="1"/>
          </p:cNvSpPr>
          <p:nvPr>
            <p:ph idx="1"/>
          </p:nvPr>
        </p:nvSpPr>
        <p:spPr>
          <a:xfrm>
            <a:off x="952999" y="1609646"/>
            <a:ext cx="8946541" cy="4195481"/>
          </a:xfrm>
        </p:spPr>
        <p:txBody>
          <a:bodyPr>
            <a:normAutofit fontScale="77500" lnSpcReduction="20000"/>
          </a:bodyPr>
          <a:lstStyle/>
          <a:p>
            <a:r>
              <a:rPr lang="en-US" b="1" dirty="0"/>
              <a:t>Encoder </a:t>
            </a:r>
            <a:r>
              <a:rPr lang="en-US" dirty="0"/>
              <a:t>– Who does encoding or Sends the message (message originates)</a:t>
            </a:r>
          </a:p>
          <a:p>
            <a:r>
              <a:rPr lang="en-US" b="1" dirty="0"/>
              <a:t>Decoder</a:t>
            </a:r>
            <a:r>
              <a:rPr lang="en-US" dirty="0"/>
              <a:t> – Who receives the message</a:t>
            </a:r>
          </a:p>
          <a:p>
            <a:r>
              <a:rPr lang="en-US" b="1" dirty="0"/>
              <a:t>Interpreter</a:t>
            </a:r>
            <a:r>
              <a:rPr lang="en-US" dirty="0"/>
              <a:t> – Person trying to understand (analyses, perceive) or interpret</a:t>
            </a:r>
          </a:p>
          <a:p>
            <a:r>
              <a:rPr lang="en-US" b="1" dirty="0"/>
              <a:t>Note</a:t>
            </a:r>
            <a:r>
              <a:rPr lang="en-US" dirty="0"/>
              <a:t>: From the message starting to ending, there is an interpretation goes on. Based on this interpretation only the message is received.</a:t>
            </a:r>
          </a:p>
          <a:p>
            <a:r>
              <a:rPr lang="en-US" dirty="0"/>
              <a:t>This model breaks the sender and receiver model it seems communication in a practical way. It is not a traditional model.</a:t>
            </a:r>
          </a:p>
          <a:p>
            <a:r>
              <a:rPr lang="en-US" dirty="0"/>
              <a:t>It can happen within our self or two people; each person acts as both sender and receiver and hence use interpretation. It is simultaneously take place e.g. encoding, interpret and decoding.</a:t>
            </a:r>
          </a:p>
          <a:p>
            <a:r>
              <a:rPr lang="en-US" dirty="0"/>
              <a:t>Semantic noise is a concept introduced here it occurs when sender and receiver apply different meaning to the same message. It happens mostly because of words and phrases for e.g. Technical Language, So certain words and phrases will cause you to deviate from the actual meaning of the communication.</a:t>
            </a:r>
          </a:p>
          <a:p>
            <a:r>
              <a:rPr lang="en-US" b="1" dirty="0"/>
              <a:t>Note</a:t>
            </a:r>
            <a:r>
              <a:rPr lang="en-US" dirty="0"/>
              <a:t>: When semantic noise takes place decoding and interpretation becomes difficult and people get deviated from the actual message.</a:t>
            </a:r>
          </a:p>
          <a:p>
            <a:pPr marL="0" indent="0">
              <a:buNone/>
            </a:pPr>
            <a:endParaRPr lang="en-US" dirty="0" smtClean="0"/>
          </a:p>
          <a:p>
            <a:pPr marL="0" indent="0">
              <a:buNone/>
            </a:pPr>
            <a:endParaRPr lang="en-US" dirty="0" smtClean="0"/>
          </a:p>
          <a:p>
            <a:pPr marL="514350" indent="-514350">
              <a:buFont typeface="+mj-lt"/>
              <a:buAutoNum type="arabicPeriod"/>
            </a:pPr>
            <a:endParaRPr lang="en-US" dirty="0" smtClean="0"/>
          </a:p>
          <a:p>
            <a:pPr marL="0" indent="0">
              <a:buNone/>
            </a:pPr>
            <a:endParaRPr lang="en-US" dirty="0"/>
          </a:p>
          <a:p>
            <a:endParaRPr lang="en-US" dirty="0"/>
          </a:p>
        </p:txBody>
      </p:sp>
    </p:spTree>
    <p:extLst>
      <p:ext uri="{BB962C8B-B14F-4D97-AF65-F5344CB8AC3E}">
        <p14:creationId xmlns:p14="http://schemas.microsoft.com/office/powerpoint/2010/main" val="35331462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125561"/>
          </a:xfrm>
        </p:spPr>
        <p:txBody>
          <a:bodyPr/>
          <a:lstStyle/>
          <a:p>
            <a:r>
              <a:rPr lang="en-US" sz="3200" b="1" dirty="0" smtClean="0">
                <a:latin typeface="Times New Roman" pitchFamily="18" charset="0"/>
                <a:cs typeface="Times New Roman" pitchFamily="18" charset="0"/>
              </a:rPr>
              <a:t>     Advantages and Disadvantage of </a:t>
            </a:r>
            <a:r>
              <a:rPr lang="en-US" sz="3200" b="1" dirty="0">
                <a:latin typeface="Times New Roman" pitchFamily="18" charset="0"/>
                <a:cs typeface="Times New Roman" pitchFamily="18" charset="0"/>
              </a:rPr>
              <a:t>Osgood- Schramm model of communication</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62418" y="1540701"/>
            <a:ext cx="10209757" cy="4484318"/>
          </a:xfrm>
        </p:spPr>
        <p:txBody>
          <a:bodyPr>
            <a:normAutofit/>
          </a:bodyPr>
          <a:lstStyle/>
          <a:p>
            <a:r>
              <a:rPr lang="en-US" dirty="0"/>
              <a:t>Dynamic model- Shows how a situation can change</a:t>
            </a:r>
          </a:p>
          <a:p>
            <a:r>
              <a:rPr lang="en-US" dirty="0"/>
              <a:t>It shows why redundancy is an essential part</a:t>
            </a:r>
          </a:p>
          <a:p>
            <a:r>
              <a:rPr lang="en-US" dirty="0"/>
              <a:t>There is no separate sender and receiver, sender and receiver is the same person</a:t>
            </a:r>
          </a:p>
          <a:p>
            <a:r>
              <a:rPr lang="en-US" dirty="0"/>
              <a:t>Assume communication to be circular in nature</a:t>
            </a:r>
          </a:p>
          <a:p>
            <a:r>
              <a:rPr lang="en-US" dirty="0"/>
              <a:t>Feedback – central feature.</a:t>
            </a:r>
          </a:p>
          <a:p>
            <a:pPr>
              <a:buFont typeface="Wingdings" pitchFamily="2" charset="2"/>
              <a:buChar char="Ø"/>
            </a:pPr>
            <a:r>
              <a:rPr lang="en-US" b="1" dirty="0" smtClean="0"/>
              <a:t>   Disadvantage</a:t>
            </a:r>
            <a:r>
              <a:rPr lang="en-US" dirty="0"/>
              <a:t/>
            </a:r>
            <a:br>
              <a:rPr lang="en-US" dirty="0"/>
            </a:br>
            <a:r>
              <a:rPr lang="en-US" dirty="0"/>
              <a:t/>
            </a:r>
            <a:br>
              <a:rPr lang="en-US" dirty="0"/>
            </a:br>
            <a:r>
              <a:rPr lang="en-US" dirty="0"/>
              <a:t> </a:t>
            </a:r>
            <a:r>
              <a:rPr lang="en-US" dirty="0" smtClean="0"/>
              <a:t>This </a:t>
            </a:r>
            <a:r>
              <a:rPr lang="en-US" dirty="0"/>
              <a:t>model does not talk about semantic noise and it assume the moment of encoding and decoding</a:t>
            </a:r>
            <a:r>
              <a:rPr lang="en-US" dirty="0" smtClean="0"/>
              <a:t>.</a:t>
            </a:r>
            <a:r>
              <a:rPr lang="en-US" dirty="0"/>
              <a:t/>
            </a:r>
            <a:br>
              <a:rPr lang="en-US" dirty="0"/>
            </a:br>
            <a:endParaRPr lang="en-US" dirty="0"/>
          </a:p>
          <a:p>
            <a:endParaRPr lang="en-US" dirty="0"/>
          </a:p>
        </p:txBody>
      </p:sp>
    </p:spTree>
    <p:extLst>
      <p:ext uri="{BB962C8B-B14F-4D97-AF65-F5344CB8AC3E}">
        <p14:creationId xmlns:p14="http://schemas.microsoft.com/office/powerpoint/2010/main" val="240151367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3156" y="-448034"/>
            <a:ext cx="9404723" cy="1400530"/>
          </a:xfrm>
        </p:spPr>
        <p:txBody>
          <a:bodyPr/>
          <a:lstStyle/>
          <a:p>
            <a:r>
              <a:rPr lang="en-US" dirty="0" smtClean="0"/>
              <a:t/>
            </a:r>
            <a:br>
              <a:rPr lang="en-US" dirty="0" smtClean="0"/>
            </a:br>
            <a:endParaRPr lang="en-US" dirty="0"/>
          </a:p>
        </p:txBody>
      </p:sp>
      <p:sp>
        <p:nvSpPr>
          <p:cNvPr id="3" name="Content Placeholder 2"/>
          <p:cNvSpPr>
            <a:spLocks noGrp="1"/>
          </p:cNvSpPr>
          <p:nvPr>
            <p:ph idx="1"/>
          </p:nvPr>
        </p:nvSpPr>
        <p:spPr>
          <a:xfrm>
            <a:off x="1867588" y="990592"/>
            <a:ext cx="8946541" cy="4195481"/>
          </a:xfrm>
        </p:spPr>
        <p:txBody>
          <a:bodyPr>
            <a:noAutofit/>
          </a:bodyPr>
          <a:lstStyle/>
          <a:p>
            <a:pPr marL="0" indent="0">
              <a:buNone/>
            </a:pPr>
            <a:r>
              <a:rPr lang="en-US" sz="9600" dirty="0" smtClean="0"/>
              <a:t>  THANK YOU      </a:t>
            </a:r>
          </a:p>
          <a:p>
            <a:pPr marL="0" indent="0">
              <a:buNone/>
            </a:pPr>
            <a:endParaRPr lang="en-US" sz="9600" dirty="0">
              <a:latin typeface="Arial Black" panose="020B0A04020102020204" pitchFamily="34" charset="0"/>
            </a:endParaRPr>
          </a:p>
          <a:p>
            <a:pPr marL="0" indent="0">
              <a:buNone/>
            </a:pPr>
            <a:r>
              <a:rPr lang="en-US" sz="9600" dirty="0" smtClean="0">
                <a:latin typeface="Arial Black" panose="020B0A04020102020204" pitchFamily="34" charset="0"/>
              </a:rPr>
              <a:t>         ?</a:t>
            </a:r>
            <a:r>
              <a:rPr lang="en-US" sz="9600" dirty="0" smtClean="0"/>
              <a:t> </a:t>
            </a:r>
            <a:endParaRPr lang="en-US" sz="9600" dirty="0"/>
          </a:p>
        </p:txBody>
      </p:sp>
    </p:spTree>
    <p:extLst>
      <p:ext uri="{BB962C8B-B14F-4D97-AF65-F5344CB8AC3E}">
        <p14:creationId xmlns:p14="http://schemas.microsoft.com/office/powerpoint/2010/main" val="2206773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What is communication</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US" dirty="0"/>
              <a:t>“Communication is the process of sending, receiving and </a:t>
            </a:r>
            <a:r>
              <a:rPr lang="en-US" dirty="0" smtClean="0"/>
              <a:t>information between </a:t>
            </a:r>
            <a:r>
              <a:rPr lang="en-US" dirty="0"/>
              <a:t>two or more people. Ellis et al (2003</a:t>
            </a:r>
            <a:r>
              <a:rPr lang="en-US" dirty="0" smtClean="0"/>
              <a:t>)</a:t>
            </a:r>
          </a:p>
          <a:p>
            <a:pPr marL="0" indent="0">
              <a:buNone/>
            </a:pPr>
            <a:endParaRPr lang="en-US" dirty="0" smtClean="0"/>
          </a:p>
          <a:p>
            <a:pPr>
              <a:buFont typeface="Wingdings" panose="05000000000000000000" pitchFamily="2" charset="2"/>
              <a:buChar char="Ø"/>
            </a:pPr>
            <a:r>
              <a:rPr lang="en-US" dirty="0" smtClean="0"/>
              <a:t>Communication is the action of conveying or exchanging information and ideas.(in oxford dictionary communication define)</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a:t> </a:t>
            </a:r>
            <a:r>
              <a:rPr lang="en-US" dirty="0" smtClean="0"/>
              <a:t>Communication is the process of sending and receiving message.(JHON.W.BARID)</a:t>
            </a:r>
          </a:p>
          <a:p>
            <a:pPr>
              <a:buFont typeface="Wingdings" panose="05000000000000000000" pitchFamily="2" charset="2"/>
              <a:buChar char="Ø"/>
            </a:pPr>
            <a:endParaRPr lang="en-US" dirty="0" smtClean="0"/>
          </a:p>
          <a:p>
            <a:pPr>
              <a:buFont typeface="Wingdings" panose="05000000000000000000" pitchFamily="2" charset="2"/>
              <a:buChar char="Ø"/>
            </a:pPr>
            <a:r>
              <a:rPr lang="en-US" dirty="0" smtClean="0"/>
              <a:t>Activity of conveying information through exchange of thoughts, messages,information,as by speech,signals,or behavior(Wikipedia)</a:t>
            </a:r>
          </a:p>
          <a:p>
            <a:pPr marL="0" indent="0">
              <a:buNone/>
            </a:pPr>
            <a:endParaRPr lang="en-US" dirty="0"/>
          </a:p>
        </p:txBody>
      </p:sp>
    </p:spTree>
    <p:extLst>
      <p:ext uri="{BB962C8B-B14F-4D97-AF65-F5344CB8AC3E}">
        <p14:creationId xmlns:p14="http://schemas.microsoft.com/office/powerpoint/2010/main" val="315464165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4977" y="288945"/>
            <a:ext cx="9404723" cy="1400530"/>
          </a:xfrm>
        </p:spPr>
        <p:txBody>
          <a:bodyPr/>
          <a:lstStyle/>
          <a:p>
            <a:r>
              <a:rPr lang="en-US" dirty="0" smtClean="0"/>
              <a:t>Elements Of Communication</a:t>
            </a:r>
            <a:br>
              <a:rPr lang="en-US" dirty="0" smtClean="0"/>
            </a:br>
            <a:endParaRPr lang="en-US" dirty="0"/>
          </a:p>
        </p:txBody>
      </p:sp>
      <p:sp>
        <p:nvSpPr>
          <p:cNvPr id="3" name="Content Placeholder 2"/>
          <p:cNvSpPr>
            <a:spLocks noGrp="1"/>
          </p:cNvSpPr>
          <p:nvPr>
            <p:ph idx="1"/>
          </p:nvPr>
        </p:nvSpPr>
        <p:spPr/>
        <p:txBody>
          <a:bodyPr/>
          <a:lstStyle/>
          <a:p>
            <a:r>
              <a:rPr lang="en-US" dirty="0" smtClean="0"/>
              <a:t>Sender…</a:t>
            </a:r>
          </a:p>
          <a:p>
            <a:r>
              <a:rPr lang="en-US" dirty="0" smtClean="0"/>
              <a:t>Encoding</a:t>
            </a:r>
          </a:p>
          <a:p>
            <a:r>
              <a:rPr lang="en-US" dirty="0" smtClean="0"/>
              <a:t>Message</a:t>
            </a:r>
            <a:endParaRPr lang="en-US" dirty="0"/>
          </a:p>
          <a:p>
            <a:r>
              <a:rPr lang="en-US" dirty="0" smtClean="0"/>
              <a:t>MEDIUM/CHANNEL</a:t>
            </a:r>
            <a:endParaRPr lang="en-US" dirty="0"/>
          </a:p>
          <a:p>
            <a:r>
              <a:rPr lang="en-US" dirty="0" smtClean="0"/>
              <a:t>RECEIVER</a:t>
            </a:r>
            <a:endParaRPr lang="en-US" dirty="0"/>
          </a:p>
          <a:p>
            <a:r>
              <a:rPr lang="en-US" dirty="0" smtClean="0"/>
              <a:t>FEEDBACK</a:t>
            </a:r>
            <a:endParaRPr lang="en-US" dirty="0"/>
          </a:p>
          <a:p>
            <a:endParaRPr lang="en-US" dirty="0"/>
          </a:p>
        </p:txBody>
      </p:sp>
    </p:spTree>
    <p:extLst>
      <p:ext uri="{BB962C8B-B14F-4D97-AF65-F5344CB8AC3E}">
        <p14:creationId xmlns:p14="http://schemas.microsoft.com/office/powerpoint/2010/main" val="32303609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Communication </a:t>
            </a:r>
            <a:r>
              <a:rPr lang="en-US" b="1" dirty="0"/>
              <a:t>Models</a:t>
            </a:r>
            <a:r>
              <a:rPr lang="en-US" dirty="0"/>
              <a:t/>
            </a:r>
            <a:br>
              <a:rPr lang="en-US" dirty="0"/>
            </a:br>
            <a:endParaRPr lang="en-US" dirty="0"/>
          </a:p>
        </p:txBody>
      </p:sp>
      <p:sp>
        <p:nvSpPr>
          <p:cNvPr id="3" name="Content Placeholder 2"/>
          <p:cNvSpPr>
            <a:spLocks noGrp="1"/>
          </p:cNvSpPr>
          <p:nvPr>
            <p:ph idx="1"/>
          </p:nvPr>
        </p:nvSpPr>
        <p:spPr>
          <a:xfrm>
            <a:off x="838200" y="1493949"/>
            <a:ext cx="10515600" cy="4683014"/>
          </a:xfrm>
        </p:spPr>
        <p:txBody>
          <a:bodyPr>
            <a:normAutofit/>
          </a:bodyPr>
          <a:lstStyle/>
          <a:p>
            <a:r>
              <a:rPr lang="en-US" dirty="0"/>
              <a:t> There are three basic types of </a:t>
            </a:r>
            <a:r>
              <a:rPr lang="en-US" dirty="0" smtClean="0"/>
              <a:t>model</a:t>
            </a:r>
          </a:p>
          <a:p>
            <a:pPr marL="0" indent="0">
              <a:buNone/>
            </a:pPr>
            <a:endParaRPr lang="en-US" dirty="0" smtClean="0"/>
          </a:p>
          <a:p>
            <a:r>
              <a:rPr lang="en-US" dirty="0"/>
              <a:t> </a:t>
            </a:r>
            <a:r>
              <a:rPr lang="en-US" b="1" dirty="0" smtClean="0"/>
              <a:t>Linear model</a:t>
            </a:r>
          </a:p>
          <a:p>
            <a:r>
              <a:rPr lang="en-US" b="1" dirty="0" smtClean="0"/>
              <a:t> (</a:t>
            </a:r>
            <a:r>
              <a:rPr lang="en-US" dirty="0"/>
              <a:t>in this model the one way communication occur e.g. TV, Radio, and Books etc. This   model not include the feedback. .it is also called the Laswell formula because Harold Laswell present this model in 1948.</a:t>
            </a:r>
          </a:p>
          <a:p>
            <a:r>
              <a:rPr lang="en-US" i="1" dirty="0"/>
              <a:t>Shannon &amp; Weaver Model</a:t>
            </a:r>
            <a:r>
              <a:rPr lang="en-US" dirty="0"/>
              <a:t> </a:t>
            </a:r>
            <a:r>
              <a:rPr lang="en-US" i="1" dirty="0" smtClean="0"/>
              <a:t> </a:t>
            </a:r>
            <a:r>
              <a:rPr lang="en-US" i="1" dirty="0"/>
              <a:t>are the examples of linear model.</a:t>
            </a:r>
            <a:r>
              <a:rPr lang="en-US" dirty="0"/>
              <a:t>      </a:t>
            </a:r>
          </a:p>
          <a:p>
            <a:pPr marL="0" indent="0">
              <a:buNone/>
            </a:pPr>
            <a:endParaRPr lang="en-US" b="1" dirty="0" smtClean="0"/>
          </a:p>
          <a:p>
            <a:pPr marL="0" indent="0">
              <a:buNone/>
            </a:pPr>
            <a:r>
              <a:rPr lang="en-US" b="1" dirty="0" smtClean="0"/>
              <a:t> </a:t>
            </a:r>
            <a:r>
              <a:rPr lang="en-US" dirty="0" smtClean="0"/>
              <a:t>    </a:t>
            </a:r>
            <a:endParaRPr lang="en-US" dirty="0"/>
          </a:p>
        </p:txBody>
      </p:sp>
    </p:spTree>
    <p:extLst>
      <p:ext uri="{BB962C8B-B14F-4D97-AF65-F5344CB8AC3E}">
        <p14:creationId xmlns:p14="http://schemas.microsoft.com/office/powerpoint/2010/main" val="8630415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Interactional model</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r>
              <a:rPr lang="en-US" dirty="0" smtClean="0"/>
              <a:t>in </a:t>
            </a:r>
            <a:r>
              <a:rPr lang="en-US" dirty="0"/>
              <a:t>this model</a:t>
            </a:r>
            <a:r>
              <a:rPr lang="en-US" b="1" dirty="0"/>
              <a:t> </a:t>
            </a:r>
            <a:r>
              <a:rPr lang="en-US" dirty="0"/>
              <a:t>two way communication occur e.g. Telephone. Wilbur Schramm add component of feedback in the linear model in i955.</a:t>
            </a:r>
          </a:p>
        </p:txBody>
      </p:sp>
    </p:spTree>
    <p:extLst>
      <p:ext uri="{BB962C8B-B14F-4D97-AF65-F5344CB8AC3E}">
        <p14:creationId xmlns:p14="http://schemas.microsoft.com/office/powerpoint/2010/main" val="39079842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Transactional Model </a:t>
            </a:r>
            <a:r>
              <a:rPr lang="en-US" dirty="0"/>
              <a:t>      </a:t>
            </a:r>
            <a:br>
              <a:rPr lang="en-US" dirty="0"/>
            </a:br>
            <a:endParaRPr lang="en-US" dirty="0"/>
          </a:p>
        </p:txBody>
      </p:sp>
      <p:sp>
        <p:nvSpPr>
          <p:cNvPr id="3" name="Content Placeholder 2"/>
          <p:cNvSpPr>
            <a:spLocks noGrp="1"/>
          </p:cNvSpPr>
          <p:nvPr>
            <p:ph idx="1"/>
          </p:nvPr>
        </p:nvSpPr>
        <p:spPr/>
        <p:txBody>
          <a:bodyPr/>
          <a:lstStyle/>
          <a:p>
            <a:pPr marL="0" indent="0">
              <a:buNone/>
            </a:pPr>
            <a:endParaRPr lang="en-US" b="1" dirty="0" smtClean="0"/>
          </a:p>
          <a:p>
            <a:pPr marL="0" indent="0">
              <a:buNone/>
            </a:pPr>
            <a:endParaRPr lang="en-US" b="1" dirty="0"/>
          </a:p>
          <a:p>
            <a:pPr marL="0" indent="0">
              <a:buNone/>
            </a:pPr>
            <a:r>
              <a:rPr lang="en-US" b="1" dirty="0" smtClean="0"/>
              <a:t>Transactional </a:t>
            </a:r>
            <a:r>
              <a:rPr lang="en-US" b="1" dirty="0"/>
              <a:t>Model </a:t>
            </a:r>
            <a:r>
              <a:rPr lang="en-US" dirty="0"/>
              <a:t>is face to face two way communication process where both type of communication occur e.g. online call etc. The </a:t>
            </a:r>
            <a:r>
              <a:rPr lang="en-US" dirty="0" smtClean="0"/>
              <a:t>Wood </a:t>
            </a:r>
            <a:r>
              <a:rPr lang="en-US" dirty="0"/>
              <a:t>add the component of Noise in the interaction model in 1997.</a:t>
            </a:r>
          </a:p>
          <a:p>
            <a:endParaRPr lang="en-US" dirty="0"/>
          </a:p>
        </p:txBody>
      </p:sp>
    </p:spTree>
    <p:extLst>
      <p:ext uri="{BB962C8B-B14F-4D97-AF65-F5344CB8AC3E}">
        <p14:creationId xmlns:p14="http://schemas.microsoft.com/office/powerpoint/2010/main" val="8163998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5920" y="370832"/>
            <a:ext cx="9404723" cy="1400530"/>
          </a:xfrm>
        </p:spPr>
        <p:txBody>
          <a:bodyPr/>
          <a:lstStyle/>
          <a:p>
            <a:r>
              <a:rPr lang="en-US" dirty="0" smtClean="0"/>
              <a:t> Most recognized and accepted models</a:t>
            </a:r>
            <a:endParaRPr lang="en-US" dirty="0"/>
          </a:p>
        </p:txBody>
      </p:sp>
      <p:sp>
        <p:nvSpPr>
          <p:cNvPr id="3" name="Content Placeholder 2"/>
          <p:cNvSpPr>
            <a:spLocks noGrp="1"/>
          </p:cNvSpPr>
          <p:nvPr>
            <p:ph idx="1"/>
          </p:nvPr>
        </p:nvSpPr>
        <p:spPr/>
        <p:txBody>
          <a:bodyPr/>
          <a:lstStyle/>
          <a:p>
            <a:pPr marL="0" indent="0">
              <a:buNone/>
            </a:pPr>
            <a:endParaRPr lang="en-US" dirty="0" smtClean="0"/>
          </a:p>
          <a:p>
            <a:endParaRPr lang="en-US" dirty="0" smtClean="0"/>
          </a:p>
          <a:p>
            <a:r>
              <a:rPr lang="en-US" dirty="0"/>
              <a:t>Shannon and weaver </a:t>
            </a:r>
            <a:r>
              <a:rPr lang="en-US" dirty="0" smtClean="0"/>
              <a:t>Models</a:t>
            </a:r>
          </a:p>
          <a:p>
            <a:endParaRPr lang="en-US" dirty="0" smtClean="0"/>
          </a:p>
          <a:p>
            <a:r>
              <a:rPr lang="en-US" dirty="0"/>
              <a:t>S</a:t>
            </a:r>
            <a:r>
              <a:rPr lang="en-US" dirty="0" smtClean="0"/>
              <a:t>chramm’s Model of communication</a:t>
            </a:r>
          </a:p>
          <a:p>
            <a:pPr marL="0" indent="0">
              <a:buNone/>
            </a:pPr>
            <a:endParaRPr lang="en-US" dirty="0" smtClean="0"/>
          </a:p>
        </p:txBody>
      </p:sp>
    </p:spTree>
    <p:extLst>
      <p:ext uri="{BB962C8B-B14F-4D97-AF65-F5344CB8AC3E}">
        <p14:creationId xmlns:p14="http://schemas.microsoft.com/office/powerpoint/2010/main" val="25709485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5130" y="652388"/>
            <a:ext cx="9404723" cy="1400530"/>
          </a:xfrm>
        </p:spPr>
        <p:txBody>
          <a:bodyPr/>
          <a:lstStyle/>
          <a:p>
            <a:r>
              <a:rPr lang="en-US" dirty="0" smtClean="0"/>
              <a:t>    Shannon </a:t>
            </a:r>
            <a:r>
              <a:rPr lang="en-US" dirty="0"/>
              <a:t>and weaver Models</a:t>
            </a:r>
          </a:p>
        </p:txBody>
      </p:sp>
      <p:sp>
        <p:nvSpPr>
          <p:cNvPr id="3" name="Content Placeholder 2"/>
          <p:cNvSpPr>
            <a:spLocks noGrp="1"/>
          </p:cNvSpPr>
          <p:nvPr>
            <p:ph idx="1"/>
          </p:nvPr>
        </p:nvSpPr>
        <p:spPr>
          <a:xfrm>
            <a:off x="1103312" y="1820906"/>
            <a:ext cx="8946541" cy="4195481"/>
          </a:xfrm>
        </p:spPr>
        <p:txBody>
          <a:bodyPr>
            <a:normAutofit fontScale="92500" lnSpcReduction="10000"/>
          </a:bodyPr>
          <a:lstStyle/>
          <a:p>
            <a:r>
              <a:rPr lang="en-US" dirty="0"/>
              <a:t>Shannon and Weaver model is the most popular model and is designed to be more practical. The basis of this model was the study of telephone conversation over lengthy period of 2-year </a:t>
            </a:r>
            <a:r>
              <a:rPr lang="en-US" dirty="0" smtClean="0"/>
              <a:t>time.</a:t>
            </a:r>
          </a:p>
          <a:p>
            <a:r>
              <a:rPr lang="en-US" dirty="0"/>
              <a:t>Shannon and weaver model identify and explain that the message originates from the sender’s mind or the person who get the idea or </a:t>
            </a:r>
            <a:r>
              <a:rPr lang="en-US" dirty="0" smtClean="0"/>
              <a:t>information</a:t>
            </a:r>
          </a:p>
          <a:p>
            <a:r>
              <a:rPr lang="en-US" dirty="0"/>
              <a:t>Shannon and weaver model identify and explain that the message originates from the sender’s mind or the person who get the idea or </a:t>
            </a:r>
            <a:r>
              <a:rPr lang="en-US" dirty="0" smtClean="0"/>
              <a:t>information.</a:t>
            </a:r>
          </a:p>
          <a:p>
            <a:r>
              <a:rPr lang="en-US" dirty="0"/>
              <a:t>. In this model the person (who is also identified as Source of Information) intends to transmit from the brain, shapes in words and then delivered through mouth which comes out in voice or speech and reaches the </a:t>
            </a:r>
            <a:r>
              <a:rPr lang="en-US" dirty="0" smtClean="0"/>
              <a:t>receiver. </a:t>
            </a:r>
            <a:r>
              <a:rPr lang="en-US" dirty="0"/>
              <a:t>This message, while reaching to the receiver, travels through noises and disturbances.  </a:t>
            </a:r>
          </a:p>
          <a:p>
            <a:endParaRPr lang="en-US" dirty="0"/>
          </a:p>
        </p:txBody>
      </p:sp>
    </p:spTree>
    <p:extLst>
      <p:ext uri="{BB962C8B-B14F-4D97-AF65-F5344CB8AC3E}">
        <p14:creationId xmlns:p14="http://schemas.microsoft.com/office/powerpoint/2010/main" val="41781454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br>
              <a:rPr lang="en-US" dirty="0" smtClean="0"/>
            </a:br>
            <a:r>
              <a:rPr lang="en-US" dirty="0"/>
              <a:t> </a:t>
            </a:r>
            <a:r>
              <a:rPr lang="en-US" dirty="0" smtClean="0"/>
              <a:t>          Shannon </a:t>
            </a:r>
            <a:r>
              <a:rPr lang="en-US" dirty="0"/>
              <a:t>and weaver Models</a:t>
            </a:r>
            <a:br>
              <a:rPr lang="en-US" dirty="0"/>
            </a:br>
            <a:r>
              <a:rPr lang="en-US" dirty="0"/>
              <a:t/>
            </a:r>
            <a:br>
              <a:rPr lang="en-US" dirty="0"/>
            </a:br>
            <a:endParaRPr lang="en-US" dirty="0"/>
          </a:p>
        </p:txBody>
      </p:sp>
      <p:pic>
        <p:nvPicPr>
          <p:cNvPr id="4" name="Content Placeholder 3"/>
          <p:cNvPicPr>
            <a:picLocks noGrp="1"/>
          </p:cNvPicPr>
          <p:nvPr>
            <p:ph idx="1"/>
          </p:nvPr>
        </p:nvPicPr>
        <p:blipFill>
          <a:blip r:embed="rId2"/>
          <a:stretch>
            <a:fillRect/>
          </a:stretch>
        </p:blipFill>
        <p:spPr>
          <a:xfrm>
            <a:off x="1501255" y="2320119"/>
            <a:ext cx="9225886" cy="4080681"/>
          </a:xfrm>
          <a:prstGeom prst="rect">
            <a:avLst/>
          </a:prstGeom>
        </p:spPr>
      </p:pic>
    </p:spTree>
    <p:extLst>
      <p:ext uri="{BB962C8B-B14F-4D97-AF65-F5344CB8AC3E}">
        <p14:creationId xmlns:p14="http://schemas.microsoft.com/office/powerpoint/2010/main" val="243934666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514</TotalTime>
  <Words>540</Words>
  <Application>Microsoft Office PowerPoint</Application>
  <PresentationFormat>Custom</PresentationFormat>
  <Paragraphs>76</Paragraphs>
  <Slides>14</Slides>
  <Notes>1</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Ion</vt:lpstr>
      <vt:lpstr> COMMUNICATION MODELS </vt:lpstr>
      <vt:lpstr>               What is communication </vt:lpstr>
      <vt:lpstr>Elements Of Communication </vt:lpstr>
      <vt:lpstr>               Communication Models </vt:lpstr>
      <vt:lpstr>Interactional model</vt:lpstr>
      <vt:lpstr>Transactional Model        </vt:lpstr>
      <vt:lpstr> Most recognized and accepted models</vt:lpstr>
      <vt:lpstr>    Shannon and weaver Models</vt:lpstr>
      <vt:lpstr>                        Shannon and weaver Models  </vt:lpstr>
      <vt:lpstr>Schramm’s Model of communication</vt:lpstr>
      <vt:lpstr>Schramm’s Model of communication </vt:lpstr>
      <vt:lpstr>Elements of Communication </vt:lpstr>
      <vt:lpstr>     Advantages and Disadvantage of Osgood- Schramm model of communication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THEORY</dc:title>
  <dc:creator>Player Rana</dc:creator>
  <cp:lastModifiedBy>zuni shah</cp:lastModifiedBy>
  <cp:revision>91</cp:revision>
  <dcterms:created xsi:type="dcterms:W3CDTF">2017-10-26T18:22:02Z</dcterms:created>
  <dcterms:modified xsi:type="dcterms:W3CDTF">2020-05-15T15:11:48Z</dcterms:modified>
</cp:coreProperties>
</file>