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3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4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  <p:sldMasterId id="2147483744" r:id="rId2"/>
    <p:sldMasterId id="2147483762" r:id="rId3"/>
    <p:sldMasterId id="2147483780" r:id="rId4"/>
    <p:sldMasterId id="2147483978" r:id="rId5"/>
  </p:sldMasterIdLst>
  <p:notesMasterIdLst>
    <p:notesMasterId r:id="rId34"/>
  </p:notesMasterIdLst>
  <p:sldIdLst>
    <p:sldId id="269" r:id="rId6"/>
    <p:sldId id="258" r:id="rId7"/>
    <p:sldId id="297" r:id="rId8"/>
    <p:sldId id="346" r:id="rId9"/>
    <p:sldId id="280" r:id="rId10"/>
    <p:sldId id="364" r:id="rId11"/>
    <p:sldId id="468" r:id="rId12"/>
    <p:sldId id="348" r:id="rId13"/>
    <p:sldId id="367" r:id="rId14"/>
    <p:sldId id="349" r:id="rId15"/>
    <p:sldId id="368" r:id="rId16"/>
    <p:sldId id="369" r:id="rId17"/>
    <p:sldId id="418" r:id="rId18"/>
    <p:sldId id="443" r:id="rId19"/>
    <p:sldId id="444" r:id="rId20"/>
    <p:sldId id="445" r:id="rId21"/>
    <p:sldId id="447" r:id="rId22"/>
    <p:sldId id="448" r:id="rId23"/>
    <p:sldId id="480" r:id="rId24"/>
    <p:sldId id="451" r:id="rId25"/>
    <p:sldId id="452" r:id="rId26"/>
    <p:sldId id="481" r:id="rId27"/>
    <p:sldId id="459" r:id="rId28"/>
    <p:sldId id="359" r:id="rId29"/>
    <p:sldId id="388" r:id="rId30"/>
    <p:sldId id="478" r:id="rId31"/>
    <p:sldId id="268" r:id="rId32"/>
    <p:sldId id="290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sawar Abbas" initials="TA" lastIdx="1" clrIdx="0">
    <p:extLst>
      <p:ext uri="{19B8F6BF-5375-455C-9EA6-DF929625EA0E}">
        <p15:presenceInfo xmlns:p15="http://schemas.microsoft.com/office/powerpoint/2012/main" userId="S::Tasawar.6856349@talmeez.pk::cc102168-0980-4f88-8357-396949a0b1a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91" autoAdjust="0"/>
  </p:normalViewPr>
  <p:slideViewPr>
    <p:cSldViewPr snapToGrid="0">
      <p:cViewPr varScale="1">
        <p:scale>
          <a:sx n="70" d="100"/>
          <a:sy n="70" d="100"/>
        </p:scale>
        <p:origin x="73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ableStyles" Target="tableStyles.xml"/><Relationship Id="rId21" Type="http://schemas.openxmlformats.org/officeDocument/2006/relationships/slide" Target="slides/slide16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commentAuthors" Target="commentAuthors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BD0BC-8887-473D-B478-CCF8127A8F5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B7A43-5D92-4305-892B-89932B97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304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8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6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3" y="2733709"/>
            <a:ext cx="8144135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3" y="4394043"/>
            <a:ext cx="8144135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27C0-25C6-40C7-8F80-376BF296F157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7" y="2750337"/>
            <a:ext cx="1171888" cy="1356442"/>
          </a:xfrm>
        </p:spPr>
        <p:txBody>
          <a:bodyPr/>
          <a:lstStyle/>
          <a:p>
            <a:fld id="{51F01CFD-50C9-4721-BBBA-A8535D174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84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4" y="4711620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4" y="609601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1" y="5169587"/>
            <a:ext cx="9613863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27C0-25C6-40C7-8F80-376BF296F157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8" y="4711313"/>
            <a:ext cx="1154151" cy="1090789"/>
          </a:xfrm>
        </p:spPr>
        <p:txBody>
          <a:bodyPr/>
          <a:lstStyle/>
          <a:p>
            <a:fld id="{51F01CFD-50C9-4721-BBBA-A8535D174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23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609597"/>
            <a:ext cx="9613859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4" y="4711619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27C0-25C6-40C7-8F80-376BF296F157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8" y="4711619"/>
            <a:ext cx="1154151" cy="1090789"/>
          </a:xfrm>
        </p:spPr>
        <p:txBody>
          <a:bodyPr/>
          <a:lstStyle/>
          <a:p>
            <a:fld id="{51F01CFD-50C9-4721-BBBA-A8535D174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6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2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602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9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4" y="4711619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27C0-25C6-40C7-8F80-376BF296F157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8" y="4709929"/>
            <a:ext cx="1154151" cy="1090789"/>
          </a:xfrm>
        </p:spPr>
        <p:txBody>
          <a:bodyPr/>
          <a:lstStyle/>
          <a:p>
            <a:fld id="{51F01CFD-50C9-4721-BBBA-A8535D1740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995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4711619"/>
            <a:ext cx="9613863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5300153"/>
            <a:ext cx="9613863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27C0-25C6-40C7-8F80-376BF296F157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8" y="4709929"/>
            <a:ext cx="1154151" cy="1090789"/>
          </a:xfrm>
        </p:spPr>
        <p:txBody>
          <a:bodyPr/>
          <a:lstStyle/>
          <a:p>
            <a:fld id="{51F01CFD-50C9-4721-BBBA-A8535D174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30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3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5" y="2336873"/>
            <a:ext cx="307003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3" y="3022677"/>
            <a:ext cx="3049703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1" y="3022677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8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8" y="3022677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27C0-25C6-40C7-8F80-376BF296F157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1CFD-50C9-4721-BBBA-A8535D174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6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21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21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21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1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20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81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80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27C0-25C6-40C7-8F80-376BF296F157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1CFD-50C9-4721-BBBA-A8535D174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8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27C0-25C6-40C7-8F80-376BF296F157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1CFD-50C9-4721-BBBA-A8535D174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4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8"/>
            <a:ext cx="5106988" cy="136819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4" y="5372406"/>
            <a:ext cx="1602997" cy="1368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2" y="609597"/>
            <a:ext cx="1073803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601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5" y="5936191"/>
            <a:ext cx="2743200" cy="365125"/>
          </a:xfrm>
        </p:spPr>
        <p:txBody>
          <a:bodyPr/>
          <a:lstStyle/>
          <a:p>
            <a:fld id="{4B3A27C0-25C6-40C7-8F80-376BF296F157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3" y="5936192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3" y="5398637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51F01CFD-50C9-4721-BBBA-A8535D174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5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8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6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3" y="2733709"/>
            <a:ext cx="8144135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3" y="4394043"/>
            <a:ext cx="8144135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7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27C0-25C6-40C7-8F80-376BF296F157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1CFD-50C9-4721-BBBA-A8535D174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9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3" y="4232175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8" y="286989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2" y="2336873"/>
            <a:ext cx="4698359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4" y="2336873"/>
            <a:ext cx="4700059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753233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3" y="2336877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4" y="3030012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5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5" y="3030012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7" y="2336877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6"/>
            <a:ext cx="3790079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6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6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7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4" y="4711620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4" y="609601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1" y="5169587"/>
            <a:ext cx="9613863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8" y="4711313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609597"/>
            <a:ext cx="9613859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4" y="4711619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8" y="471161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2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602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9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4" y="4711619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8" y="470992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3" y="4232175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27C0-25C6-40C7-8F80-376BF296F157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8" y="2869899"/>
            <a:ext cx="1154151" cy="1090789"/>
          </a:xfrm>
        </p:spPr>
        <p:txBody>
          <a:bodyPr/>
          <a:lstStyle/>
          <a:p>
            <a:fld id="{51F01CFD-50C9-4721-BBBA-A8535D174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1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4711619"/>
            <a:ext cx="9613863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5300153"/>
            <a:ext cx="9613863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8" y="470992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3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5" y="2336873"/>
            <a:ext cx="307003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3" y="3022677"/>
            <a:ext cx="3049703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1" y="3022677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8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8" y="3022677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21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21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21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1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20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81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80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8"/>
            <a:ext cx="5106988" cy="136819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4" y="5372406"/>
            <a:ext cx="1602997" cy="1368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2" y="609597"/>
            <a:ext cx="1073803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601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5" y="5936191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3" y="5936192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3" y="5398637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8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6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3" y="2733709"/>
            <a:ext cx="8144135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3" y="4394043"/>
            <a:ext cx="8144135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7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68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46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3" y="4232175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8" y="286989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43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2" y="2336873"/>
            <a:ext cx="4698359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4" y="2336873"/>
            <a:ext cx="4700059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50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753233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3" y="2336877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4" y="3030012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5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5" y="3030012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358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2" y="2336873"/>
            <a:ext cx="4698359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4" y="2336873"/>
            <a:ext cx="4700059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27C0-25C6-40C7-8F80-376BF296F157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1CFD-50C9-4721-BBBA-A8535D174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2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05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131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7" y="2336877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6"/>
            <a:ext cx="3790079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32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6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6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7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1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4" y="4711620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4" y="609601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1" y="5169587"/>
            <a:ext cx="9613863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8" y="4711313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16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609597"/>
            <a:ext cx="9613859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4" y="4711619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8" y="471161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11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2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602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9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4" y="4711619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8" y="470992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342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4711619"/>
            <a:ext cx="9613863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5300153"/>
            <a:ext cx="9613863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8" y="470992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869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3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5" y="2336873"/>
            <a:ext cx="307003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3" y="3022677"/>
            <a:ext cx="3049703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1" y="3022677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8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8" y="3022677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0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21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21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21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1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20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81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80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62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753233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3" y="2336877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4" y="3030012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5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5" y="3030012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27C0-25C6-40C7-8F80-376BF296F157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1CFD-50C9-4721-BBBA-A8535D174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3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59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8"/>
            <a:ext cx="5106988" cy="136819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4" y="5372406"/>
            <a:ext cx="1602997" cy="1368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2" y="609597"/>
            <a:ext cx="1073803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601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5" y="5936191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3" y="5936192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3" y="5398637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88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8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6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3" y="2733709"/>
            <a:ext cx="8144135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3" y="4394043"/>
            <a:ext cx="8144135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7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42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99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3" y="4232175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8" y="286989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8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2" y="2336873"/>
            <a:ext cx="4698359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4" y="2336873"/>
            <a:ext cx="4700059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91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753233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3" y="2336877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4" y="3030012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5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5" y="3030012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25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46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37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7" y="2336877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6"/>
            <a:ext cx="3790079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33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27C0-25C6-40C7-8F80-376BF296F157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1CFD-50C9-4721-BBBA-A8535D174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95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6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6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7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067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4" y="4711620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4" y="609601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1" y="5169587"/>
            <a:ext cx="9613863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8" y="4711313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60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609597"/>
            <a:ext cx="9613859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4" y="4711619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8" y="471161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52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2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602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9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4" y="4711619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8" y="470992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702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4711619"/>
            <a:ext cx="9613863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5300153"/>
            <a:ext cx="9613863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8" y="470992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64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3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5" y="2336873"/>
            <a:ext cx="307003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3" y="3022677"/>
            <a:ext cx="3049703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1" y="3022677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8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8" y="3022677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17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21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21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21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1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20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81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80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72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90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8"/>
            <a:ext cx="5106988" cy="136819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4" y="5372406"/>
            <a:ext cx="1602997" cy="1368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2" y="609597"/>
            <a:ext cx="1073803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601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5" y="5936191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3" y="5936192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3" y="5398637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545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ABE3C1-DBE1-495D-B57B-2849774B866A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592135" y="2887530"/>
            <a:ext cx="9038813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7788" y="1387737"/>
            <a:ext cx="9036424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767862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27C0-25C6-40C7-8F80-376BF296F157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1CFD-50C9-4721-BBBA-A8535D174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314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563446" y="2887579"/>
            <a:ext cx="9038813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54" y="1204857"/>
            <a:ext cx="10339617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2331" y="3767317"/>
            <a:ext cx="10312996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240280"/>
            <a:ext cx="5071872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6193535" y="2240280"/>
            <a:ext cx="5071872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2080" y="2240280"/>
            <a:ext cx="458992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7984" y="2947595"/>
            <a:ext cx="5071872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9741" y="2240280"/>
            <a:ext cx="4596384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944368"/>
            <a:ext cx="50663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2773" y="1678196"/>
            <a:ext cx="4563311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669" y="559399"/>
            <a:ext cx="5488889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12773" y="3603813"/>
            <a:ext cx="4548967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642" y="4668819"/>
            <a:ext cx="10356028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911723" y="666965"/>
            <a:ext cx="6362875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986" y="5324306"/>
            <a:ext cx="10341685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22081" y="559399"/>
            <a:ext cx="2237591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7985" y="849855"/>
            <a:ext cx="7343889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6125426" y="2880824"/>
            <a:ext cx="5480154" cy="923330"/>
            <a:chOff x="1815339" y="1496875"/>
            <a:chExt cx="5480154" cy="692497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496875"/>
              <a:ext cx="877163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7" y="2336877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6"/>
            <a:ext cx="3790079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27C0-25C6-40C7-8F80-376BF296F157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1CFD-50C9-4721-BBBA-A8535D174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4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6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6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7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27C0-25C6-40C7-8F80-376BF296F157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1CFD-50C9-4721-BBBA-A8535D174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0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3.xml"/><Relationship Id="rId16" Type="http://schemas.openxmlformats.org/officeDocument/2006/relationships/slideLayout" Target="../slideLayouts/slideLayout67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3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9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A27C0-25C6-40C7-8F80-376BF296F157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3" y="5936192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8" y="753231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01CFD-50C9-4721-BBBA-A8535D174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86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3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9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3" y="5936192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8" y="753231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3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9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3" y="5936192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8" y="753231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8266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3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9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3" y="5936192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8" y="753231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8976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7987" y="570156"/>
            <a:ext cx="10341684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2330" y="2248348"/>
            <a:ext cx="10327340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504" y="61614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B3A27C0-25C6-40C7-8F80-376BF296F157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16144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52352" y="61614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1F01CFD-50C9-4721-BBBA-A8535D174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88" r:id="rId10"/>
    <p:sldLayoutId id="214748398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600269"/>
      </p:ext>
    </p:extLst>
  </p:cSld>
  <p:clrMapOvr>
    <a:masterClrMapping/>
  </p:clrMapOvr>
  <p:transition spd="med">
    <p:split orient="vert" dir="in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A90FED-C06D-414C-A315-7813AF0FC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687" y="1935480"/>
            <a:ext cx="10442713" cy="43891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Examples:</a:t>
            </a:r>
          </a:p>
          <a:p>
            <a:pPr marL="0" indent="0"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three senses of "knowing" can be seen in our ordinary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use.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In mathematics,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we know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that 2 + 2 = 4, but there is also knowing how to add two numbers, and knowing a person (e.g., knowing other persons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or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knowing oneself),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knowing a place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(e.g., one's hometown),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or knowing a thing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(e.g., cars), or activity (e.g.,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how to drive). 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sz="45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endParaRPr lang="en-US" sz="4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endParaRPr lang="en-US" sz="41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endParaRPr lang="en-US" sz="4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0F2B36-53C5-47C8-AC7E-576147B3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964" y="704088"/>
            <a:ext cx="10270435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Types of Knowledge </a:t>
            </a:r>
            <a:r>
              <a:rPr lang="en-US" b="1" dirty="0" err="1" smtClean="0"/>
              <a:t>Cont</a:t>
            </a:r>
            <a:r>
              <a:rPr lang="en-US" b="1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723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A90FED-C06D-414C-A315-7813AF0FC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687" y="1935480"/>
            <a:ext cx="10442713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most important distinctions in epistemology is between what can be known a priori (independently of experience) and what can be known a posteriori (through experience).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terms may be roughly defined as follows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(i) Priori knowledge: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priori knowledge is knowledge that is known independently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experience (it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non-empirical, or arrived at before experience,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usually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by reason). It will henceforth be acquired through anything that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independent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from experience.</a:t>
            </a:r>
          </a:p>
          <a:p>
            <a:pPr marL="0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sz="45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endParaRPr lang="en-US" sz="4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endParaRPr lang="en-US" sz="41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endParaRPr lang="en-US" sz="4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0F2B36-53C5-47C8-AC7E-576147B3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964" y="704088"/>
            <a:ext cx="10270435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Other Types of Knowledge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674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A90FED-C06D-414C-A315-7813AF0FC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687" y="1935480"/>
            <a:ext cx="10442713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(ii) Posteriori knowledge:</a:t>
            </a:r>
          </a:p>
          <a:p>
            <a:pPr marL="0" indent="0" algn="just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posteriori knowledge is knowledge that is known by experience (that is, it is empirical, or arrived at through experience).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Views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that emphasize the importance of a priori knowledge are generally classified as rationalist. Views that emphasize the importance of a posteriori knowledge are generally classified as empiricist.</a:t>
            </a:r>
          </a:p>
          <a:p>
            <a:pPr marL="0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sz="45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endParaRPr lang="en-US" sz="4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endParaRPr lang="en-US" sz="41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endParaRPr lang="en-US" sz="4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0F2B36-53C5-47C8-AC7E-576147B3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964" y="704088"/>
            <a:ext cx="10270435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Other Types of </a:t>
            </a:r>
            <a:r>
              <a:rPr lang="en-US" b="1" dirty="0" smtClean="0"/>
              <a:t>Knowledge </a:t>
            </a:r>
            <a:r>
              <a:rPr lang="en-US" b="1" dirty="0" err="1" smtClean="0"/>
              <a:t>Cont</a:t>
            </a:r>
            <a:r>
              <a:rPr lang="en-US" b="1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548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A90FED-C06D-414C-A315-7813AF0FC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687" y="1935480"/>
            <a:ext cx="10442713" cy="43891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Elements of knowledge:</a:t>
            </a:r>
          </a:p>
          <a:p>
            <a:pPr marL="0" indent="0" algn="just"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(i) Belief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belief is an attitude that a person holds regarding anything that they take to be true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(ii) Truth:</a:t>
            </a:r>
          </a:p>
          <a:p>
            <a:pPr marL="0" indent="0" algn="just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Truth is the property or state of being in accordance with facts or reality. </a:t>
            </a:r>
          </a:p>
          <a:p>
            <a:pPr marL="0" indent="0">
              <a:buNone/>
            </a:pP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(iii) Justification:</a:t>
            </a:r>
          </a:p>
          <a:p>
            <a:pPr marL="0" indent="0" algn="just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Justification is the reason that someone holds a rationally admissible belief, on the assumption that it is a good reason for holding it. </a:t>
            </a:r>
          </a:p>
          <a:p>
            <a:pPr marL="0" indent="0" algn="just"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sz="45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endParaRPr lang="en-US" sz="4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endParaRPr lang="en-US" sz="41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endParaRPr lang="en-US" sz="4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0F2B36-53C5-47C8-AC7E-576147B3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964" y="704088"/>
            <a:ext cx="10270435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Elements of Knowledge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142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A90FED-C06D-414C-A315-7813AF0FC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687" y="1935480"/>
            <a:ext cx="10442713" cy="4389120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Source of knowledge are: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Perception,</a:t>
            </a:r>
          </a:p>
          <a:p>
            <a:pPr algn="just">
              <a:buFont typeface="Wingdings" pitchFamily="2" charset="2"/>
              <a:buChar char="Ø"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Direct Realism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Introspection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Memory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Reason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, and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Testimony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7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sz="45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endParaRPr lang="en-US" sz="4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endParaRPr lang="en-US" sz="41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endParaRPr lang="en-US" sz="4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0F2B36-53C5-47C8-AC7E-576147B3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964" y="704088"/>
            <a:ext cx="10270435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Source of Knowledge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846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A90FED-C06D-414C-A315-7813AF0FC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687" y="1935480"/>
            <a:ext cx="10442713" cy="438912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5900" b="1" dirty="0" smtClean="0"/>
              <a:t>i) Perception:</a:t>
            </a:r>
          </a:p>
          <a:p>
            <a:pPr marL="0" lvl="0" indent="0" algn="just">
              <a:buNone/>
            </a:pP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sz="5900" dirty="0">
                <a:latin typeface="Times New Roman" pitchFamily="18" charset="0"/>
                <a:cs typeface="Times New Roman" pitchFamily="18" charset="0"/>
              </a:rPr>
              <a:t>are many ways that one might come to know something. Knowledge of empirical facts about the physical world will 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necessarily involve</a:t>
            </a:r>
            <a:r>
              <a:rPr lang="en-US" sz="59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perception, </a:t>
            </a:r>
            <a:r>
              <a:rPr lang="en-US" sz="5900" dirty="0">
                <a:latin typeface="Times New Roman" pitchFamily="18" charset="0"/>
                <a:cs typeface="Times New Roman" pitchFamily="18" charset="0"/>
              </a:rPr>
              <a:t>in other words, the use of the senses. Our perceptual faculties include at least our five 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senses which are: </a:t>
            </a:r>
          </a:p>
          <a:p>
            <a:pPr lvl="0">
              <a:buFont typeface="Courier New" pitchFamily="49" charset="0"/>
              <a:buChar char="o"/>
            </a:pPr>
            <a:r>
              <a:rPr lang="en-US" sz="5100" b="1" dirty="0" smtClean="0"/>
              <a:t>Sight</a:t>
            </a:r>
            <a:r>
              <a:rPr lang="en-US" sz="5100" b="1" dirty="0"/>
              <a:t>, </a:t>
            </a:r>
          </a:p>
          <a:p>
            <a:pPr lvl="0">
              <a:buFont typeface="Courier New" pitchFamily="49" charset="0"/>
              <a:buChar char="o"/>
            </a:pPr>
            <a:r>
              <a:rPr lang="en-US" sz="5100" b="1" dirty="0"/>
              <a:t>Touch, </a:t>
            </a:r>
          </a:p>
          <a:p>
            <a:pPr lvl="0">
              <a:buFont typeface="Courier New" pitchFamily="49" charset="0"/>
              <a:buChar char="o"/>
            </a:pPr>
            <a:r>
              <a:rPr lang="en-US" sz="5100" b="1" dirty="0"/>
              <a:t>Hearing, </a:t>
            </a:r>
          </a:p>
          <a:p>
            <a:pPr lvl="0">
              <a:buFont typeface="Courier New" pitchFamily="49" charset="0"/>
              <a:buChar char="o"/>
            </a:pPr>
            <a:r>
              <a:rPr lang="en-US" sz="5100" b="1" dirty="0"/>
              <a:t>Smelling, </a:t>
            </a:r>
          </a:p>
          <a:p>
            <a:pPr>
              <a:buFont typeface="Courier New" pitchFamily="49" charset="0"/>
              <a:buChar char="o"/>
            </a:pPr>
            <a:r>
              <a:rPr lang="en-US" sz="5100" b="1" dirty="0"/>
              <a:t>Tasting.</a:t>
            </a:r>
            <a:endParaRPr lang="en-US" sz="59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51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sz="45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endParaRPr lang="en-US" sz="4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endParaRPr lang="en-US" sz="41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endParaRPr lang="en-US" sz="4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0F2B36-53C5-47C8-AC7E-576147B3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964" y="704088"/>
            <a:ext cx="10270435" cy="1143000"/>
          </a:xfrm>
        </p:spPr>
        <p:txBody>
          <a:bodyPr>
            <a:normAutofit/>
          </a:bodyPr>
          <a:lstStyle/>
          <a:p>
            <a:r>
              <a:rPr lang="en-US" b="1" dirty="0"/>
              <a:t>Source of </a:t>
            </a:r>
            <a:r>
              <a:rPr lang="en-US" b="1" dirty="0" smtClean="0"/>
              <a:t>Knowledge </a:t>
            </a:r>
            <a:r>
              <a:rPr lang="en-US" b="1" dirty="0" err="1" smtClean="0"/>
              <a:t>Cont</a:t>
            </a:r>
            <a:r>
              <a:rPr lang="en-US" b="1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02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A90FED-C06D-414C-A315-7813AF0FC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687" y="1935480"/>
            <a:ext cx="10442713" cy="438912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ii) Direct </a:t>
            </a:r>
            <a:r>
              <a:rPr lang="en-US" sz="6000" b="1" dirty="0">
                <a:latin typeface="Times New Roman" pitchFamily="18" charset="0"/>
                <a:cs typeface="Times New Roman" pitchFamily="18" charset="0"/>
              </a:rPr>
              <a:t>Realism:</a:t>
            </a:r>
          </a:p>
          <a:p>
            <a:pPr marL="0" indent="0" algn="just">
              <a:buNone/>
            </a:pP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We can acquire such knowledge because we can directly perceive such objects. For example, when you see a cell phone on the table, what you perceive is the cell phone itself. </a:t>
            </a:r>
            <a:endParaRPr lang="en-US" sz="6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6000" b="1" dirty="0">
                <a:latin typeface="Times New Roman" pitchFamily="18" charset="0"/>
                <a:cs typeface="Times New Roman" pitchFamily="18" charset="0"/>
              </a:rPr>
              <a:t>iii) Introspection:</a:t>
            </a:r>
          </a:p>
          <a:p>
            <a:pPr marL="0" indent="0" algn="just">
              <a:buNone/>
            </a:pP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Introspection is the capacity to inspect the present contents of one’s own mind. Through introspection, one knows what mental states one is currently in: whether one is thirsty, tired, excited, or depressed. </a:t>
            </a:r>
            <a:endParaRPr lang="en-US" sz="51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sz="45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endParaRPr lang="en-US" sz="4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endParaRPr lang="en-US" sz="41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endParaRPr lang="en-US" sz="4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0F2B36-53C5-47C8-AC7E-576147B3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964" y="704088"/>
            <a:ext cx="10270435" cy="1143000"/>
          </a:xfrm>
        </p:spPr>
        <p:txBody>
          <a:bodyPr>
            <a:noAutofit/>
          </a:bodyPr>
          <a:lstStyle/>
          <a:p>
            <a:r>
              <a:rPr lang="en-US" b="1" dirty="0"/>
              <a:t>Source of Knowledge </a:t>
            </a:r>
            <a:r>
              <a:rPr lang="en-US" b="1" dirty="0" err="1"/>
              <a:t>Cont</a:t>
            </a:r>
            <a:r>
              <a:rPr lang="en-US" b="1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140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A90FED-C06D-414C-A315-7813AF0FC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687" y="1935480"/>
            <a:ext cx="10442713" cy="43891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iv) Memory: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Memory is the capacity to retain knowledge acquired in the past.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It allows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us to know something that we knew in the past, even, perhaps, if we no longer remember the original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justification.</a:t>
            </a:r>
          </a:p>
          <a:p>
            <a:pPr marL="0" indent="0">
              <a:buNone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v) Reason:</a:t>
            </a:r>
          </a:p>
          <a:p>
            <a:pPr marL="0" indent="0" algn="just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Some beliefs are (thought to be) justified independently of experience. </a:t>
            </a:r>
          </a:p>
          <a:p>
            <a:pPr marL="0" indent="0" algn="just"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51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sz="45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endParaRPr lang="en-US" sz="4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endParaRPr lang="en-US" sz="41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endParaRPr lang="en-US" sz="4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0F2B36-53C5-47C8-AC7E-576147B3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964" y="704088"/>
            <a:ext cx="10270435" cy="1143000"/>
          </a:xfrm>
        </p:spPr>
        <p:txBody>
          <a:bodyPr>
            <a:normAutofit/>
          </a:bodyPr>
          <a:lstStyle/>
          <a:p>
            <a:r>
              <a:rPr lang="en-US" b="1" dirty="0"/>
              <a:t>Source of Knowledge </a:t>
            </a:r>
            <a:r>
              <a:rPr lang="en-US" b="1" dirty="0" err="1"/>
              <a:t>Cont</a:t>
            </a:r>
            <a:r>
              <a:rPr lang="en-US" b="1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2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A90FED-C06D-414C-A315-7813AF0FC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687" y="1935480"/>
            <a:ext cx="10442713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) Testimony:</a:t>
            </a:r>
          </a:p>
          <a:p>
            <a:pPr marL="0" indent="0" algn="just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Testimony differs from the sources we considered above because it isn’t distinguished by having its own cognitive faculty.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51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sz="45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endParaRPr lang="en-US" sz="4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endParaRPr lang="en-US" sz="41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endParaRPr lang="en-US" sz="4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0F2B36-53C5-47C8-AC7E-576147B3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964" y="704088"/>
            <a:ext cx="10270435" cy="1143000"/>
          </a:xfrm>
        </p:spPr>
        <p:txBody>
          <a:bodyPr>
            <a:normAutofit/>
          </a:bodyPr>
          <a:lstStyle/>
          <a:p>
            <a:r>
              <a:rPr lang="en-US" b="1" dirty="0"/>
              <a:t>Source of Knowledge </a:t>
            </a:r>
            <a:r>
              <a:rPr lang="en-US" b="1" dirty="0" err="1"/>
              <a:t>Cont</a:t>
            </a:r>
            <a:r>
              <a:rPr lang="en-US" b="1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603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A90FED-C06D-414C-A315-7813AF0FC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687" y="1935480"/>
            <a:ext cx="10442713" cy="43891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proposition is a sentence expressing something true or false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content or meaning of a meaningful declarative sentence that may be true or false</a:t>
            </a:r>
          </a:p>
          <a:p>
            <a:pPr marL="0" indent="0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 am kind; always expresses the same proposition whoever the speaker is</a:t>
            </a:r>
          </a:p>
          <a:p>
            <a:pPr>
              <a:buFont typeface="Wingdings" pitchFamily="2" charset="2"/>
              <a:buChar char="Ø"/>
            </a:pP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sz="45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endParaRPr lang="en-US" sz="4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endParaRPr lang="en-US" sz="41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endParaRPr lang="en-US" sz="4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0F2B36-53C5-47C8-AC7E-576147B3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964" y="704088"/>
            <a:ext cx="10270435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Proposition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4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8780" y="1362974"/>
            <a:ext cx="9613861" cy="5495026"/>
          </a:xfrm>
        </p:spPr>
        <p:txBody>
          <a:bodyPr>
            <a:no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sz="3200" b="1" i="1" dirty="0" smtClean="0">
                <a:latin typeface="+mj-lt"/>
                <a:ea typeface="+mj-ea"/>
                <a:cs typeface="+mj-cs"/>
              </a:rPr>
              <a:t> </a:t>
            </a:r>
            <a:endParaRPr lang="en-US" sz="3200" b="1" i="1" dirty="0"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en-US" sz="3200" b="1" dirty="0">
              <a:solidFill>
                <a:schemeClr val="accent3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sz="4800" b="1" dirty="0" smtClean="0">
                <a:latin typeface="+mj-lt"/>
                <a:ea typeface="+mj-ea"/>
                <a:cs typeface="+mj-cs"/>
              </a:rPr>
              <a:t>Epistemology</a:t>
            </a:r>
            <a:r>
              <a:rPr lang="en-US" sz="5400" b="1" dirty="0" smtClean="0">
                <a:latin typeface="+mj-lt"/>
                <a:ea typeface="+mj-ea"/>
                <a:cs typeface="+mj-cs"/>
              </a:rPr>
              <a:t> </a:t>
            </a:r>
            <a:endParaRPr lang="en-US" sz="5400" b="1" dirty="0">
              <a:latin typeface="+mj-lt"/>
              <a:ea typeface="+mj-ea"/>
              <a:cs typeface="+mj-cs"/>
            </a:endParaRPr>
          </a:p>
          <a:p>
            <a:pPr algn="ctr"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8524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A90FED-C06D-414C-A315-7813AF0FC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687" y="1935480"/>
            <a:ext cx="10442713" cy="43891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Analytic: </a:t>
            </a:r>
          </a:p>
          <a:p>
            <a:pPr marL="0" indent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statement or judgment that is necessarily true on purely logical grounds and serves only to elucidate meanings already implicit in the subject;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Be justified in believing them just so far as we understand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their meaning.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 Bachelors are unmarried men.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Synthetic:</a:t>
            </a:r>
          </a:p>
          <a:p>
            <a:pPr marL="0" indent="0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Any proposition whose truth is dependent on the relationship between the content of the proposition and the world is labeled Synthetic.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All mathematical propositions are synthetic (Kant). </a:t>
            </a: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sz="45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endParaRPr lang="en-US" sz="4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endParaRPr lang="en-US" sz="41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endParaRPr lang="en-US" sz="4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0F2B36-53C5-47C8-AC7E-576147B3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964" y="704088"/>
            <a:ext cx="10270435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Types of Proposition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A90FED-C06D-414C-A315-7813AF0FC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687" y="1935480"/>
            <a:ext cx="10442713" cy="438912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12800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12800" b="1" dirty="0">
                <a:latin typeface="Times New Roman" pitchFamily="18" charset="0"/>
                <a:cs typeface="Times New Roman" pitchFamily="18" charset="0"/>
              </a:rPr>
              <a:t>statement is logically true </a:t>
            </a:r>
            <a:r>
              <a:rPr lang="en-US" sz="12800" b="1" dirty="0" smtClean="0">
                <a:latin typeface="Times New Roman" pitchFamily="18" charset="0"/>
                <a:cs typeface="Times New Roman" pitchFamily="18" charset="0"/>
              </a:rPr>
              <a:t>if;</a:t>
            </a:r>
          </a:p>
          <a:p>
            <a:pPr>
              <a:buFont typeface="Wingdings" pitchFamily="2" charset="2"/>
              <a:buChar char="Ø"/>
            </a:pPr>
            <a:r>
              <a:rPr lang="en-US" sz="12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2800" dirty="0" smtClean="0">
                <a:latin typeface="Times New Roman" pitchFamily="18" charset="0"/>
                <a:cs typeface="Times New Roman" pitchFamily="18" charset="0"/>
              </a:rPr>
              <a:t>ts </a:t>
            </a:r>
            <a:r>
              <a:rPr lang="en-US" sz="12800" dirty="0">
                <a:latin typeface="Times New Roman" pitchFamily="18" charset="0"/>
                <a:cs typeface="Times New Roman" pitchFamily="18" charset="0"/>
              </a:rPr>
              <a:t>opposite is logically false. </a:t>
            </a:r>
            <a:endParaRPr lang="en-US" sz="1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2800" dirty="0">
                <a:latin typeface="Times New Roman" pitchFamily="18" charset="0"/>
                <a:cs typeface="Times New Roman" pitchFamily="18" charset="0"/>
              </a:rPr>
              <a:t>opposite statements must contradict one another. </a:t>
            </a:r>
            <a:endParaRPr lang="en-US" sz="1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28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2800" dirty="0" smtClean="0">
                <a:latin typeface="Times New Roman" pitchFamily="18" charset="0"/>
                <a:cs typeface="Times New Roman" pitchFamily="18" charset="0"/>
              </a:rPr>
              <a:t>ll</a:t>
            </a:r>
            <a:r>
              <a:rPr lang="en-US" sz="12800" dirty="0">
                <a:latin typeface="Times New Roman" pitchFamily="18" charset="0"/>
                <a:cs typeface="Times New Roman" pitchFamily="18" charset="0"/>
              </a:rPr>
              <a:t> logical connectives can be expressed in terms of preserving logical truth.</a:t>
            </a:r>
            <a:endParaRPr lang="en-US" sz="6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sz="45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endParaRPr lang="en-US" sz="4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endParaRPr lang="en-US" sz="41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endParaRPr lang="en-US" sz="4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0F2B36-53C5-47C8-AC7E-576147B3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964" y="704088"/>
            <a:ext cx="10270435" cy="1143000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Logic or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Method 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Establishing 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ruth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525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A90FED-C06D-414C-A315-7813AF0FC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687" y="1935480"/>
            <a:ext cx="10442713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300" b="1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4300" b="1" dirty="0">
                <a:latin typeface="Times New Roman" pitchFamily="18" charset="0"/>
                <a:cs typeface="Times New Roman" pitchFamily="18" charset="0"/>
              </a:rPr>
              <a:t>order to know a </a:t>
            </a:r>
            <a:r>
              <a:rPr lang="en-US" sz="4300" b="1" dirty="0" smtClean="0">
                <a:latin typeface="Times New Roman" pitchFamily="18" charset="0"/>
                <a:cs typeface="Times New Roman" pitchFamily="18" charset="0"/>
              </a:rPr>
              <a:t>proposition: </a:t>
            </a:r>
          </a:p>
          <a:p>
            <a:pPr>
              <a:buFont typeface="Wingdings" pitchFamily="2" charset="2"/>
              <a:buChar char="Ø"/>
            </a:pP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4300" dirty="0" smtClean="0">
                <a:latin typeface="Times New Roman" pitchFamily="18" charset="0"/>
                <a:cs typeface="Times New Roman" pitchFamily="18" charset="0"/>
              </a:rPr>
              <a:t>hat 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proposition must be </a:t>
            </a:r>
            <a:r>
              <a:rPr lang="en-US" sz="4300" dirty="0" smtClean="0">
                <a:latin typeface="Times New Roman" pitchFamily="18" charset="0"/>
                <a:cs typeface="Times New Roman" pitchFamily="18" charset="0"/>
              </a:rPr>
              <a:t>true,</a:t>
            </a:r>
          </a:p>
          <a:p>
            <a:pPr>
              <a:buFont typeface="Wingdings" pitchFamily="2" charset="2"/>
              <a:buChar char="Ø"/>
            </a:pPr>
            <a:r>
              <a:rPr lang="en-US" sz="4300" dirty="0" smtClean="0"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must believe the proposition to be </a:t>
            </a:r>
            <a:r>
              <a:rPr lang="en-US" sz="4300" dirty="0" smtClean="0">
                <a:latin typeface="Times New Roman" pitchFamily="18" charset="0"/>
                <a:cs typeface="Times New Roman" pitchFamily="18" charset="0"/>
              </a:rPr>
              <a:t>true,</a:t>
            </a:r>
          </a:p>
          <a:p>
            <a:pPr>
              <a:buFont typeface="Wingdings" pitchFamily="2" charset="2"/>
              <a:buChar char="Ø"/>
            </a:pPr>
            <a:r>
              <a:rPr lang="en-US" sz="4300" dirty="0" smtClean="0"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able to provide adequate evidence that </a:t>
            </a:r>
            <a:r>
              <a:rPr lang="en-US" sz="4300" dirty="0" smtClean="0">
                <a:latin typeface="Times New Roman" pitchFamily="18" charset="0"/>
                <a:cs typeface="Times New Roman" pitchFamily="18" charset="0"/>
              </a:rPr>
              <a:t>the belief 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4300" dirty="0" smtClean="0">
                <a:latin typeface="Times New Roman" pitchFamily="18" charset="0"/>
                <a:cs typeface="Times New Roman" pitchFamily="18" charset="0"/>
              </a:rPr>
              <a:t>true.</a:t>
            </a:r>
          </a:p>
          <a:p>
            <a:pPr marL="0" indent="0">
              <a:buNone/>
            </a:pPr>
            <a:endParaRPr lang="en-US" sz="51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sz="45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endParaRPr lang="en-US" sz="4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endParaRPr lang="en-US" sz="41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endParaRPr lang="en-US" sz="4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0F2B36-53C5-47C8-AC7E-576147B3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964" y="704088"/>
            <a:ext cx="10270435" cy="1143000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Testing Criteria for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Proposition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48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A90FED-C06D-414C-A315-7813AF0FC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687" y="1935480"/>
            <a:ext cx="10442713" cy="43891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theories concerning to the precise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analysis of the nature of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truth are;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Correspondence Theory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Coherence Theory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Pragmatic Theory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sz="45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endParaRPr lang="en-US" sz="4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endParaRPr lang="en-US" sz="41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endParaRPr lang="en-US" sz="4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0F2B36-53C5-47C8-AC7E-576147B3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964" y="704088"/>
            <a:ext cx="10270435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Theories of Truth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807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A90FED-C06D-414C-A315-7813AF0FC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687" y="1935480"/>
            <a:ext cx="10442713" cy="4389120"/>
          </a:xfrm>
        </p:spPr>
        <p:txBody>
          <a:bodyPr>
            <a:normAutofit fontScale="250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14400" b="1" dirty="0" smtClean="0">
                <a:latin typeface="Times New Roman" pitchFamily="18" charset="0"/>
                <a:cs typeface="Times New Roman" pitchFamily="18" charset="0"/>
              </a:rPr>
              <a:t> Correspondence Theory:</a:t>
            </a:r>
          </a:p>
          <a:p>
            <a:pPr marL="0" indent="0" algn="just">
              <a:buNone/>
            </a:pPr>
            <a:r>
              <a:rPr lang="en-US" sz="128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2800" b="1" i="1" dirty="0">
                <a:latin typeface="Times New Roman" pitchFamily="18" charset="0"/>
                <a:cs typeface="Times New Roman" pitchFamily="18" charset="0"/>
              </a:rPr>
              <a:t>Correspondence Theory</a:t>
            </a:r>
            <a:r>
              <a:rPr lang="en-US" sz="1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>
                <a:latin typeface="Times New Roman" pitchFamily="18" charset="0"/>
                <a:cs typeface="Times New Roman" pitchFamily="18" charset="0"/>
              </a:rPr>
              <a:t>specifies that truth is an agreement between a proposition and a fact. </a:t>
            </a:r>
            <a:r>
              <a:rPr lang="en-US" sz="12800" dirty="0" smtClean="0">
                <a:latin typeface="Times New Roman" pitchFamily="18" charset="0"/>
                <a:cs typeface="Times New Roman" pitchFamily="18" charset="0"/>
              </a:rPr>
              <a:t>Thus</a:t>
            </a:r>
            <a:r>
              <a:rPr lang="en-US" sz="12800" dirty="0">
                <a:latin typeface="Times New Roman" pitchFamily="18" charset="0"/>
                <a:cs typeface="Times New Roman" pitchFamily="18" charset="0"/>
              </a:rPr>
              <a:t>, the correspondence theory assumes the existence of an external, material world which is composed of </a:t>
            </a:r>
            <a:r>
              <a:rPr lang="en-US" sz="12800" b="1" i="1" dirty="0" smtClean="0">
                <a:latin typeface="Times New Roman" pitchFamily="18" charset="0"/>
                <a:cs typeface="Times New Roman" pitchFamily="18" charset="0"/>
              </a:rPr>
              <a:t>facts</a:t>
            </a:r>
            <a:r>
              <a:rPr lang="en-US" sz="128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sz="1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2800" dirty="0">
                <a:latin typeface="Times New Roman" pitchFamily="18" charset="0"/>
                <a:cs typeface="Times New Roman" pitchFamily="18" charset="0"/>
              </a:rPr>
              <a:t>view was first proposed by Aristotle and then by Aquinas. </a:t>
            </a:r>
            <a:r>
              <a:rPr lang="en-US" sz="12800" dirty="0" smtClean="0">
                <a:latin typeface="Times New Roman" pitchFamily="18" charset="0"/>
                <a:cs typeface="Times New Roman" pitchFamily="18" charset="0"/>
              </a:rPr>
              <a:t>While, Russell </a:t>
            </a:r>
            <a:r>
              <a:rPr lang="en-US" sz="12800" dirty="0">
                <a:latin typeface="Times New Roman" pitchFamily="18" charset="0"/>
                <a:cs typeface="Times New Roman" pitchFamily="18" charset="0"/>
              </a:rPr>
              <a:t>argues that truth and falsity are properties of beliefs, but that property depends on the </a:t>
            </a:r>
            <a:r>
              <a:rPr lang="en-US" sz="12800" b="1" i="1" dirty="0">
                <a:latin typeface="Times New Roman" pitchFamily="18" charset="0"/>
                <a:cs typeface="Times New Roman" pitchFamily="18" charset="0"/>
              </a:rPr>
              <a:t>relationship</a:t>
            </a:r>
            <a:r>
              <a:rPr lang="en-US" sz="12800" dirty="0">
                <a:latin typeface="Times New Roman" pitchFamily="18" charset="0"/>
                <a:cs typeface="Times New Roman" pitchFamily="18" charset="0"/>
              </a:rPr>
              <a:t> of the belief to the world of facts. </a:t>
            </a:r>
            <a:endParaRPr lang="en-US" sz="1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0F2B36-53C5-47C8-AC7E-576147B3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964" y="704088"/>
            <a:ext cx="10270435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Theories of Truth </a:t>
            </a:r>
            <a:r>
              <a:rPr lang="en-US" b="1" dirty="0" err="1" smtClean="0"/>
              <a:t>Cont</a:t>
            </a:r>
            <a:r>
              <a:rPr lang="en-US" b="1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021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A90FED-C06D-414C-A315-7813AF0FC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687" y="1935480"/>
            <a:ext cx="10442713" cy="4340629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sz="14400" b="1" dirty="0" smtClean="0">
                <a:latin typeface="Times New Roman" pitchFamily="18" charset="0"/>
                <a:cs typeface="Times New Roman" pitchFamily="18" charset="0"/>
              </a:rPr>
              <a:t> Coherence Theory: </a:t>
            </a:r>
          </a:p>
          <a:p>
            <a:pPr marL="0" indent="0" algn="just">
              <a:buNone/>
            </a:pP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1200" b="1" i="1" dirty="0">
                <a:latin typeface="Times New Roman" pitchFamily="18" charset="0"/>
                <a:cs typeface="Times New Roman" pitchFamily="18" charset="0"/>
              </a:rPr>
              <a:t>Coherence Theory</a:t>
            </a:r>
            <a:r>
              <a:rPr lang="en-US" sz="1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specifies that a statement is true based on its consistency with other statements that considered as a whole we regard as true. This coherence is the fundamental factor, not coherence of a single statement with a single state of the world. </a:t>
            </a:r>
            <a:endParaRPr lang="en-US" sz="1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Geometry </a:t>
            </a:r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is the perfect example of the coherence theory, but also science understood as general theories also demonstrate the principle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en-US" sz="4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0F2B36-53C5-47C8-AC7E-576147B3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964" y="704088"/>
            <a:ext cx="10270435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Theories of Truth </a:t>
            </a:r>
            <a:r>
              <a:rPr lang="en-US" b="1" dirty="0" err="1" smtClean="0"/>
              <a:t>Cont</a:t>
            </a:r>
            <a:r>
              <a:rPr lang="en-US" b="1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772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A90FED-C06D-414C-A315-7813AF0FC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687" y="1935479"/>
            <a:ext cx="10442713" cy="4742411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Pragmatic Theory: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Pragmatic Theory says that a belief is true if it works and is useful.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Richard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Rorty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said‘’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Looking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for truth is looking for beliefs that will help you get what you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want’’. </a:t>
            </a:r>
          </a:p>
          <a:p>
            <a:pPr marL="0" indent="0" algn="just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According to the Pragmatists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there are no absolute and unchanging truths. A statement is true if it is useful to believe it.  </a:t>
            </a:r>
          </a:p>
          <a:p>
            <a:pPr marL="0" indent="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classic Pragmatic view of truth was formulated by William James.  James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argued that truth existed in its practical consequences. True ideas are those that we can assimilate, validate, corroborate, and verify.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idea is validated if by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believing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it, we find experiences that are “progressive, harmonious, and satisfactory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0F2B36-53C5-47C8-AC7E-576147B3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964" y="704088"/>
            <a:ext cx="10270435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Theories of Truth </a:t>
            </a:r>
            <a:r>
              <a:rPr lang="en-US" b="1" dirty="0" err="1" smtClean="0"/>
              <a:t>Cont</a:t>
            </a:r>
            <a:r>
              <a:rPr lang="en-US" b="1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842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64E541D-AF7E-4886-A296-6B7C8BE5E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118" y="1478280"/>
            <a:ext cx="10972800" cy="4389120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9600" dirty="0">
                <a:solidFill>
                  <a:srgbClr val="FF0000"/>
                </a:solidFill>
              </a:rPr>
              <a:t>T</a:t>
            </a:r>
            <a:r>
              <a:rPr lang="en-US" sz="9600" dirty="0">
                <a:solidFill>
                  <a:schemeClr val="tx2"/>
                </a:solidFill>
              </a:rPr>
              <a:t>h</a:t>
            </a:r>
            <a:r>
              <a:rPr lang="en-US" sz="9600" dirty="0">
                <a:solidFill>
                  <a:schemeClr val="accent6"/>
                </a:solidFill>
              </a:rPr>
              <a:t>a</a:t>
            </a:r>
            <a:r>
              <a:rPr lang="en-US" sz="9600" dirty="0">
                <a:solidFill>
                  <a:srgbClr val="7030A0"/>
                </a:solidFill>
              </a:rPr>
              <a:t>n</a:t>
            </a:r>
            <a:r>
              <a:rPr lang="en-US" sz="9600" dirty="0">
                <a:solidFill>
                  <a:srgbClr val="FFC000"/>
                </a:solidFill>
              </a:rPr>
              <a:t>k</a:t>
            </a: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>
                <a:solidFill>
                  <a:srgbClr val="00B0F0"/>
                </a:solidFill>
              </a:rPr>
              <a:t>y</a:t>
            </a:r>
            <a:r>
              <a:rPr lang="en-US" sz="9600" dirty="0">
                <a:solidFill>
                  <a:srgbClr val="FFFF00"/>
                </a:solidFill>
              </a:rPr>
              <a:t>o</a:t>
            </a:r>
            <a:r>
              <a:rPr lang="en-US" sz="9600" dirty="0">
                <a:solidFill>
                  <a:srgbClr val="002060"/>
                </a:solidFill>
              </a:rPr>
              <a:t>u</a:t>
            </a:r>
            <a:r>
              <a:rPr lang="en-US" sz="9600" dirty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3034887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64E541D-AF7E-4886-A296-6B7C8BE5E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744" y="1452401"/>
            <a:ext cx="10972800" cy="4389120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9600" dirty="0" smtClean="0">
                <a:solidFill>
                  <a:schemeClr val="accent3"/>
                </a:solidFill>
              </a:rPr>
              <a:t>Any Question!</a:t>
            </a:r>
            <a:endParaRPr lang="en-US" sz="96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63075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A90FED-C06D-414C-A315-7813AF0FC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687" y="1935480"/>
            <a:ext cx="10442713" cy="4389120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5100" b="1" dirty="0" smtClean="0">
                <a:latin typeface="Times New Roman" pitchFamily="18" charset="0"/>
                <a:cs typeface="Times New Roman" pitchFamily="18" charset="0"/>
              </a:rPr>
              <a:t>Objectives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5100" b="1" dirty="0" smtClean="0">
                <a:latin typeface="Times New Roman" pitchFamily="18" charset="0"/>
                <a:cs typeface="Times New Roman" pitchFamily="18" charset="0"/>
              </a:rPr>
              <a:t>Epistemology</a:t>
            </a:r>
            <a:endParaRPr lang="en-US" sz="51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5100" b="1" dirty="0" smtClean="0">
                <a:latin typeface="Times New Roman" pitchFamily="18" charset="0"/>
                <a:cs typeface="Times New Roman" pitchFamily="18" charset="0"/>
              </a:rPr>
              <a:t>Knowledge</a:t>
            </a:r>
          </a:p>
          <a:p>
            <a:pPr algn="just">
              <a:buFont typeface="Wingdings" pitchFamily="2" charset="2"/>
              <a:buChar char="Ø"/>
            </a:pPr>
            <a:r>
              <a:rPr lang="en-GB" sz="5100" b="1" dirty="0" smtClean="0">
                <a:latin typeface="Times New Roman" pitchFamily="18" charset="0"/>
                <a:cs typeface="Times New Roman" pitchFamily="18" charset="0"/>
              </a:rPr>
              <a:t>Sources of knowledge</a:t>
            </a:r>
          </a:p>
          <a:p>
            <a:pPr algn="just">
              <a:buFont typeface="Wingdings" pitchFamily="2" charset="2"/>
              <a:buChar char="Ø"/>
            </a:pPr>
            <a:r>
              <a:rPr lang="en-US" sz="5100" b="1" dirty="0" smtClean="0">
                <a:latin typeface="Times New Roman" pitchFamily="18" charset="0"/>
                <a:cs typeface="Times New Roman" pitchFamily="18" charset="0"/>
              </a:rPr>
              <a:t>Proposition 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5100" b="1" dirty="0" smtClean="0">
                <a:latin typeface="Times New Roman" pitchFamily="18" charset="0"/>
                <a:cs typeface="Times New Roman" pitchFamily="18" charset="0"/>
              </a:rPr>
              <a:t>Types of proposition</a:t>
            </a:r>
            <a:endParaRPr lang="en-US" sz="51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5100" b="1" dirty="0" smtClean="0">
                <a:latin typeface="Times New Roman" pitchFamily="18" charset="0"/>
                <a:cs typeface="Times New Roman" pitchFamily="18" charset="0"/>
              </a:rPr>
              <a:t>Logic or method of 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5100" b="1" dirty="0" smtClean="0">
                <a:latin typeface="Times New Roman" pitchFamily="18" charset="0"/>
                <a:cs typeface="Times New Roman" pitchFamily="18" charset="0"/>
              </a:rPr>
              <a:t>stablishing truth</a:t>
            </a:r>
          </a:p>
          <a:p>
            <a:pPr algn="just">
              <a:buFont typeface="Wingdings" pitchFamily="2" charset="2"/>
              <a:buChar char="Ø"/>
            </a:pP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Theories of Truth</a:t>
            </a:r>
            <a:endParaRPr lang="en-US" sz="51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0F2B36-53C5-47C8-AC7E-576147B3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964" y="704088"/>
            <a:ext cx="10270435" cy="1143000"/>
          </a:xfrm>
        </p:spPr>
        <p:txBody>
          <a:bodyPr>
            <a:normAutofit/>
          </a:bodyPr>
          <a:lstStyle/>
          <a:p>
            <a:r>
              <a:rPr lang="en-US" b="1" dirty="0"/>
              <a:t> </a:t>
            </a:r>
            <a:r>
              <a:rPr lang="en-US" b="1" dirty="0" smtClean="0"/>
              <a:t>List of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478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A90FED-C06D-414C-A315-7813AF0FC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687" y="1935480"/>
            <a:ext cx="10442713" cy="475626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After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Studying this unit,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students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will be able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to: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Understand the concept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Epistemology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Understand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what is knowledge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Identify the sources of knowledge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Know about the proposition and its types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Understand the method of establishing truth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Understand the theories of truth</a:t>
            </a:r>
          </a:p>
          <a:p>
            <a:pPr algn="just">
              <a:buFont typeface="Wingdings" pitchFamily="2" charset="2"/>
              <a:buChar char="Ø"/>
            </a:pPr>
            <a:endParaRPr lang="en-US" sz="3200" dirty="0" smtClean="0"/>
          </a:p>
          <a:p>
            <a:pPr algn="just">
              <a:buFont typeface="Wingdings" pitchFamily="2" charset="2"/>
              <a:buChar char="Ø"/>
            </a:pPr>
            <a:endParaRPr lang="en-US" sz="3200" dirty="0" smtClean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0F2B36-53C5-47C8-AC7E-576147B3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964" y="704088"/>
            <a:ext cx="10270435" cy="1143000"/>
          </a:xfrm>
        </p:spPr>
        <p:txBody>
          <a:bodyPr>
            <a:normAutofit/>
          </a:bodyPr>
          <a:lstStyle/>
          <a:p>
            <a:r>
              <a:rPr lang="en-US" b="1" dirty="0"/>
              <a:t> </a:t>
            </a:r>
            <a:r>
              <a:rPr lang="en-US" b="1" dirty="0" smtClean="0"/>
              <a:t>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774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A90FED-C06D-414C-A315-7813AF0FC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687" y="1935480"/>
            <a:ext cx="10442713" cy="4520738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Definition:</a:t>
            </a:r>
          </a:p>
          <a:p>
            <a:pPr marL="0" indent="0" algn="just"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Epistemology is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branch of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philosophy concerned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with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knowledge. </a:t>
            </a:r>
          </a:p>
          <a:p>
            <a:pPr marL="0" indent="0" algn="just"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Epistemologists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study the nature, origin, and scope of knowledge, epistemic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justification, the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rationality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of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belief,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various related issues. Epistemology is considered one of the four main branches of philosophy, along with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ethics, logic and metaphysics. The term ‘’Epistemology comes form the Greek ‘’episteme’’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“logos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,”. Episteme means “knowledge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understanding or acquaintance”,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while ‘’logos’’ means, “study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science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theory, argument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 reason”,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 we can say ‘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’epistemology’’ is the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study or theory of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knowledge.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0F2B36-53C5-47C8-AC7E-576147B3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964" y="704088"/>
            <a:ext cx="10270435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Epistemology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78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A90FED-C06D-414C-A315-7813AF0FC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687" y="1935480"/>
            <a:ext cx="10442713" cy="492252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Epistemology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aims to answer questions such as:</a:t>
            </a:r>
          </a:p>
          <a:p>
            <a:pPr marL="0" indent="0" algn="just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Question of Origin: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What is knowledge? What is the sources of knowledge? Where does genuine knowledge come from? How is knowledge come from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 algn="just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Question of Appearance Versus Reality: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dirty="0"/>
              <a:t>What is the nature of knowledge? Is there a real world out side the mind, and if so can we know it?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en-US" sz="3200" b="1" dirty="0"/>
          </a:p>
          <a:p>
            <a:pPr algn="just">
              <a:buFont typeface="Courier New" pitchFamily="49" charset="0"/>
              <a:buChar char="o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0F2B36-53C5-47C8-AC7E-576147B3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964" y="704088"/>
            <a:ext cx="10270435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Epistemology </a:t>
            </a:r>
            <a:r>
              <a:rPr lang="en-US" b="1" dirty="0" err="1" smtClean="0"/>
              <a:t>Cont</a:t>
            </a:r>
            <a:r>
              <a:rPr lang="en-US" b="1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1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A90FED-C06D-414C-A315-7813AF0FC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687" y="1935480"/>
            <a:ext cx="10442713" cy="49225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Question of Testing Truth and Verification: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Is our knowledge valid? How do we distinguish truth from error? What makes justified belief justified. </a:t>
            </a:r>
            <a:r>
              <a:rPr lang="en-US" sz="3200" b="1" dirty="0" smtClean="0"/>
              <a:t> </a:t>
            </a:r>
          </a:p>
          <a:p>
            <a:pPr marL="0" indent="0" algn="just">
              <a:buNone/>
            </a:pPr>
            <a:endParaRPr lang="en-US" sz="2800" b="1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0F2B36-53C5-47C8-AC7E-576147B3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964" y="704088"/>
            <a:ext cx="10270435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Epistemology </a:t>
            </a:r>
            <a:r>
              <a:rPr lang="en-US" b="1" dirty="0" err="1" smtClean="0"/>
              <a:t>Cont</a:t>
            </a:r>
            <a:r>
              <a:rPr lang="en-US" b="1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961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A90FED-C06D-414C-A315-7813AF0FC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687" y="1935480"/>
            <a:ext cx="10442713" cy="438912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Definition and types of knowledge:</a:t>
            </a:r>
          </a:p>
          <a:p>
            <a:pPr marL="0" indent="0" algn="just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Nearly all debates in epistemology are in some way related to knowledge. Most generally, "knowledge" is a familiarity, awareness, or understanding of someone or something, which might include; 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Facts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Skills &amp;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Objects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0F2B36-53C5-47C8-AC7E-576147B3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964" y="704088"/>
            <a:ext cx="10270435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Knowledge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448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A90FED-C06D-414C-A315-7813AF0FC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687" y="1935480"/>
            <a:ext cx="10442713" cy="4389120"/>
          </a:xfrm>
        </p:spPr>
        <p:txBody>
          <a:bodyPr>
            <a:noAutofit/>
          </a:bodyPr>
          <a:lstStyle/>
          <a:p>
            <a:pPr marL="571500" indent="-571500" algn="just">
              <a:buAutoNum type="romanLcParenBoth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Propositional knowledge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(Facts)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"knowing that"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(knowing the truth of propositions), 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(ii)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Procedural knowledge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(Skills)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"knowing how"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(understanding how to perform certain actions), 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(iii)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Acquaintance knowledge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(Objects)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"knowing by acquaintance"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(directly perceiving an object, being familiar with it, or otherwise coming into contact with it).</a:t>
            </a:r>
          </a:p>
          <a:p>
            <a:pPr marL="0" indent="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0F2B36-53C5-47C8-AC7E-576147B3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964" y="704088"/>
            <a:ext cx="10270435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Types of Knowledge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50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1_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3.xml><?xml version="1.0" encoding="utf-8"?>
<a:theme xmlns:a="http://schemas.openxmlformats.org/drawingml/2006/main" name="2_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4.xml><?xml version="1.0" encoding="utf-8"?>
<a:theme xmlns:a="http://schemas.openxmlformats.org/drawingml/2006/main" name="3_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ppt/theme/theme5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tf00001054</Template>
  <TotalTime>6113</TotalTime>
  <Words>1297</Words>
  <Application>Microsoft Office PowerPoint</Application>
  <PresentationFormat>Widescreen</PresentationFormat>
  <Paragraphs>225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28</vt:i4>
      </vt:variant>
    </vt:vector>
  </HeadingPairs>
  <TitlesOfParts>
    <vt:vector size="40" baseType="lpstr">
      <vt:lpstr>Arial</vt:lpstr>
      <vt:lpstr>Book Antiqua</vt:lpstr>
      <vt:lpstr>Calibri</vt:lpstr>
      <vt:lpstr>Courier New</vt:lpstr>
      <vt:lpstr>Times New Roman</vt:lpstr>
      <vt:lpstr>Trebuchet MS</vt:lpstr>
      <vt:lpstr>Wingdings</vt:lpstr>
      <vt:lpstr>1_Berlin</vt:lpstr>
      <vt:lpstr>Berlin</vt:lpstr>
      <vt:lpstr>2_Berlin</vt:lpstr>
      <vt:lpstr>3_Berlin</vt:lpstr>
      <vt:lpstr>Hardcover</vt:lpstr>
      <vt:lpstr>PowerPoint Presentation</vt:lpstr>
      <vt:lpstr>PowerPoint Presentation</vt:lpstr>
      <vt:lpstr> List of Content</vt:lpstr>
      <vt:lpstr> Objectives</vt:lpstr>
      <vt:lpstr>Epistemology</vt:lpstr>
      <vt:lpstr>Epistemology Cont…</vt:lpstr>
      <vt:lpstr>Epistemology Cont…</vt:lpstr>
      <vt:lpstr>Knowledge</vt:lpstr>
      <vt:lpstr>Types of Knowledge</vt:lpstr>
      <vt:lpstr>Types of Knowledge Cont…</vt:lpstr>
      <vt:lpstr>Other Types of Knowledge</vt:lpstr>
      <vt:lpstr>Other Types of Knowledge Cont…</vt:lpstr>
      <vt:lpstr>Elements of Knowledge</vt:lpstr>
      <vt:lpstr>Source of Knowledge</vt:lpstr>
      <vt:lpstr>Source of Knowledge Cont…</vt:lpstr>
      <vt:lpstr>Source of Knowledge Cont…</vt:lpstr>
      <vt:lpstr>Source of Knowledge Cont…</vt:lpstr>
      <vt:lpstr>Source of Knowledge Cont…</vt:lpstr>
      <vt:lpstr>Proposition</vt:lpstr>
      <vt:lpstr>Types of Proposition</vt:lpstr>
      <vt:lpstr>Logic or Method of Establishing Truth</vt:lpstr>
      <vt:lpstr>Testing Criteria for Proposition</vt:lpstr>
      <vt:lpstr>Theories of Truth</vt:lpstr>
      <vt:lpstr>Theories of Truth Cont…</vt:lpstr>
      <vt:lpstr>Theories of Truth Cont…</vt:lpstr>
      <vt:lpstr>Theories of Truth Cont…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ABC</dc:creator>
  <cp:lastModifiedBy>DR RIFFAT</cp:lastModifiedBy>
  <cp:revision>3596</cp:revision>
  <dcterms:created xsi:type="dcterms:W3CDTF">2018-08-28T16:51:53Z</dcterms:created>
  <dcterms:modified xsi:type="dcterms:W3CDTF">2021-06-15T07:24:17Z</dcterms:modified>
</cp:coreProperties>
</file>