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5" r:id="rId4"/>
    <p:sldId id="294" r:id="rId5"/>
    <p:sldId id="293" r:id="rId6"/>
    <p:sldId id="258" r:id="rId7"/>
    <p:sldId id="259" r:id="rId8"/>
    <p:sldId id="260" r:id="rId9"/>
    <p:sldId id="276" r:id="rId10"/>
    <p:sldId id="261" r:id="rId11"/>
    <p:sldId id="262" r:id="rId12"/>
    <p:sldId id="295" r:id="rId13"/>
    <p:sldId id="263" r:id="rId14"/>
    <p:sldId id="264" r:id="rId15"/>
    <p:sldId id="265" r:id="rId16"/>
    <p:sldId id="277" r:id="rId17"/>
    <p:sldId id="266" r:id="rId18"/>
    <p:sldId id="296" r:id="rId19"/>
    <p:sldId id="267" r:id="rId20"/>
    <p:sldId id="268" r:id="rId21"/>
    <p:sldId id="269" r:id="rId22"/>
    <p:sldId id="297" r:id="rId23"/>
    <p:sldId id="270" r:id="rId24"/>
    <p:sldId id="298" r:id="rId25"/>
    <p:sldId id="278" r:id="rId26"/>
    <p:sldId id="271" r:id="rId27"/>
    <p:sldId id="272" r:id="rId28"/>
    <p:sldId id="273" r:id="rId29"/>
    <p:sldId id="299" r:id="rId30"/>
    <p:sldId id="279" r:id="rId31"/>
    <p:sldId id="274" r:id="rId32"/>
    <p:sldId id="280" r:id="rId33"/>
    <p:sldId id="281" r:id="rId34"/>
    <p:sldId id="282" r:id="rId35"/>
    <p:sldId id="283" r:id="rId36"/>
    <p:sldId id="284" r:id="rId37"/>
    <p:sldId id="287" r:id="rId38"/>
    <p:sldId id="301" r:id="rId39"/>
    <p:sldId id="300" r:id="rId40"/>
    <p:sldId id="285" r:id="rId41"/>
    <p:sldId id="286" r:id="rId42"/>
    <p:sldId id="288" r:id="rId43"/>
    <p:sldId id="289" r:id="rId44"/>
    <p:sldId id="291" r:id="rId45"/>
    <p:sldId id="292"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0DD440A-E0DD-4ACB-AEDF-2DAECC25F75C}" type="datetimeFigureOut">
              <a:rPr lang="en-US" smtClean="0"/>
              <a:pPr/>
              <a:t>18-Mar-20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43669-0372-42BA-BC0D-E29D22E8397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DD440A-E0DD-4ACB-AEDF-2DAECC25F75C}" type="datetimeFigureOut">
              <a:rPr lang="en-US" smtClean="0"/>
              <a:pPr/>
              <a:t>18-Mar-20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43669-0372-42BA-BC0D-E29D22E839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DD440A-E0DD-4ACB-AEDF-2DAECC25F75C}" type="datetimeFigureOut">
              <a:rPr lang="en-US" smtClean="0"/>
              <a:pPr/>
              <a:t>18-Mar-20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43669-0372-42BA-BC0D-E29D22E8397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DD440A-E0DD-4ACB-AEDF-2DAECC25F75C}" type="datetimeFigureOut">
              <a:rPr lang="en-US" smtClean="0"/>
              <a:pPr/>
              <a:t>18-Mar-20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43669-0372-42BA-BC0D-E29D22E839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A0DD440A-E0DD-4ACB-AEDF-2DAECC25F75C}" type="datetimeFigureOut">
              <a:rPr lang="en-US" smtClean="0"/>
              <a:pPr/>
              <a:t>18-Mar-20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43669-0372-42BA-BC0D-E29D22E8397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DD440A-E0DD-4ACB-AEDF-2DAECC25F75C}" type="datetimeFigureOut">
              <a:rPr lang="en-US" smtClean="0"/>
              <a:pPr/>
              <a:t>18-Mar-20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343669-0372-42BA-BC0D-E29D22E83977}"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DD440A-E0DD-4ACB-AEDF-2DAECC25F75C}" type="datetimeFigureOut">
              <a:rPr lang="en-US" smtClean="0"/>
              <a:pPr/>
              <a:t>18-Mar-20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343669-0372-42BA-BC0D-E29D22E8397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DD440A-E0DD-4ACB-AEDF-2DAECC25F75C}" type="datetimeFigureOut">
              <a:rPr lang="en-US" smtClean="0"/>
              <a:pPr/>
              <a:t>18-Mar-20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343669-0372-42BA-BC0D-E29D22E839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DD440A-E0DD-4ACB-AEDF-2DAECC25F75C}" type="datetimeFigureOut">
              <a:rPr lang="en-US" smtClean="0"/>
              <a:pPr/>
              <a:t>18-Mar-20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343669-0372-42BA-BC0D-E29D22E839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A0DD440A-E0DD-4ACB-AEDF-2DAECC25F75C}" type="datetimeFigureOut">
              <a:rPr lang="en-US" smtClean="0"/>
              <a:pPr/>
              <a:t>18-Mar-20</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CD343669-0372-42BA-BC0D-E29D22E8397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DD440A-E0DD-4ACB-AEDF-2DAECC25F75C}" type="datetimeFigureOut">
              <a:rPr lang="en-US" smtClean="0"/>
              <a:pPr/>
              <a:t>18-Mar-20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343669-0372-42BA-BC0D-E29D22E8397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A0DD440A-E0DD-4ACB-AEDF-2DAECC25F75C}" type="datetimeFigureOut">
              <a:rPr lang="en-US" smtClean="0"/>
              <a:pPr/>
              <a:t>18-Mar-20</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CD343669-0372-42BA-BC0D-E29D22E8397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Laser therapy</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3657600"/>
            <a:ext cx="4953000" cy="2971800"/>
          </a:xfrm>
          <a:prstGeom prst="rect">
            <a:avLst/>
          </a:prstGeom>
        </p:spPr>
      </p:pic>
    </p:spTree>
    <p:extLst>
      <p:ext uri="{BB962C8B-B14F-4D97-AF65-F5344CB8AC3E}">
        <p14:creationId xmlns:p14="http://schemas.microsoft.com/office/powerpoint/2010/main" val="16208922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304800"/>
            <a:ext cx="9144000" cy="4572000"/>
          </a:xfrm>
        </p:spPr>
        <p:txBody>
          <a:bodyPr>
            <a:noAutofit/>
          </a:bodyPr>
          <a:lstStyle/>
          <a:p>
            <a:pPr>
              <a:buFont typeface="Arial" pitchFamily="34" charset="0"/>
              <a:buChar char="•"/>
            </a:pPr>
            <a:r>
              <a:rPr lang="en-US" sz="2400" dirty="0" smtClean="0"/>
              <a:t>Electrons as the cloud of negative charge around the nucleus</a:t>
            </a:r>
          </a:p>
          <a:p>
            <a:pPr>
              <a:buFont typeface="Arial" pitchFamily="34" charset="0"/>
              <a:buChar char="•"/>
            </a:pPr>
            <a:r>
              <a:rPr lang="en-US" sz="2400" dirty="0" smtClean="0"/>
              <a:t>According to quantum theory electrons occupy certain energy levels around the nucleus</a:t>
            </a:r>
          </a:p>
          <a:p>
            <a:pPr>
              <a:buFont typeface="Arial" pitchFamily="34" charset="0"/>
              <a:buChar char="•"/>
            </a:pPr>
            <a:r>
              <a:rPr lang="en-US" sz="2400" dirty="0" smtClean="0"/>
              <a:t>Under normal circumstances ,electrons of atoms remains in lowest energy levels i.e.  At the resting or ground state</a:t>
            </a:r>
          </a:p>
          <a:p>
            <a:pPr>
              <a:buFont typeface="Arial" pitchFamily="34" charset="0"/>
              <a:buChar char="•"/>
            </a:pPr>
            <a:r>
              <a:rPr lang="en-US" sz="2400" dirty="0" smtClean="0"/>
              <a:t>If enough energy is added, the electron gain energy n become negatively charge and nucleus become positively charge</a:t>
            </a:r>
          </a:p>
          <a:p>
            <a:pPr>
              <a:buFont typeface="Arial" pitchFamily="34" charset="0"/>
              <a:buChar char="•"/>
            </a:pPr>
            <a:r>
              <a:rPr lang="en-US" sz="2400" dirty="0" smtClean="0"/>
              <a:t>Then electron tends to  return to a lower energy stat. the quantum energy is expressed in electron volts </a:t>
            </a:r>
            <a:endParaRPr lang="en-US" sz="2400" dirty="0"/>
          </a:p>
          <a:p>
            <a:pPr>
              <a:buFont typeface="Arial" pitchFamily="34" charset="0"/>
              <a:buChar char="•"/>
            </a:pPr>
            <a:r>
              <a:rPr lang="en-US" sz="2400" dirty="0" smtClean="0"/>
              <a:t>Greater the quantum energy ; lesser will be the  wavelength</a:t>
            </a:r>
          </a:p>
          <a:p>
            <a:pPr>
              <a:buFont typeface="Arial" pitchFamily="34" charset="0"/>
              <a:buChar char="•"/>
            </a:pPr>
            <a:r>
              <a:rPr lang="en-US" sz="2400" dirty="0" smtClean="0"/>
              <a:t>A large no. of  atoms  with the electrons in the excited state can lead to amplification since one photon release a second and these two can release more and so on.</a:t>
            </a:r>
            <a:endParaRPr lang="en-US" sz="2400" dirty="0"/>
          </a:p>
        </p:txBody>
      </p:sp>
    </p:spTree>
    <p:extLst>
      <p:ext uri="{BB962C8B-B14F-4D97-AF65-F5344CB8AC3E}">
        <p14:creationId xmlns:p14="http://schemas.microsoft.com/office/powerpoint/2010/main" val="1460460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 for laser production</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sz="2400" dirty="0" smtClean="0"/>
              <a:t>For the production of a laser radiation, the  device must consist of the following component:</a:t>
            </a:r>
          </a:p>
          <a:p>
            <a:pPr>
              <a:buFont typeface="+mj-lt"/>
              <a:buAutoNum type="arabicPeriod"/>
            </a:pPr>
            <a:r>
              <a:rPr lang="en-US" sz="2400" dirty="0" smtClean="0"/>
              <a:t>Lasing medium</a:t>
            </a:r>
          </a:p>
          <a:p>
            <a:pPr>
              <a:buFont typeface="+mj-lt"/>
              <a:buAutoNum type="arabicPeriod"/>
            </a:pPr>
            <a:r>
              <a:rPr lang="en-US" sz="2400" dirty="0" smtClean="0"/>
              <a:t>Resonating chamber</a:t>
            </a:r>
          </a:p>
          <a:p>
            <a:pPr>
              <a:buFont typeface="+mj-lt"/>
              <a:buAutoNum type="arabicPeriod"/>
            </a:pPr>
            <a:r>
              <a:rPr lang="en-US" sz="2400" dirty="0" smtClean="0"/>
              <a:t>Energy source</a:t>
            </a:r>
            <a:endParaRPr lang="en-US" sz="2400" dirty="0"/>
          </a:p>
        </p:txBody>
      </p:sp>
    </p:spTree>
    <p:extLst>
      <p:ext uri="{BB962C8B-B14F-4D97-AF65-F5344CB8AC3E}">
        <p14:creationId xmlns:p14="http://schemas.microsoft.com/office/powerpoint/2010/main" val="1467547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504156"/>
            <a:ext cx="6019800" cy="3144044"/>
          </a:xfrm>
        </p:spPr>
      </p:pic>
    </p:spTree>
    <p:extLst>
      <p:ext uri="{BB962C8B-B14F-4D97-AF65-F5344CB8AC3E}">
        <p14:creationId xmlns:p14="http://schemas.microsoft.com/office/powerpoint/2010/main" val="2609744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Lasing medium</a:t>
            </a:r>
            <a:endParaRPr lang="en-US" dirty="0"/>
          </a:p>
        </p:txBody>
      </p:sp>
      <p:sp>
        <p:nvSpPr>
          <p:cNvPr id="3" name="Content Placeholder 2"/>
          <p:cNvSpPr>
            <a:spLocks noGrp="1"/>
          </p:cNvSpPr>
          <p:nvPr>
            <p:ph idx="1"/>
          </p:nvPr>
        </p:nvSpPr>
        <p:spPr/>
        <p:txBody>
          <a:bodyPr>
            <a:noAutofit/>
          </a:bodyPr>
          <a:lstStyle/>
          <a:p>
            <a:pPr>
              <a:buFont typeface="Arial" pitchFamily="34" charset="0"/>
              <a:buChar char="•"/>
            </a:pPr>
            <a:r>
              <a:rPr lang="en-US" sz="2400" dirty="0" smtClean="0"/>
              <a:t>The material which is capable of producing laser is known as lasing medium</a:t>
            </a:r>
          </a:p>
          <a:p>
            <a:pPr>
              <a:buFont typeface="Arial" pitchFamily="34" charset="0"/>
              <a:buChar char="•"/>
            </a:pPr>
            <a:r>
              <a:rPr lang="en-US" sz="2400" dirty="0" smtClean="0"/>
              <a:t>It can absorb energy from the external source and then gives off its excess energy as photons of light</a:t>
            </a:r>
          </a:p>
          <a:p>
            <a:pPr>
              <a:buFont typeface="Arial" pitchFamily="34" charset="0"/>
              <a:buChar char="•"/>
            </a:pPr>
            <a:r>
              <a:rPr lang="en-US" sz="2400" dirty="0" smtClean="0"/>
              <a:t>Lasing medium could be solid crystal, or semi conductor, liquid or gas.</a:t>
            </a:r>
          </a:p>
          <a:p>
            <a:pPr>
              <a:buFont typeface="Arial" pitchFamily="34" charset="0"/>
              <a:buChar char="•"/>
            </a:pPr>
            <a:r>
              <a:rPr lang="en-US" sz="2400" dirty="0" smtClean="0"/>
              <a:t>The lasing medium in low intensity or cold laser are either helium-neon(He-Ne)</a:t>
            </a:r>
          </a:p>
          <a:p>
            <a:pPr>
              <a:buFont typeface="Arial" pitchFamily="34" charset="0"/>
              <a:buChar char="•"/>
            </a:pPr>
            <a:r>
              <a:rPr lang="en-US" sz="2400" dirty="0" smtClean="0"/>
              <a:t>Or semiconductor, i.e. gallium-arsenide(</a:t>
            </a:r>
            <a:r>
              <a:rPr lang="en-US" sz="2400" dirty="0" err="1" smtClean="0"/>
              <a:t>Ga_As</a:t>
            </a:r>
            <a:r>
              <a:rPr lang="en-US" sz="2400" dirty="0" smtClean="0"/>
              <a:t>)</a:t>
            </a:r>
            <a:endParaRPr lang="en-US" sz="2400" dirty="0"/>
          </a:p>
        </p:txBody>
      </p:sp>
    </p:spTree>
    <p:extLst>
      <p:ext uri="{BB962C8B-B14F-4D97-AF65-F5344CB8AC3E}">
        <p14:creationId xmlns:p14="http://schemas.microsoft.com/office/powerpoint/2010/main" val="4115357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Resonating chamber</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sz="2400" dirty="0" smtClean="0"/>
              <a:t>The resonating chamber contains the lasing medium which is surrounded by two parallel mirrors on either ends.</a:t>
            </a:r>
          </a:p>
          <a:p>
            <a:pPr>
              <a:buFont typeface="Arial" pitchFamily="34" charset="0"/>
              <a:buChar char="•"/>
            </a:pPr>
            <a:r>
              <a:rPr lang="en-US" sz="2400" dirty="0" smtClean="0"/>
              <a:t>One of the mirror has 100% reflectance while the other has slightly less reflectance. </a:t>
            </a:r>
          </a:p>
          <a:p>
            <a:pPr>
              <a:buFont typeface="Arial" pitchFamily="34" charset="0"/>
              <a:buChar char="•"/>
            </a:pPr>
            <a:r>
              <a:rPr lang="en-US" sz="2400" dirty="0" smtClean="0"/>
              <a:t>The mirror with slightly less reflectance serves as an output device which allows some of the photons to escape through it</a:t>
            </a:r>
          </a:p>
          <a:p>
            <a:pPr>
              <a:buFont typeface="Arial" pitchFamily="34" charset="0"/>
              <a:buChar char="•"/>
            </a:pPr>
            <a:endParaRPr lang="en-US" sz="2400" dirty="0"/>
          </a:p>
        </p:txBody>
      </p:sp>
    </p:spTree>
    <p:extLst>
      <p:ext uri="{BB962C8B-B14F-4D97-AF65-F5344CB8AC3E}">
        <p14:creationId xmlns:p14="http://schemas.microsoft.com/office/powerpoint/2010/main" val="26459215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source</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sz="2400" dirty="0" smtClean="0"/>
              <a:t>A flashgun is used to excite the electrons of the lasing medium.</a:t>
            </a:r>
          </a:p>
          <a:p>
            <a:pPr>
              <a:buFont typeface="Arial" pitchFamily="34" charset="0"/>
              <a:buChar char="•"/>
            </a:pPr>
            <a:r>
              <a:rPr lang="en-US" sz="2400" dirty="0" smtClean="0"/>
              <a:t>The source of flashgun is usually current electricity</a:t>
            </a:r>
            <a:endParaRPr lang="en-US" sz="2400" dirty="0"/>
          </a:p>
        </p:txBody>
      </p:sp>
    </p:spTree>
    <p:extLst>
      <p:ext uri="{BB962C8B-B14F-4D97-AF65-F5344CB8AC3E}">
        <p14:creationId xmlns:p14="http://schemas.microsoft.com/office/powerpoint/2010/main" val="1214485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laser</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393487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400" dirty="0" smtClean="0"/>
              <a:t>Various types of lasers are available now a days. The commonly used are</a:t>
            </a:r>
          </a:p>
          <a:p>
            <a:pPr>
              <a:buFont typeface="+mj-lt"/>
              <a:buAutoNum type="arabicPeriod"/>
            </a:pPr>
            <a:r>
              <a:rPr lang="en-US" sz="2400" dirty="0" smtClean="0"/>
              <a:t>Ruby laser( or crystal laser)</a:t>
            </a:r>
          </a:p>
          <a:p>
            <a:pPr>
              <a:buFont typeface="+mj-lt"/>
              <a:buAutoNum type="arabicPeriod"/>
            </a:pPr>
            <a:r>
              <a:rPr lang="en-US" sz="2400" dirty="0" smtClean="0"/>
              <a:t>Helium-neon laser( gas laser)</a:t>
            </a:r>
          </a:p>
          <a:p>
            <a:pPr>
              <a:buFont typeface="+mj-lt"/>
              <a:buAutoNum type="arabicPeriod"/>
            </a:pPr>
            <a:r>
              <a:rPr lang="en-US" sz="2400" dirty="0" smtClean="0"/>
              <a:t>Diode laser( or semi conductor laser) </a:t>
            </a:r>
            <a:endParaRPr lang="en-US" sz="2400" dirty="0"/>
          </a:p>
        </p:txBody>
      </p:sp>
    </p:spTree>
    <p:extLst>
      <p:ext uri="{BB962C8B-B14F-4D97-AF65-F5344CB8AC3E}">
        <p14:creationId xmlns:p14="http://schemas.microsoft.com/office/powerpoint/2010/main" val="20897270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443"/>
            <a:ext cx="9144000" cy="5785113"/>
          </a:xfrm>
          <a:prstGeom prst="rect">
            <a:avLst/>
          </a:prstGeom>
        </p:spPr>
      </p:pic>
    </p:spTree>
    <p:extLst>
      <p:ext uri="{BB962C8B-B14F-4D97-AF65-F5344CB8AC3E}">
        <p14:creationId xmlns:p14="http://schemas.microsoft.com/office/powerpoint/2010/main" val="3611345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RUBY LASER( OR CRYSTAL LASER)</a:t>
            </a:r>
            <a:endParaRPr lang="en-US" b="1" dirty="0"/>
          </a:p>
        </p:txBody>
      </p:sp>
      <p:sp>
        <p:nvSpPr>
          <p:cNvPr id="3" name="Content Placeholder 2"/>
          <p:cNvSpPr>
            <a:spLocks noGrp="1"/>
          </p:cNvSpPr>
          <p:nvPr>
            <p:ph idx="1"/>
          </p:nvPr>
        </p:nvSpPr>
        <p:spPr>
          <a:xfrm>
            <a:off x="152400" y="1100628"/>
            <a:ext cx="8610600" cy="3579849"/>
          </a:xfrm>
        </p:spPr>
        <p:txBody>
          <a:bodyPr>
            <a:noAutofit/>
          </a:bodyPr>
          <a:lstStyle/>
          <a:p>
            <a:pPr>
              <a:buFont typeface="Arial" pitchFamily="34" charset="0"/>
              <a:buChar char="•"/>
            </a:pPr>
            <a:r>
              <a:rPr lang="en-US" sz="2400" dirty="0" smtClean="0"/>
              <a:t>It contain synthetic laser as lasing material</a:t>
            </a:r>
          </a:p>
          <a:p>
            <a:pPr>
              <a:buFont typeface="Arial" pitchFamily="34" charset="0"/>
              <a:buChar char="•"/>
            </a:pPr>
            <a:r>
              <a:rPr lang="en-US" sz="2400" dirty="0" smtClean="0"/>
              <a:t>Synthetic medium(</a:t>
            </a:r>
            <a:r>
              <a:rPr lang="en-US" sz="2400" dirty="0" err="1" smtClean="0"/>
              <a:t>aluminium</a:t>
            </a:r>
            <a:r>
              <a:rPr lang="en-US" sz="2400" dirty="0" smtClean="0"/>
              <a:t> oxide and chromium) are used rather than the natural one to ensure purity of the medium- ensures physical characteristics of laser</a:t>
            </a:r>
          </a:p>
          <a:p>
            <a:pPr>
              <a:buFont typeface="Arial" pitchFamily="34" charset="0"/>
              <a:buChar char="•"/>
            </a:pPr>
            <a:r>
              <a:rPr lang="en-US" sz="2400" dirty="0" err="1" smtClean="0"/>
              <a:t>Aluminium</a:t>
            </a:r>
            <a:r>
              <a:rPr lang="en-US" sz="2400" dirty="0" smtClean="0"/>
              <a:t> oxide with the traces of chromium oxide forms a </a:t>
            </a:r>
            <a:r>
              <a:rPr lang="en-US" sz="2400" dirty="0" smtClean="0">
                <a:solidFill>
                  <a:srgbClr val="FF0000"/>
                </a:solidFill>
              </a:rPr>
              <a:t>10 cm long and 1 cm </a:t>
            </a:r>
            <a:r>
              <a:rPr lang="en-US" sz="2400" dirty="0" smtClean="0"/>
              <a:t>wide synthetic ruby rod</a:t>
            </a:r>
          </a:p>
          <a:p>
            <a:pPr>
              <a:buFont typeface="Arial" pitchFamily="34" charset="0"/>
              <a:buChar char="•"/>
            </a:pPr>
            <a:r>
              <a:rPr lang="en-US" sz="2400" dirty="0" smtClean="0"/>
              <a:t>A helical electric discharge tube containing xenon tube is wound around the ruby rod</a:t>
            </a:r>
          </a:p>
          <a:p>
            <a:pPr>
              <a:buFont typeface="Arial" pitchFamily="34" charset="0"/>
              <a:buChar char="•"/>
            </a:pPr>
            <a:r>
              <a:rPr lang="en-US" sz="2400" dirty="0" smtClean="0"/>
              <a:t>Both ends are made reflecting by silvering the surfaces with one end 100% reflection and other slightly less</a:t>
            </a:r>
          </a:p>
          <a:p>
            <a:pPr>
              <a:buFont typeface="Arial" pitchFamily="34" charset="0"/>
              <a:buChar char="•"/>
            </a:pPr>
            <a:r>
              <a:rPr lang="en-US" sz="2400" dirty="0" smtClean="0"/>
              <a:t>The xenon tube is used to give intense flash of white light which excites the ruby molecules and raises the electron to a high energy levels</a:t>
            </a:r>
          </a:p>
          <a:p>
            <a:pPr>
              <a:buFont typeface="Arial" pitchFamily="34" charset="0"/>
              <a:buChar char="•"/>
            </a:pPr>
            <a:endParaRPr lang="en-US" sz="2400" dirty="0"/>
          </a:p>
        </p:txBody>
      </p:sp>
    </p:spTree>
    <p:extLst>
      <p:ext uri="{BB962C8B-B14F-4D97-AF65-F5344CB8AC3E}">
        <p14:creationId xmlns:p14="http://schemas.microsoft.com/office/powerpoint/2010/main" val="886885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838200" y="990600"/>
            <a:ext cx="7520940" cy="4267200"/>
          </a:xfrm>
        </p:spPr>
        <p:txBody>
          <a:bodyPr>
            <a:noAutofit/>
          </a:bodyPr>
          <a:lstStyle/>
          <a:p>
            <a:r>
              <a:rPr lang="en-US" sz="2000" dirty="0" smtClean="0"/>
              <a:t>LASER  means</a:t>
            </a:r>
          </a:p>
          <a:p>
            <a:pPr>
              <a:buFont typeface="Arial" pitchFamily="34" charset="0"/>
              <a:buChar char="•"/>
            </a:pPr>
            <a:r>
              <a:rPr lang="en-US" sz="2000" dirty="0" smtClean="0"/>
              <a:t>Light  Amplification of Stimulated Emission of Radiation</a:t>
            </a:r>
          </a:p>
          <a:p>
            <a:pPr>
              <a:buFont typeface="Arial" pitchFamily="34" charset="0"/>
              <a:buChar char="•"/>
            </a:pPr>
            <a:r>
              <a:rPr lang="en-US" sz="2000" dirty="0" smtClean="0"/>
              <a:t>It refers to the production of  a beam  of a radiation which differs from the  ordinary light in several  ways</a:t>
            </a:r>
          </a:p>
          <a:p>
            <a:pPr>
              <a:buFont typeface="Arial" pitchFamily="34" charset="0"/>
              <a:buChar char="•"/>
            </a:pPr>
            <a:r>
              <a:rPr lang="en-US" sz="2000" dirty="0" smtClean="0"/>
              <a:t>Now a days , used in :</a:t>
            </a:r>
          </a:p>
          <a:p>
            <a:pPr>
              <a:buFont typeface="+mj-lt"/>
              <a:buAutoNum type="arabicPeriod"/>
            </a:pPr>
            <a:r>
              <a:rPr lang="en-US" sz="2000" dirty="0" smtClean="0"/>
              <a:t>Laser light shows</a:t>
            </a:r>
          </a:p>
          <a:p>
            <a:pPr>
              <a:buFont typeface="+mj-lt"/>
              <a:buAutoNum type="arabicPeriod"/>
            </a:pPr>
            <a:r>
              <a:rPr lang="en-US" sz="2000" dirty="0" smtClean="0"/>
              <a:t>Compact disc player</a:t>
            </a:r>
          </a:p>
          <a:p>
            <a:pPr>
              <a:buFont typeface="+mj-lt"/>
              <a:buAutoNum type="arabicPeriod"/>
            </a:pPr>
            <a:r>
              <a:rPr lang="en-US" sz="2000" dirty="0" smtClean="0"/>
              <a:t>Surgical incision</a:t>
            </a:r>
          </a:p>
          <a:p>
            <a:pPr>
              <a:buFont typeface="+mj-lt"/>
              <a:buAutoNum type="arabicPeriod"/>
            </a:pPr>
            <a:r>
              <a:rPr lang="en-US" sz="2000" dirty="0" smtClean="0"/>
              <a:t>Ophthalmology</a:t>
            </a:r>
          </a:p>
          <a:p>
            <a:pPr>
              <a:buFont typeface="+mj-lt"/>
              <a:buAutoNum type="arabicPeriod"/>
            </a:pPr>
            <a:r>
              <a:rPr lang="en-US" sz="2000" dirty="0" smtClean="0"/>
              <a:t>Gynecology</a:t>
            </a:r>
          </a:p>
          <a:p>
            <a:pPr>
              <a:buFont typeface="+mj-lt"/>
              <a:buAutoNum type="arabicPeriod"/>
            </a:pPr>
            <a:r>
              <a:rPr lang="en-US" sz="2000" dirty="0" smtClean="0"/>
              <a:t>Dermatology </a:t>
            </a:r>
          </a:p>
          <a:p>
            <a:pPr>
              <a:buFont typeface="+mj-lt"/>
              <a:buAutoNum type="arabicPeriod"/>
            </a:pPr>
            <a:r>
              <a:rPr lang="en-US" sz="2000" dirty="0" smtClean="0"/>
              <a:t>Physical therapy</a:t>
            </a:r>
          </a:p>
          <a:p>
            <a:pPr>
              <a:buFont typeface="+mj-lt"/>
              <a:buAutoNum type="arabicPeriod"/>
            </a:pPr>
            <a:endParaRPr lang="en-US" sz="2000" dirty="0" smtClean="0"/>
          </a:p>
          <a:p>
            <a:pPr>
              <a:buFont typeface="+mj-lt"/>
              <a:buAutoNum type="arabicPeriod"/>
            </a:pPr>
            <a:endParaRPr lang="en-US" sz="2000" dirty="0" smtClean="0"/>
          </a:p>
          <a:p>
            <a:pPr>
              <a:buFont typeface="Arial" pitchFamily="34" charset="0"/>
              <a:buChar char="•"/>
            </a:pPr>
            <a:endParaRPr lang="en-US" sz="2000" dirty="0"/>
          </a:p>
        </p:txBody>
      </p:sp>
    </p:spTree>
    <p:extLst>
      <p:ext uri="{BB962C8B-B14F-4D97-AF65-F5344CB8AC3E}">
        <p14:creationId xmlns:p14="http://schemas.microsoft.com/office/powerpoint/2010/main" val="5184248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381000"/>
            <a:ext cx="7810500" cy="3579849"/>
          </a:xfrm>
        </p:spPr>
        <p:txBody>
          <a:bodyPr>
            <a:noAutofit/>
          </a:bodyPr>
          <a:lstStyle/>
          <a:p>
            <a:pPr>
              <a:buFont typeface="Arial" pitchFamily="34" charset="0"/>
              <a:buChar char="•"/>
            </a:pPr>
            <a:r>
              <a:rPr lang="en-US" sz="2400" dirty="0" smtClean="0"/>
              <a:t>As the excited stat is unstable, the electron return to the ground by releasing a photon. This is known as </a:t>
            </a:r>
            <a:r>
              <a:rPr lang="en-US" sz="2400" i="1" u="sng" dirty="0" smtClean="0"/>
              <a:t>spontaneous emission</a:t>
            </a:r>
          </a:p>
          <a:p>
            <a:pPr>
              <a:buFont typeface="Arial" pitchFamily="34" charset="0"/>
              <a:buChar char="•"/>
            </a:pPr>
            <a:r>
              <a:rPr lang="en-US" sz="2400" dirty="0" smtClean="0"/>
              <a:t>The rate of supply of energy exceeds to a greater extent which leads to a large no of atoms at higher energy levels. This is known as </a:t>
            </a:r>
            <a:r>
              <a:rPr lang="en-US" sz="2400" i="1" u="sng" dirty="0" smtClean="0"/>
              <a:t>population inversions</a:t>
            </a:r>
          </a:p>
          <a:p>
            <a:pPr>
              <a:buFont typeface="Arial" pitchFamily="34" charset="0"/>
              <a:buChar char="•"/>
            </a:pPr>
            <a:r>
              <a:rPr lang="en-US" sz="2400" dirty="0" smtClean="0"/>
              <a:t>Atoms in their excited stat are encountered by photons and this leads to further stimulated emissions</a:t>
            </a:r>
          </a:p>
          <a:p>
            <a:pPr>
              <a:buFont typeface="Arial" pitchFamily="34" charset="0"/>
              <a:buChar char="•"/>
            </a:pPr>
            <a:r>
              <a:rPr lang="en-US" sz="2400" dirty="0" smtClean="0"/>
              <a:t>This excited electron falls to its resting  stat and gives off exactly same energy as that of photon which collide with it( photon of </a:t>
            </a:r>
            <a:r>
              <a:rPr lang="en-US" sz="2400" dirty="0" smtClean="0">
                <a:solidFill>
                  <a:srgbClr val="FF0000"/>
                </a:solidFill>
              </a:rPr>
              <a:t>694.3nm</a:t>
            </a:r>
            <a:r>
              <a:rPr lang="en-US" sz="2400" dirty="0" smtClean="0"/>
              <a:t> wavelength)</a:t>
            </a:r>
          </a:p>
          <a:p>
            <a:pPr>
              <a:buFont typeface="Arial" pitchFamily="34" charset="0"/>
              <a:buChar char="•"/>
            </a:pPr>
            <a:r>
              <a:rPr lang="en-US" sz="2400" dirty="0" smtClean="0"/>
              <a:t>Hence a beam of red laser with a wavelength 694.3 nm is emitted</a:t>
            </a:r>
            <a:endParaRPr lang="en-US" sz="2400" dirty="0"/>
          </a:p>
        </p:txBody>
      </p:sp>
    </p:spTree>
    <p:extLst>
      <p:ext uri="{BB962C8B-B14F-4D97-AF65-F5344CB8AC3E}">
        <p14:creationId xmlns:p14="http://schemas.microsoft.com/office/powerpoint/2010/main" val="36747178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HELIUM-NEON LASER(GAS LASER)</a:t>
            </a:r>
            <a:endParaRPr lang="en-US" b="1" dirty="0"/>
          </a:p>
        </p:txBody>
      </p:sp>
      <p:sp>
        <p:nvSpPr>
          <p:cNvPr id="3" name="Content Placeholder 2"/>
          <p:cNvSpPr>
            <a:spLocks noGrp="1"/>
          </p:cNvSpPr>
          <p:nvPr>
            <p:ph idx="1"/>
          </p:nvPr>
        </p:nvSpPr>
        <p:spPr/>
        <p:txBody>
          <a:bodyPr>
            <a:noAutofit/>
          </a:bodyPr>
          <a:lstStyle/>
          <a:p>
            <a:pPr>
              <a:buFont typeface="Arial" pitchFamily="34" charset="0"/>
              <a:buChar char="•"/>
            </a:pPr>
            <a:r>
              <a:rPr lang="en-US" sz="2400" dirty="0" smtClean="0"/>
              <a:t>Gas laser consist of a mixture of primary helium and neon in a low pressure tube</a:t>
            </a:r>
          </a:p>
          <a:p>
            <a:pPr>
              <a:buFont typeface="Arial" pitchFamily="34" charset="0"/>
              <a:buChar char="•"/>
            </a:pPr>
            <a:r>
              <a:rPr lang="en-US" sz="2400" dirty="0" smtClean="0"/>
              <a:t>This low pressure tube is surrounded by flash gun which excites the atom to higher energy stat</a:t>
            </a:r>
          </a:p>
          <a:p>
            <a:pPr>
              <a:buFont typeface="Arial" pitchFamily="34" charset="0"/>
              <a:buChar char="•"/>
            </a:pPr>
            <a:r>
              <a:rPr lang="en-US" sz="2400" dirty="0" smtClean="0"/>
              <a:t>Thus photons released by the spontaneous emission and have a wavelength of</a:t>
            </a:r>
            <a:r>
              <a:rPr lang="en-US" sz="2400" dirty="0" smtClean="0">
                <a:solidFill>
                  <a:srgbClr val="FF0000"/>
                </a:solidFill>
              </a:rPr>
              <a:t> 632.8nm</a:t>
            </a:r>
          </a:p>
          <a:p>
            <a:pPr>
              <a:buFont typeface="Arial" pitchFamily="34" charset="0"/>
              <a:buChar char="•"/>
            </a:pPr>
            <a:r>
              <a:rPr lang="en-US" sz="2400" dirty="0" smtClean="0"/>
              <a:t>These photons reflect to and fro to the tube and collide with the atoms of higher energy levels</a:t>
            </a:r>
          </a:p>
          <a:p>
            <a:pPr>
              <a:buFont typeface="Arial" pitchFamily="34" charset="0"/>
              <a:buChar char="•"/>
            </a:pPr>
            <a:r>
              <a:rPr lang="en-US" sz="2400" dirty="0" smtClean="0"/>
              <a:t>This leads to stimulated emission with the release of similar photons</a:t>
            </a:r>
          </a:p>
          <a:p>
            <a:pPr>
              <a:buFont typeface="Arial" pitchFamily="34" charset="0"/>
              <a:buChar char="•"/>
            </a:pPr>
            <a:r>
              <a:rPr lang="en-US" sz="2400" dirty="0" smtClean="0"/>
              <a:t> intense beam of light emerges from the narrow partially </a:t>
            </a:r>
            <a:r>
              <a:rPr lang="en-US" sz="2400" dirty="0" err="1" smtClean="0"/>
              <a:t>transmissive</a:t>
            </a:r>
            <a:r>
              <a:rPr lang="en-US" sz="2400" dirty="0" smtClean="0"/>
              <a:t> which is red in </a:t>
            </a:r>
            <a:r>
              <a:rPr lang="en-US" sz="2400" dirty="0" err="1" smtClean="0"/>
              <a:t>colour</a:t>
            </a:r>
            <a:r>
              <a:rPr lang="en-US" sz="2400" dirty="0" smtClean="0"/>
              <a:t> and has a wavelength of  632.8nm</a:t>
            </a:r>
            <a:endParaRPr lang="en-US" sz="2400" dirty="0"/>
          </a:p>
        </p:txBody>
      </p:sp>
    </p:spTree>
    <p:extLst>
      <p:ext uri="{BB962C8B-B14F-4D97-AF65-F5344CB8AC3E}">
        <p14:creationId xmlns:p14="http://schemas.microsoft.com/office/powerpoint/2010/main" val="7735504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2089944"/>
            <a:ext cx="6145212" cy="2101056"/>
          </a:xfrm>
        </p:spPr>
      </p:pic>
    </p:spTree>
    <p:extLst>
      <p:ext uri="{BB962C8B-B14F-4D97-AF65-F5344CB8AC3E}">
        <p14:creationId xmlns:p14="http://schemas.microsoft.com/office/powerpoint/2010/main" val="3316477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DIODE LASER(OR SEMI CONDUCTOR LASER)</a:t>
            </a:r>
            <a:endParaRPr lang="en-US" b="1" dirty="0"/>
          </a:p>
        </p:txBody>
      </p:sp>
      <p:sp>
        <p:nvSpPr>
          <p:cNvPr id="3" name="Content Placeholder 2"/>
          <p:cNvSpPr>
            <a:spLocks noGrp="1"/>
          </p:cNvSpPr>
          <p:nvPr>
            <p:ph idx="1"/>
          </p:nvPr>
        </p:nvSpPr>
        <p:spPr>
          <a:xfrm>
            <a:off x="304800" y="1100628"/>
            <a:ext cx="8458200" cy="3579849"/>
          </a:xfrm>
        </p:spPr>
        <p:txBody>
          <a:bodyPr>
            <a:noAutofit/>
          </a:bodyPr>
          <a:lstStyle/>
          <a:p>
            <a:pPr>
              <a:buFont typeface="Arial" pitchFamily="34" charset="0"/>
              <a:buChar char="•"/>
            </a:pPr>
            <a:r>
              <a:rPr lang="en-US" sz="2000" dirty="0" smtClean="0"/>
              <a:t>Gallium and arsenide are used as a diode or semiconductor to produce an infra-red invisible laser with a wavelength of </a:t>
            </a:r>
            <a:r>
              <a:rPr lang="en-US" sz="2000" dirty="0" smtClean="0">
                <a:solidFill>
                  <a:srgbClr val="FF0000"/>
                </a:solidFill>
              </a:rPr>
              <a:t>904nm</a:t>
            </a:r>
          </a:p>
          <a:p>
            <a:pPr>
              <a:buFont typeface="Arial" pitchFamily="34" charset="0"/>
              <a:buChar char="•"/>
            </a:pPr>
            <a:r>
              <a:rPr lang="en-US" sz="2000" dirty="0" smtClean="0"/>
              <a:t>In these with an external electric potential, positively charged holes are thrown from the p type gallium-</a:t>
            </a:r>
            <a:r>
              <a:rPr lang="en-US" sz="2000" dirty="0" err="1" smtClean="0"/>
              <a:t>aluminium</a:t>
            </a:r>
            <a:r>
              <a:rPr lang="en-US" sz="2000" dirty="0" smtClean="0"/>
              <a:t>-arsenide layer into the active layer of  gallium-arsenide</a:t>
            </a:r>
          </a:p>
          <a:p>
            <a:pPr>
              <a:buFont typeface="Arial" pitchFamily="34" charset="0"/>
              <a:buChar char="•"/>
            </a:pPr>
            <a:r>
              <a:rPr lang="en-US" sz="2000" dirty="0" smtClean="0"/>
              <a:t>The negatively charged electron interact with the  active layer and thus photon of light is released</a:t>
            </a:r>
          </a:p>
          <a:p>
            <a:pPr>
              <a:buFont typeface="Arial" pitchFamily="34" charset="0"/>
              <a:buChar char="•"/>
            </a:pPr>
            <a:r>
              <a:rPr lang="en-US" sz="2000" dirty="0" smtClean="0"/>
              <a:t>The photons are reflected to and fro and emitted as a laser beam from one partially transparent end</a:t>
            </a:r>
          </a:p>
          <a:p>
            <a:pPr>
              <a:buFont typeface="Arial" pitchFamily="34" charset="0"/>
              <a:buChar char="•"/>
            </a:pPr>
            <a:r>
              <a:rPr lang="en-US" sz="2000" dirty="0" smtClean="0"/>
              <a:t>By varying the ratio of gallium to </a:t>
            </a:r>
            <a:r>
              <a:rPr lang="en-US" sz="2000" dirty="0" err="1" smtClean="0"/>
              <a:t>aluminium</a:t>
            </a:r>
            <a:r>
              <a:rPr lang="en-US" sz="2000" dirty="0" smtClean="0"/>
              <a:t>, desired  specific wavelengths are obtained.</a:t>
            </a:r>
          </a:p>
          <a:p>
            <a:pPr>
              <a:buFont typeface="Arial" pitchFamily="34" charset="0"/>
              <a:buChar char="•"/>
            </a:pPr>
            <a:r>
              <a:rPr lang="en-US" sz="2000" dirty="0" smtClean="0"/>
              <a:t>The advantage of semi conductor laser diode is that these can either emit a continuous or pulse out put</a:t>
            </a:r>
          </a:p>
          <a:p>
            <a:pPr>
              <a:buFont typeface="Arial" pitchFamily="34" charset="0"/>
              <a:buChar char="•"/>
            </a:pPr>
            <a:endParaRPr lang="en-US" sz="2000" dirty="0"/>
          </a:p>
        </p:txBody>
      </p:sp>
    </p:spTree>
    <p:extLst>
      <p:ext uri="{BB962C8B-B14F-4D97-AF65-F5344CB8AC3E}">
        <p14:creationId xmlns:p14="http://schemas.microsoft.com/office/powerpoint/2010/main" val="21228991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 y="1066800"/>
            <a:ext cx="6923643" cy="3809524"/>
          </a:xfrm>
          <a:prstGeom prst="rect">
            <a:avLst/>
          </a:prstGeom>
        </p:spPr>
      </p:pic>
    </p:spTree>
    <p:extLst>
      <p:ext uri="{BB962C8B-B14F-4D97-AF65-F5344CB8AC3E}">
        <p14:creationId xmlns:p14="http://schemas.microsoft.com/office/powerpoint/2010/main" val="516788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smtClean="0"/>
              <a:t>TECHNIQUES OF APPLICATION</a:t>
            </a:r>
            <a:endParaRPr lang="en-US" b="1"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TECHNIQUES OF APPLICATION</a:t>
            </a:r>
            <a:endParaRPr lang="en-US" dirty="0"/>
          </a:p>
        </p:txBody>
      </p:sp>
      <p:sp>
        <p:nvSpPr>
          <p:cNvPr id="3" name="Content Placeholder 2"/>
          <p:cNvSpPr>
            <a:spLocks noGrp="1"/>
          </p:cNvSpPr>
          <p:nvPr>
            <p:ph idx="1"/>
          </p:nvPr>
        </p:nvSpPr>
        <p:spPr/>
        <p:txBody>
          <a:bodyPr>
            <a:noAutofit/>
          </a:bodyPr>
          <a:lstStyle/>
          <a:p>
            <a:r>
              <a:rPr lang="en-US" sz="2400" dirty="0" smtClean="0"/>
              <a:t>Methods of applications are quit simple. Generally laser energy is emitted by hand held applicator for therapeutic purposes. The gallium arsenide laser contain the semi conductor or diode element at the tip of the applicator, whereas the helium-neon laser contains their components inside the unit and delivers the laser light to the target area via a fiber optic tube. This causes the divergence of the beam</a:t>
            </a:r>
          </a:p>
          <a:p>
            <a:pPr>
              <a:buFont typeface="Arial" pitchFamily="34" charset="0"/>
              <a:buChar char="•"/>
            </a:pPr>
            <a:r>
              <a:rPr lang="en-US" sz="2400" dirty="0" smtClean="0"/>
              <a:t>Two methods are generally used</a:t>
            </a:r>
          </a:p>
          <a:p>
            <a:pPr>
              <a:buFont typeface="+mj-lt"/>
              <a:buAutoNum type="arabicPeriod"/>
            </a:pPr>
            <a:r>
              <a:rPr lang="en-US" sz="2400" dirty="0" smtClean="0"/>
              <a:t>Grid method</a:t>
            </a:r>
          </a:p>
          <a:p>
            <a:pPr>
              <a:buFont typeface="+mj-lt"/>
              <a:buAutoNum type="arabicPeriod"/>
            </a:pPr>
            <a:r>
              <a:rPr lang="en-US" sz="2400" dirty="0" smtClean="0"/>
              <a:t>Scanning method</a:t>
            </a:r>
            <a:endParaRPr lang="en-US" sz="2400" dirty="0"/>
          </a:p>
        </p:txBody>
      </p:sp>
    </p:spTree>
    <p:extLst>
      <p:ext uri="{BB962C8B-B14F-4D97-AF65-F5344CB8AC3E}">
        <p14:creationId xmlns:p14="http://schemas.microsoft.com/office/powerpoint/2010/main" val="25894054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GRIDE METHOD</a:t>
            </a:r>
            <a:endParaRPr lang="en-US" b="1" dirty="0"/>
          </a:p>
        </p:txBody>
      </p:sp>
      <p:sp>
        <p:nvSpPr>
          <p:cNvPr id="3" name="Content Placeholder 2"/>
          <p:cNvSpPr>
            <a:spLocks noGrp="1"/>
          </p:cNvSpPr>
          <p:nvPr>
            <p:ph idx="1"/>
          </p:nvPr>
        </p:nvSpPr>
        <p:spPr/>
        <p:txBody>
          <a:bodyPr>
            <a:normAutofit/>
          </a:bodyPr>
          <a:lstStyle/>
          <a:p>
            <a:pPr>
              <a:buFont typeface="Arial" pitchFamily="34" charset="0"/>
              <a:buChar char="•"/>
            </a:pPr>
            <a:r>
              <a:rPr lang="en-US" sz="2400" dirty="0" smtClean="0"/>
              <a:t>the treatment area is divided into a grid each of 1 cm2</a:t>
            </a:r>
          </a:p>
          <a:p>
            <a:pPr>
              <a:buFont typeface="Arial" pitchFamily="34" charset="0"/>
              <a:buChar char="•"/>
            </a:pPr>
            <a:r>
              <a:rPr lang="en-US" sz="2400" dirty="0" smtClean="0"/>
              <a:t>the hand held applicator should be in light contact with the skin and directly perpendicular to the tissue</a:t>
            </a:r>
          </a:p>
          <a:p>
            <a:pPr>
              <a:buFont typeface="Arial" pitchFamily="34" charset="0"/>
              <a:buChar char="•"/>
            </a:pPr>
            <a:r>
              <a:rPr lang="en-US" sz="2400" dirty="0" smtClean="0"/>
              <a:t>Each cm2 is stimulated for a specific period of time</a:t>
            </a:r>
            <a:endParaRPr lang="en-US" sz="2400" dirty="0"/>
          </a:p>
        </p:txBody>
      </p:sp>
    </p:spTree>
    <p:extLst>
      <p:ext uri="{BB962C8B-B14F-4D97-AF65-F5344CB8AC3E}">
        <p14:creationId xmlns:p14="http://schemas.microsoft.com/office/powerpoint/2010/main" val="36054396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SCANNING METHOD</a:t>
            </a:r>
            <a:endParaRPr lang="en-US" b="1" dirty="0"/>
          </a:p>
        </p:txBody>
      </p:sp>
      <p:sp>
        <p:nvSpPr>
          <p:cNvPr id="3" name="Content Placeholder 2"/>
          <p:cNvSpPr>
            <a:spLocks noGrp="1"/>
          </p:cNvSpPr>
          <p:nvPr>
            <p:ph idx="1"/>
          </p:nvPr>
        </p:nvSpPr>
        <p:spPr/>
        <p:txBody>
          <a:bodyPr>
            <a:normAutofit/>
          </a:bodyPr>
          <a:lstStyle/>
          <a:p>
            <a:pPr>
              <a:buFont typeface="Arial" pitchFamily="34" charset="0"/>
              <a:buChar char="•"/>
            </a:pPr>
            <a:r>
              <a:rPr lang="en-US" sz="2400" dirty="0" smtClean="0"/>
              <a:t>No contact is made between the tip of laser and the patient’s skin</a:t>
            </a:r>
          </a:p>
          <a:p>
            <a:pPr>
              <a:buFont typeface="Arial" pitchFamily="34" charset="0"/>
              <a:buChar char="•"/>
            </a:pPr>
            <a:r>
              <a:rPr lang="en-US" sz="2400" dirty="0" smtClean="0"/>
              <a:t>The tip of applicator is held at a distance of  5 to 10 mm</a:t>
            </a:r>
          </a:p>
          <a:p>
            <a:pPr>
              <a:buFont typeface="Arial" pitchFamily="34" charset="0"/>
              <a:buChar char="•"/>
            </a:pPr>
            <a:r>
              <a:rPr lang="en-US" sz="2400" dirty="0" smtClean="0"/>
              <a:t>Since the divergence of beam occurs, there is decrease in the amount of energy applied as the distance</a:t>
            </a:r>
            <a:endParaRPr lang="en-US" sz="2400" dirty="0"/>
          </a:p>
        </p:txBody>
      </p:sp>
    </p:spTree>
    <p:extLst>
      <p:ext uri="{BB962C8B-B14F-4D97-AF65-F5344CB8AC3E}">
        <p14:creationId xmlns:p14="http://schemas.microsoft.com/office/powerpoint/2010/main" val="38155834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8915400" cy="6858000"/>
          </a:xfrm>
          <a:prstGeom prst="rect">
            <a:avLst/>
          </a:prstGeom>
        </p:spPr>
      </p:pic>
    </p:spTree>
    <p:extLst>
      <p:ext uri="{BB962C8B-B14F-4D97-AF65-F5344CB8AC3E}">
        <p14:creationId xmlns:p14="http://schemas.microsoft.com/office/powerpoint/2010/main" val="1545497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laser</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862934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
            </a:r>
            <a:r>
              <a:rPr smtClean="0"/>
              <a:t>osage parameters</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wavelength</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sz="2400" dirty="0" smtClean="0"/>
              <a:t>Depends on lasing medium used</a:t>
            </a:r>
          </a:p>
          <a:p>
            <a:pPr>
              <a:buFont typeface="Arial" pitchFamily="34" charset="0"/>
              <a:buChar char="•"/>
            </a:pPr>
            <a:r>
              <a:rPr lang="en-US" sz="2400" dirty="0" smtClean="0"/>
              <a:t>For superficial conditions like wounds and ulcers, visible red laser is used</a:t>
            </a:r>
          </a:p>
          <a:p>
            <a:pPr>
              <a:buFont typeface="Arial" pitchFamily="34" charset="0"/>
              <a:buChar char="•"/>
            </a:pPr>
            <a:r>
              <a:rPr lang="en-US" sz="2400" dirty="0" smtClean="0"/>
              <a:t>For deep conditions of muscle and bone, infra red laser is used.</a:t>
            </a:r>
          </a:p>
          <a:p>
            <a:pPr>
              <a:buFont typeface="Arial" pitchFamily="34" charset="0"/>
              <a:buChar char="•"/>
            </a:pPr>
            <a:r>
              <a:rPr lang="en-US" sz="2400" dirty="0" smtClean="0"/>
              <a:t>Cluster probe laser having several diodes are used for the larger area of soft tissues</a:t>
            </a:r>
            <a:endParaRPr lang="en-US" sz="2400" dirty="0"/>
          </a:p>
        </p:txBody>
      </p:sp>
    </p:spTree>
    <p:extLst>
      <p:ext uri="{BB962C8B-B14F-4D97-AF65-F5344CB8AC3E}">
        <p14:creationId xmlns:p14="http://schemas.microsoft.com/office/powerpoint/2010/main" val="28254628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power</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sz="2400" dirty="0" smtClean="0"/>
              <a:t>The power output is measured in watts.</a:t>
            </a:r>
          </a:p>
          <a:p>
            <a:pPr>
              <a:buFont typeface="Arial" pitchFamily="34" charset="0"/>
              <a:buChar char="•"/>
            </a:pPr>
            <a:r>
              <a:rPr lang="en-US" sz="2400" dirty="0" smtClean="0"/>
              <a:t>Since the power output used </a:t>
            </a:r>
            <a:r>
              <a:rPr lang="en-US" sz="2400" dirty="0"/>
              <a:t> </a:t>
            </a:r>
            <a:r>
              <a:rPr lang="en-US" sz="2400" dirty="0" smtClean="0"/>
              <a:t>therapeutically is quit small, </a:t>
            </a:r>
            <a:r>
              <a:rPr lang="en-US" sz="2400" dirty="0" err="1" smtClean="0"/>
              <a:t>mW</a:t>
            </a:r>
            <a:r>
              <a:rPr lang="en-US" sz="2400" dirty="0" smtClean="0"/>
              <a:t> </a:t>
            </a:r>
            <a:r>
              <a:rPr lang="en-US" sz="2400" dirty="0"/>
              <a:t> </a:t>
            </a:r>
            <a:r>
              <a:rPr lang="en-US" sz="2400" dirty="0" smtClean="0"/>
              <a:t>is generally used</a:t>
            </a:r>
          </a:p>
          <a:p>
            <a:pPr>
              <a:buFont typeface="Arial" pitchFamily="34" charset="0"/>
              <a:buChar char="•"/>
            </a:pPr>
            <a:r>
              <a:rPr lang="en-US" sz="2400" dirty="0" smtClean="0"/>
              <a:t>Some times percentage of out put is generally used , i.e. 10%, 20%, or 30% of total power output </a:t>
            </a:r>
            <a:endParaRPr lang="en-U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energy</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sz="2400" dirty="0" smtClean="0"/>
              <a:t>The energy delivered to the treatment head is delivered to the treatment tissue is expressed in </a:t>
            </a:r>
            <a:r>
              <a:rPr lang="en-US" sz="2400" dirty="0" err="1"/>
              <a:t>J</a:t>
            </a:r>
            <a:r>
              <a:rPr lang="en-US" sz="2400" dirty="0" err="1" smtClean="0"/>
              <a:t>ouls</a:t>
            </a:r>
            <a:endParaRPr lang="en-US" sz="2400" dirty="0" smtClean="0"/>
          </a:p>
          <a:p>
            <a:pPr>
              <a:buFont typeface="Arial" pitchFamily="34" charset="0"/>
              <a:buChar char="•"/>
            </a:pPr>
            <a:r>
              <a:rPr lang="en-US" sz="2400" dirty="0" smtClean="0"/>
              <a:t>Calculated by</a:t>
            </a:r>
          </a:p>
          <a:p>
            <a:pPr>
              <a:buFont typeface="Arial" pitchFamily="34" charset="0"/>
              <a:buChar char="•"/>
            </a:pPr>
            <a:r>
              <a:rPr lang="en-US" sz="2400" dirty="0" smtClean="0"/>
              <a:t>Energy ( in </a:t>
            </a:r>
            <a:r>
              <a:rPr lang="en-US" sz="2400" dirty="0" err="1"/>
              <a:t>J</a:t>
            </a:r>
            <a:r>
              <a:rPr lang="en-US" sz="2400" dirty="0" err="1" smtClean="0"/>
              <a:t>ouls</a:t>
            </a:r>
            <a:r>
              <a:rPr lang="en-US" sz="2400" dirty="0" smtClean="0"/>
              <a:t>)= Power(in watts)* Time (in seconds)</a:t>
            </a:r>
          </a:p>
          <a:p>
            <a:pPr>
              <a:buFont typeface="Arial" pitchFamily="34" charset="0"/>
              <a:buChar char="•"/>
            </a:pPr>
            <a:r>
              <a:rPr lang="en-US" sz="2400" dirty="0" smtClean="0"/>
              <a:t>So time for specific treatment can be calculated id energy required is known</a:t>
            </a:r>
            <a:endParaRPr lang="en-US"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Power density</a:t>
            </a:r>
            <a:endParaRPr lang="en-US" dirty="0"/>
          </a:p>
        </p:txBody>
      </p:sp>
      <p:sp>
        <p:nvSpPr>
          <p:cNvPr id="3" name="Content Placeholder 2"/>
          <p:cNvSpPr>
            <a:spLocks noGrp="1"/>
          </p:cNvSpPr>
          <p:nvPr>
            <p:ph idx="1"/>
          </p:nvPr>
        </p:nvSpPr>
        <p:spPr/>
        <p:txBody>
          <a:bodyPr>
            <a:normAutofit/>
          </a:bodyPr>
          <a:lstStyle/>
          <a:p>
            <a:pPr marL="285750" indent="-285750">
              <a:buFont typeface="Arial" pitchFamily="34" charset="0"/>
              <a:buChar char="•"/>
            </a:pPr>
            <a:r>
              <a:rPr lang="en-US" sz="2400" dirty="0"/>
              <a:t>P</a:t>
            </a:r>
            <a:r>
              <a:rPr lang="en-US" sz="2400" dirty="0" smtClean="0"/>
              <a:t>ower density </a:t>
            </a:r>
            <a:r>
              <a:rPr lang="en-US" sz="2400" dirty="0"/>
              <a:t> </a:t>
            </a:r>
            <a:r>
              <a:rPr lang="en-US" sz="2400" dirty="0" smtClean="0"/>
              <a:t>decreases as the area between the tip of the applicator and the  part to be treated increases</a:t>
            </a:r>
          </a:p>
          <a:p>
            <a:pPr marL="285750" indent="-285750">
              <a:buFont typeface="Arial" pitchFamily="34" charset="0"/>
              <a:buChar char="•"/>
            </a:pPr>
            <a:r>
              <a:rPr lang="en-US" sz="2400" dirty="0" smtClean="0"/>
              <a:t>Power density is expressed as</a:t>
            </a:r>
          </a:p>
          <a:p>
            <a:pPr marL="285750" indent="-285750">
              <a:buFont typeface="Arial" pitchFamily="34" charset="0"/>
              <a:buChar char="•"/>
            </a:pPr>
            <a:r>
              <a:rPr lang="en-US" sz="2400" dirty="0" smtClean="0"/>
              <a:t>Power density= Incident power / area in cm2</a:t>
            </a:r>
          </a:p>
          <a:p>
            <a:pPr marL="285750" indent="-285750">
              <a:buFont typeface="Arial" pitchFamily="34" charset="0"/>
              <a:buChar char="•"/>
            </a:pPr>
            <a:r>
              <a:rPr lang="en-US" sz="2400" dirty="0" smtClean="0"/>
              <a:t>Total power used therapeutically is this calculated by inverse square law</a:t>
            </a:r>
          </a:p>
          <a:p>
            <a:pPr marL="285750" indent="-285750">
              <a:buFont typeface="Arial" pitchFamily="34" charset="0"/>
              <a:buChar char="•"/>
            </a:pPr>
            <a:endParaRPr lang="en-US"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Energy density</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sz="2400" dirty="0" smtClean="0"/>
              <a:t>Calculated as</a:t>
            </a:r>
          </a:p>
          <a:p>
            <a:pPr>
              <a:buFont typeface="Arial" pitchFamily="34" charset="0"/>
              <a:buChar char="•"/>
            </a:pPr>
            <a:r>
              <a:rPr lang="en-US" sz="2400" dirty="0" smtClean="0"/>
              <a:t>Energy density= power(W) .  Time(sec) / Area(cm2)</a:t>
            </a:r>
          </a:p>
          <a:p>
            <a:pPr>
              <a:buFont typeface="Arial" pitchFamily="34" charset="0"/>
              <a:buChar char="•"/>
            </a:pPr>
            <a:r>
              <a:rPr lang="en-US" sz="2400" dirty="0" smtClean="0"/>
              <a:t>Dosage in Laser therapy is calculated in terms of energy density applied , expressed in </a:t>
            </a:r>
            <a:r>
              <a:rPr lang="en-US" sz="2400" dirty="0" err="1" smtClean="0"/>
              <a:t>Jouls</a:t>
            </a:r>
            <a:r>
              <a:rPr lang="en-US" sz="2400" dirty="0" smtClean="0"/>
              <a:t> / cm2</a:t>
            </a:r>
            <a:endParaRPr lang="en-US"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 of laser with body tissue</a:t>
            </a:r>
            <a:endParaRPr lang="en-US" dirty="0"/>
          </a:p>
        </p:txBody>
      </p:sp>
      <p:sp>
        <p:nvSpPr>
          <p:cNvPr id="3" name="Content Placeholder 2"/>
          <p:cNvSpPr>
            <a:spLocks noGrp="1"/>
          </p:cNvSpPr>
          <p:nvPr>
            <p:ph idx="1"/>
          </p:nvPr>
        </p:nvSpPr>
        <p:spPr/>
        <p:txBody>
          <a:bodyPr>
            <a:noAutofit/>
          </a:bodyPr>
          <a:lstStyle/>
          <a:p>
            <a:pPr>
              <a:buFont typeface="Arial" pitchFamily="34" charset="0"/>
              <a:buChar char="•"/>
            </a:pPr>
            <a:r>
              <a:rPr lang="en-US" sz="2400" dirty="0" smtClean="0"/>
              <a:t>Used for non thermal effects</a:t>
            </a:r>
          </a:p>
          <a:p>
            <a:pPr>
              <a:buFont typeface="Arial" pitchFamily="34" charset="0"/>
              <a:buChar char="•"/>
            </a:pPr>
            <a:r>
              <a:rPr lang="en-US" sz="2400" dirty="0" smtClean="0"/>
              <a:t>Visible rays remarkably  absorbed in </a:t>
            </a:r>
            <a:r>
              <a:rPr lang="en-US" sz="2400" dirty="0" err="1" smtClean="0"/>
              <a:t>haemoglobin</a:t>
            </a:r>
            <a:endParaRPr lang="en-US" sz="2400" dirty="0" smtClean="0"/>
          </a:p>
          <a:p>
            <a:pPr>
              <a:buFont typeface="Arial" pitchFamily="34" charset="0"/>
              <a:buChar char="•"/>
            </a:pPr>
            <a:r>
              <a:rPr lang="en-US" sz="2400" dirty="0" smtClean="0"/>
              <a:t>Infra red absorbed  in water</a:t>
            </a:r>
          </a:p>
          <a:p>
            <a:pPr>
              <a:buFont typeface="Arial" pitchFamily="34" charset="0"/>
              <a:buChar char="•"/>
            </a:pPr>
            <a:r>
              <a:rPr lang="en-US" sz="2400" dirty="0" smtClean="0"/>
              <a:t>Absorption results in transfer of energy</a:t>
            </a:r>
          </a:p>
          <a:p>
            <a:pPr>
              <a:buFont typeface="Arial" pitchFamily="34" charset="0"/>
              <a:buChar char="•"/>
            </a:pPr>
            <a:r>
              <a:rPr lang="en-US" sz="2400" dirty="0" smtClean="0"/>
              <a:t>Human body consist of 70% water,30% organic</a:t>
            </a:r>
          </a:p>
          <a:p>
            <a:pPr>
              <a:buFont typeface="Arial" pitchFamily="34" charset="0"/>
              <a:buChar char="•"/>
            </a:pPr>
            <a:r>
              <a:rPr lang="en-US" sz="2400" dirty="0" smtClean="0"/>
              <a:t>Organic material , absorb VR , contains </a:t>
            </a:r>
            <a:r>
              <a:rPr lang="en-US" sz="2400" dirty="0" err="1" smtClean="0"/>
              <a:t>chromophres</a:t>
            </a:r>
            <a:endParaRPr lang="en-US" sz="2400" dirty="0" smtClean="0"/>
          </a:p>
          <a:p>
            <a:pPr>
              <a:buFont typeface="Arial" pitchFamily="34" charset="0"/>
              <a:buChar char="•"/>
            </a:pPr>
            <a:r>
              <a:rPr lang="en-US" sz="2400" dirty="0" err="1" smtClean="0"/>
              <a:t>Chromophores</a:t>
            </a:r>
            <a:r>
              <a:rPr lang="en-US" sz="2400" dirty="0" smtClean="0"/>
              <a:t> are molecular structures which get excited by the visible spectrum due to its configuration.</a:t>
            </a:r>
          </a:p>
          <a:p>
            <a:pPr>
              <a:buFont typeface="Arial" pitchFamily="34" charset="0"/>
              <a:buChar char="•"/>
            </a:pPr>
            <a:r>
              <a:rPr lang="en-US" sz="2400" dirty="0" smtClean="0"/>
              <a:t>In human body, </a:t>
            </a:r>
            <a:r>
              <a:rPr lang="en-US" sz="2400" dirty="0" err="1" smtClean="0"/>
              <a:t>haemoglobin</a:t>
            </a:r>
            <a:r>
              <a:rPr lang="en-US" sz="2400" dirty="0" smtClean="0"/>
              <a:t> melanin contain </a:t>
            </a:r>
            <a:r>
              <a:rPr lang="en-US" sz="2400" dirty="0" err="1" smtClean="0"/>
              <a:t>chromophores</a:t>
            </a:r>
            <a:r>
              <a:rPr lang="en-US" sz="2400" dirty="0" smtClean="0"/>
              <a:t> and thus absorbs  laser energy</a:t>
            </a:r>
            <a:endParaRPr 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
            </a:r>
            <a:r>
              <a:rPr smtClean="0"/>
              <a:t>hysiological effects and therapeutic uses of laser</a:t>
            </a:r>
            <a:endParaRPr lang="en-US"/>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562610"/>
            <a:ext cx="7620000" cy="4314190"/>
          </a:xfrm>
        </p:spPr>
      </p:pic>
    </p:spTree>
    <p:extLst>
      <p:ext uri="{BB962C8B-B14F-4D97-AF65-F5344CB8AC3E}">
        <p14:creationId xmlns:p14="http://schemas.microsoft.com/office/powerpoint/2010/main" val="4945539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75934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dirty="0" smtClean="0"/>
              <a:t>Monochromatic</a:t>
            </a:r>
          </a:p>
          <a:p>
            <a:r>
              <a:rPr lang="en-US" sz="2800" dirty="0" smtClean="0"/>
              <a:t>Coherence </a:t>
            </a:r>
          </a:p>
          <a:p>
            <a:r>
              <a:rPr lang="en-US" sz="2800" dirty="0" smtClean="0"/>
              <a:t>Collimation</a:t>
            </a:r>
          </a:p>
          <a:p>
            <a:endParaRPr lang="en-US" dirty="0" smtClean="0"/>
          </a:p>
          <a:p>
            <a:endParaRPr lang="en-US" dirty="0" smtClean="0"/>
          </a:p>
          <a:p>
            <a:endParaRPr lang="en-US" dirty="0"/>
          </a:p>
        </p:txBody>
      </p:sp>
    </p:spTree>
    <p:extLst>
      <p:ext uri="{BB962C8B-B14F-4D97-AF65-F5344CB8AC3E}">
        <p14:creationId xmlns:p14="http://schemas.microsoft.com/office/powerpoint/2010/main" val="1710662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Wound healing</a:t>
            </a:r>
            <a:endParaRPr lang="en-US" dirty="0"/>
          </a:p>
        </p:txBody>
      </p:sp>
      <p:sp>
        <p:nvSpPr>
          <p:cNvPr id="3" name="Content Placeholder 2"/>
          <p:cNvSpPr>
            <a:spLocks noGrp="1"/>
          </p:cNvSpPr>
          <p:nvPr>
            <p:ph idx="1"/>
          </p:nvPr>
        </p:nvSpPr>
        <p:spPr/>
        <p:txBody>
          <a:bodyPr>
            <a:noAutofit/>
          </a:bodyPr>
          <a:lstStyle/>
          <a:p>
            <a:pPr>
              <a:buFont typeface="Arial" pitchFamily="34" charset="0"/>
              <a:buChar char="•"/>
            </a:pPr>
            <a:r>
              <a:rPr lang="en-US" sz="2400" dirty="0" smtClean="0"/>
              <a:t>Chemotactic activity</a:t>
            </a:r>
          </a:p>
          <a:p>
            <a:pPr>
              <a:buFont typeface="Arial" pitchFamily="34" charset="0"/>
              <a:buChar char="•"/>
            </a:pPr>
            <a:r>
              <a:rPr lang="en-US" sz="2400" dirty="0" smtClean="0"/>
              <a:t>Vascular changes</a:t>
            </a:r>
          </a:p>
          <a:p>
            <a:pPr>
              <a:buFont typeface="Arial" pitchFamily="34" charset="0"/>
              <a:buChar char="•"/>
            </a:pPr>
            <a:r>
              <a:rPr lang="en-US" sz="2400" dirty="0" smtClean="0"/>
              <a:t>Release of chemical mediators</a:t>
            </a:r>
          </a:p>
          <a:p>
            <a:pPr>
              <a:buFont typeface="Arial" pitchFamily="34" charset="0"/>
              <a:buChar char="•"/>
            </a:pPr>
            <a:r>
              <a:rPr lang="en-US" sz="2400" dirty="0" smtClean="0"/>
              <a:t>Red light is effective</a:t>
            </a:r>
          </a:p>
          <a:p>
            <a:pPr>
              <a:buFont typeface="Arial" pitchFamily="34" charset="0"/>
              <a:buChar char="•"/>
            </a:pPr>
            <a:r>
              <a:rPr lang="en-US" sz="2400" dirty="0" smtClean="0"/>
              <a:t>Increase tissue proliferation thus imp in,    wounds of burns, surgical incisions, diabetic ulcers, pressure sores</a:t>
            </a:r>
          </a:p>
          <a:p>
            <a:pPr>
              <a:buFont typeface="Arial" pitchFamily="34" charset="0"/>
              <a:buChar char="•"/>
            </a:pPr>
            <a:r>
              <a:rPr lang="en-US" sz="2400" dirty="0" smtClean="0"/>
              <a:t>Wound margins….. </a:t>
            </a:r>
            <a:r>
              <a:rPr lang="en-US" sz="2400" dirty="0" err="1" smtClean="0"/>
              <a:t>Dir</a:t>
            </a:r>
            <a:r>
              <a:rPr lang="en-US" sz="2400" dirty="0" smtClean="0"/>
              <a:t> contact 4 to 10 </a:t>
            </a:r>
            <a:r>
              <a:rPr lang="en-US" sz="2400" dirty="0" err="1" smtClean="0"/>
              <a:t>jouls</a:t>
            </a:r>
            <a:r>
              <a:rPr lang="en-US" sz="2400" dirty="0" smtClean="0"/>
              <a:t>/cm2</a:t>
            </a:r>
          </a:p>
          <a:p>
            <a:pPr>
              <a:buFont typeface="Arial" pitchFamily="34" charset="0"/>
              <a:buChar char="•"/>
            </a:pPr>
            <a:r>
              <a:rPr lang="en-US" sz="2400" dirty="0" smtClean="0"/>
              <a:t>Wound bed noncontact…….. 1 to 5 </a:t>
            </a:r>
            <a:r>
              <a:rPr lang="en-US" sz="2400" dirty="0" err="1" smtClean="0"/>
              <a:t>jouls</a:t>
            </a:r>
            <a:r>
              <a:rPr lang="en-US" sz="2400" dirty="0" smtClean="0"/>
              <a:t>/cm2</a:t>
            </a:r>
            <a:endParaRPr lang="en-US"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Tensile strength scar tissues</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sz="2000" dirty="0" smtClean="0"/>
              <a:t>Tensile strength of scar tissue  treated with laser therapy is more.</a:t>
            </a:r>
          </a:p>
          <a:p>
            <a:pPr>
              <a:buFont typeface="Arial" pitchFamily="34" charset="0"/>
              <a:buChar char="•"/>
            </a:pPr>
            <a:r>
              <a:rPr lang="en-US" sz="2000" dirty="0" smtClean="0"/>
              <a:t>Tensile strength______ increase level of collagen_________ fibroblast mediated functions______ laser</a:t>
            </a:r>
          </a:p>
          <a:p>
            <a:pPr>
              <a:buFont typeface="Arial" pitchFamily="34" charset="0"/>
              <a:buChar char="•"/>
            </a:pPr>
            <a:r>
              <a:rPr lang="en-US" sz="2000" dirty="0" smtClean="0"/>
              <a:t>Wound treated with laser therapy_____ more </a:t>
            </a:r>
            <a:r>
              <a:rPr lang="en-US" sz="2000" dirty="0" err="1" smtClean="0"/>
              <a:t>epithelialisation</a:t>
            </a:r>
            <a:r>
              <a:rPr lang="en-US" sz="2000" dirty="0" smtClean="0"/>
              <a:t> _____ less exudate</a:t>
            </a:r>
            <a:endParaRPr lang="en-US" sz="2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Musculoskeletal conditions</a:t>
            </a:r>
            <a:endParaRPr lang="en-US" dirty="0"/>
          </a:p>
        </p:txBody>
      </p:sp>
      <p:sp>
        <p:nvSpPr>
          <p:cNvPr id="3" name="Content Placeholder 2"/>
          <p:cNvSpPr>
            <a:spLocks noGrp="1"/>
          </p:cNvSpPr>
          <p:nvPr>
            <p:ph idx="1"/>
          </p:nvPr>
        </p:nvSpPr>
        <p:spPr/>
        <p:txBody>
          <a:bodyPr/>
          <a:lstStyle/>
          <a:p>
            <a:r>
              <a:rPr lang="en-US" dirty="0" smtClean="0"/>
              <a:t>Over use tendinitis</a:t>
            </a:r>
          </a:p>
          <a:p>
            <a:r>
              <a:rPr lang="en-US" dirty="0" smtClean="0"/>
              <a:t>Acute conditions</a:t>
            </a:r>
          </a:p>
          <a:p>
            <a:r>
              <a:rPr lang="en-US" dirty="0" smtClean="0"/>
              <a:t>Arthritic conditions</a:t>
            </a:r>
          </a:p>
          <a:p>
            <a:endParaRPr lang="en-US" dirty="0"/>
          </a:p>
        </p:txBody>
      </p:sp>
    </p:spTree>
    <p:extLst>
      <p:ext uri="{BB962C8B-B14F-4D97-AF65-F5344CB8AC3E}">
        <p14:creationId xmlns:p14="http://schemas.microsoft.com/office/powerpoint/2010/main" val="9167862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Pain relief</a:t>
            </a:r>
            <a:endParaRPr lang="en-US" dirty="0"/>
          </a:p>
        </p:txBody>
      </p:sp>
      <p:sp>
        <p:nvSpPr>
          <p:cNvPr id="3" name="Content Placeholder 2"/>
          <p:cNvSpPr>
            <a:spLocks noGrp="1"/>
          </p:cNvSpPr>
          <p:nvPr>
            <p:ph idx="1"/>
          </p:nvPr>
        </p:nvSpPr>
        <p:spPr/>
        <p:txBody>
          <a:bodyPr/>
          <a:lstStyle/>
          <a:p>
            <a:r>
              <a:rPr lang="en-US" dirty="0" smtClean="0"/>
              <a:t>Acute </a:t>
            </a:r>
          </a:p>
          <a:p>
            <a:r>
              <a:rPr lang="en-US" dirty="0" smtClean="0"/>
              <a:t>Chronic</a:t>
            </a:r>
          </a:p>
          <a:p>
            <a:endParaRPr lang="en-US" dirty="0"/>
          </a:p>
        </p:txBody>
      </p:sp>
    </p:spTree>
    <p:extLst>
      <p:ext uri="{BB962C8B-B14F-4D97-AF65-F5344CB8AC3E}">
        <p14:creationId xmlns:p14="http://schemas.microsoft.com/office/powerpoint/2010/main" val="40446077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Dangers and contraindications</a:t>
            </a:r>
            <a:endParaRPr lang="en-US" dirty="0"/>
          </a:p>
        </p:txBody>
      </p:sp>
      <p:sp>
        <p:nvSpPr>
          <p:cNvPr id="3" name="Content Placeholder 2"/>
          <p:cNvSpPr>
            <a:spLocks noGrp="1"/>
          </p:cNvSpPr>
          <p:nvPr>
            <p:ph idx="1"/>
          </p:nvPr>
        </p:nvSpPr>
        <p:spPr/>
        <p:txBody>
          <a:bodyPr>
            <a:normAutofit/>
          </a:bodyPr>
          <a:lstStyle/>
          <a:p>
            <a:pPr>
              <a:buFont typeface="+mj-lt"/>
              <a:buAutoNum type="arabicPeriod"/>
            </a:pPr>
            <a:r>
              <a:rPr lang="en-US" sz="2800" dirty="0" smtClean="0"/>
              <a:t>Effects on eye</a:t>
            </a:r>
          </a:p>
          <a:p>
            <a:pPr>
              <a:buFont typeface="+mj-lt"/>
              <a:buAutoNum type="arabicPeriod"/>
            </a:pPr>
            <a:r>
              <a:rPr lang="en-US" sz="2800" dirty="0" smtClean="0"/>
              <a:t>Effects on cancerous growth</a:t>
            </a:r>
          </a:p>
          <a:p>
            <a:pPr>
              <a:buFont typeface="+mj-lt"/>
              <a:buAutoNum type="arabicPeriod"/>
            </a:pPr>
            <a:r>
              <a:rPr lang="en-US" sz="2800" dirty="0" smtClean="0"/>
              <a:t>Effects on pregnant uterus</a:t>
            </a:r>
          </a:p>
          <a:p>
            <a:pPr>
              <a:buFont typeface="+mj-lt"/>
              <a:buAutoNum type="arabicPeriod"/>
            </a:pPr>
            <a:r>
              <a:rPr lang="en-US" sz="2800" dirty="0" smtClean="0"/>
              <a:t>Effects on infected tissue</a:t>
            </a:r>
          </a:p>
          <a:p>
            <a:pPr>
              <a:buFont typeface="+mj-lt"/>
              <a:buAutoNum type="arabicPeriod"/>
            </a:pPr>
            <a:r>
              <a:rPr lang="en-US" sz="2800" dirty="0" smtClean="0"/>
              <a:t>Hemorrhagic areas or cardiac conditions-------</a:t>
            </a:r>
            <a:endParaRPr lang="en-US" sz="2800" dirty="0"/>
          </a:p>
        </p:txBody>
      </p:sp>
    </p:spTree>
    <p:extLst>
      <p:ext uri="{BB962C8B-B14F-4D97-AF65-F5344CB8AC3E}">
        <p14:creationId xmlns:p14="http://schemas.microsoft.com/office/powerpoint/2010/main" val="9048960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11094" r="11094"/>
          <a:stretch>
            <a:fillRect/>
          </a:stretch>
        </p:blipFill>
        <p:spPr/>
      </p:pic>
      <p:sp>
        <p:nvSpPr>
          <p:cNvPr id="3" name="Title 2"/>
          <p:cNvSpPr>
            <a:spLocks noGrp="1"/>
          </p:cNvSpPr>
          <p:nvPr>
            <p:ph type="title"/>
          </p:nvPr>
        </p:nvSpPr>
        <p:spPr/>
        <p:txBody>
          <a:bodyPr/>
          <a:lstStyle/>
          <a:p>
            <a:r>
              <a:rPr lang="en-US" dirty="0" smtClean="0"/>
              <a:t>Thanks!!!!!!!!!</a:t>
            </a:r>
            <a:endParaRPr lang="en-US" dirty="0"/>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592276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609600"/>
            <a:ext cx="7162800" cy="6019800"/>
          </a:xfrm>
          <a:prstGeom prst="rect">
            <a:avLst/>
          </a:prstGeom>
        </p:spPr>
      </p:pic>
    </p:spTree>
    <p:extLst>
      <p:ext uri="{BB962C8B-B14F-4D97-AF65-F5344CB8AC3E}">
        <p14:creationId xmlns:p14="http://schemas.microsoft.com/office/powerpoint/2010/main" val="2751944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monochromaticity</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sz="2400" dirty="0" smtClean="0"/>
              <a:t>Means laser light has single color</a:t>
            </a:r>
          </a:p>
          <a:p>
            <a:pPr>
              <a:buFont typeface="Arial" pitchFamily="34" charset="0"/>
              <a:buChar char="•"/>
            </a:pPr>
            <a:r>
              <a:rPr lang="en-US" sz="2400" dirty="0" smtClean="0"/>
              <a:t>As laser are of single wavelength and thus definite frequency</a:t>
            </a:r>
          </a:p>
          <a:p>
            <a:pPr>
              <a:buFont typeface="Arial" pitchFamily="34" charset="0"/>
              <a:buChar char="•"/>
            </a:pPr>
            <a:r>
              <a:rPr lang="en-US" sz="2400" dirty="0" smtClean="0"/>
              <a:t>Ordinary light ??</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3105150"/>
            <a:ext cx="2466975" cy="1847850"/>
          </a:xfrm>
          <a:prstGeom prst="rect">
            <a:avLst/>
          </a:prstGeom>
        </p:spPr>
      </p:pic>
    </p:spTree>
    <p:extLst>
      <p:ext uri="{BB962C8B-B14F-4D97-AF65-F5344CB8AC3E}">
        <p14:creationId xmlns:p14="http://schemas.microsoft.com/office/powerpoint/2010/main" val="2306989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coherence</a:t>
            </a:r>
            <a:endParaRPr lang="en-US" dirty="0"/>
          </a:p>
        </p:txBody>
      </p:sp>
      <p:sp>
        <p:nvSpPr>
          <p:cNvPr id="3" name="Content Placeholder 2"/>
          <p:cNvSpPr>
            <a:spLocks noGrp="1"/>
          </p:cNvSpPr>
          <p:nvPr>
            <p:ph idx="1"/>
          </p:nvPr>
        </p:nvSpPr>
        <p:spPr/>
        <p:txBody>
          <a:bodyPr>
            <a:noAutofit/>
          </a:bodyPr>
          <a:lstStyle/>
          <a:p>
            <a:pPr>
              <a:buFont typeface="Arial" pitchFamily="34" charset="0"/>
              <a:buChar char="•"/>
            </a:pPr>
            <a:r>
              <a:rPr lang="en-US" sz="2400" dirty="0" smtClean="0"/>
              <a:t>Coherence means_ similar or synchronous </a:t>
            </a:r>
            <a:r>
              <a:rPr lang="en-US" sz="2400" dirty="0" err="1" smtClean="0"/>
              <a:t>behaviour</a:t>
            </a:r>
            <a:endParaRPr lang="en-US" sz="2400" dirty="0" smtClean="0"/>
          </a:p>
          <a:p>
            <a:pPr>
              <a:buFont typeface="Arial" pitchFamily="34" charset="0"/>
              <a:buChar char="•"/>
            </a:pPr>
            <a:r>
              <a:rPr lang="en-US" sz="2400" dirty="0" smtClean="0"/>
              <a:t>Laser radiation are not only same wavelength but also has same phase</a:t>
            </a:r>
          </a:p>
          <a:p>
            <a:pPr>
              <a:buFont typeface="Arial" pitchFamily="34" charset="0"/>
              <a:buChar char="•"/>
            </a:pPr>
            <a:r>
              <a:rPr lang="en-US" sz="2400" dirty="0" smtClean="0"/>
              <a:t>First ,  </a:t>
            </a:r>
            <a:r>
              <a:rPr lang="en-US" sz="2400" dirty="0" smtClean="0">
                <a:solidFill>
                  <a:srgbClr val="FF0000"/>
                </a:solidFill>
              </a:rPr>
              <a:t>temporarily coherent,</a:t>
            </a:r>
            <a:r>
              <a:rPr lang="en-US" sz="2400" dirty="0" smtClean="0"/>
              <a:t> means, Photons are in same phase with crest meeting crest and troughs meeting troughs in time</a:t>
            </a:r>
          </a:p>
          <a:p>
            <a:pPr>
              <a:buFont typeface="Arial" pitchFamily="34" charset="0"/>
              <a:buChar char="•"/>
            </a:pPr>
            <a:r>
              <a:rPr lang="en-US" sz="2400" dirty="0" smtClean="0"/>
              <a:t>Secondly, </a:t>
            </a:r>
            <a:r>
              <a:rPr lang="en-US" sz="2400" dirty="0" smtClean="0">
                <a:solidFill>
                  <a:srgbClr val="FF0000"/>
                </a:solidFill>
              </a:rPr>
              <a:t>spatially coherent</a:t>
            </a:r>
            <a:r>
              <a:rPr lang="en-US" sz="2400" dirty="0" smtClean="0"/>
              <a:t>, means, the photons are unidirectional and stay in same phase  over long distances and little spread of beam</a:t>
            </a:r>
            <a:endParaRPr lang="en-US" sz="2400" dirty="0"/>
          </a:p>
        </p:txBody>
      </p:sp>
    </p:spTree>
    <p:extLst>
      <p:ext uri="{BB962C8B-B14F-4D97-AF65-F5344CB8AC3E}">
        <p14:creationId xmlns:p14="http://schemas.microsoft.com/office/powerpoint/2010/main" val="3698440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collimation</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sz="2400" dirty="0" smtClean="0"/>
              <a:t>Means laser beam remain in parallel. </a:t>
            </a:r>
          </a:p>
          <a:p>
            <a:pPr>
              <a:buFont typeface="Arial" pitchFamily="34" charset="0"/>
              <a:buChar char="•"/>
            </a:pPr>
            <a:r>
              <a:rPr lang="en-US" sz="2400" dirty="0" smtClean="0"/>
              <a:t>Do not diverge much and energy can be propagated over a larger distance</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895600"/>
            <a:ext cx="5486400" cy="2175402"/>
          </a:xfrm>
          <a:prstGeom prst="rect">
            <a:avLst/>
          </a:prstGeom>
        </p:spPr>
      </p:pic>
    </p:spTree>
    <p:extLst>
      <p:ext uri="{BB962C8B-B14F-4D97-AF65-F5344CB8AC3E}">
        <p14:creationId xmlns:p14="http://schemas.microsoft.com/office/powerpoint/2010/main" val="4057099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Production of lasers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116343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659</TotalTime>
  <Words>1574</Words>
  <Application>Microsoft Office PowerPoint</Application>
  <PresentationFormat>On-screen Show (4:3)</PresentationFormat>
  <Paragraphs>162</Paragraphs>
  <Slides>45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Franklin Gothic Book</vt:lpstr>
      <vt:lpstr>Franklin Gothic Medium</vt:lpstr>
      <vt:lpstr>Tunga</vt:lpstr>
      <vt:lpstr>Wingdings</vt:lpstr>
      <vt:lpstr>Angles</vt:lpstr>
      <vt:lpstr>Laser therapy</vt:lpstr>
      <vt:lpstr>introduction</vt:lpstr>
      <vt:lpstr>Properties of laser</vt:lpstr>
      <vt:lpstr>PowerPoint Presentation</vt:lpstr>
      <vt:lpstr>PowerPoint Presentation</vt:lpstr>
      <vt:lpstr>monochromaticity</vt:lpstr>
      <vt:lpstr>coherence</vt:lpstr>
      <vt:lpstr>collimation</vt:lpstr>
      <vt:lpstr>Production of lasers</vt:lpstr>
      <vt:lpstr>PowerPoint Presentation</vt:lpstr>
      <vt:lpstr>Component for laser production</vt:lpstr>
      <vt:lpstr>PowerPoint Presentation</vt:lpstr>
      <vt:lpstr>Lasing medium</vt:lpstr>
      <vt:lpstr>Resonating chamber</vt:lpstr>
      <vt:lpstr>Energy source</vt:lpstr>
      <vt:lpstr>Types of laser</vt:lpstr>
      <vt:lpstr>PowerPoint Presentation</vt:lpstr>
      <vt:lpstr>PowerPoint Presentation</vt:lpstr>
      <vt:lpstr>RUBY LASER( OR CRYSTAL LASER)</vt:lpstr>
      <vt:lpstr>PowerPoint Presentation</vt:lpstr>
      <vt:lpstr>HELIUM-NEON LASER(GAS LASER)</vt:lpstr>
      <vt:lpstr>PowerPoint Presentation</vt:lpstr>
      <vt:lpstr>DIODE LASER(OR SEMI CONDUCTOR LASER)</vt:lpstr>
      <vt:lpstr>PowerPoint Presentation</vt:lpstr>
      <vt:lpstr>TECHNIQUES OF APPLICATION</vt:lpstr>
      <vt:lpstr>TECHNIQUES OF APPLICATION</vt:lpstr>
      <vt:lpstr>THE GRIDE METHOD</vt:lpstr>
      <vt:lpstr>THE SCANNING METHOD</vt:lpstr>
      <vt:lpstr>PowerPoint Presentation</vt:lpstr>
      <vt:lpstr>Dosage parameters</vt:lpstr>
      <vt:lpstr>1. wavelength</vt:lpstr>
      <vt:lpstr>2. power</vt:lpstr>
      <vt:lpstr>3. energy</vt:lpstr>
      <vt:lpstr>4. Power density</vt:lpstr>
      <vt:lpstr>5. Energy density</vt:lpstr>
      <vt:lpstr>Interaction of laser with body tissue</vt:lpstr>
      <vt:lpstr>Physiological effects and therapeutic uses of laser</vt:lpstr>
      <vt:lpstr>PowerPoint Presentation</vt:lpstr>
      <vt:lpstr>PowerPoint Presentation</vt:lpstr>
      <vt:lpstr>Wound healing</vt:lpstr>
      <vt:lpstr>Tensile strength scar tissues</vt:lpstr>
      <vt:lpstr>Musculoskeletal conditions</vt:lpstr>
      <vt:lpstr>Pain relief</vt:lpstr>
      <vt:lpstr>Dangers and contraindications</vt:lpstr>
      <vt:lpstr>Thanks!!!!!!!!!</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Laser therapy</dc:title>
  <dc:creator>Mohsana</dc:creator>
  <cp:lastModifiedBy>HP</cp:lastModifiedBy>
  <cp:revision>45</cp:revision>
  <dcterms:created xsi:type="dcterms:W3CDTF">2013-03-07T06:37:58Z</dcterms:created>
  <dcterms:modified xsi:type="dcterms:W3CDTF">2020-03-18T08:49:59Z</dcterms:modified>
</cp:coreProperties>
</file>