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8" r:id="rId5"/>
    <p:sldId id="259" r:id="rId6"/>
    <p:sldId id="260" r:id="rId7"/>
    <p:sldId id="261" r:id="rId8"/>
    <p:sldId id="262" r:id="rId9"/>
    <p:sldId id="263" r:id="rId10"/>
    <p:sldId id="264" r:id="rId11"/>
    <p:sldId id="266" r:id="rId12"/>
    <p:sldId id="267" r:id="rId13"/>
    <p:sldId id="268" r:id="rId14"/>
    <p:sldId id="269" r:id="rId15"/>
    <p:sldId id="274" r:id="rId16"/>
    <p:sldId id="270" r:id="rId17"/>
    <p:sldId id="271" r:id="rId18"/>
    <p:sldId id="272"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C744C4-22F8-46AB-A9F9-6E0DECE341F6}"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253F50-2FA2-4C6B-9A93-3F040A17CE29}" type="slidenum">
              <a:rPr lang="en-US" smtClean="0"/>
              <a:t>‹#›</a:t>
            </a:fld>
            <a:endParaRPr lang="en-US"/>
          </a:p>
        </p:txBody>
      </p:sp>
    </p:spTree>
    <p:extLst>
      <p:ext uri="{BB962C8B-B14F-4D97-AF65-F5344CB8AC3E}">
        <p14:creationId xmlns:p14="http://schemas.microsoft.com/office/powerpoint/2010/main" val="1342525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C744C4-22F8-46AB-A9F9-6E0DECE341F6}"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253F50-2FA2-4C6B-9A93-3F040A17CE29}" type="slidenum">
              <a:rPr lang="en-US" smtClean="0"/>
              <a:t>‹#›</a:t>
            </a:fld>
            <a:endParaRPr lang="en-US"/>
          </a:p>
        </p:txBody>
      </p:sp>
    </p:spTree>
    <p:extLst>
      <p:ext uri="{BB962C8B-B14F-4D97-AF65-F5344CB8AC3E}">
        <p14:creationId xmlns:p14="http://schemas.microsoft.com/office/powerpoint/2010/main" val="4276494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C744C4-22F8-46AB-A9F9-6E0DECE341F6}"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253F50-2FA2-4C6B-9A93-3F040A17CE29}" type="slidenum">
              <a:rPr lang="en-US" smtClean="0"/>
              <a:t>‹#›</a:t>
            </a:fld>
            <a:endParaRPr lang="en-US"/>
          </a:p>
        </p:txBody>
      </p:sp>
    </p:spTree>
    <p:extLst>
      <p:ext uri="{BB962C8B-B14F-4D97-AF65-F5344CB8AC3E}">
        <p14:creationId xmlns:p14="http://schemas.microsoft.com/office/powerpoint/2010/main" val="3005905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C744C4-22F8-46AB-A9F9-6E0DECE341F6}"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253F50-2FA2-4C6B-9A93-3F040A17CE29}" type="slidenum">
              <a:rPr lang="en-US" smtClean="0"/>
              <a:t>‹#›</a:t>
            </a:fld>
            <a:endParaRPr lang="en-US"/>
          </a:p>
        </p:txBody>
      </p:sp>
    </p:spTree>
    <p:extLst>
      <p:ext uri="{BB962C8B-B14F-4D97-AF65-F5344CB8AC3E}">
        <p14:creationId xmlns:p14="http://schemas.microsoft.com/office/powerpoint/2010/main" val="2481535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C744C4-22F8-46AB-A9F9-6E0DECE341F6}"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253F50-2FA2-4C6B-9A93-3F040A17CE29}" type="slidenum">
              <a:rPr lang="en-US" smtClean="0"/>
              <a:t>‹#›</a:t>
            </a:fld>
            <a:endParaRPr lang="en-US"/>
          </a:p>
        </p:txBody>
      </p:sp>
    </p:spTree>
    <p:extLst>
      <p:ext uri="{BB962C8B-B14F-4D97-AF65-F5344CB8AC3E}">
        <p14:creationId xmlns:p14="http://schemas.microsoft.com/office/powerpoint/2010/main" val="727674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C744C4-22F8-46AB-A9F9-6E0DECE341F6}" type="datetimeFigureOut">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253F50-2FA2-4C6B-9A93-3F040A17CE29}" type="slidenum">
              <a:rPr lang="en-US" smtClean="0"/>
              <a:t>‹#›</a:t>
            </a:fld>
            <a:endParaRPr lang="en-US"/>
          </a:p>
        </p:txBody>
      </p:sp>
    </p:spTree>
    <p:extLst>
      <p:ext uri="{BB962C8B-B14F-4D97-AF65-F5344CB8AC3E}">
        <p14:creationId xmlns:p14="http://schemas.microsoft.com/office/powerpoint/2010/main" val="290013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C744C4-22F8-46AB-A9F9-6E0DECE341F6}" type="datetimeFigureOut">
              <a:rPr lang="en-US" smtClean="0"/>
              <a:t>3/16/2020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253F50-2FA2-4C6B-9A93-3F040A17CE29}" type="slidenum">
              <a:rPr lang="en-US" smtClean="0"/>
              <a:t>‹#›</a:t>
            </a:fld>
            <a:endParaRPr lang="en-US"/>
          </a:p>
        </p:txBody>
      </p:sp>
    </p:spTree>
    <p:extLst>
      <p:ext uri="{BB962C8B-B14F-4D97-AF65-F5344CB8AC3E}">
        <p14:creationId xmlns:p14="http://schemas.microsoft.com/office/powerpoint/2010/main" val="2382436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C744C4-22F8-46AB-A9F9-6E0DECE341F6}" type="datetimeFigureOut">
              <a:rPr lang="en-US" smtClean="0"/>
              <a:t>3/16/2020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253F50-2FA2-4C6B-9A93-3F040A17CE29}" type="slidenum">
              <a:rPr lang="en-US" smtClean="0"/>
              <a:t>‹#›</a:t>
            </a:fld>
            <a:endParaRPr lang="en-US"/>
          </a:p>
        </p:txBody>
      </p:sp>
    </p:spTree>
    <p:extLst>
      <p:ext uri="{BB962C8B-B14F-4D97-AF65-F5344CB8AC3E}">
        <p14:creationId xmlns:p14="http://schemas.microsoft.com/office/powerpoint/2010/main" val="683223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C744C4-22F8-46AB-A9F9-6E0DECE341F6}" type="datetimeFigureOut">
              <a:rPr lang="en-US" smtClean="0"/>
              <a:t>3/16/2020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253F50-2FA2-4C6B-9A93-3F040A17CE29}" type="slidenum">
              <a:rPr lang="en-US" smtClean="0"/>
              <a:t>‹#›</a:t>
            </a:fld>
            <a:endParaRPr lang="en-US"/>
          </a:p>
        </p:txBody>
      </p:sp>
    </p:spTree>
    <p:extLst>
      <p:ext uri="{BB962C8B-B14F-4D97-AF65-F5344CB8AC3E}">
        <p14:creationId xmlns:p14="http://schemas.microsoft.com/office/powerpoint/2010/main" val="2657199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C744C4-22F8-46AB-A9F9-6E0DECE341F6}" type="datetimeFigureOut">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253F50-2FA2-4C6B-9A93-3F040A17CE29}" type="slidenum">
              <a:rPr lang="en-US" smtClean="0"/>
              <a:t>‹#›</a:t>
            </a:fld>
            <a:endParaRPr lang="en-US"/>
          </a:p>
        </p:txBody>
      </p:sp>
    </p:spTree>
    <p:extLst>
      <p:ext uri="{BB962C8B-B14F-4D97-AF65-F5344CB8AC3E}">
        <p14:creationId xmlns:p14="http://schemas.microsoft.com/office/powerpoint/2010/main" val="908064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C744C4-22F8-46AB-A9F9-6E0DECE341F6}" type="datetimeFigureOut">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253F50-2FA2-4C6B-9A93-3F040A17CE29}" type="slidenum">
              <a:rPr lang="en-US" smtClean="0"/>
              <a:t>‹#›</a:t>
            </a:fld>
            <a:endParaRPr lang="en-US"/>
          </a:p>
        </p:txBody>
      </p:sp>
    </p:spTree>
    <p:extLst>
      <p:ext uri="{BB962C8B-B14F-4D97-AF65-F5344CB8AC3E}">
        <p14:creationId xmlns:p14="http://schemas.microsoft.com/office/powerpoint/2010/main" val="1929843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C744C4-22F8-46AB-A9F9-6E0DECE341F6}" type="datetimeFigureOut">
              <a:rPr lang="en-US" smtClean="0"/>
              <a:t>3/16/2020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253F50-2FA2-4C6B-9A93-3F040A17CE29}" type="slidenum">
              <a:rPr lang="en-US" smtClean="0"/>
              <a:t>‹#›</a:t>
            </a:fld>
            <a:endParaRPr lang="en-US"/>
          </a:p>
        </p:txBody>
      </p:sp>
    </p:spTree>
    <p:extLst>
      <p:ext uri="{BB962C8B-B14F-4D97-AF65-F5344CB8AC3E}">
        <p14:creationId xmlns:p14="http://schemas.microsoft.com/office/powerpoint/2010/main" val="6061125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www.statisticshowto.datasciencecentral.com/geometric-distribution/"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447800"/>
            <a:ext cx="8458200" cy="2308324"/>
          </a:xfrm>
          <a:prstGeom prst="rect">
            <a:avLst/>
          </a:prstGeom>
          <a:noFill/>
        </p:spPr>
        <p:txBody>
          <a:bodyPr wrap="square" rtlCol="0">
            <a:spAutoFit/>
          </a:bodyPr>
          <a:lstStyle/>
          <a:p>
            <a:r>
              <a:rPr lang="en-US" sz="2400" dirty="0" smtClean="0">
                <a:latin typeface="Times New Roman" pitchFamily="18" charset="0"/>
                <a:cs typeface="Times New Roman" pitchFamily="18" charset="0"/>
              </a:rPr>
              <a:t>Subject:	Engineering Probability and Statistics</a:t>
            </a:r>
          </a:p>
          <a:p>
            <a:r>
              <a:rPr lang="en-US" sz="2400" dirty="0" smtClean="0">
                <a:latin typeface="Times New Roman" pitchFamily="18" charset="0"/>
                <a:cs typeface="Times New Roman" pitchFamily="18" charset="0"/>
              </a:rPr>
              <a:t>Class:		BS 4</a:t>
            </a:r>
            <a:r>
              <a:rPr lang="en-US" sz="2400" baseline="30000" dirty="0" smtClean="0">
                <a:latin typeface="Times New Roman" pitchFamily="18" charset="0"/>
                <a:cs typeface="Times New Roman" pitchFamily="18" charset="0"/>
              </a:rPr>
              <a:t>th</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Lecture:	1</a:t>
            </a:r>
            <a:r>
              <a:rPr lang="en-US" sz="2400" baseline="30000" dirty="0" smtClean="0">
                <a:latin typeface="Times New Roman" pitchFamily="18" charset="0"/>
                <a:cs typeface="Times New Roman" pitchFamily="18" charset="0"/>
              </a:rPr>
              <a:t>st</a:t>
            </a:r>
            <a:r>
              <a:rPr lang="en-US" sz="2400" dirty="0" smtClean="0">
                <a:latin typeface="Times New Roman" pitchFamily="18" charset="0"/>
                <a:cs typeface="Times New Roman" pitchFamily="18" charset="0"/>
              </a:rPr>
              <a:t> week</a:t>
            </a:r>
          </a:p>
          <a:p>
            <a:r>
              <a:rPr lang="en-US" sz="2400" dirty="0" smtClean="0">
                <a:latin typeface="Times New Roman" pitchFamily="18" charset="0"/>
                <a:cs typeface="Times New Roman" pitchFamily="18" charset="0"/>
              </a:rPr>
              <a:t>Topic:		Negative Binomial and Geometric Distribution</a:t>
            </a:r>
          </a:p>
          <a:p>
            <a:endParaRPr lang="en-US" sz="2400" dirty="0" smtClean="0">
              <a:latin typeface="Times New Roman" pitchFamily="18" charset="0"/>
              <a:cs typeface="Times New Roman" pitchFamily="18" charset="0"/>
            </a:endParaRPr>
          </a:p>
          <a:p>
            <a:endParaRPr lang="en-US" sz="2400" dirty="0"/>
          </a:p>
        </p:txBody>
      </p:sp>
    </p:spTree>
    <p:extLst>
      <p:ext uri="{BB962C8B-B14F-4D97-AF65-F5344CB8AC3E}">
        <p14:creationId xmlns:p14="http://schemas.microsoft.com/office/powerpoint/2010/main" val="26940730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3291" y="1295400"/>
            <a:ext cx="8458200" cy="1569660"/>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Assignment</a:t>
            </a:r>
          </a:p>
          <a:p>
            <a:pPr algn="just"/>
            <a:r>
              <a:rPr lang="en-US" sz="2400" dirty="0" smtClean="0">
                <a:latin typeface="Times New Roman" pitchFamily="18" charset="0"/>
                <a:cs typeface="Times New Roman" pitchFamily="18" charset="0"/>
              </a:rPr>
              <a:t>Derive the mean, variance and MGF of the negative </a:t>
            </a:r>
            <a:r>
              <a:rPr lang="en-US" sz="2400" dirty="0" smtClean="0">
                <a:latin typeface="Times New Roman" pitchFamily="18" charset="0"/>
                <a:cs typeface="Times New Roman" pitchFamily="18" charset="0"/>
              </a:rPr>
              <a:t>binomial distribution.</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Also solve at least 5 numerical questions for </a:t>
            </a:r>
            <a:r>
              <a:rPr lang="en-US" sz="2400" dirty="0" smtClean="0">
                <a:latin typeface="Times New Roman" pitchFamily="18" charset="0"/>
                <a:cs typeface="Times New Roman" pitchFamily="18" charset="0"/>
              </a:rPr>
              <a:t>the</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distributions.</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305608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57200"/>
            <a:ext cx="8382000" cy="4893647"/>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Geometric Distribution</a:t>
            </a:r>
          </a:p>
          <a:p>
            <a:pPr algn="just"/>
            <a:r>
              <a:rPr lang="en-US" sz="2400" b="1" dirty="0" smtClean="0">
                <a:latin typeface="Times New Roman" pitchFamily="18" charset="0"/>
                <a:cs typeface="Times New Roman" pitchFamily="18" charset="0"/>
              </a:rPr>
              <a:t>Definition</a:t>
            </a:r>
          </a:p>
          <a:p>
            <a:pPr algn="just"/>
            <a:r>
              <a:rPr lang="en-US" sz="2400" dirty="0" smtClean="0">
                <a:latin typeface="Times New Roman" pitchFamily="18" charset="0"/>
                <a:cs typeface="Times New Roman" pitchFamily="18" charset="0"/>
              </a:rPr>
              <a:t>	When an experiment consists of independent trials with probability p of success and the trials are repeated until the first success occurs, it is called a geometric experiment.</a:t>
            </a:r>
          </a:p>
          <a:p>
            <a:pPr algn="just"/>
            <a:r>
              <a:rPr lang="en-US" sz="2400" dirty="0" smtClean="0">
                <a:latin typeface="Times New Roman" pitchFamily="18" charset="0"/>
                <a:cs typeface="Times New Roman" pitchFamily="18" charset="0"/>
              </a:rPr>
              <a:t>	For </a:t>
            </a:r>
            <a:r>
              <a:rPr lang="en-US" sz="2400" dirty="0">
                <a:latin typeface="Times New Roman" pitchFamily="18" charset="0"/>
                <a:cs typeface="Times New Roman" pitchFamily="18" charset="0"/>
              </a:rPr>
              <a:t>example, you ask people outside a polling station who they voted for until you find someone that voted for the independent candidate in a local election. The geometric distribution would represent the number of people who you had to poll before you found someone who voted independent. You would need to get a certain number of failures before you got your first success</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866987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81000"/>
            <a:ext cx="8382000" cy="3416320"/>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Assumptions</a:t>
            </a:r>
          </a:p>
          <a:p>
            <a:pPr algn="just"/>
            <a:r>
              <a:rPr lang="en-US" sz="2400" dirty="0" smtClean="0">
                <a:latin typeface="Times New Roman" pitchFamily="18" charset="0"/>
                <a:cs typeface="Times New Roman" pitchFamily="18" charset="0"/>
              </a:rPr>
              <a:t>	A geometric experiment has the following four assumption/properties</a:t>
            </a:r>
          </a:p>
          <a:p>
            <a:pPr marL="400050" indent="-400050" algn="just">
              <a:buAutoNum type="romanLcParenR"/>
            </a:pPr>
            <a:r>
              <a:rPr lang="en-US" sz="2400" dirty="0" smtClean="0">
                <a:latin typeface="Times New Roman" pitchFamily="18" charset="0"/>
                <a:cs typeface="Times New Roman" pitchFamily="18" charset="0"/>
              </a:rPr>
              <a:t>The outcome each trial may be classified into one two categories, success and failure.</a:t>
            </a:r>
          </a:p>
          <a:p>
            <a:pPr marL="400050" indent="-400050" algn="just">
              <a:buAutoNum type="romanLcParenR"/>
            </a:pPr>
            <a:r>
              <a:rPr lang="en-US" sz="2400" dirty="0" smtClean="0">
                <a:latin typeface="Times New Roman" pitchFamily="18" charset="0"/>
                <a:cs typeface="Times New Roman" pitchFamily="18" charset="0"/>
              </a:rPr>
              <a:t>The probability of success p remain constant for all trials.</a:t>
            </a:r>
          </a:p>
          <a:p>
            <a:pPr marL="400050" indent="-400050" algn="just">
              <a:buAutoNum type="romanLcParenR"/>
            </a:pPr>
            <a:r>
              <a:rPr lang="en-US" sz="2400" dirty="0" smtClean="0">
                <a:latin typeface="Times New Roman" pitchFamily="18" charset="0"/>
                <a:cs typeface="Times New Roman" pitchFamily="18" charset="0"/>
              </a:rPr>
              <a:t>The successive trials are all independent.</a:t>
            </a:r>
          </a:p>
          <a:p>
            <a:pPr marL="400050" indent="-400050" algn="just">
              <a:buAutoNum type="romanLcParenR"/>
            </a:pPr>
            <a:r>
              <a:rPr lang="en-US" sz="2400" dirty="0" smtClean="0">
                <a:latin typeface="Times New Roman" pitchFamily="18" charset="0"/>
                <a:cs typeface="Times New Roman" pitchFamily="18" charset="0"/>
              </a:rPr>
              <a:t>The experiment is repeated a variable number of times until the first success is obtained.</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037231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p:cNvSpPr txBox="1"/>
              <p:nvPr/>
            </p:nvSpPr>
            <p:spPr>
              <a:xfrm>
                <a:off x="304800" y="304800"/>
                <a:ext cx="8534400" cy="4524315"/>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Probability Mass Function</a:t>
                </a:r>
              </a:p>
              <a:p>
                <a:pPr algn="just"/>
                <a:r>
                  <a:rPr lang="en-US" sz="2400" dirty="0" smtClean="0">
                    <a:latin typeface="Times New Roman" pitchFamily="18" charset="0"/>
                    <a:cs typeface="Times New Roman" pitchFamily="18" charset="0"/>
                  </a:rPr>
                  <a:t>	If X represent the number of trials needed for the first success, then X is called a geometric r.v. and its p.d. is called the geometric probability distribution. </a:t>
                </a:r>
              </a:p>
              <a:p>
                <a:pPr algn="just"/>
                <a:r>
                  <a:rPr lang="en-US" sz="2400" dirty="0" smtClean="0">
                    <a:latin typeface="Times New Roman" pitchFamily="18" charset="0"/>
                    <a:cs typeface="Times New Roman" pitchFamily="18" charset="0"/>
                  </a:rPr>
                  <a:t>It has only one parameter p and is denoted by g(</a:t>
                </a:r>
                <a:r>
                  <a:rPr lang="en-US" sz="2400" dirty="0" err="1" smtClean="0">
                    <a:latin typeface="Times New Roman" pitchFamily="18" charset="0"/>
                    <a:cs typeface="Times New Roman" pitchFamily="18" charset="0"/>
                  </a:rPr>
                  <a:t>x;p</a:t>
                </a:r>
                <a:r>
                  <a:rPr lang="en-US" sz="2400" dirty="0" smtClean="0">
                    <a:latin typeface="Times New Roman" pitchFamily="18" charset="0"/>
                    <a:cs typeface="Times New Roman" pitchFamily="18" charset="0"/>
                  </a:rPr>
                  <a:t>). In the above example if you had to ask 3 people, then X=3; if you had to ask 4 people, then X=4 and so on. In other words, there would be X-1 failures before you get your success So when </a:t>
                </a:r>
                <a:r>
                  <a:rPr lang="en-US" sz="2400" dirty="0">
                    <a:latin typeface="Times New Roman" pitchFamily="18" charset="0"/>
                    <a:cs typeface="Times New Roman" pitchFamily="18" charset="0"/>
                  </a:rPr>
                  <a:t>the </a:t>
                </a:r>
                <a:r>
                  <a:rPr lang="en-US" sz="2400" dirty="0" smtClean="0">
                    <a:latin typeface="Times New Roman" pitchFamily="18" charset="0"/>
                    <a:cs typeface="Times New Roman" pitchFamily="18" charset="0"/>
                  </a:rPr>
                  <a:t>geometric  </a:t>
                </a:r>
                <a:r>
                  <a:rPr lang="en-US" sz="2400" dirty="0">
                    <a:latin typeface="Times New Roman" pitchFamily="18" charset="0"/>
                    <a:cs typeface="Times New Roman" pitchFamily="18" charset="0"/>
                  </a:rPr>
                  <a:t>r.v. X assumes x, on which </a:t>
                </a:r>
                <a:r>
                  <a:rPr lang="en-US" sz="2400" dirty="0" smtClean="0">
                    <a:latin typeface="Times New Roman" pitchFamily="18" charset="0"/>
                    <a:cs typeface="Times New Roman" pitchFamily="18" charset="0"/>
                  </a:rPr>
                  <a:t>first </a:t>
                </a:r>
                <a:r>
                  <a:rPr lang="en-US" sz="2400" dirty="0">
                    <a:latin typeface="Times New Roman" pitchFamily="18" charset="0"/>
                    <a:cs typeface="Times New Roman" pitchFamily="18" charset="0"/>
                  </a:rPr>
                  <a:t>success occurs, the </a:t>
                </a:r>
                <a:r>
                  <a:rPr lang="en-US" sz="2400" dirty="0" smtClean="0">
                    <a:latin typeface="Times New Roman" pitchFamily="18" charset="0"/>
                    <a:cs typeface="Times New Roman" pitchFamily="18" charset="0"/>
                  </a:rPr>
                  <a:t>geometric </a:t>
                </a:r>
                <a:r>
                  <a:rPr lang="en-US" sz="2400" dirty="0">
                    <a:latin typeface="Times New Roman" pitchFamily="18" charset="0"/>
                    <a:cs typeface="Times New Roman" pitchFamily="18" charset="0"/>
                  </a:rPr>
                  <a:t>distribution is </a:t>
                </a:r>
                <a:r>
                  <a:rPr lang="en-US" sz="2400" dirty="0" smtClean="0">
                    <a:latin typeface="Times New Roman" pitchFamily="18" charset="0"/>
                    <a:cs typeface="Times New Roman" pitchFamily="18" charset="0"/>
                  </a:rPr>
                  <a:t>given by</a:t>
                </a:r>
              </a:p>
              <a:p>
                <a:pPr algn="just"/>
                <a14:m>
                  <m:oMathPara xmlns:m="http://schemas.openxmlformats.org/officeDocument/2006/math">
                    <m:oMathParaPr>
                      <m:jc m:val="centerGroup"/>
                    </m:oMathParaPr>
                    <m:oMath xmlns:m="http://schemas.openxmlformats.org/officeDocument/2006/math">
                      <m:r>
                        <a:rPr lang="en-US" sz="2400" b="0" i="1" smtClean="0">
                          <a:latin typeface="Cambria Math"/>
                        </a:rPr>
                        <m:t>𝑃</m:t>
                      </m:r>
                      <m:d>
                        <m:dPr>
                          <m:ctrlPr>
                            <a:rPr lang="en-US" sz="2400" b="0" i="1" smtClean="0">
                              <a:latin typeface="Cambria Math"/>
                            </a:rPr>
                          </m:ctrlPr>
                        </m:dPr>
                        <m:e>
                          <m:r>
                            <a:rPr lang="en-US" sz="2400" b="0" i="1" smtClean="0">
                              <a:latin typeface="Cambria Math"/>
                            </a:rPr>
                            <m:t>𝑋</m:t>
                          </m:r>
                          <m:r>
                            <a:rPr lang="en-US" sz="2400" b="0" i="1" smtClean="0">
                              <a:latin typeface="Cambria Math"/>
                            </a:rPr>
                            <m:t>=</m:t>
                          </m:r>
                          <m:r>
                            <a:rPr lang="en-US" sz="2400" b="0" i="1" smtClean="0">
                              <a:latin typeface="Cambria Math"/>
                            </a:rPr>
                            <m:t>𝑥</m:t>
                          </m:r>
                        </m:e>
                      </m:d>
                      <m:r>
                        <a:rPr lang="en-US" sz="2400" b="0" i="1" smtClean="0">
                          <a:latin typeface="Cambria Math"/>
                        </a:rPr>
                        <m:t>=</m:t>
                      </m:r>
                      <m:sSup>
                        <m:sSupPr>
                          <m:ctrlPr>
                            <a:rPr lang="en-US" sz="2400" b="0" i="1" smtClean="0">
                              <a:latin typeface="Cambria Math"/>
                            </a:rPr>
                          </m:ctrlPr>
                        </m:sSupPr>
                        <m:e>
                          <m:r>
                            <a:rPr lang="en-US" sz="2400" b="0" i="1" smtClean="0">
                              <a:latin typeface="Cambria Math"/>
                            </a:rPr>
                            <m:t>𝑞</m:t>
                          </m:r>
                        </m:e>
                        <m:sup>
                          <m:r>
                            <a:rPr lang="en-US" sz="2400" b="0" i="1" smtClean="0">
                              <a:latin typeface="Cambria Math"/>
                            </a:rPr>
                            <m:t>𝑥</m:t>
                          </m:r>
                          <m:r>
                            <a:rPr lang="en-US" sz="2400" b="0" i="1" smtClean="0">
                              <a:latin typeface="Cambria Math"/>
                            </a:rPr>
                            <m:t>−1</m:t>
                          </m:r>
                        </m:sup>
                      </m:sSup>
                      <m:r>
                        <a:rPr lang="en-US" sz="2400" b="0" i="1" smtClean="0">
                          <a:latin typeface="Cambria Math"/>
                        </a:rPr>
                        <m:t>𝑝</m:t>
                      </m:r>
                      <m:r>
                        <a:rPr lang="en-US" sz="2400" b="0" i="1" smtClean="0">
                          <a:latin typeface="Cambria Math"/>
                        </a:rPr>
                        <m:t>                                     </m:t>
                      </m:r>
                      <m:r>
                        <a:rPr lang="en-US" sz="2400" b="0" i="1" smtClean="0">
                          <a:latin typeface="Cambria Math"/>
                        </a:rPr>
                        <m:t>𝑥</m:t>
                      </m:r>
                      <m:r>
                        <a:rPr lang="en-US" sz="2400" b="0" i="1" smtClean="0">
                          <a:latin typeface="Cambria Math"/>
                        </a:rPr>
                        <m:t>=1,2,3….</m:t>
                      </m:r>
                    </m:oMath>
                  </m:oMathPara>
                </a14:m>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mc:Choice>
        <mc:Fallback>
          <p:sp>
            <p:nvSpPr>
              <p:cNvPr id="2" name="TextBox 1"/>
              <p:cNvSpPr txBox="1">
                <a:spLocks noRot="1" noChangeAspect="1" noMove="1" noResize="1" noEditPoints="1" noAdjustHandles="1" noChangeArrowheads="1" noChangeShapeType="1" noTextEdit="1"/>
              </p:cNvSpPr>
              <p:nvPr/>
            </p:nvSpPr>
            <p:spPr>
              <a:xfrm>
                <a:off x="304800" y="304800"/>
                <a:ext cx="8534400" cy="4524315"/>
              </a:xfrm>
              <a:prstGeom prst="rect">
                <a:avLst/>
              </a:prstGeom>
              <a:blipFill rotWithShape="1">
                <a:blip r:embed="rId2"/>
                <a:stretch>
                  <a:fillRect l="-1071" t="-1078" r="-1071"/>
                </a:stretch>
              </a:blipFill>
            </p:spPr>
            <p:txBody>
              <a:bodyPr/>
              <a:lstStyle/>
              <a:p>
                <a:r>
                  <a:rPr lang="en-US">
                    <a:noFill/>
                  </a:rPr>
                  <a:t> </a:t>
                </a:r>
              </a:p>
            </p:txBody>
          </p:sp>
        </mc:Fallback>
      </mc:AlternateContent>
    </p:spTree>
    <p:extLst>
      <p:ext uri="{BB962C8B-B14F-4D97-AF65-F5344CB8AC3E}">
        <p14:creationId xmlns:p14="http://schemas.microsoft.com/office/powerpoint/2010/main" val="3428862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p:cNvSpPr txBox="1"/>
              <p:nvPr/>
            </p:nvSpPr>
            <p:spPr>
              <a:xfrm>
                <a:off x="304800" y="304800"/>
                <a:ext cx="8534400" cy="4154984"/>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Derivation of Geometric Distribution</a:t>
                </a:r>
              </a:p>
              <a:p>
                <a:pPr algn="just"/>
                <a:r>
                  <a:rPr lang="en-US" sz="2400" dirty="0" smtClean="0">
                    <a:latin typeface="Times New Roman" pitchFamily="18" charset="0"/>
                    <a:cs typeface="Times New Roman" pitchFamily="18" charset="0"/>
                  </a:rPr>
                  <a:t>	Let the random variable X denote the number of trials required upto and including the first success of an event. Then X takes the values 1,2,3….. Since X=x if and only if the first (x-1) trials result in failures and xth trials yields a success in the Bernoullian sequence of trials, </a:t>
                </a:r>
              </a:p>
              <a:p>
                <a:pPr algn="just"/>
                <a:r>
                  <a:rPr lang="en-US" sz="2400" dirty="0" smtClean="0">
                    <a:latin typeface="Times New Roman" pitchFamily="18" charset="0"/>
                    <a:cs typeface="Times New Roman" pitchFamily="18" charset="0"/>
                  </a:rPr>
                  <a:t>we therefore have the probability distribution of X, as</a:t>
                </a:r>
              </a:p>
              <a:p>
                <a:pPr algn="just"/>
                <a14:m>
                  <m:oMathPara xmlns:m="http://schemas.openxmlformats.org/officeDocument/2006/math">
                    <m:oMathParaPr>
                      <m:jc m:val="centerGroup"/>
                    </m:oMathParaPr>
                    <m:oMath xmlns:m="http://schemas.openxmlformats.org/officeDocument/2006/math">
                      <m:r>
                        <a:rPr lang="en-US" sz="2400" b="0" i="1" smtClean="0">
                          <a:latin typeface="Cambria Math"/>
                        </a:rPr>
                        <m:t>𝑃</m:t>
                      </m:r>
                      <m:d>
                        <m:dPr>
                          <m:ctrlPr>
                            <a:rPr lang="en-US" sz="2400" b="0" i="1" smtClean="0">
                              <a:latin typeface="Cambria Math"/>
                            </a:rPr>
                          </m:ctrlPr>
                        </m:dPr>
                        <m:e>
                          <m:r>
                            <a:rPr lang="en-US" sz="2400" b="0" i="1" smtClean="0">
                              <a:latin typeface="Cambria Math"/>
                            </a:rPr>
                            <m:t>𝑋</m:t>
                          </m:r>
                          <m:r>
                            <a:rPr lang="en-US" sz="2400" b="0" i="1" smtClean="0">
                              <a:latin typeface="Cambria Math"/>
                            </a:rPr>
                            <m:t>=</m:t>
                          </m:r>
                          <m:r>
                            <a:rPr lang="en-US" sz="2400" b="0" i="1" smtClean="0">
                              <a:latin typeface="Cambria Math"/>
                            </a:rPr>
                            <m:t>𝑥</m:t>
                          </m:r>
                        </m:e>
                      </m:d>
                      <m:r>
                        <a:rPr lang="en-US" sz="2400" b="0" i="1" smtClean="0">
                          <a:latin typeface="Cambria Math"/>
                        </a:rPr>
                        <m:t>=</m:t>
                      </m:r>
                      <m:sSup>
                        <m:sSupPr>
                          <m:ctrlPr>
                            <a:rPr lang="en-US" sz="2400" b="0" i="1" smtClean="0">
                              <a:latin typeface="Cambria Math"/>
                            </a:rPr>
                          </m:ctrlPr>
                        </m:sSupPr>
                        <m:e>
                          <m:r>
                            <a:rPr lang="en-US" sz="2400" b="0" i="1" smtClean="0">
                              <a:latin typeface="Cambria Math"/>
                            </a:rPr>
                            <m:t>𝑞</m:t>
                          </m:r>
                        </m:e>
                        <m:sup>
                          <m:r>
                            <a:rPr lang="en-US" sz="2400" b="0" i="1" smtClean="0">
                              <a:latin typeface="Cambria Math"/>
                            </a:rPr>
                            <m:t>𝑥</m:t>
                          </m:r>
                          <m:r>
                            <a:rPr lang="en-US" sz="2400" b="0" i="1" smtClean="0">
                              <a:latin typeface="Cambria Math"/>
                            </a:rPr>
                            <m:t>−1</m:t>
                          </m:r>
                        </m:sup>
                      </m:sSup>
                      <m:r>
                        <a:rPr lang="en-US" sz="2400" b="0" i="1" smtClean="0">
                          <a:latin typeface="Cambria Math"/>
                        </a:rPr>
                        <m:t>𝑝</m:t>
                      </m:r>
                    </m:oMath>
                  </m:oMathPara>
                </a14:m>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Since a  geometric distribution how long one has to wait for a success, it is also called a waiting time r.v.</a:t>
                </a:r>
              </a:p>
              <a:p>
                <a:pPr algn="just"/>
                <a:endParaRPr lang="en-US" sz="2400" dirty="0">
                  <a:latin typeface="Times New Roman" pitchFamily="18" charset="0"/>
                  <a:cs typeface="Times New Roman" pitchFamily="18" charset="0"/>
                </a:endParaRPr>
              </a:p>
            </p:txBody>
          </p:sp>
        </mc:Choice>
        <mc:Fallback>
          <p:sp>
            <p:nvSpPr>
              <p:cNvPr id="2" name="TextBox 1"/>
              <p:cNvSpPr txBox="1">
                <a:spLocks noRot="1" noChangeAspect="1" noMove="1" noResize="1" noEditPoints="1" noAdjustHandles="1" noChangeArrowheads="1" noChangeShapeType="1" noTextEdit="1"/>
              </p:cNvSpPr>
              <p:nvPr/>
            </p:nvSpPr>
            <p:spPr>
              <a:xfrm>
                <a:off x="304800" y="304800"/>
                <a:ext cx="8534400" cy="4154984"/>
              </a:xfrm>
              <a:prstGeom prst="rect">
                <a:avLst/>
              </a:prstGeom>
              <a:blipFill rotWithShape="1">
                <a:blip r:embed="rId2"/>
                <a:stretch>
                  <a:fillRect l="-1071" t="-1173" r="-1071"/>
                </a:stretch>
              </a:blipFill>
            </p:spPr>
            <p:txBody>
              <a:bodyPr/>
              <a:lstStyle/>
              <a:p>
                <a:r>
                  <a:rPr lang="en-US">
                    <a:noFill/>
                  </a:rPr>
                  <a:t> </a:t>
                </a:r>
              </a:p>
            </p:txBody>
          </p:sp>
        </mc:Fallback>
      </mc:AlternateContent>
    </p:spTree>
    <p:extLst>
      <p:ext uri="{BB962C8B-B14F-4D97-AF65-F5344CB8AC3E}">
        <p14:creationId xmlns:p14="http://schemas.microsoft.com/office/powerpoint/2010/main" val="19739918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p:cNvSpPr txBox="1"/>
              <p:nvPr/>
            </p:nvSpPr>
            <p:spPr>
              <a:xfrm>
                <a:off x="304800" y="381000"/>
                <a:ext cx="8458200" cy="7477368"/>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Relationship</a:t>
                </a:r>
              </a:p>
              <a:p>
                <a:pPr algn="just"/>
                <a:r>
                  <a:rPr lang="en-US" sz="2400" dirty="0" smtClean="0">
                    <a:latin typeface="Times New Roman" pitchFamily="18" charset="0"/>
                    <a:cs typeface="Times New Roman" pitchFamily="18" charset="0"/>
                  </a:rPr>
                  <a:t>	It is interesting to note that a geometric distribution is a special case of negative binomial distribution i.e. if the value of k is equals to one then a negative binomial distribution is converted to geometric distribution.</a:t>
                </a:r>
              </a:p>
              <a:p>
                <a:pPr algn="just"/>
                <a:r>
                  <a:rPr lang="en-US" sz="2400" dirty="0" smtClean="0">
                    <a:latin typeface="Times New Roman" pitchFamily="18" charset="0"/>
                    <a:cs typeface="Times New Roman" pitchFamily="18" charset="0"/>
                  </a:rPr>
                  <a:t>As we know that</a:t>
                </a:r>
              </a:p>
              <a:p>
                <a:pPr algn="just"/>
                <a14:m>
                  <m:oMathPara xmlns:m="http://schemas.openxmlformats.org/officeDocument/2006/math">
                    <m:oMathParaPr>
                      <m:jc m:val="centerGroup"/>
                    </m:oMathParaPr>
                    <m:oMath xmlns:m="http://schemas.openxmlformats.org/officeDocument/2006/math">
                      <m:r>
                        <a:rPr lang="en-US" sz="2400" i="1">
                          <a:latin typeface="Cambria Math"/>
                          <a:cs typeface="Times New Roman" pitchFamily="18" charset="0"/>
                        </a:rPr>
                        <m:t>𝑃</m:t>
                      </m:r>
                      <m:d>
                        <m:dPr>
                          <m:ctrlPr>
                            <a:rPr lang="en-US" sz="2400" i="1">
                              <a:latin typeface="Cambria Math"/>
                              <a:cs typeface="Times New Roman" pitchFamily="18" charset="0"/>
                            </a:rPr>
                          </m:ctrlPr>
                        </m:dPr>
                        <m:e>
                          <m:r>
                            <a:rPr lang="en-US" sz="2400" i="1">
                              <a:latin typeface="Cambria Math"/>
                              <a:cs typeface="Times New Roman" pitchFamily="18" charset="0"/>
                            </a:rPr>
                            <m:t>𝑋</m:t>
                          </m:r>
                          <m:r>
                            <a:rPr lang="en-US" sz="2400" i="1">
                              <a:latin typeface="Cambria Math"/>
                              <a:cs typeface="Times New Roman" pitchFamily="18" charset="0"/>
                            </a:rPr>
                            <m:t>=</m:t>
                          </m:r>
                          <m:r>
                            <a:rPr lang="en-US" sz="2400" i="1">
                              <a:latin typeface="Cambria Math"/>
                              <a:cs typeface="Times New Roman" pitchFamily="18" charset="0"/>
                            </a:rPr>
                            <m:t>𝑥</m:t>
                          </m:r>
                        </m:e>
                      </m:d>
                      <m:r>
                        <a:rPr lang="en-US" sz="2400" i="1">
                          <a:latin typeface="Cambria Math"/>
                          <a:cs typeface="Times New Roman" pitchFamily="18" charset="0"/>
                        </a:rPr>
                        <m:t>=</m:t>
                      </m:r>
                      <m:d>
                        <m:dPr>
                          <m:ctrlPr>
                            <a:rPr lang="en-US" sz="2400" i="1">
                              <a:latin typeface="Cambria Math"/>
                            </a:rPr>
                          </m:ctrlPr>
                        </m:dPr>
                        <m:e>
                          <m:m>
                            <m:mPr>
                              <m:mcs>
                                <m:mc>
                                  <m:mcPr>
                                    <m:count m:val="1"/>
                                    <m:mcJc m:val="center"/>
                                  </m:mcPr>
                                </m:mc>
                              </m:mcs>
                              <m:ctrlPr>
                                <a:rPr lang="en-US" sz="2400" i="1">
                                  <a:latin typeface="Cambria Math"/>
                                </a:rPr>
                              </m:ctrlPr>
                            </m:mPr>
                            <m:mr>
                              <m:e>
                                <m:r>
                                  <m:rPr>
                                    <m:brk m:alnAt="7"/>
                                  </m:rPr>
                                  <a:rPr lang="en-US" sz="2400" i="1">
                                    <a:latin typeface="Cambria Math"/>
                                  </a:rPr>
                                  <m:t>𝑥</m:t>
                                </m:r>
                                <m:r>
                                  <a:rPr lang="en-US" sz="2400" i="1">
                                    <a:latin typeface="Cambria Math"/>
                                  </a:rPr>
                                  <m:t>−1</m:t>
                                </m:r>
                              </m:e>
                            </m:mr>
                            <m:mr>
                              <m:e>
                                <m:r>
                                  <a:rPr lang="en-US" sz="2400" i="1">
                                    <a:latin typeface="Cambria Math"/>
                                  </a:rPr>
                                  <m:t>𝑘</m:t>
                                </m:r>
                                <m:r>
                                  <a:rPr lang="en-US" sz="2400" i="1">
                                    <a:latin typeface="Cambria Math"/>
                                  </a:rPr>
                                  <m:t>−1</m:t>
                                </m:r>
                              </m:e>
                            </m:mr>
                          </m:m>
                        </m:e>
                      </m:d>
                      <m:sSup>
                        <m:sSupPr>
                          <m:ctrlPr>
                            <a:rPr lang="en-US" sz="2400" i="1">
                              <a:latin typeface="Cambria Math"/>
                            </a:rPr>
                          </m:ctrlPr>
                        </m:sSupPr>
                        <m:e>
                          <m:r>
                            <a:rPr lang="en-US" sz="2400" i="1">
                              <a:latin typeface="Cambria Math"/>
                            </a:rPr>
                            <m:t>𝑝</m:t>
                          </m:r>
                        </m:e>
                        <m:sup>
                          <m:r>
                            <a:rPr lang="en-US" sz="2400" i="1">
                              <a:latin typeface="Cambria Math"/>
                            </a:rPr>
                            <m:t>𝑘</m:t>
                          </m:r>
                        </m:sup>
                      </m:sSup>
                      <m:sSup>
                        <m:sSupPr>
                          <m:ctrlPr>
                            <a:rPr lang="en-US" sz="2400" i="1">
                              <a:latin typeface="Cambria Math"/>
                            </a:rPr>
                          </m:ctrlPr>
                        </m:sSupPr>
                        <m:e>
                          <m:r>
                            <a:rPr lang="en-US" sz="2400" i="1">
                              <a:latin typeface="Cambria Math"/>
                            </a:rPr>
                            <m:t>𝑞</m:t>
                          </m:r>
                        </m:e>
                        <m:sup>
                          <m:r>
                            <a:rPr lang="en-US" sz="2400" i="1">
                              <a:latin typeface="Cambria Math"/>
                            </a:rPr>
                            <m:t>𝑥</m:t>
                          </m:r>
                          <m:r>
                            <a:rPr lang="en-US" sz="2400" i="1">
                              <a:latin typeface="Cambria Math"/>
                            </a:rPr>
                            <m:t>−</m:t>
                          </m:r>
                          <m:r>
                            <a:rPr lang="en-US" sz="2400" i="1">
                              <a:latin typeface="Cambria Math"/>
                            </a:rPr>
                            <m:t>𝑘</m:t>
                          </m:r>
                        </m:sup>
                      </m:sSup>
                    </m:oMath>
                  </m:oMathPara>
                </a14:m>
                <a:endParaRPr lang="en-US" sz="2400" dirty="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So put k=1 in the above function </a:t>
                </a:r>
              </a:p>
              <a:p>
                <a:pPr algn="just"/>
                <a14:m>
                  <m:oMathPara xmlns:m="http://schemas.openxmlformats.org/officeDocument/2006/math">
                    <m:oMathParaPr>
                      <m:jc m:val="centerGroup"/>
                    </m:oMathParaPr>
                    <m:oMath xmlns:m="http://schemas.openxmlformats.org/officeDocument/2006/math">
                      <m:r>
                        <a:rPr lang="en-US" sz="2400" i="1">
                          <a:latin typeface="Cambria Math"/>
                          <a:cs typeface="Times New Roman" pitchFamily="18" charset="0"/>
                        </a:rPr>
                        <m:t>𝑃</m:t>
                      </m:r>
                      <m:d>
                        <m:dPr>
                          <m:ctrlPr>
                            <a:rPr lang="en-US" sz="2400" i="1">
                              <a:latin typeface="Cambria Math"/>
                              <a:cs typeface="Times New Roman" pitchFamily="18" charset="0"/>
                            </a:rPr>
                          </m:ctrlPr>
                        </m:dPr>
                        <m:e>
                          <m:r>
                            <a:rPr lang="en-US" sz="2400" i="1">
                              <a:latin typeface="Cambria Math"/>
                              <a:cs typeface="Times New Roman" pitchFamily="18" charset="0"/>
                            </a:rPr>
                            <m:t>𝑋</m:t>
                          </m:r>
                          <m:r>
                            <a:rPr lang="en-US" sz="2400" i="1">
                              <a:latin typeface="Cambria Math"/>
                              <a:cs typeface="Times New Roman" pitchFamily="18" charset="0"/>
                            </a:rPr>
                            <m:t>=</m:t>
                          </m:r>
                          <m:r>
                            <a:rPr lang="en-US" sz="2400" i="1">
                              <a:latin typeface="Cambria Math"/>
                              <a:cs typeface="Times New Roman" pitchFamily="18" charset="0"/>
                            </a:rPr>
                            <m:t>𝑥</m:t>
                          </m:r>
                        </m:e>
                      </m:d>
                      <m:r>
                        <a:rPr lang="en-US" sz="2400" i="1">
                          <a:latin typeface="Cambria Math"/>
                          <a:cs typeface="Times New Roman" pitchFamily="18" charset="0"/>
                        </a:rPr>
                        <m:t>=</m:t>
                      </m:r>
                      <m:d>
                        <m:dPr>
                          <m:ctrlPr>
                            <a:rPr lang="en-US" sz="2400" i="1">
                              <a:latin typeface="Cambria Math"/>
                            </a:rPr>
                          </m:ctrlPr>
                        </m:dPr>
                        <m:e>
                          <m:m>
                            <m:mPr>
                              <m:mcs>
                                <m:mc>
                                  <m:mcPr>
                                    <m:count m:val="1"/>
                                    <m:mcJc m:val="center"/>
                                  </m:mcPr>
                                </m:mc>
                              </m:mcs>
                              <m:ctrlPr>
                                <a:rPr lang="en-US" sz="2400" i="1">
                                  <a:latin typeface="Cambria Math"/>
                                </a:rPr>
                              </m:ctrlPr>
                            </m:mPr>
                            <m:mr>
                              <m:e>
                                <m:r>
                                  <m:rPr>
                                    <m:brk m:alnAt="7"/>
                                  </m:rPr>
                                  <a:rPr lang="en-US" sz="2400" i="1">
                                    <a:latin typeface="Cambria Math"/>
                                  </a:rPr>
                                  <m:t>𝑥</m:t>
                                </m:r>
                                <m:r>
                                  <a:rPr lang="en-US" sz="2400" i="1">
                                    <a:latin typeface="Cambria Math"/>
                                  </a:rPr>
                                  <m:t>−1</m:t>
                                </m:r>
                              </m:e>
                            </m:mr>
                            <m:mr>
                              <m:e>
                                <m:r>
                                  <a:rPr lang="en-US" sz="2400" b="0" i="1" smtClean="0">
                                    <a:latin typeface="Cambria Math"/>
                                  </a:rPr>
                                  <m:t>1</m:t>
                                </m:r>
                                <m:r>
                                  <a:rPr lang="en-US" sz="2400" i="1">
                                    <a:latin typeface="Cambria Math"/>
                                  </a:rPr>
                                  <m:t>−1</m:t>
                                </m:r>
                              </m:e>
                            </m:mr>
                          </m:m>
                        </m:e>
                      </m:d>
                      <m:sSup>
                        <m:sSupPr>
                          <m:ctrlPr>
                            <a:rPr lang="en-US" sz="2400" i="1">
                              <a:latin typeface="Cambria Math"/>
                            </a:rPr>
                          </m:ctrlPr>
                        </m:sSupPr>
                        <m:e>
                          <m:r>
                            <a:rPr lang="en-US" sz="2400" i="1">
                              <a:latin typeface="Cambria Math"/>
                            </a:rPr>
                            <m:t>𝑝</m:t>
                          </m:r>
                        </m:e>
                        <m:sup>
                          <m:r>
                            <a:rPr lang="en-US" sz="2400" b="0" i="1" smtClean="0">
                              <a:latin typeface="Cambria Math"/>
                            </a:rPr>
                            <m:t>1</m:t>
                          </m:r>
                        </m:sup>
                      </m:sSup>
                      <m:sSup>
                        <m:sSupPr>
                          <m:ctrlPr>
                            <a:rPr lang="en-US" sz="2400" i="1">
                              <a:latin typeface="Cambria Math"/>
                            </a:rPr>
                          </m:ctrlPr>
                        </m:sSupPr>
                        <m:e>
                          <m:r>
                            <a:rPr lang="en-US" sz="2400" i="1">
                              <a:latin typeface="Cambria Math"/>
                            </a:rPr>
                            <m:t>𝑞</m:t>
                          </m:r>
                        </m:e>
                        <m:sup>
                          <m:r>
                            <a:rPr lang="en-US" sz="2400" i="1">
                              <a:latin typeface="Cambria Math"/>
                            </a:rPr>
                            <m:t>𝑥</m:t>
                          </m:r>
                          <m:r>
                            <a:rPr lang="en-US" sz="2400" i="1">
                              <a:latin typeface="Cambria Math"/>
                            </a:rPr>
                            <m:t>−1</m:t>
                          </m:r>
                        </m:sup>
                      </m:sSup>
                    </m:oMath>
                  </m:oMathPara>
                </a14:m>
                <a:endParaRPr lang="en-US" sz="240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400" i="1">
                          <a:latin typeface="Cambria Math"/>
                          <a:cs typeface="Times New Roman" pitchFamily="18" charset="0"/>
                        </a:rPr>
                        <m:t>𝑃</m:t>
                      </m:r>
                      <m:d>
                        <m:dPr>
                          <m:ctrlPr>
                            <a:rPr lang="en-US" sz="2400" i="1">
                              <a:latin typeface="Cambria Math"/>
                              <a:cs typeface="Times New Roman" pitchFamily="18" charset="0"/>
                            </a:rPr>
                          </m:ctrlPr>
                        </m:dPr>
                        <m:e>
                          <m:r>
                            <a:rPr lang="en-US" sz="2400" i="1">
                              <a:latin typeface="Cambria Math"/>
                              <a:cs typeface="Times New Roman" pitchFamily="18" charset="0"/>
                            </a:rPr>
                            <m:t>𝑋</m:t>
                          </m:r>
                          <m:r>
                            <a:rPr lang="en-US" sz="2400" i="1">
                              <a:latin typeface="Cambria Math"/>
                              <a:cs typeface="Times New Roman" pitchFamily="18" charset="0"/>
                            </a:rPr>
                            <m:t>=</m:t>
                          </m:r>
                          <m:r>
                            <a:rPr lang="en-US" sz="2400" i="1">
                              <a:latin typeface="Cambria Math"/>
                              <a:cs typeface="Times New Roman" pitchFamily="18" charset="0"/>
                            </a:rPr>
                            <m:t>𝑥</m:t>
                          </m:r>
                        </m:e>
                      </m:d>
                      <m:r>
                        <a:rPr lang="en-US" sz="2400" i="1">
                          <a:latin typeface="Cambria Math"/>
                          <a:cs typeface="Times New Roman" pitchFamily="18" charset="0"/>
                        </a:rPr>
                        <m:t>=</m:t>
                      </m:r>
                      <m:d>
                        <m:dPr>
                          <m:ctrlPr>
                            <a:rPr lang="en-US" sz="2400" i="1">
                              <a:latin typeface="Cambria Math"/>
                            </a:rPr>
                          </m:ctrlPr>
                        </m:dPr>
                        <m:e>
                          <m:m>
                            <m:mPr>
                              <m:mcs>
                                <m:mc>
                                  <m:mcPr>
                                    <m:count m:val="1"/>
                                    <m:mcJc m:val="center"/>
                                  </m:mcPr>
                                </m:mc>
                              </m:mcs>
                              <m:ctrlPr>
                                <a:rPr lang="en-US" sz="2400" i="1">
                                  <a:latin typeface="Cambria Math"/>
                                </a:rPr>
                              </m:ctrlPr>
                            </m:mPr>
                            <m:mr>
                              <m:e>
                                <m:r>
                                  <m:rPr>
                                    <m:brk m:alnAt="7"/>
                                  </m:rPr>
                                  <a:rPr lang="en-US" sz="2400" i="1">
                                    <a:latin typeface="Cambria Math"/>
                                  </a:rPr>
                                  <m:t>𝑥</m:t>
                                </m:r>
                                <m:r>
                                  <a:rPr lang="en-US" sz="2400" i="1">
                                    <a:latin typeface="Cambria Math"/>
                                  </a:rPr>
                                  <m:t>−1</m:t>
                                </m:r>
                              </m:e>
                            </m:mr>
                            <m:mr>
                              <m:e>
                                <m:r>
                                  <a:rPr lang="en-US" sz="2400" b="0" i="1" smtClean="0">
                                    <a:latin typeface="Cambria Math"/>
                                  </a:rPr>
                                  <m:t>0</m:t>
                                </m:r>
                              </m:e>
                            </m:mr>
                          </m:m>
                        </m:e>
                      </m:d>
                      <m:r>
                        <a:rPr lang="en-US" sz="2400" b="0" i="1" smtClean="0">
                          <a:latin typeface="Cambria Math"/>
                        </a:rPr>
                        <m:t>𝑝</m:t>
                      </m:r>
                      <m:sSup>
                        <m:sSupPr>
                          <m:ctrlPr>
                            <a:rPr lang="en-US" sz="2400" i="1">
                              <a:latin typeface="Cambria Math"/>
                            </a:rPr>
                          </m:ctrlPr>
                        </m:sSupPr>
                        <m:e>
                          <m:r>
                            <a:rPr lang="en-US" sz="2400" i="1">
                              <a:latin typeface="Cambria Math"/>
                            </a:rPr>
                            <m:t>𝑞</m:t>
                          </m:r>
                        </m:e>
                        <m:sup>
                          <m:r>
                            <a:rPr lang="en-US" sz="2400" i="1">
                              <a:latin typeface="Cambria Math"/>
                            </a:rPr>
                            <m:t>𝑥</m:t>
                          </m:r>
                          <m:r>
                            <a:rPr lang="en-US" sz="2400" i="1">
                              <a:latin typeface="Cambria Math"/>
                            </a:rPr>
                            <m:t>−1</m:t>
                          </m:r>
                        </m:sup>
                      </m:sSup>
                    </m:oMath>
                  </m:oMathPara>
                </a14:m>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So we are left with</a:t>
                </a:r>
              </a:p>
              <a:p>
                <a:pPr algn="just"/>
                <a14:m>
                  <m:oMathPara xmlns:m="http://schemas.openxmlformats.org/officeDocument/2006/math">
                    <m:oMathParaPr>
                      <m:jc m:val="centerGroup"/>
                    </m:oMathParaPr>
                    <m:oMath xmlns:m="http://schemas.openxmlformats.org/officeDocument/2006/math">
                      <m:r>
                        <a:rPr lang="en-US" sz="2400" i="1">
                          <a:latin typeface="Cambria Math"/>
                        </a:rPr>
                        <m:t>𝑃</m:t>
                      </m:r>
                      <m:d>
                        <m:dPr>
                          <m:ctrlPr>
                            <a:rPr lang="en-US" sz="2400" i="1">
                              <a:latin typeface="Cambria Math"/>
                            </a:rPr>
                          </m:ctrlPr>
                        </m:dPr>
                        <m:e>
                          <m:r>
                            <a:rPr lang="en-US" sz="2400" i="1">
                              <a:latin typeface="Cambria Math"/>
                            </a:rPr>
                            <m:t>𝑋</m:t>
                          </m:r>
                          <m:r>
                            <a:rPr lang="en-US" sz="2400" i="1">
                              <a:latin typeface="Cambria Math"/>
                            </a:rPr>
                            <m:t>=</m:t>
                          </m:r>
                          <m:r>
                            <a:rPr lang="en-US" sz="2400" i="1">
                              <a:latin typeface="Cambria Math"/>
                            </a:rPr>
                            <m:t>𝑥</m:t>
                          </m:r>
                        </m:e>
                      </m:d>
                      <m:r>
                        <a:rPr lang="en-US" sz="2400" i="1">
                          <a:latin typeface="Cambria Math"/>
                        </a:rPr>
                        <m:t>=</m:t>
                      </m:r>
                      <m:sSup>
                        <m:sSupPr>
                          <m:ctrlPr>
                            <a:rPr lang="en-US" sz="2400" i="1">
                              <a:latin typeface="Cambria Math"/>
                            </a:rPr>
                          </m:ctrlPr>
                        </m:sSupPr>
                        <m:e>
                          <m:r>
                            <a:rPr lang="en-US" sz="2400" i="1">
                              <a:latin typeface="Cambria Math"/>
                            </a:rPr>
                            <m:t>𝑞</m:t>
                          </m:r>
                        </m:e>
                        <m:sup>
                          <m:r>
                            <a:rPr lang="en-US" sz="2400" i="1">
                              <a:latin typeface="Cambria Math"/>
                            </a:rPr>
                            <m:t>𝑥</m:t>
                          </m:r>
                          <m:r>
                            <a:rPr lang="en-US" sz="2400" i="1">
                              <a:latin typeface="Cambria Math"/>
                            </a:rPr>
                            <m:t>−1</m:t>
                          </m:r>
                        </m:sup>
                      </m:sSup>
                      <m:r>
                        <a:rPr lang="en-US" sz="2400" i="1">
                          <a:latin typeface="Cambria Math"/>
                        </a:rPr>
                        <m:t>𝑝</m:t>
                      </m:r>
                    </m:oMath>
                  </m:oMathPara>
                </a14:m>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Which is the function of geometric probability distribution</a:t>
                </a:r>
              </a:p>
              <a:p>
                <a:pPr algn="just"/>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p:txBody>
          </p:sp>
        </mc:Choice>
        <mc:Fallback>
          <p:sp>
            <p:nvSpPr>
              <p:cNvPr id="2" name="TextBox 1"/>
              <p:cNvSpPr txBox="1">
                <a:spLocks noRot="1" noChangeAspect="1" noMove="1" noResize="1" noEditPoints="1" noAdjustHandles="1" noChangeArrowheads="1" noChangeShapeType="1" noTextEdit="1"/>
              </p:cNvSpPr>
              <p:nvPr/>
            </p:nvSpPr>
            <p:spPr>
              <a:xfrm>
                <a:off x="304800" y="381000"/>
                <a:ext cx="8458200" cy="7477368"/>
              </a:xfrm>
              <a:prstGeom prst="rect">
                <a:avLst/>
              </a:prstGeom>
              <a:blipFill rotWithShape="1">
                <a:blip r:embed="rId2"/>
                <a:stretch>
                  <a:fillRect l="-1081" t="-653" r="-1009"/>
                </a:stretch>
              </a:blipFill>
            </p:spPr>
            <p:txBody>
              <a:bodyPr/>
              <a:lstStyle/>
              <a:p>
                <a:r>
                  <a:rPr lang="en-US">
                    <a:noFill/>
                  </a:rPr>
                  <a:t> </a:t>
                </a:r>
              </a:p>
            </p:txBody>
          </p:sp>
        </mc:Fallback>
      </mc:AlternateContent>
    </p:spTree>
    <p:extLst>
      <p:ext uri="{BB962C8B-B14F-4D97-AF65-F5344CB8AC3E}">
        <p14:creationId xmlns:p14="http://schemas.microsoft.com/office/powerpoint/2010/main" val="3978280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p:cNvSpPr txBox="1"/>
              <p:nvPr/>
            </p:nvSpPr>
            <p:spPr>
              <a:xfrm>
                <a:off x="228600" y="304800"/>
                <a:ext cx="8763000" cy="5117811"/>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Examples</a:t>
                </a:r>
              </a:p>
              <a:p>
                <a:pPr marL="457200" indent="-457200" algn="just">
                  <a:buAutoNum type="arabicPeriod"/>
                </a:pPr>
                <a:r>
                  <a:rPr lang="en-US" sz="2000" dirty="0" smtClean="0">
                    <a:latin typeface="Times New Roman" pitchFamily="18" charset="0"/>
                    <a:cs typeface="Times New Roman" pitchFamily="18" charset="0"/>
                  </a:rPr>
                  <a:t>If the probability that a person will believe  a rumor about the retirement of a certain politician is 0.25, what is the probability that</a:t>
                </a:r>
              </a:p>
              <a:p>
                <a:pPr marL="914400" lvl="1" indent="-457200" algn="just">
                  <a:buAutoNum type="alphaLcParenR"/>
                </a:pPr>
                <a:r>
                  <a:rPr lang="en-US" sz="2000" dirty="0" smtClean="0">
                    <a:latin typeface="Times New Roman" pitchFamily="18" charset="0"/>
                    <a:cs typeface="Times New Roman" pitchFamily="18" charset="0"/>
                  </a:rPr>
                  <a:t>The sixth person to hear the rumor will be first to believe it;</a:t>
                </a:r>
              </a:p>
              <a:p>
                <a:pPr marL="914400" lvl="1" indent="-457200" algn="just">
                  <a:buAutoNum type="alphaLcParenR"/>
                </a:pPr>
                <a:r>
                  <a:rPr lang="en-US" sz="2000" dirty="0" smtClean="0">
                    <a:latin typeface="Times New Roman" pitchFamily="18" charset="0"/>
                    <a:cs typeface="Times New Roman" pitchFamily="18" charset="0"/>
                  </a:rPr>
                  <a:t>The twelfth person to hear the rumor will be the fourth to believe it.</a:t>
                </a:r>
              </a:p>
              <a:p>
                <a:pPr algn="just"/>
                <a:r>
                  <a:rPr lang="en-US" sz="2000" dirty="0" smtClean="0">
                    <a:latin typeface="Times New Roman" pitchFamily="18" charset="0"/>
                    <a:cs typeface="Times New Roman" pitchFamily="18" charset="0"/>
                  </a:rPr>
                  <a:t>Solution</a:t>
                </a:r>
              </a:p>
              <a:p>
                <a:pPr algn="just"/>
                <a:r>
                  <a:rPr lang="en-US" sz="2000" dirty="0" smtClean="0">
                    <a:latin typeface="Times New Roman" pitchFamily="18" charset="0"/>
                    <a:cs typeface="Times New Roman" pitchFamily="18" charset="0"/>
                  </a:rPr>
                  <a:t>a) As 6</a:t>
                </a:r>
                <a:r>
                  <a:rPr lang="en-US" sz="2000" baseline="30000" dirty="0" smtClean="0">
                    <a:latin typeface="Times New Roman" pitchFamily="18" charset="0"/>
                    <a:cs typeface="Times New Roman" pitchFamily="18" charset="0"/>
                  </a:rPr>
                  <a:t>th</a:t>
                </a:r>
                <a:r>
                  <a:rPr lang="en-US" sz="2000" dirty="0" smtClean="0">
                    <a:latin typeface="Times New Roman" pitchFamily="18" charset="0"/>
                    <a:cs typeface="Times New Roman" pitchFamily="18" charset="0"/>
                  </a:rPr>
                  <a:t> person is first to believe so geometric distribution is used</a:t>
                </a:r>
              </a:p>
              <a:p>
                <a:pPr algn="just"/>
                <a14:m>
                  <m:oMathPara xmlns:m="http://schemas.openxmlformats.org/officeDocument/2006/math">
                    <m:oMathParaPr>
                      <m:jc m:val="centerGroup"/>
                    </m:oMathParaPr>
                    <m:oMath xmlns:m="http://schemas.openxmlformats.org/officeDocument/2006/math">
                      <m:r>
                        <a:rPr lang="en-US" sz="2000" b="0" i="1" smtClean="0">
                          <a:latin typeface="Cambria Math"/>
                          <a:cs typeface="Times New Roman" pitchFamily="18" charset="0"/>
                        </a:rPr>
                        <m:t>𝑃</m:t>
                      </m:r>
                      <m:d>
                        <m:dPr>
                          <m:ctrlPr>
                            <a:rPr lang="en-US" sz="2000" b="0" i="1" smtClean="0">
                              <a:latin typeface="Cambria Math"/>
                              <a:cs typeface="Times New Roman" pitchFamily="18" charset="0"/>
                            </a:rPr>
                          </m:ctrlPr>
                        </m:dPr>
                        <m:e>
                          <m:r>
                            <a:rPr lang="en-US" sz="2000" b="0" i="1" smtClean="0">
                              <a:latin typeface="Cambria Math"/>
                              <a:cs typeface="Times New Roman" pitchFamily="18" charset="0"/>
                            </a:rPr>
                            <m:t>𝑋</m:t>
                          </m:r>
                          <m:r>
                            <a:rPr lang="en-US" sz="2000" b="0" i="1" smtClean="0">
                              <a:latin typeface="Cambria Math"/>
                              <a:cs typeface="Times New Roman" pitchFamily="18" charset="0"/>
                            </a:rPr>
                            <m:t>=</m:t>
                          </m:r>
                          <m:r>
                            <a:rPr lang="en-US" sz="2000" b="0" i="1" smtClean="0">
                              <a:latin typeface="Cambria Math"/>
                              <a:cs typeface="Times New Roman" pitchFamily="18" charset="0"/>
                            </a:rPr>
                            <m:t>𝑥</m:t>
                          </m:r>
                        </m:e>
                      </m:d>
                      <m:r>
                        <a:rPr lang="en-US" sz="2000" b="0" i="1" smtClean="0">
                          <a:latin typeface="Cambria Math"/>
                          <a:cs typeface="Times New Roman" pitchFamily="18" charset="0"/>
                        </a:rPr>
                        <m:t>=</m:t>
                      </m:r>
                      <m:sSup>
                        <m:sSupPr>
                          <m:ctrlPr>
                            <a:rPr lang="en-US" sz="2000" b="0" i="1" smtClean="0">
                              <a:latin typeface="Cambria Math"/>
                              <a:cs typeface="Times New Roman" pitchFamily="18" charset="0"/>
                            </a:rPr>
                          </m:ctrlPr>
                        </m:sSupPr>
                        <m:e>
                          <m:r>
                            <a:rPr lang="en-US" sz="2000" b="0" i="1" smtClean="0">
                              <a:latin typeface="Cambria Math"/>
                              <a:cs typeface="Times New Roman" pitchFamily="18" charset="0"/>
                            </a:rPr>
                            <m:t>0.75</m:t>
                          </m:r>
                        </m:e>
                        <m:sup>
                          <m:r>
                            <a:rPr lang="en-US" sz="2000" b="0" i="1" smtClean="0">
                              <a:latin typeface="Cambria Math"/>
                              <a:cs typeface="Times New Roman" pitchFamily="18" charset="0"/>
                            </a:rPr>
                            <m:t>6−1</m:t>
                          </m:r>
                        </m:sup>
                      </m:sSup>
                      <m:r>
                        <a:rPr lang="en-US" sz="2000" b="0" i="1" smtClean="0">
                          <a:latin typeface="Cambria Math"/>
                          <a:cs typeface="Times New Roman" pitchFamily="18" charset="0"/>
                        </a:rPr>
                        <m:t>0.25=0.059</m:t>
                      </m:r>
                    </m:oMath>
                  </m:oMathPara>
                </a14:m>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So there is 5.9% chance that 6</a:t>
                </a:r>
                <a:r>
                  <a:rPr lang="en-US" sz="2000" baseline="30000" dirty="0" smtClean="0">
                    <a:latin typeface="Times New Roman" pitchFamily="18" charset="0"/>
                    <a:cs typeface="Times New Roman" pitchFamily="18" charset="0"/>
                  </a:rPr>
                  <a:t>th</a:t>
                </a:r>
                <a:r>
                  <a:rPr lang="en-US" sz="2000" dirty="0" smtClean="0">
                    <a:latin typeface="Times New Roman" pitchFamily="18" charset="0"/>
                    <a:cs typeface="Times New Roman" pitchFamily="18" charset="0"/>
                  </a:rPr>
                  <a:t> person is 1</a:t>
                </a:r>
                <a:r>
                  <a:rPr lang="en-US" sz="2000" baseline="30000" dirty="0" smtClean="0">
                    <a:latin typeface="Times New Roman" pitchFamily="18" charset="0"/>
                    <a:cs typeface="Times New Roman" pitchFamily="18" charset="0"/>
                  </a:rPr>
                  <a:t>st</a:t>
                </a:r>
                <a:r>
                  <a:rPr lang="en-US" sz="2000" dirty="0" smtClean="0">
                    <a:latin typeface="Times New Roman" pitchFamily="18" charset="0"/>
                    <a:cs typeface="Times New Roman" pitchFamily="18" charset="0"/>
                  </a:rPr>
                  <a:t> to believe the rumor.</a:t>
                </a:r>
              </a:p>
              <a:p>
                <a:pPr algn="just"/>
                <a:r>
                  <a:rPr lang="en-US" sz="2000" dirty="0" smtClean="0">
                    <a:latin typeface="Times New Roman" pitchFamily="18" charset="0"/>
                    <a:cs typeface="Times New Roman" pitchFamily="18" charset="0"/>
                  </a:rPr>
                  <a:t>b) As 12</a:t>
                </a:r>
                <a:r>
                  <a:rPr lang="en-US" sz="2000" baseline="30000" dirty="0" smtClean="0">
                    <a:latin typeface="Times New Roman" pitchFamily="18" charset="0"/>
                    <a:cs typeface="Times New Roman" pitchFamily="18" charset="0"/>
                  </a:rPr>
                  <a:t>th</a:t>
                </a:r>
                <a:r>
                  <a:rPr lang="en-US" sz="2000" dirty="0" smtClean="0">
                    <a:latin typeface="Times New Roman" pitchFamily="18" charset="0"/>
                    <a:cs typeface="Times New Roman" pitchFamily="18" charset="0"/>
                  </a:rPr>
                  <a:t> person will be 4</a:t>
                </a:r>
                <a:r>
                  <a:rPr lang="en-US" sz="2000" baseline="30000" dirty="0" smtClean="0">
                    <a:latin typeface="Times New Roman" pitchFamily="18" charset="0"/>
                    <a:cs typeface="Times New Roman" pitchFamily="18" charset="0"/>
                  </a:rPr>
                  <a:t>th</a:t>
                </a:r>
                <a:r>
                  <a:rPr lang="en-US" sz="2000" dirty="0" smtClean="0">
                    <a:latin typeface="Times New Roman" pitchFamily="18" charset="0"/>
                    <a:cs typeface="Times New Roman" pitchFamily="18" charset="0"/>
                  </a:rPr>
                  <a:t> to believe so we get 4</a:t>
                </a:r>
                <a:r>
                  <a:rPr lang="en-US" sz="2000" baseline="30000" dirty="0" smtClean="0">
                    <a:latin typeface="Times New Roman" pitchFamily="18" charset="0"/>
                    <a:cs typeface="Times New Roman" pitchFamily="18" charset="0"/>
                  </a:rPr>
                  <a:t>th</a:t>
                </a:r>
                <a:r>
                  <a:rPr lang="en-US" sz="2000" dirty="0" smtClean="0">
                    <a:latin typeface="Times New Roman" pitchFamily="18" charset="0"/>
                    <a:cs typeface="Times New Roman" pitchFamily="18" charset="0"/>
                  </a:rPr>
                  <a:t> success on 12</a:t>
                </a:r>
                <a:r>
                  <a:rPr lang="en-US" sz="2000" baseline="30000" dirty="0" smtClean="0">
                    <a:latin typeface="Times New Roman" pitchFamily="18" charset="0"/>
                    <a:cs typeface="Times New Roman" pitchFamily="18" charset="0"/>
                  </a:rPr>
                  <a:t>th</a:t>
                </a:r>
                <a:r>
                  <a:rPr lang="en-US" sz="2000" dirty="0" smtClean="0">
                    <a:latin typeface="Times New Roman" pitchFamily="18" charset="0"/>
                    <a:cs typeface="Times New Roman" pitchFamily="18" charset="0"/>
                  </a:rPr>
                  <a:t> trial therefore here negative binomial distribution will be used.</a:t>
                </a:r>
              </a:p>
              <a:p>
                <a:pPr algn="just"/>
                <a14:m>
                  <m:oMathPara xmlns:m="http://schemas.openxmlformats.org/officeDocument/2006/math">
                    <m:oMathParaPr>
                      <m:jc m:val="centerGroup"/>
                    </m:oMathParaPr>
                    <m:oMath xmlns:m="http://schemas.openxmlformats.org/officeDocument/2006/math">
                      <m:r>
                        <a:rPr lang="en-US" sz="2000" b="0" i="1" smtClean="0">
                          <a:latin typeface="Cambria Math"/>
                          <a:cs typeface="Times New Roman" pitchFamily="18" charset="0"/>
                        </a:rPr>
                        <m:t>𝑛𝑏</m:t>
                      </m:r>
                      <m:r>
                        <a:rPr lang="en-US" sz="2000" b="0" i="1" smtClean="0">
                          <a:latin typeface="Cambria Math"/>
                          <a:cs typeface="Times New Roman" pitchFamily="18" charset="0"/>
                        </a:rPr>
                        <m:t>(12;4,0.25)=</m:t>
                      </m:r>
                      <m:d>
                        <m:dPr>
                          <m:ctrlPr>
                            <a:rPr lang="en-US" sz="2000" b="0" i="1" smtClean="0">
                              <a:latin typeface="Cambria Math"/>
                              <a:cs typeface="Times New Roman" pitchFamily="18" charset="0"/>
                            </a:rPr>
                          </m:ctrlPr>
                        </m:dPr>
                        <m:e>
                          <m:m>
                            <m:mPr>
                              <m:mcs>
                                <m:mc>
                                  <m:mcPr>
                                    <m:count m:val="1"/>
                                    <m:mcJc m:val="center"/>
                                  </m:mcPr>
                                </m:mc>
                              </m:mcs>
                              <m:ctrlPr>
                                <a:rPr lang="en-US" sz="2000" i="1">
                                  <a:latin typeface="Cambria Math"/>
                                  <a:cs typeface="Times New Roman" pitchFamily="18" charset="0"/>
                                </a:rPr>
                              </m:ctrlPr>
                            </m:mPr>
                            <m:mr>
                              <m:e>
                                <m:r>
                                  <m:rPr>
                                    <m:brk m:alnAt="7"/>
                                  </m:rPr>
                                  <a:rPr lang="en-US" sz="2000" i="1">
                                    <a:latin typeface="Cambria Math"/>
                                    <a:cs typeface="Times New Roman" pitchFamily="18" charset="0"/>
                                  </a:rPr>
                                  <m:t>1</m:t>
                                </m:r>
                                <m:r>
                                  <a:rPr lang="en-US" sz="2000" i="1">
                                    <a:latin typeface="Cambria Math"/>
                                    <a:cs typeface="Times New Roman" pitchFamily="18" charset="0"/>
                                  </a:rPr>
                                  <m:t>2−1</m:t>
                                </m:r>
                              </m:e>
                            </m:mr>
                            <m:mr>
                              <m:e>
                                <m:r>
                                  <a:rPr lang="en-US" sz="2000" i="1">
                                    <a:latin typeface="Cambria Math"/>
                                    <a:cs typeface="Times New Roman" pitchFamily="18" charset="0"/>
                                  </a:rPr>
                                  <m:t>4−1</m:t>
                                </m:r>
                              </m:e>
                            </m:mr>
                          </m:m>
                        </m:e>
                      </m:d>
                      <m:sSup>
                        <m:sSupPr>
                          <m:ctrlPr>
                            <a:rPr lang="en-US" sz="2000" b="0" i="1" smtClean="0">
                              <a:latin typeface="Cambria Math"/>
                              <a:cs typeface="Times New Roman" pitchFamily="18" charset="0"/>
                            </a:rPr>
                          </m:ctrlPr>
                        </m:sSupPr>
                        <m:e>
                          <m:r>
                            <a:rPr lang="en-US" sz="2000" b="0" i="1" smtClean="0">
                              <a:latin typeface="Cambria Math"/>
                              <a:cs typeface="Times New Roman" pitchFamily="18" charset="0"/>
                            </a:rPr>
                            <m:t>(0.25)</m:t>
                          </m:r>
                        </m:e>
                        <m:sup>
                          <m:r>
                            <a:rPr lang="en-US" sz="2000" b="0" i="1" smtClean="0">
                              <a:latin typeface="Cambria Math"/>
                              <a:cs typeface="Times New Roman" pitchFamily="18" charset="0"/>
                            </a:rPr>
                            <m:t>4</m:t>
                          </m:r>
                        </m:sup>
                      </m:sSup>
                      <m:sSup>
                        <m:sSupPr>
                          <m:ctrlPr>
                            <a:rPr lang="en-US" sz="2000" b="0" i="1" smtClean="0">
                              <a:latin typeface="Cambria Math"/>
                              <a:cs typeface="Times New Roman" pitchFamily="18" charset="0"/>
                            </a:rPr>
                          </m:ctrlPr>
                        </m:sSupPr>
                        <m:e>
                          <m:r>
                            <a:rPr lang="en-US" sz="2000" b="0" i="1" smtClean="0">
                              <a:latin typeface="Cambria Math"/>
                              <a:cs typeface="Times New Roman" pitchFamily="18" charset="0"/>
                            </a:rPr>
                            <m:t>(0.75)</m:t>
                          </m:r>
                        </m:e>
                        <m:sup>
                          <m:r>
                            <a:rPr lang="en-US" sz="2000" b="0" i="1" smtClean="0">
                              <a:latin typeface="Cambria Math"/>
                              <a:cs typeface="Times New Roman" pitchFamily="18" charset="0"/>
                            </a:rPr>
                            <m:t>12−4</m:t>
                          </m:r>
                        </m:sup>
                      </m:sSup>
                    </m:oMath>
                  </m:oMathPara>
                </a14:m>
                <a:endParaRPr lang="en-US" sz="200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000" b="0" i="1" smtClean="0">
                          <a:latin typeface="Cambria Math"/>
                          <a:cs typeface="Times New Roman" pitchFamily="18" charset="0"/>
                        </a:rPr>
                        <m:t>=</m:t>
                      </m:r>
                      <m:d>
                        <m:dPr>
                          <m:ctrlPr>
                            <a:rPr lang="en-US" sz="2000" b="0" i="1" smtClean="0">
                              <a:latin typeface="Cambria Math"/>
                              <a:cs typeface="Times New Roman" pitchFamily="18" charset="0"/>
                            </a:rPr>
                          </m:ctrlPr>
                        </m:dPr>
                        <m:e>
                          <m:m>
                            <m:mPr>
                              <m:mcs>
                                <m:mc>
                                  <m:mcPr>
                                    <m:count m:val="1"/>
                                    <m:mcJc m:val="center"/>
                                  </m:mcPr>
                                </m:mc>
                              </m:mcs>
                              <m:ctrlPr>
                                <a:rPr lang="en-US" sz="2000" b="0" i="1" smtClean="0">
                                  <a:latin typeface="Cambria Math"/>
                                  <a:cs typeface="Times New Roman" pitchFamily="18" charset="0"/>
                                </a:rPr>
                              </m:ctrlPr>
                            </m:mPr>
                            <m:mr>
                              <m:e>
                                <m:r>
                                  <m:rPr>
                                    <m:brk m:alnAt="7"/>
                                  </m:rPr>
                                  <a:rPr lang="en-US" sz="2000" b="0" i="1" smtClean="0">
                                    <a:latin typeface="Cambria Math"/>
                                    <a:cs typeface="Times New Roman" pitchFamily="18" charset="0"/>
                                  </a:rPr>
                                  <m:t>11</m:t>
                                </m:r>
                              </m:e>
                            </m:mr>
                            <m:mr>
                              <m:e>
                                <m:r>
                                  <a:rPr lang="en-US" sz="2000" b="0" i="1" smtClean="0">
                                    <a:latin typeface="Cambria Math"/>
                                    <a:cs typeface="Times New Roman" pitchFamily="18" charset="0"/>
                                  </a:rPr>
                                  <m:t>3</m:t>
                                </m:r>
                              </m:e>
                            </m:mr>
                          </m:m>
                        </m:e>
                      </m:d>
                      <m:sSup>
                        <m:sSupPr>
                          <m:ctrlPr>
                            <a:rPr lang="en-US" sz="2000" b="0" i="1" smtClean="0">
                              <a:latin typeface="Cambria Math"/>
                              <a:cs typeface="Times New Roman" pitchFamily="18" charset="0"/>
                            </a:rPr>
                          </m:ctrlPr>
                        </m:sSupPr>
                        <m:e>
                          <m:r>
                            <a:rPr lang="en-US" sz="2000" b="0" i="1" smtClean="0">
                              <a:latin typeface="Cambria Math"/>
                              <a:cs typeface="Times New Roman" pitchFamily="18" charset="0"/>
                            </a:rPr>
                            <m:t>(0.25)</m:t>
                          </m:r>
                        </m:e>
                        <m:sup>
                          <m:r>
                            <a:rPr lang="en-US" sz="2000" b="0" i="1" smtClean="0">
                              <a:latin typeface="Cambria Math"/>
                              <a:cs typeface="Times New Roman" pitchFamily="18" charset="0"/>
                            </a:rPr>
                            <m:t>4</m:t>
                          </m:r>
                        </m:sup>
                      </m:sSup>
                      <m:sSup>
                        <m:sSupPr>
                          <m:ctrlPr>
                            <a:rPr lang="en-US" sz="2000" b="0" i="1" smtClean="0">
                              <a:latin typeface="Cambria Math"/>
                              <a:cs typeface="Times New Roman" pitchFamily="18" charset="0"/>
                            </a:rPr>
                          </m:ctrlPr>
                        </m:sSupPr>
                        <m:e>
                          <m:r>
                            <a:rPr lang="en-US" sz="2000" b="0" i="1" smtClean="0">
                              <a:latin typeface="Cambria Math"/>
                              <a:cs typeface="Times New Roman" pitchFamily="18" charset="0"/>
                            </a:rPr>
                            <m:t>(0.75)</m:t>
                          </m:r>
                        </m:e>
                        <m:sup>
                          <m:r>
                            <a:rPr lang="en-US" sz="2000" b="0" i="1" smtClean="0">
                              <a:latin typeface="Cambria Math"/>
                              <a:cs typeface="Times New Roman" pitchFamily="18" charset="0"/>
                            </a:rPr>
                            <m:t>8</m:t>
                          </m:r>
                        </m:sup>
                      </m:sSup>
                      <m:r>
                        <a:rPr lang="en-US" sz="2000" b="0" i="1" smtClean="0">
                          <a:latin typeface="Cambria Math"/>
                          <a:cs typeface="Times New Roman" pitchFamily="18" charset="0"/>
                        </a:rPr>
                        <m:t>=0.0645</m:t>
                      </m:r>
                    </m:oMath>
                  </m:oMathPara>
                </a14:m>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There is 6.45%  chance that 12</a:t>
                </a:r>
                <a:r>
                  <a:rPr lang="en-US" sz="2000" baseline="30000" dirty="0" smtClean="0">
                    <a:latin typeface="Times New Roman" pitchFamily="18" charset="0"/>
                    <a:cs typeface="Times New Roman" pitchFamily="18" charset="0"/>
                  </a:rPr>
                  <a:t>th</a:t>
                </a:r>
                <a:r>
                  <a:rPr lang="en-US" sz="2000" dirty="0" smtClean="0">
                    <a:latin typeface="Times New Roman" pitchFamily="18" charset="0"/>
                    <a:cs typeface="Times New Roman" pitchFamily="18" charset="0"/>
                  </a:rPr>
                  <a:t> person will be 4</a:t>
                </a:r>
                <a:r>
                  <a:rPr lang="en-US" sz="2000" baseline="30000" dirty="0" smtClean="0">
                    <a:latin typeface="Times New Roman" pitchFamily="18" charset="0"/>
                    <a:cs typeface="Times New Roman" pitchFamily="18" charset="0"/>
                  </a:rPr>
                  <a:t>th</a:t>
                </a:r>
                <a:r>
                  <a:rPr lang="en-US" sz="2000" dirty="0" smtClean="0">
                    <a:latin typeface="Times New Roman" pitchFamily="18" charset="0"/>
                    <a:cs typeface="Times New Roman" pitchFamily="18" charset="0"/>
                  </a:rPr>
                  <a:t> to believe the rumor.</a:t>
                </a:r>
                <a:endParaRPr lang="en-US" sz="2000" dirty="0">
                  <a:latin typeface="Times New Roman" pitchFamily="18" charset="0"/>
                  <a:cs typeface="Times New Roman" pitchFamily="18" charset="0"/>
                </a:endParaRPr>
              </a:p>
              <a:p>
                <a:pPr lvl="1" algn="just"/>
                <a:endParaRPr lang="en-US" sz="2000" dirty="0" smtClean="0">
                  <a:latin typeface="Times New Roman" pitchFamily="18" charset="0"/>
                  <a:cs typeface="Times New Roman" pitchFamily="18" charset="0"/>
                </a:endParaRPr>
              </a:p>
            </p:txBody>
          </p:sp>
        </mc:Choice>
        <mc:Fallback>
          <p:sp>
            <p:nvSpPr>
              <p:cNvPr id="2" name="TextBox 1"/>
              <p:cNvSpPr txBox="1">
                <a:spLocks noRot="1" noChangeAspect="1" noMove="1" noResize="1" noEditPoints="1" noAdjustHandles="1" noChangeArrowheads="1" noChangeShapeType="1" noTextEdit="1"/>
              </p:cNvSpPr>
              <p:nvPr/>
            </p:nvSpPr>
            <p:spPr>
              <a:xfrm>
                <a:off x="228600" y="304800"/>
                <a:ext cx="8763000" cy="5117811"/>
              </a:xfrm>
              <a:prstGeom prst="rect">
                <a:avLst/>
              </a:prstGeom>
              <a:blipFill rotWithShape="1">
                <a:blip r:embed="rId2"/>
                <a:stretch>
                  <a:fillRect l="-765" t="-595" r="-696"/>
                </a:stretch>
              </a:blipFill>
            </p:spPr>
            <p:txBody>
              <a:bodyPr/>
              <a:lstStyle/>
              <a:p>
                <a:r>
                  <a:rPr lang="en-US">
                    <a:noFill/>
                  </a:rPr>
                  <a:t> </a:t>
                </a:r>
              </a:p>
            </p:txBody>
          </p:sp>
        </mc:Fallback>
      </mc:AlternateContent>
    </p:spTree>
    <p:extLst>
      <p:ext uri="{BB962C8B-B14F-4D97-AF65-F5344CB8AC3E}">
        <p14:creationId xmlns:p14="http://schemas.microsoft.com/office/powerpoint/2010/main" val="1429346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4893647"/>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Exercises</a:t>
            </a:r>
          </a:p>
          <a:p>
            <a:pPr algn="just"/>
            <a:r>
              <a:rPr lang="en-US" sz="2400" b="1" dirty="0" smtClean="0">
                <a:latin typeface="Times New Roman" pitchFamily="18" charset="0"/>
                <a:cs typeface="Times New Roman" pitchFamily="18" charset="0"/>
              </a:rPr>
              <a:t>1. </a:t>
            </a:r>
            <a:r>
              <a:rPr lang="en-US" sz="2400" dirty="0" smtClean="0">
                <a:latin typeface="Times New Roman" pitchFamily="18" charset="0"/>
                <a:cs typeface="Times New Roman" pitchFamily="18" charset="0"/>
              </a:rPr>
              <a:t>The probability that a person will install a black telephone in a residence is estimated to be 0.3. Find the probability that 10</a:t>
            </a:r>
            <a:r>
              <a:rPr lang="en-US" sz="2400" baseline="30000" dirty="0" smtClean="0">
                <a:latin typeface="Times New Roman" pitchFamily="18" charset="0"/>
                <a:cs typeface="Times New Roman" pitchFamily="18" charset="0"/>
              </a:rPr>
              <a:t>th</a:t>
            </a:r>
            <a:r>
              <a:rPr lang="en-US" sz="2400" dirty="0" smtClean="0">
                <a:latin typeface="Times New Roman" pitchFamily="18" charset="0"/>
                <a:cs typeface="Times New Roman" pitchFamily="18" charset="0"/>
              </a:rPr>
              <a:t> phone installed in a new sub-division is the first black phone.</a:t>
            </a:r>
          </a:p>
          <a:p>
            <a:pPr algn="just"/>
            <a:r>
              <a:rPr lang="en-US" sz="2400" b="1" dirty="0" smtClean="0">
                <a:latin typeface="Times New Roman" pitchFamily="18" charset="0"/>
                <a:cs typeface="Times New Roman" pitchFamily="18" charset="0"/>
              </a:rPr>
              <a:t>2. </a:t>
            </a:r>
            <a:r>
              <a:rPr lang="en-US" sz="2400" dirty="0" smtClean="0">
                <a:latin typeface="Times New Roman" pitchFamily="18" charset="0"/>
                <a:cs typeface="Times New Roman" pitchFamily="18" charset="0"/>
              </a:rPr>
              <a:t>If </a:t>
            </a:r>
            <a:r>
              <a:rPr lang="en-US" sz="2400" dirty="0">
                <a:latin typeface="Times New Roman" pitchFamily="18" charset="0"/>
                <a:cs typeface="Times New Roman" pitchFamily="18" charset="0"/>
              </a:rPr>
              <a:t>your probability of success is 0.2, what is the probability you meet an independent </a:t>
            </a:r>
            <a:r>
              <a:rPr lang="en-US" sz="2400" dirty="0" smtClean="0">
                <a:latin typeface="Times New Roman" pitchFamily="18" charset="0"/>
                <a:cs typeface="Times New Roman" pitchFamily="18" charset="0"/>
              </a:rPr>
              <a:t>voter (1</a:t>
            </a:r>
            <a:r>
              <a:rPr lang="en-US" sz="2400" baseline="30000" dirty="0" smtClean="0">
                <a:latin typeface="Times New Roman" pitchFamily="18" charset="0"/>
                <a:cs typeface="Times New Roman" pitchFamily="18" charset="0"/>
              </a:rPr>
              <a:t>st</a:t>
            </a:r>
            <a:r>
              <a:rPr lang="en-US" sz="2400" dirty="0" smtClean="0">
                <a:latin typeface="Times New Roman" pitchFamily="18" charset="0"/>
                <a:cs typeface="Times New Roman" pitchFamily="18" charset="0"/>
              </a:rPr>
              <a:t> success) on </a:t>
            </a:r>
            <a:r>
              <a:rPr lang="en-US" sz="2400" dirty="0">
                <a:latin typeface="Times New Roman" pitchFamily="18" charset="0"/>
                <a:cs typeface="Times New Roman" pitchFamily="18" charset="0"/>
              </a:rPr>
              <a:t>your third try</a:t>
            </a:r>
            <a:r>
              <a:rPr lang="en-US" sz="2400" dirty="0" smtClean="0">
                <a:latin typeface="Times New Roman" pitchFamily="18" charset="0"/>
                <a:cs typeface="Times New Roman" pitchFamily="18" charset="0"/>
              </a:rPr>
              <a:t>?</a:t>
            </a:r>
          </a:p>
          <a:p>
            <a:pPr algn="just"/>
            <a:r>
              <a:rPr lang="en-US" sz="2400" b="1" dirty="0" smtClean="0">
                <a:latin typeface="Times New Roman" pitchFamily="18" charset="0"/>
                <a:cs typeface="Times New Roman" pitchFamily="18" charset="0"/>
              </a:rPr>
              <a:t>3. </a:t>
            </a:r>
            <a:r>
              <a:rPr lang="en-US" sz="2400" dirty="0">
                <a:latin typeface="Times New Roman" pitchFamily="18" charset="0"/>
                <a:cs typeface="Times New Roman" pitchFamily="18" charset="0"/>
              </a:rPr>
              <a:t>Bob is a high school basketball player. He is a 70% free throw shooter. That means his probability of making a free throw is 0.70. During the season, what is the probability that Bob makes his first free throw on his fifth shot?</a:t>
            </a:r>
          </a:p>
          <a:p>
            <a:pPr algn="just"/>
            <a:r>
              <a:rPr lang="en-US" sz="2400" b="1" dirty="0">
                <a:latin typeface="Times New Roman" pitchFamily="18" charset="0"/>
                <a:cs typeface="Times New Roman" pitchFamily="18" charset="0"/>
              </a:rPr>
              <a:t>Note:</a:t>
            </a:r>
            <a:r>
              <a:rPr lang="en-US" sz="2400" dirty="0">
                <a:latin typeface="Times New Roman" pitchFamily="18" charset="0"/>
                <a:cs typeface="Times New Roman" pitchFamily="18" charset="0"/>
              </a:rPr>
              <a:t> solve this question right now and send the solution</a:t>
            </a:r>
          </a:p>
          <a:p>
            <a:pPr algn="just"/>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7216017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p:cNvSpPr txBox="1"/>
              <p:nvPr/>
            </p:nvSpPr>
            <p:spPr>
              <a:xfrm>
                <a:off x="228600" y="381000"/>
                <a:ext cx="8686800" cy="5317674"/>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Properties of Geometric Distribution</a:t>
                </a:r>
              </a:p>
              <a:p>
                <a:r>
                  <a:rPr lang="en-US" sz="2400" b="1" dirty="0" smtClean="0">
                    <a:latin typeface="Times New Roman" pitchFamily="18" charset="0"/>
                    <a:cs typeface="Times New Roman" pitchFamily="18" charset="0"/>
                  </a:rPr>
                  <a:t>1. Legitimate property</a:t>
                </a:r>
              </a:p>
              <a:p>
                <a:r>
                  <a:rPr lang="en-US" sz="2400" dirty="0" smtClean="0">
                    <a:latin typeface="Times New Roman" pitchFamily="18" charset="0"/>
                    <a:cs typeface="Times New Roman" pitchFamily="18" charset="0"/>
                  </a:rPr>
                  <a:t>We start with</a:t>
                </a:r>
              </a:p>
              <a:p>
                <a14:m>
                  <m:oMathPara xmlns:m="http://schemas.openxmlformats.org/officeDocument/2006/math">
                    <m:oMathParaPr>
                      <m:jc m:val="centerGroup"/>
                    </m:oMathParaPr>
                    <m:oMath xmlns:m="http://schemas.openxmlformats.org/officeDocument/2006/math">
                      <m:nary>
                        <m:naryPr>
                          <m:chr m:val="∑"/>
                          <m:subHide m:val="on"/>
                          <m:supHide m:val="on"/>
                          <m:ctrlPr>
                            <a:rPr lang="en-US" sz="2400" i="1" smtClean="0">
                              <a:latin typeface="Cambria Math"/>
                            </a:rPr>
                          </m:ctrlPr>
                        </m:naryPr>
                        <m:sub/>
                        <m:sup/>
                        <m:e>
                          <m:r>
                            <a:rPr lang="en-US" sz="2400" b="0" i="1" smtClean="0">
                              <a:latin typeface="Cambria Math"/>
                            </a:rPr>
                            <m:t>𝑃</m:t>
                          </m:r>
                          <m:d>
                            <m:dPr>
                              <m:ctrlPr>
                                <a:rPr lang="en-US" sz="2400" b="0" i="1" smtClean="0">
                                  <a:latin typeface="Cambria Math"/>
                                </a:rPr>
                              </m:ctrlPr>
                            </m:dPr>
                            <m:e>
                              <m:r>
                                <a:rPr lang="en-US" sz="2400" b="0" i="1" smtClean="0">
                                  <a:latin typeface="Cambria Math"/>
                                </a:rPr>
                                <m:t>𝑥</m:t>
                              </m:r>
                            </m:e>
                          </m:d>
                          <m:r>
                            <a:rPr lang="en-US" sz="2400" b="0" i="1" smtClean="0">
                              <a:latin typeface="Cambria Math"/>
                            </a:rPr>
                            <m:t>=1</m:t>
                          </m:r>
                        </m:e>
                      </m:nary>
                    </m:oMath>
                  </m:oMathPara>
                </a14:m>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Here </a:t>
                </a:r>
              </a:p>
              <a:p>
                <a14:m>
                  <m:oMathPara xmlns:m="http://schemas.openxmlformats.org/officeDocument/2006/math">
                    <m:oMathParaPr>
                      <m:jc m:val="centerGroup"/>
                    </m:oMathParaPr>
                    <m:oMath xmlns:m="http://schemas.openxmlformats.org/officeDocument/2006/math">
                      <m:nary>
                        <m:naryPr>
                          <m:chr m:val="∑"/>
                          <m:ctrlPr>
                            <a:rPr lang="en-US" sz="2400" i="1" smtClean="0">
                              <a:latin typeface="Cambria Math"/>
                            </a:rPr>
                          </m:ctrlPr>
                        </m:naryPr>
                        <m:sub>
                          <m:r>
                            <m:rPr>
                              <m:brk m:alnAt="23"/>
                            </m:rPr>
                            <a:rPr lang="en-US" sz="2400" b="0" i="1" smtClean="0">
                              <a:latin typeface="Cambria Math"/>
                            </a:rPr>
                            <m:t>𝑥</m:t>
                          </m:r>
                          <m:r>
                            <a:rPr lang="en-US" sz="2400" b="0" i="1" smtClean="0">
                              <a:latin typeface="Cambria Math"/>
                            </a:rPr>
                            <m:t>=1</m:t>
                          </m:r>
                        </m:sub>
                        <m:sup>
                          <m:r>
                            <a:rPr lang="en-US" sz="2400" i="1" smtClean="0">
                              <a:latin typeface="Cambria Math"/>
                              <a:ea typeface="Cambria Math"/>
                            </a:rPr>
                            <m:t>∞</m:t>
                          </m:r>
                        </m:sup>
                        <m:e>
                          <m:r>
                            <a:rPr lang="en-US" sz="2400" b="0" i="1" smtClean="0">
                              <a:latin typeface="Cambria Math"/>
                            </a:rPr>
                            <m:t>𝑃</m:t>
                          </m:r>
                          <m:d>
                            <m:dPr>
                              <m:ctrlPr>
                                <a:rPr lang="en-US" sz="2400" b="0" i="1" smtClean="0">
                                  <a:latin typeface="Cambria Math"/>
                                </a:rPr>
                              </m:ctrlPr>
                            </m:dPr>
                            <m:e>
                              <m:r>
                                <a:rPr lang="en-US" sz="2400" b="0" i="1" smtClean="0">
                                  <a:latin typeface="Cambria Math"/>
                                </a:rPr>
                                <m:t>𝑋</m:t>
                              </m:r>
                              <m:r>
                                <a:rPr lang="en-US" sz="2400" b="0" i="1" smtClean="0">
                                  <a:latin typeface="Cambria Math"/>
                                </a:rPr>
                                <m:t>=</m:t>
                              </m:r>
                              <m:r>
                                <a:rPr lang="en-US" sz="2400" b="0" i="1" smtClean="0">
                                  <a:latin typeface="Cambria Math"/>
                                </a:rPr>
                                <m:t>𝑥</m:t>
                              </m:r>
                            </m:e>
                          </m:d>
                          <m:r>
                            <a:rPr lang="en-US" sz="2400" b="0" i="1" smtClean="0">
                              <a:latin typeface="Cambria Math"/>
                            </a:rPr>
                            <m:t>=</m:t>
                          </m:r>
                          <m:nary>
                            <m:naryPr>
                              <m:chr m:val="∑"/>
                              <m:ctrlPr>
                                <a:rPr lang="en-US" sz="2400" b="0" i="1" smtClean="0">
                                  <a:latin typeface="Cambria Math"/>
                                </a:rPr>
                              </m:ctrlPr>
                            </m:naryPr>
                            <m:sub>
                              <m:r>
                                <m:rPr>
                                  <m:brk m:alnAt="23"/>
                                </m:rPr>
                                <a:rPr lang="en-US" sz="2400" b="0" i="1" smtClean="0">
                                  <a:latin typeface="Cambria Math"/>
                                </a:rPr>
                                <m:t>𝑥</m:t>
                              </m:r>
                              <m:r>
                                <a:rPr lang="en-US" sz="2400" b="0" i="1" smtClean="0">
                                  <a:latin typeface="Cambria Math"/>
                                </a:rPr>
                                <m:t>=1</m:t>
                              </m:r>
                            </m:sub>
                            <m:sup>
                              <m:r>
                                <a:rPr lang="en-US" sz="2400" b="0" i="1" smtClean="0">
                                  <a:latin typeface="Cambria Math"/>
                                  <a:ea typeface="Cambria Math"/>
                                </a:rPr>
                                <m:t>∞</m:t>
                              </m:r>
                            </m:sup>
                            <m:e>
                              <m:sSup>
                                <m:sSupPr>
                                  <m:ctrlPr>
                                    <a:rPr lang="en-US" sz="2400" b="0" i="1" smtClean="0">
                                      <a:latin typeface="Cambria Math"/>
                                    </a:rPr>
                                  </m:ctrlPr>
                                </m:sSupPr>
                                <m:e>
                                  <m:r>
                                    <a:rPr lang="en-US" sz="2400" b="0" i="1" smtClean="0">
                                      <a:latin typeface="Cambria Math"/>
                                    </a:rPr>
                                    <m:t>𝑞</m:t>
                                  </m:r>
                                </m:e>
                                <m:sup>
                                  <m:r>
                                    <a:rPr lang="en-US" sz="2400" b="0" i="1" smtClean="0">
                                      <a:latin typeface="Cambria Math"/>
                                    </a:rPr>
                                    <m:t>𝑥</m:t>
                                  </m:r>
                                  <m:r>
                                    <a:rPr lang="en-US" sz="2400" b="0" i="1" smtClean="0">
                                      <a:latin typeface="Cambria Math"/>
                                    </a:rPr>
                                    <m:t>−1</m:t>
                                  </m:r>
                                </m:sup>
                              </m:sSup>
                              <m:r>
                                <a:rPr lang="en-US" sz="2400" b="0" i="1" smtClean="0">
                                  <a:latin typeface="Cambria Math"/>
                                </a:rPr>
                                <m:t>𝑝</m:t>
                              </m:r>
                              <m:r>
                                <a:rPr lang="en-US" sz="2400" b="0" i="1" smtClean="0">
                                  <a:latin typeface="Cambria Math"/>
                                </a:rPr>
                                <m:t>=1</m:t>
                              </m:r>
                            </m:e>
                          </m:nary>
                        </m:e>
                      </m:nary>
                    </m:oMath>
                  </m:oMathPara>
                </a14:m>
                <a:endParaRPr lang="en-US" sz="2400" dirty="0" smtClean="0">
                  <a:latin typeface="Times New Roman" pitchFamily="18" charset="0"/>
                  <a:cs typeface="Times New Roman" pitchFamily="18" charset="0"/>
                </a:endParaRPr>
              </a:p>
              <a:p>
                <a14:m>
                  <m:oMathPara xmlns:m="http://schemas.openxmlformats.org/officeDocument/2006/math">
                    <m:oMathParaPr>
                      <m:jc m:val="centerGroup"/>
                    </m:oMathParaPr>
                    <m:oMath xmlns:m="http://schemas.openxmlformats.org/officeDocument/2006/math">
                      <m:r>
                        <a:rPr lang="en-US" sz="2400" b="0" i="1" smtClean="0">
                          <a:latin typeface="Cambria Math"/>
                        </a:rPr>
                        <m:t>𝑝</m:t>
                      </m:r>
                      <m:r>
                        <a:rPr lang="en-US" sz="2400" b="0" i="1" smtClean="0">
                          <a:latin typeface="Cambria Math"/>
                        </a:rPr>
                        <m:t>+</m:t>
                      </m:r>
                      <m:r>
                        <a:rPr lang="en-US" sz="2400" b="0" i="1" smtClean="0">
                          <a:latin typeface="Cambria Math"/>
                        </a:rPr>
                        <m:t>𝑞𝑝</m:t>
                      </m:r>
                      <m:r>
                        <a:rPr lang="en-US" sz="2400" b="0" i="1" smtClean="0">
                          <a:latin typeface="Cambria Math"/>
                        </a:rPr>
                        <m:t>+</m:t>
                      </m:r>
                      <m:sSup>
                        <m:sSupPr>
                          <m:ctrlPr>
                            <a:rPr lang="en-US" sz="2400" b="0" i="1" smtClean="0">
                              <a:latin typeface="Cambria Math"/>
                            </a:rPr>
                          </m:ctrlPr>
                        </m:sSupPr>
                        <m:e>
                          <m:r>
                            <a:rPr lang="en-US" sz="2400" b="0" i="1" smtClean="0">
                              <a:latin typeface="Cambria Math"/>
                            </a:rPr>
                            <m:t>𝑞</m:t>
                          </m:r>
                        </m:e>
                        <m:sup>
                          <m:r>
                            <a:rPr lang="en-US" sz="2400" b="0" i="1" smtClean="0">
                              <a:latin typeface="Cambria Math"/>
                            </a:rPr>
                            <m:t>2</m:t>
                          </m:r>
                        </m:sup>
                      </m:sSup>
                      <m:r>
                        <a:rPr lang="en-US" sz="2400" b="0" i="1" smtClean="0">
                          <a:latin typeface="Cambria Math"/>
                        </a:rPr>
                        <m:t>𝑝</m:t>
                      </m:r>
                      <m:r>
                        <a:rPr lang="en-US" sz="2400" b="0" i="1" smtClean="0">
                          <a:latin typeface="Cambria Math"/>
                        </a:rPr>
                        <m:t>+</m:t>
                      </m:r>
                      <m:sSup>
                        <m:sSupPr>
                          <m:ctrlPr>
                            <a:rPr lang="en-US" sz="2400" b="0" i="1" smtClean="0">
                              <a:latin typeface="Cambria Math"/>
                            </a:rPr>
                          </m:ctrlPr>
                        </m:sSupPr>
                        <m:e>
                          <m:r>
                            <a:rPr lang="en-US" sz="2400" b="0" i="1" smtClean="0">
                              <a:latin typeface="Cambria Math"/>
                            </a:rPr>
                            <m:t>𝑞</m:t>
                          </m:r>
                        </m:e>
                        <m:sup>
                          <m:r>
                            <a:rPr lang="en-US" sz="2400" b="0" i="1" smtClean="0">
                              <a:latin typeface="Cambria Math"/>
                            </a:rPr>
                            <m:t>3</m:t>
                          </m:r>
                        </m:sup>
                      </m:sSup>
                      <m:r>
                        <a:rPr lang="en-US" sz="2400" b="0" i="1" smtClean="0">
                          <a:latin typeface="Cambria Math"/>
                        </a:rPr>
                        <m:t>𝑝</m:t>
                      </m:r>
                      <m:r>
                        <a:rPr lang="en-US" sz="2400" b="0" i="1" smtClean="0">
                          <a:latin typeface="Cambria Math"/>
                        </a:rPr>
                        <m:t>+…=1</m:t>
                      </m:r>
                    </m:oMath>
                  </m:oMathPara>
                </a14:m>
                <a:endParaRPr lang="en-US" sz="2400" b="0" dirty="0" smtClean="0">
                  <a:latin typeface="Times New Roman" pitchFamily="18" charset="0"/>
                  <a:cs typeface="Times New Roman" pitchFamily="18" charset="0"/>
                </a:endParaRPr>
              </a:p>
              <a:p>
                <a14:m>
                  <m:oMathPara xmlns:m="http://schemas.openxmlformats.org/officeDocument/2006/math">
                    <m:oMathParaPr>
                      <m:jc m:val="centerGroup"/>
                    </m:oMathParaPr>
                    <m:oMath xmlns:m="http://schemas.openxmlformats.org/officeDocument/2006/math">
                      <m:r>
                        <a:rPr lang="en-US" sz="2400" b="0" i="1" smtClean="0">
                          <a:latin typeface="Cambria Math"/>
                        </a:rPr>
                        <m:t>𝑝</m:t>
                      </m:r>
                      <m:d>
                        <m:dPr>
                          <m:begChr m:val="["/>
                          <m:endChr m:val="]"/>
                          <m:ctrlPr>
                            <a:rPr lang="en-US" sz="2400" b="0" i="1" smtClean="0">
                              <a:latin typeface="Cambria Math"/>
                            </a:rPr>
                          </m:ctrlPr>
                        </m:dPr>
                        <m:e>
                          <m:r>
                            <a:rPr lang="en-US" sz="2400" b="0" i="1" smtClean="0">
                              <a:latin typeface="Cambria Math"/>
                            </a:rPr>
                            <m:t>1+</m:t>
                          </m:r>
                          <m:r>
                            <a:rPr lang="en-US" sz="2400" b="0" i="1" smtClean="0">
                              <a:latin typeface="Cambria Math"/>
                            </a:rPr>
                            <m:t>𝑞</m:t>
                          </m:r>
                          <m:r>
                            <a:rPr lang="en-US" sz="2400" b="0" i="1" smtClean="0">
                              <a:latin typeface="Cambria Math"/>
                            </a:rPr>
                            <m:t>+</m:t>
                          </m:r>
                          <m:sSup>
                            <m:sSupPr>
                              <m:ctrlPr>
                                <a:rPr lang="en-US" sz="2400" b="0" i="1" smtClean="0">
                                  <a:latin typeface="Cambria Math"/>
                                </a:rPr>
                              </m:ctrlPr>
                            </m:sSupPr>
                            <m:e>
                              <m:r>
                                <a:rPr lang="en-US" sz="2400" b="0" i="1" smtClean="0">
                                  <a:latin typeface="Cambria Math"/>
                                </a:rPr>
                                <m:t>𝑞</m:t>
                              </m:r>
                            </m:e>
                            <m:sup>
                              <m:r>
                                <a:rPr lang="en-US" sz="2400" b="0" i="1" smtClean="0">
                                  <a:latin typeface="Cambria Math"/>
                                </a:rPr>
                                <m:t>2</m:t>
                              </m:r>
                            </m:sup>
                          </m:sSup>
                          <m:r>
                            <a:rPr lang="en-US" sz="2400" b="0" i="1" smtClean="0">
                              <a:latin typeface="Cambria Math"/>
                            </a:rPr>
                            <m:t>+</m:t>
                          </m:r>
                          <m:sSup>
                            <m:sSupPr>
                              <m:ctrlPr>
                                <a:rPr lang="en-US" sz="2400" b="0" i="1" smtClean="0">
                                  <a:latin typeface="Cambria Math"/>
                                </a:rPr>
                              </m:ctrlPr>
                            </m:sSupPr>
                            <m:e>
                              <m:r>
                                <a:rPr lang="en-US" sz="2400" b="0" i="1" smtClean="0">
                                  <a:latin typeface="Cambria Math"/>
                                </a:rPr>
                                <m:t>𝑞</m:t>
                              </m:r>
                            </m:e>
                            <m:sup>
                              <m:r>
                                <a:rPr lang="en-US" sz="2400" b="0" i="1" smtClean="0">
                                  <a:latin typeface="Cambria Math"/>
                                </a:rPr>
                                <m:t>3</m:t>
                              </m:r>
                            </m:sup>
                          </m:sSup>
                          <m:r>
                            <a:rPr lang="en-US" sz="2400" b="0" i="1" smtClean="0">
                              <a:latin typeface="Cambria Math"/>
                            </a:rPr>
                            <m:t>+…</m:t>
                          </m:r>
                        </m:e>
                      </m:d>
                      <m:r>
                        <a:rPr lang="en-US" sz="2400" b="0" i="1" smtClean="0">
                          <a:latin typeface="Cambria Math"/>
                        </a:rPr>
                        <m:t>=1</m:t>
                      </m:r>
                    </m:oMath>
                  </m:oMathPara>
                </a14:m>
                <a:endParaRPr lang="en-US" sz="2400" b="0" dirty="0" smtClean="0">
                  <a:latin typeface="Times New Roman" pitchFamily="18" charset="0"/>
                  <a:cs typeface="Times New Roman" pitchFamily="18" charset="0"/>
                </a:endParaRPr>
              </a:p>
              <a:p>
                <a14:m>
                  <m:oMathPara xmlns:m="http://schemas.openxmlformats.org/officeDocument/2006/math">
                    <m:oMathParaPr>
                      <m:jc m:val="centerGroup"/>
                    </m:oMathParaPr>
                    <m:oMath xmlns:m="http://schemas.openxmlformats.org/officeDocument/2006/math">
                      <m:r>
                        <a:rPr lang="en-US" sz="2400" b="0" i="1" smtClean="0">
                          <a:latin typeface="Cambria Math"/>
                        </a:rPr>
                        <m:t>𝑝</m:t>
                      </m:r>
                      <m:sSup>
                        <m:sSupPr>
                          <m:ctrlPr>
                            <a:rPr lang="en-US" sz="2400" b="0" i="1" smtClean="0">
                              <a:latin typeface="Cambria Math"/>
                            </a:rPr>
                          </m:ctrlPr>
                        </m:sSupPr>
                        <m:e>
                          <m:r>
                            <a:rPr lang="en-US" sz="2400" b="0" i="1" smtClean="0">
                              <a:latin typeface="Cambria Math"/>
                            </a:rPr>
                            <m:t>[1−</m:t>
                          </m:r>
                          <m:r>
                            <a:rPr lang="en-US" sz="2400" b="0" i="1" smtClean="0">
                              <a:latin typeface="Cambria Math"/>
                            </a:rPr>
                            <m:t>𝑝</m:t>
                          </m:r>
                          <m:r>
                            <a:rPr lang="en-US" sz="2400" b="0" i="1" smtClean="0">
                              <a:latin typeface="Cambria Math"/>
                            </a:rPr>
                            <m:t>]</m:t>
                          </m:r>
                        </m:e>
                        <m:sup>
                          <m:r>
                            <a:rPr lang="en-US" sz="2400" b="0" i="1" smtClean="0">
                              <a:latin typeface="Cambria Math"/>
                            </a:rPr>
                            <m:t>−1</m:t>
                          </m:r>
                        </m:sup>
                      </m:sSup>
                      <m:r>
                        <a:rPr lang="en-US" sz="2400" b="0" i="1" smtClean="0">
                          <a:latin typeface="Cambria Math"/>
                        </a:rPr>
                        <m:t>=1</m:t>
                      </m:r>
                    </m:oMath>
                  </m:oMathPara>
                </a14:m>
                <a:endParaRPr lang="en-US" sz="2400" dirty="0" smtClean="0">
                  <a:latin typeface="Times New Roman" pitchFamily="18" charset="0"/>
                  <a:cs typeface="Times New Roman" pitchFamily="18" charset="0"/>
                </a:endParaRPr>
              </a:p>
              <a:p>
                <a14:m>
                  <m:oMathPara xmlns:m="http://schemas.openxmlformats.org/officeDocument/2006/math">
                    <m:oMathParaPr>
                      <m:jc m:val="centerGroup"/>
                    </m:oMathParaPr>
                    <m:oMath xmlns:m="http://schemas.openxmlformats.org/officeDocument/2006/math">
                      <m:r>
                        <a:rPr lang="en-US" sz="2400" b="0" i="1" smtClean="0">
                          <a:latin typeface="Cambria Math"/>
                        </a:rPr>
                        <m:t>𝑝</m:t>
                      </m:r>
                      <m:sSup>
                        <m:sSupPr>
                          <m:ctrlPr>
                            <a:rPr lang="en-US" sz="2400" b="0" i="1" smtClean="0">
                              <a:latin typeface="Cambria Math"/>
                            </a:rPr>
                          </m:ctrlPr>
                        </m:sSupPr>
                        <m:e>
                          <m:r>
                            <a:rPr lang="en-US" sz="2400" b="0" i="1" smtClean="0">
                              <a:latin typeface="Cambria Math"/>
                            </a:rPr>
                            <m:t>𝑝</m:t>
                          </m:r>
                        </m:e>
                        <m:sup>
                          <m:r>
                            <a:rPr lang="en-US" sz="2400" b="0" i="1" smtClean="0">
                              <a:latin typeface="Cambria Math"/>
                            </a:rPr>
                            <m:t>−1</m:t>
                          </m:r>
                        </m:sup>
                      </m:sSup>
                      <m:r>
                        <a:rPr lang="en-US" sz="2400" b="0" i="1" smtClean="0">
                          <a:latin typeface="Cambria Math"/>
                        </a:rPr>
                        <m:t>=1</m:t>
                      </m:r>
                    </m:oMath>
                  </m:oMathPara>
                </a14:m>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mc:Choice>
        <mc:Fallback>
          <p:sp>
            <p:nvSpPr>
              <p:cNvPr id="2" name="TextBox 1"/>
              <p:cNvSpPr txBox="1">
                <a:spLocks noRot="1" noChangeAspect="1" noMove="1" noResize="1" noEditPoints="1" noAdjustHandles="1" noChangeArrowheads="1" noChangeShapeType="1" noTextEdit="1"/>
              </p:cNvSpPr>
              <p:nvPr/>
            </p:nvSpPr>
            <p:spPr>
              <a:xfrm>
                <a:off x="228600" y="381000"/>
                <a:ext cx="8686800" cy="5317674"/>
              </a:xfrm>
              <a:prstGeom prst="rect">
                <a:avLst/>
              </a:prstGeom>
              <a:blipFill rotWithShape="1">
                <a:blip r:embed="rId2"/>
                <a:stretch>
                  <a:fillRect l="-1123" t="-917"/>
                </a:stretch>
              </a:blipFill>
            </p:spPr>
            <p:txBody>
              <a:bodyPr/>
              <a:lstStyle/>
              <a:p>
                <a:r>
                  <a:rPr lang="en-US">
                    <a:noFill/>
                  </a:rPr>
                  <a:t> </a:t>
                </a:r>
              </a:p>
            </p:txBody>
          </p:sp>
        </mc:Fallback>
      </mc:AlternateContent>
    </p:spTree>
    <p:extLst>
      <p:ext uri="{BB962C8B-B14F-4D97-AF65-F5344CB8AC3E}">
        <p14:creationId xmlns:p14="http://schemas.microsoft.com/office/powerpoint/2010/main" val="40092663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534400" cy="2308324"/>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Assignment</a:t>
            </a:r>
          </a:p>
          <a:p>
            <a:pPr algn="just"/>
            <a:r>
              <a:rPr lang="en-US" sz="2400" dirty="0">
                <a:latin typeface="Times New Roman" pitchFamily="18" charset="0"/>
                <a:cs typeface="Times New Roman" pitchFamily="18" charset="0"/>
              </a:rPr>
              <a:t>Derive the mean, variance and MGF of </a:t>
            </a: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geometric distributions.</a:t>
            </a:r>
          </a:p>
          <a:p>
            <a:pPr algn="just"/>
            <a:r>
              <a:rPr lang="en-US" sz="2400" dirty="0">
                <a:latin typeface="Times New Roman" pitchFamily="18" charset="0"/>
                <a:cs typeface="Times New Roman" pitchFamily="18" charset="0"/>
              </a:rPr>
              <a:t>Also solve at least 5 numerical questions </a:t>
            </a:r>
            <a:r>
              <a:rPr lang="en-US" sz="2400" dirty="0" smtClean="0">
                <a:latin typeface="Times New Roman" pitchFamily="18" charset="0"/>
                <a:cs typeface="Times New Roman" pitchFamily="18" charset="0"/>
              </a:rPr>
              <a:t>for the </a:t>
            </a:r>
            <a:r>
              <a:rPr lang="en-US" sz="2400" dirty="0">
                <a:latin typeface="Times New Roman" pitchFamily="18" charset="0"/>
                <a:cs typeface="Times New Roman" pitchFamily="18" charset="0"/>
              </a:rPr>
              <a:t>distributions</a:t>
            </a:r>
            <a:r>
              <a:rPr lang="en-US" sz="2400" dirty="0" smtClean="0">
                <a:latin typeface="Times New Roman" pitchFamily="18" charset="0"/>
                <a:cs typeface="Times New Roman" pitchFamily="18" charset="0"/>
              </a:rPr>
              <a:t>.</a:t>
            </a:r>
          </a:p>
          <a:p>
            <a:pPr algn="just"/>
            <a:r>
              <a:rPr lang="en-US" sz="2400" dirty="0">
                <a:hlinkClick r:id="rId2"/>
              </a:rPr>
              <a:t>https://www.statisticshowto.datasciencecentral.com/geometric-distribution/</a:t>
            </a:r>
            <a:endParaRPr lang="en-US" sz="2400" dirty="0" smtClean="0">
              <a:latin typeface="Times New Roman" pitchFamily="18" charset="0"/>
              <a:cs typeface="Times New Roman" pitchFamily="18" charset="0"/>
            </a:endParaRPr>
          </a:p>
          <a:p>
            <a:endParaRPr lang="en-US" sz="2400" dirty="0"/>
          </a:p>
        </p:txBody>
      </p:sp>
    </p:spTree>
    <p:extLst>
      <p:ext uri="{BB962C8B-B14F-4D97-AF65-F5344CB8AC3E}">
        <p14:creationId xmlns:p14="http://schemas.microsoft.com/office/powerpoint/2010/main" val="3436239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9491" y="1439063"/>
            <a:ext cx="8229600" cy="1631216"/>
          </a:xfrm>
          <a:prstGeom prst="rect">
            <a:avLst/>
          </a:prstGeom>
          <a:noFill/>
        </p:spPr>
        <p:txBody>
          <a:bodyPr wrap="square" rtlCol="0">
            <a:spAutoFit/>
          </a:bodyPr>
          <a:lstStyle/>
          <a:p>
            <a:pPr algn="just"/>
            <a:r>
              <a:rPr lang="en-US" sz="2800" b="1" dirty="0" smtClean="0">
                <a:latin typeface="Times New Roman" pitchFamily="18" charset="0"/>
                <a:cs typeface="Times New Roman" pitchFamily="18" charset="0"/>
              </a:rPr>
              <a:t>Objectives</a:t>
            </a:r>
          </a:p>
          <a:p>
            <a:pPr algn="just"/>
            <a:r>
              <a:rPr lang="en-US" sz="2400" dirty="0" smtClean="0">
                <a:latin typeface="Times New Roman" pitchFamily="18" charset="0"/>
                <a:cs typeface="Times New Roman" pitchFamily="18" charset="0"/>
              </a:rPr>
              <a:t>	In </a:t>
            </a:r>
            <a:r>
              <a:rPr lang="en-US" sz="2400" dirty="0">
                <a:latin typeface="Times New Roman" pitchFamily="18" charset="0"/>
                <a:cs typeface="Times New Roman" pitchFamily="18" charset="0"/>
              </a:rPr>
              <a:t>this lesson, we cover the negative binomial distribution and the geometric distribution. As we will see, the geometric distribution is a special case of the negative binomial distribution.</a:t>
            </a:r>
          </a:p>
        </p:txBody>
      </p:sp>
    </p:spTree>
    <p:extLst>
      <p:ext uri="{BB962C8B-B14F-4D97-AF65-F5344CB8AC3E}">
        <p14:creationId xmlns:p14="http://schemas.microsoft.com/office/powerpoint/2010/main" val="433335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57200"/>
            <a:ext cx="8382000" cy="3785652"/>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Negative Binomial Distribution</a:t>
            </a:r>
          </a:p>
          <a:p>
            <a:pPr algn="just"/>
            <a:r>
              <a:rPr lang="en-US" sz="2400" b="1" dirty="0" smtClean="0">
                <a:latin typeface="Times New Roman" pitchFamily="18" charset="0"/>
                <a:cs typeface="Times New Roman" pitchFamily="18" charset="0"/>
              </a:rPr>
              <a:t>Definition</a:t>
            </a:r>
          </a:p>
          <a:p>
            <a:pPr algn="just"/>
            <a:r>
              <a:rPr lang="en-US" sz="2400" dirty="0" smtClean="0">
                <a:latin typeface="Times New Roman" pitchFamily="18" charset="0"/>
                <a:cs typeface="Times New Roman" pitchFamily="18" charset="0"/>
              </a:rPr>
              <a:t>	As we know that in binomial experiments, the number of successes varies and the number of trials is fixed. But there are experiments in which the number of successes is fixed and the number of trials varies to produce the fixed number of successes. Such experiments are called negative binomial experiments. And the distribution of a negative binomial experiment is known as negative binomial distribution.</a:t>
            </a:r>
          </a:p>
          <a:p>
            <a:pPr algn="just"/>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980340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382000" cy="3847207"/>
          </a:xfrm>
          <a:prstGeom prst="rect">
            <a:avLst/>
          </a:prstGeom>
          <a:noFill/>
        </p:spPr>
        <p:txBody>
          <a:bodyPr wrap="square" rtlCol="0">
            <a:spAutoFit/>
          </a:bodyPr>
          <a:lstStyle/>
          <a:p>
            <a:pPr algn="just"/>
            <a:r>
              <a:rPr lang="en-US" sz="2800" b="1" dirty="0" smtClean="0">
                <a:latin typeface="Times New Roman" pitchFamily="18" charset="0"/>
                <a:cs typeface="Times New Roman" pitchFamily="18" charset="0"/>
              </a:rPr>
              <a:t>Assumptions</a:t>
            </a:r>
          </a:p>
          <a:p>
            <a:pPr algn="just"/>
            <a:r>
              <a:rPr lang="en-US" sz="2400" dirty="0" smtClean="0">
                <a:latin typeface="Times New Roman" pitchFamily="18" charset="0"/>
                <a:cs typeface="Times New Roman" pitchFamily="18" charset="0"/>
              </a:rPr>
              <a:t>	The negative binomial experiment possesses the following four assumption</a:t>
            </a:r>
          </a:p>
          <a:p>
            <a:pPr marL="400050" indent="-400050" algn="just">
              <a:buAutoNum type="romanLcParenR"/>
            </a:pPr>
            <a:r>
              <a:rPr lang="en-US" sz="2400" dirty="0" smtClean="0">
                <a:latin typeface="Times New Roman" pitchFamily="18" charset="0"/>
                <a:cs typeface="Times New Roman" pitchFamily="18" charset="0"/>
              </a:rPr>
              <a:t>The outcomes of each trail may be classified into one of two categories: success (S) and failure (F)</a:t>
            </a:r>
          </a:p>
          <a:p>
            <a:pPr marL="400050" indent="-400050" algn="just">
              <a:buAutoNum type="romanLcParenR"/>
            </a:pPr>
            <a:r>
              <a:rPr lang="en-US" sz="2400" dirty="0" smtClean="0">
                <a:latin typeface="Times New Roman" pitchFamily="18" charset="0"/>
                <a:cs typeface="Times New Roman" pitchFamily="18" charset="0"/>
              </a:rPr>
              <a:t>The probability of success, remain constant for all trials</a:t>
            </a:r>
          </a:p>
          <a:p>
            <a:pPr marL="400050" indent="-400050" algn="just">
              <a:buAutoNum type="romanLcParenR"/>
            </a:pPr>
            <a:r>
              <a:rPr lang="en-US" sz="2400" dirty="0" smtClean="0">
                <a:latin typeface="Times New Roman" pitchFamily="18" charset="0"/>
                <a:cs typeface="Times New Roman" pitchFamily="18" charset="0"/>
              </a:rPr>
              <a:t>The successive trials are all independent</a:t>
            </a:r>
          </a:p>
          <a:p>
            <a:pPr marL="400050" indent="-400050" algn="just">
              <a:buAutoNum type="romanLcParenR"/>
            </a:pPr>
            <a:r>
              <a:rPr lang="en-US" sz="2400" dirty="0" smtClean="0">
                <a:latin typeface="Times New Roman" pitchFamily="18" charset="0"/>
                <a:cs typeface="Times New Roman" pitchFamily="18" charset="0"/>
              </a:rPr>
              <a:t>The experiment is repeated a variable number of times to obtain a fixed number of success i.e. K</a:t>
            </a:r>
          </a:p>
          <a:p>
            <a:pPr algn="just"/>
            <a:endParaRPr lang="en-US"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030005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533400"/>
                <a:ext cx="8534400" cy="4032129"/>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Probability Mass Function</a:t>
                </a:r>
              </a:p>
              <a:p>
                <a:pPr algn="just"/>
                <a:r>
                  <a:rPr lang="en-US" sz="2400" dirty="0" smtClean="0">
                    <a:latin typeface="Times New Roman" pitchFamily="18" charset="0"/>
                    <a:cs typeface="Times New Roman" pitchFamily="18" charset="0"/>
                  </a:rPr>
                  <a:t>	When X denotes the number of trials to produce k successes in a negative binomial experiment, it is called a negative binomial variable and p.d is called negative binomial distribution. When the negative binomial r.v. X assumes x, on which kth success occurs, the negative binomial distribution is given by</a:t>
                </a:r>
              </a:p>
              <a:p>
                <a:pPr algn="just"/>
                <a14:m>
                  <m:oMathPara xmlns:m="http://schemas.openxmlformats.org/officeDocument/2006/math">
                    <m:oMathParaPr>
                      <m:jc m:val="centerGroup"/>
                    </m:oMathParaPr>
                    <m:oMath xmlns:m="http://schemas.openxmlformats.org/officeDocument/2006/math">
                      <m:r>
                        <a:rPr lang="en-US" sz="2400" b="0" i="1" smtClean="0">
                          <a:latin typeface="Cambria Math"/>
                        </a:rPr>
                        <m:t>𝑃</m:t>
                      </m:r>
                      <m:d>
                        <m:dPr>
                          <m:ctrlPr>
                            <a:rPr lang="en-US" sz="2400" b="0" i="1" smtClean="0">
                              <a:latin typeface="Cambria Math"/>
                            </a:rPr>
                          </m:ctrlPr>
                        </m:dPr>
                        <m:e>
                          <m:r>
                            <a:rPr lang="en-US" sz="2400" b="0" i="1" smtClean="0">
                              <a:latin typeface="Cambria Math"/>
                            </a:rPr>
                            <m:t>𝑋</m:t>
                          </m:r>
                          <m:r>
                            <a:rPr lang="en-US" sz="2400" b="0" i="1" smtClean="0">
                              <a:latin typeface="Cambria Math"/>
                            </a:rPr>
                            <m:t>=</m:t>
                          </m:r>
                          <m:r>
                            <a:rPr lang="en-US" sz="2400" b="0" i="1" smtClean="0">
                              <a:latin typeface="Cambria Math"/>
                            </a:rPr>
                            <m:t>𝑥</m:t>
                          </m:r>
                        </m:e>
                      </m:d>
                      <m:r>
                        <a:rPr lang="en-US" sz="2400" b="0" i="1" smtClean="0">
                          <a:latin typeface="Cambria Math"/>
                        </a:rPr>
                        <m:t>=</m:t>
                      </m:r>
                      <m:d>
                        <m:dPr>
                          <m:ctrlPr>
                            <a:rPr lang="en-US" sz="2400" b="0" i="1" smtClean="0">
                              <a:latin typeface="Cambria Math"/>
                            </a:rPr>
                          </m:ctrlPr>
                        </m:dPr>
                        <m:e>
                          <m:m>
                            <m:mPr>
                              <m:mcs>
                                <m:mc>
                                  <m:mcPr>
                                    <m:count m:val="1"/>
                                    <m:mcJc m:val="center"/>
                                  </m:mcPr>
                                </m:mc>
                              </m:mcs>
                              <m:ctrlPr>
                                <a:rPr lang="en-US" sz="2400" b="0" i="1" smtClean="0">
                                  <a:latin typeface="Cambria Math"/>
                                </a:rPr>
                              </m:ctrlPr>
                            </m:mPr>
                            <m:mr>
                              <m:e>
                                <m:r>
                                  <m:rPr>
                                    <m:brk m:alnAt="7"/>
                                  </m:rPr>
                                  <a:rPr lang="en-US" sz="2400" b="0" i="1" smtClean="0">
                                    <a:latin typeface="Cambria Math"/>
                                  </a:rPr>
                                  <m:t>𝑥</m:t>
                                </m:r>
                                <m:r>
                                  <a:rPr lang="en-US" sz="2400" b="0" i="1" smtClean="0">
                                    <a:latin typeface="Cambria Math"/>
                                  </a:rPr>
                                  <m:t>−1</m:t>
                                </m:r>
                              </m:e>
                            </m:mr>
                            <m:mr>
                              <m:e>
                                <m:r>
                                  <a:rPr lang="en-US" sz="2400" b="0" i="1" smtClean="0">
                                    <a:latin typeface="Cambria Math"/>
                                  </a:rPr>
                                  <m:t>𝑘</m:t>
                                </m:r>
                                <m:r>
                                  <a:rPr lang="en-US" sz="2400" b="0" i="1" smtClean="0">
                                    <a:latin typeface="Cambria Math"/>
                                  </a:rPr>
                                  <m:t>−1</m:t>
                                </m:r>
                              </m:e>
                            </m:mr>
                          </m:m>
                        </m:e>
                      </m:d>
                      <m:sSup>
                        <m:sSupPr>
                          <m:ctrlPr>
                            <a:rPr lang="en-US" sz="2400" b="0" i="1" smtClean="0">
                              <a:latin typeface="Cambria Math"/>
                            </a:rPr>
                          </m:ctrlPr>
                        </m:sSupPr>
                        <m:e>
                          <m:r>
                            <a:rPr lang="en-US" sz="2400" b="0" i="1" smtClean="0">
                              <a:latin typeface="Cambria Math"/>
                            </a:rPr>
                            <m:t>𝑝</m:t>
                          </m:r>
                        </m:e>
                        <m:sup>
                          <m:r>
                            <a:rPr lang="en-US" sz="2400" b="0" i="1" smtClean="0">
                              <a:latin typeface="Cambria Math"/>
                            </a:rPr>
                            <m:t>𝑘</m:t>
                          </m:r>
                        </m:sup>
                      </m:sSup>
                      <m:sSup>
                        <m:sSupPr>
                          <m:ctrlPr>
                            <a:rPr lang="en-US" sz="2400" b="0" i="1" smtClean="0">
                              <a:latin typeface="Cambria Math"/>
                            </a:rPr>
                          </m:ctrlPr>
                        </m:sSupPr>
                        <m:e>
                          <m:r>
                            <a:rPr lang="en-US" sz="2400" b="0" i="1" smtClean="0">
                              <a:latin typeface="Cambria Math"/>
                            </a:rPr>
                            <m:t>𝑞</m:t>
                          </m:r>
                        </m:e>
                        <m:sup>
                          <m:r>
                            <a:rPr lang="en-US" sz="2400" b="0" i="1" smtClean="0">
                              <a:latin typeface="Cambria Math"/>
                            </a:rPr>
                            <m:t>𝑥</m:t>
                          </m:r>
                          <m:r>
                            <a:rPr lang="en-US" sz="2400" b="0" i="1" smtClean="0">
                              <a:latin typeface="Cambria Math"/>
                            </a:rPr>
                            <m:t>−</m:t>
                          </m:r>
                          <m:r>
                            <a:rPr lang="en-US" sz="2400" b="0" i="1" smtClean="0">
                              <a:latin typeface="Cambria Math"/>
                            </a:rPr>
                            <m:t>𝑘</m:t>
                          </m:r>
                        </m:sup>
                      </m:sSup>
                    </m:oMath>
                  </m:oMathPara>
                </a14:m>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Where </a:t>
                </a:r>
                <a14:m>
                  <m:oMath xmlns:m="http://schemas.openxmlformats.org/officeDocument/2006/math">
                    <m:r>
                      <a:rPr lang="en-US" sz="2400" b="0" i="1" smtClean="0">
                        <a:latin typeface="Cambria Math"/>
                      </a:rPr>
                      <m:t>𝑥</m:t>
                    </m:r>
                    <m:r>
                      <a:rPr lang="en-US" sz="2400" b="0" i="1" smtClean="0">
                        <a:latin typeface="Cambria Math"/>
                      </a:rPr>
                      <m:t>=</m:t>
                    </m:r>
                    <m:r>
                      <a:rPr lang="en-US" sz="2400" b="0" i="1" smtClean="0">
                        <a:latin typeface="Cambria Math"/>
                      </a:rPr>
                      <m:t>𝑘</m:t>
                    </m:r>
                    <m:r>
                      <a:rPr lang="en-US" sz="2400" b="0" i="1" smtClean="0">
                        <a:latin typeface="Cambria Math"/>
                      </a:rPr>
                      <m:t>, </m:t>
                    </m:r>
                    <m:r>
                      <a:rPr lang="en-US" sz="2400" b="0" i="1" smtClean="0">
                        <a:latin typeface="Cambria Math"/>
                      </a:rPr>
                      <m:t>𝑘</m:t>
                    </m:r>
                    <m:r>
                      <a:rPr lang="en-US" sz="2400" b="0" i="1" smtClean="0">
                        <a:latin typeface="Cambria Math"/>
                      </a:rPr>
                      <m:t>+1, </m:t>
                    </m:r>
                    <m:r>
                      <a:rPr lang="en-US" sz="2400" b="0" i="1" smtClean="0">
                        <a:latin typeface="Cambria Math"/>
                      </a:rPr>
                      <m:t>𝑘</m:t>
                    </m:r>
                    <m:r>
                      <a:rPr lang="en-US" sz="2400" b="0" i="1" smtClean="0">
                        <a:latin typeface="Cambria Math"/>
                      </a:rPr>
                      <m:t>+2,……</m:t>
                    </m:r>
                  </m:oMath>
                </a14:m>
                <a:endParaRPr lang="en-US" sz="2400" b="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negative binomial distribution has two parameters k and p&gt;0, and is generally denoted by </a:t>
                </a:r>
                <a14:m>
                  <m:oMath xmlns:m="http://schemas.openxmlformats.org/officeDocument/2006/math">
                    <m:r>
                      <a:rPr lang="en-US" sz="2400" b="0" i="1" smtClean="0">
                        <a:latin typeface="Cambria Math"/>
                      </a:rPr>
                      <m:t>𝑛𝑏</m:t>
                    </m:r>
                    <m:r>
                      <a:rPr lang="en-US" sz="2400" b="0" i="1" smtClean="0">
                        <a:latin typeface="Cambria Math"/>
                      </a:rPr>
                      <m:t>(</m:t>
                    </m:r>
                    <m:r>
                      <a:rPr lang="en-US" sz="2400" b="0" i="1" smtClean="0">
                        <a:latin typeface="Cambria Math"/>
                      </a:rPr>
                      <m:t>𝑥</m:t>
                    </m:r>
                    <m:r>
                      <a:rPr lang="en-US" sz="2400" b="0" i="1" smtClean="0">
                        <a:latin typeface="Cambria Math"/>
                      </a:rPr>
                      <m:t>;</m:t>
                    </m:r>
                    <m:r>
                      <a:rPr lang="en-US" sz="2400" b="0" i="1" smtClean="0">
                        <a:latin typeface="Cambria Math"/>
                      </a:rPr>
                      <m:t>𝑘</m:t>
                    </m:r>
                    <m:r>
                      <a:rPr lang="en-US" sz="2400" b="0" i="1" smtClean="0">
                        <a:latin typeface="Cambria Math"/>
                      </a:rPr>
                      <m:t>,</m:t>
                    </m:r>
                    <m:r>
                      <a:rPr lang="en-US" sz="2400" b="0" i="1" smtClean="0">
                        <a:latin typeface="Cambria Math"/>
                      </a:rPr>
                      <m:t>𝑝</m:t>
                    </m:r>
                    <m:r>
                      <a:rPr lang="en-US" sz="2400" b="0" i="1" smtClean="0">
                        <a:latin typeface="Cambria Math"/>
                      </a:rPr>
                      <m:t>)</m:t>
                    </m:r>
                  </m:oMath>
                </a14:m>
                <a:endParaRPr lang="en-US" sz="24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533400"/>
                <a:ext cx="8534400" cy="4032129"/>
              </a:xfrm>
              <a:prstGeom prst="rect">
                <a:avLst/>
              </a:prstGeom>
              <a:blipFill rotWithShape="1">
                <a:blip r:embed="rId2"/>
                <a:stretch>
                  <a:fillRect l="-1071" t="-1210" r="-1071" b="-2421"/>
                </a:stretch>
              </a:blipFill>
            </p:spPr>
            <p:txBody>
              <a:bodyPr/>
              <a:lstStyle/>
              <a:p>
                <a:r>
                  <a:rPr lang="en-US">
                    <a:noFill/>
                  </a:rPr>
                  <a:t> </a:t>
                </a:r>
              </a:p>
            </p:txBody>
          </p:sp>
        </mc:Fallback>
      </mc:AlternateContent>
    </p:spTree>
    <p:extLst>
      <p:ext uri="{BB962C8B-B14F-4D97-AF65-F5344CB8AC3E}">
        <p14:creationId xmlns:p14="http://schemas.microsoft.com/office/powerpoint/2010/main" val="913271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228600" y="381000"/>
                <a:ext cx="8610600" cy="5781647"/>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Derivation of the negative binomial distribution</a:t>
                </a:r>
              </a:p>
              <a:p>
                <a:pPr algn="just"/>
                <a:r>
                  <a:rPr lang="en-US" sz="2000" dirty="0" smtClean="0">
                    <a:latin typeface="Times New Roman" pitchFamily="18" charset="0"/>
                    <a:cs typeface="Times New Roman" pitchFamily="18" charset="0"/>
                  </a:rPr>
                  <a:t>the following derivation is based on the Bernoulli trials. To find an expression for the probability that x trials are made to achieve k successes with the condition that last trial must be success, we proceed as follows:</a:t>
                </a:r>
              </a:p>
              <a:p>
                <a:pPr algn="just"/>
                <a:r>
                  <a:rPr lang="en-US" sz="2000" dirty="0" smtClean="0">
                    <a:latin typeface="Times New Roman" pitchFamily="18" charset="0"/>
                    <a:cs typeface="Times New Roman" pitchFamily="18" charset="0"/>
                  </a:rPr>
                  <a:t>A sequence containing k successes in exactly x independent trials with condition that it ends in a success, can be obtained as</a:t>
                </a:r>
              </a:p>
              <a:p>
                <a:pPr algn="just"/>
                <a14:m>
                  <m:oMathPara xmlns:m="http://schemas.openxmlformats.org/officeDocument/2006/math">
                    <m:oMathParaPr>
                      <m:jc m:val="centerGroup"/>
                    </m:oMathParaPr>
                    <m:oMath xmlns:m="http://schemas.openxmlformats.org/officeDocument/2006/math">
                      <m:limLow>
                        <m:limLowPr>
                          <m:ctrlPr>
                            <a:rPr lang="en-US" sz="2000" i="1" smtClean="0">
                              <a:latin typeface="Cambria Math"/>
                            </a:rPr>
                          </m:ctrlPr>
                        </m:limLowPr>
                        <m:e>
                          <m:groupChr>
                            <m:groupChrPr>
                              <m:chr m:val="⏟"/>
                              <m:ctrlPr>
                                <a:rPr lang="en-US" sz="2000" i="1" smtClean="0">
                                  <a:latin typeface="Cambria Math"/>
                                </a:rPr>
                              </m:ctrlPr>
                            </m:groupChrPr>
                            <m:e>
                              <m:r>
                                <a:rPr lang="en-US" sz="2000" b="0" i="1" smtClean="0">
                                  <a:latin typeface="Cambria Math"/>
                                </a:rPr>
                                <m:t>𝑆𝑆𝑆</m:t>
                              </m:r>
                              <m:r>
                                <a:rPr lang="en-US" sz="2000" b="0" i="1" smtClean="0">
                                  <a:latin typeface="Cambria Math"/>
                                </a:rPr>
                                <m:t>…</m:t>
                              </m:r>
                              <m:r>
                                <a:rPr lang="en-US" sz="2000" b="0" i="1" smtClean="0">
                                  <a:latin typeface="Cambria Math"/>
                                </a:rPr>
                                <m:t>𝑆</m:t>
                              </m:r>
                            </m:e>
                          </m:groupChr>
                        </m:e>
                        <m:lim>
                          <m:r>
                            <a:rPr lang="en-US" sz="2000" b="0" i="1" smtClean="0">
                              <a:latin typeface="Cambria Math"/>
                            </a:rPr>
                            <m:t>𝑘</m:t>
                          </m:r>
                          <m:r>
                            <a:rPr lang="en-US" sz="2000" b="0" i="1" smtClean="0">
                              <a:latin typeface="Cambria Math"/>
                            </a:rPr>
                            <m:t>−1 </m:t>
                          </m:r>
                          <m:r>
                            <a:rPr lang="en-US" sz="2000" b="0" i="1" smtClean="0">
                              <a:latin typeface="Cambria Math"/>
                            </a:rPr>
                            <m:t>𝑡𝑖𝑚𝑒𝑠</m:t>
                          </m:r>
                        </m:lim>
                      </m:limLow>
                      <m:limLow>
                        <m:limLowPr>
                          <m:ctrlPr>
                            <a:rPr lang="en-US" sz="2000" i="1" smtClean="0">
                              <a:latin typeface="Cambria Math"/>
                            </a:rPr>
                          </m:ctrlPr>
                        </m:limLowPr>
                        <m:e>
                          <m:groupChr>
                            <m:groupChrPr>
                              <m:chr m:val="⏟"/>
                              <m:ctrlPr>
                                <a:rPr lang="en-US" sz="2000" i="1" smtClean="0">
                                  <a:latin typeface="Cambria Math"/>
                                </a:rPr>
                              </m:ctrlPr>
                            </m:groupChrPr>
                            <m:e>
                              <m:r>
                                <a:rPr lang="en-US" sz="2000" b="0" i="1" smtClean="0">
                                  <a:latin typeface="Cambria Math"/>
                                </a:rPr>
                                <m:t>𝐹𝐹</m:t>
                              </m:r>
                              <m:r>
                                <a:rPr lang="en-US" sz="2000" b="0" i="1" smtClean="0">
                                  <a:latin typeface="Cambria Math"/>
                                </a:rPr>
                                <m:t>…</m:t>
                              </m:r>
                              <m:r>
                                <a:rPr lang="en-US" sz="2000" b="0" i="1" smtClean="0">
                                  <a:latin typeface="Cambria Math"/>
                                </a:rPr>
                                <m:t>𝐹𝑆</m:t>
                              </m:r>
                            </m:e>
                          </m:groupChr>
                        </m:e>
                        <m:lim>
                          <m:r>
                            <a:rPr lang="en-US" sz="2000" b="0" i="1" smtClean="0">
                              <a:latin typeface="Cambria Math"/>
                            </a:rPr>
                            <m:t>𝑥</m:t>
                          </m:r>
                          <m:r>
                            <a:rPr lang="en-US" sz="2000" b="0" i="1" smtClean="0">
                              <a:latin typeface="Cambria Math"/>
                            </a:rPr>
                            <m:t>−</m:t>
                          </m:r>
                          <m:r>
                            <a:rPr lang="en-US" sz="2000" b="0" i="1" smtClean="0">
                              <a:latin typeface="Cambria Math"/>
                            </a:rPr>
                            <m:t>𝑘</m:t>
                          </m:r>
                          <m:r>
                            <a:rPr lang="en-US" sz="2000" b="0" i="1" smtClean="0">
                              <a:latin typeface="Cambria Math"/>
                            </a:rPr>
                            <m:t> </m:t>
                          </m:r>
                          <m:r>
                            <a:rPr lang="en-US" sz="2000" b="0" i="1" smtClean="0">
                              <a:latin typeface="Cambria Math"/>
                            </a:rPr>
                            <m:t>𝑡𝑖𝑚𝑒𝑠</m:t>
                          </m:r>
                        </m:lim>
                      </m:limLow>
                    </m:oMath>
                  </m:oMathPara>
                </a14:m>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Thus the probability of a success on the xth trial preceded by (k-1) successes and (x-k) failure, is</a:t>
                </a:r>
              </a:p>
              <a:p>
                <a:pPr algn="just"/>
                <a14:m>
                  <m:oMathPara xmlns:m="http://schemas.openxmlformats.org/officeDocument/2006/math">
                    <m:oMathParaPr>
                      <m:jc m:val="centerGroup"/>
                    </m:oMathParaPr>
                    <m:oMath xmlns:m="http://schemas.openxmlformats.org/officeDocument/2006/math">
                      <m:sSup>
                        <m:sSupPr>
                          <m:ctrlPr>
                            <a:rPr lang="en-US" sz="2000" i="1" smtClean="0">
                              <a:latin typeface="Cambria Math"/>
                              <a:cs typeface="Times New Roman" pitchFamily="18" charset="0"/>
                            </a:rPr>
                          </m:ctrlPr>
                        </m:sSupPr>
                        <m:e>
                          <m:r>
                            <a:rPr lang="en-US" sz="2000" b="0" i="1" smtClean="0">
                              <a:latin typeface="Cambria Math"/>
                              <a:cs typeface="Times New Roman" pitchFamily="18" charset="0"/>
                            </a:rPr>
                            <m:t>𝑝</m:t>
                          </m:r>
                        </m:e>
                        <m:sup>
                          <m:r>
                            <a:rPr lang="en-US" sz="2000" b="0" i="1" smtClean="0">
                              <a:latin typeface="Cambria Math"/>
                              <a:cs typeface="Times New Roman" pitchFamily="18" charset="0"/>
                            </a:rPr>
                            <m:t>𝑘</m:t>
                          </m:r>
                          <m:r>
                            <a:rPr lang="en-US" sz="2000" b="0" i="1" smtClean="0">
                              <a:latin typeface="Cambria Math"/>
                              <a:cs typeface="Times New Roman" pitchFamily="18" charset="0"/>
                            </a:rPr>
                            <m:t>−1</m:t>
                          </m:r>
                        </m:sup>
                      </m:sSup>
                      <m:sSup>
                        <m:sSupPr>
                          <m:ctrlPr>
                            <a:rPr lang="en-US" sz="2000" i="1" smtClean="0">
                              <a:latin typeface="Cambria Math"/>
                              <a:cs typeface="Times New Roman" pitchFamily="18" charset="0"/>
                            </a:rPr>
                          </m:ctrlPr>
                        </m:sSupPr>
                        <m:e>
                          <m:r>
                            <a:rPr lang="en-US" sz="2000" b="0" i="1" smtClean="0">
                              <a:latin typeface="Cambria Math"/>
                              <a:cs typeface="Times New Roman" pitchFamily="18" charset="0"/>
                            </a:rPr>
                            <m:t>𝑞</m:t>
                          </m:r>
                        </m:e>
                        <m:sup>
                          <m:r>
                            <a:rPr lang="en-US" sz="2000" b="0" i="1" smtClean="0">
                              <a:latin typeface="Cambria Math"/>
                              <a:cs typeface="Times New Roman" pitchFamily="18" charset="0"/>
                            </a:rPr>
                            <m:t>𝑥</m:t>
                          </m:r>
                          <m:r>
                            <a:rPr lang="en-US" sz="2000" b="0" i="1" smtClean="0">
                              <a:latin typeface="Cambria Math"/>
                              <a:cs typeface="Times New Roman" pitchFamily="18" charset="0"/>
                            </a:rPr>
                            <m:t>−1</m:t>
                          </m:r>
                        </m:sup>
                      </m:sSup>
                      <m:r>
                        <a:rPr lang="en-US" sz="2000" b="0" i="1" smtClean="0">
                          <a:latin typeface="Cambria Math"/>
                          <a:cs typeface="Times New Roman" pitchFamily="18" charset="0"/>
                        </a:rPr>
                        <m:t>𝑝</m:t>
                      </m:r>
                      <m:r>
                        <a:rPr lang="en-US" sz="2000" b="0" i="1" smtClean="0">
                          <a:latin typeface="Cambria Math"/>
                          <a:cs typeface="Times New Roman" pitchFamily="18" charset="0"/>
                        </a:rPr>
                        <m:t>=</m:t>
                      </m:r>
                      <m:sSup>
                        <m:sSupPr>
                          <m:ctrlPr>
                            <a:rPr lang="en-US" sz="2000" b="0" i="1" smtClean="0">
                              <a:latin typeface="Cambria Math"/>
                              <a:cs typeface="Times New Roman" pitchFamily="18" charset="0"/>
                            </a:rPr>
                          </m:ctrlPr>
                        </m:sSupPr>
                        <m:e>
                          <m:r>
                            <a:rPr lang="en-US" sz="2000" b="0" i="1" smtClean="0">
                              <a:latin typeface="Cambria Math"/>
                              <a:cs typeface="Times New Roman" pitchFamily="18" charset="0"/>
                            </a:rPr>
                            <m:t>𝑝</m:t>
                          </m:r>
                        </m:e>
                        <m:sup>
                          <m:r>
                            <a:rPr lang="en-US" sz="2000" b="0" i="1" smtClean="0">
                              <a:latin typeface="Cambria Math"/>
                              <a:cs typeface="Times New Roman" pitchFamily="18" charset="0"/>
                            </a:rPr>
                            <m:t>𝑘</m:t>
                          </m:r>
                        </m:sup>
                      </m:sSup>
                      <m:sSup>
                        <m:sSupPr>
                          <m:ctrlPr>
                            <a:rPr lang="en-US" sz="2000" b="0" i="1" smtClean="0">
                              <a:latin typeface="Cambria Math"/>
                              <a:cs typeface="Times New Roman" pitchFamily="18" charset="0"/>
                            </a:rPr>
                          </m:ctrlPr>
                        </m:sSupPr>
                        <m:e>
                          <m:r>
                            <a:rPr lang="en-US" sz="2000" b="0" i="1" smtClean="0">
                              <a:latin typeface="Cambria Math"/>
                              <a:cs typeface="Times New Roman" pitchFamily="18" charset="0"/>
                            </a:rPr>
                            <m:t>𝑞</m:t>
                          </m:r>
                        </m:e>
                        <m:sup>
                          <m:r>
                            <a:rPr lang="en-US" sz="2000" b="0" i="1" smtClean="0">
                              <a:latin typeface="Cambria Math"/>
                              <a:cs typeface="Times New Roman" pitchFamily="18" charset="0"/>
                            </a:rPr>
                            <m:t>𝑥</m:t>
                          </m:r>
                          <m:r>
                            <a:rPr lang="en-US" sz="2000" b="0" i="1" smtClean="0">
                              <a:latin typeface="Cambria Math"/>
                              <a:cs typeface="Times New Roman" pitchFamily="18" charset="0"/>
                            </a:rPr>
                            <m:t>−</m:t>
                          </m:r>
                          <m:r>
                            <a:rPr lang="en-US" sz="2000" b="0" i="1" smtClean="0">
                              <a:latin typeface="Cambria Math"/>
                              <a:cs typeface="Times New Roman" pitchFamily="18" charset="0"/>
                            </a:rPr>
                            <m:t>𝑘</m:t>
                          </m:r>
                        </m:sup>
                      </m:sSup>
                    </m:oMath>
                  </m:oMathPara>
                </a14:m>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Since the last trial must be a success, therefore the total of mutually exclusive ways in which (k-1) successes and (x-k) failure preceding the last success can occur in any order, is given by</a:t>
                </a:r>
              </a:p>
              <a:p>
                <a:pPr algn="just"/>
                <a14:m>
                  <m:oMathPara xmlns:m="http://schemas.openxmlformats.org/officeDocument/2006/math">
                    <m:oMathParaPr>
                      <m:jc m:val="centerGroup"/>
                    </m:oMathParaPr>
                    <m:oMath xmlns:m="http://schemas.openxmlformats.org/officeDocument/2006/math">
                      <m:d>
                        <m:dPr>
                          <m:ctrlPr>
                            <a:rPr lang="en-US" sz="2000" i="1" smtClean="0">
                              <a:latin typeface="Cambria Math"/>
                              <a:cs typeface="Times New Roman" pitchFamily="18" charset="0"/>
                            </a:rPr>
                          </m:ctrlPr>
                        </m:dPr>
                        <m:e>
                          <m:m>
                            <m:mPr>
                              <m:mcs>
                                <m:mc>
                                  <m:mcPr>
                                    <m:count m:val="1"/>
                                    <m:mcJc m:val="center"/>
                                  </m:mcPr>
                                </m:mc>
                              </m:mcs>
                              <m:ctrlPr>
                                <a:rPr lang="en-US" sz="2000" i="1" smtClean="0">
                                  <a:latin typeface="Cambria Math"/>
                                  <a:cs typeface="Times New Roman" pitchFamily="18" charset="0"/>
                                </a:rPr>
                              </m:ctrlPr>
                            </m:mPr>
                            <m:mr>
                              <m:e>
                                <m:r>
                                  <m:rPr>
                                    <m:brk m:alnAt="7"/>
                                  </m:rPr>
                                  <a:rPr lang="en-US" sz="2000" b="0" i="1" smtClean="0">
                                    <a:latin typeface="Cambria Math"/>
                                    <a:cs typeface="Times New Roman" pitchFamily="18" charset="0"/>
                                  </a:rPr>
                                  <m:t>𝑥</m:t>
                                </m:r>
                                <m:r>
                                  <a:rPr lang="en-US" sz="2000" b="0" i="1" smtClean="0">
                                    <a:latin typeface="Cambria Math"/>
                                    <a:cs typeface="Times New Roman" pitchFamily="18" charset="0"/>
                                  </a:rPr>
                                  <m:t>−1</m:t>
                                </m:r>
                              </m:e>
                            </m:mr>
                            <m:mr>
                              <m:e>
                                <m:r>
                                  <a:rPr lang="en-US" sz="2000" b="0" i="1" smtClean="0">
                                    <a:latin typeface="Cambria Math"/>
                                    <a:cs typeface="Times New Roman" pitchFamily="18" charset="0"/>
                                  </a:rPr>
                                  <m:t>𝑘</m:t>
                                </m:r>
                                <m:r>
                                  <a:rPr lang="en-US" sz="2000" b="0" i="1" smtClean="0">
                                    <a:latin typeface="Cambria Math"/>
                                    <a:cs typeface="Times New Roman" pitchFamily="18" charset="0"/>
                                  </a:rPr>
                                  <m:t>−1</m:t>
                                </m:r>
                              </m:e>
                            </m:mr>
                          </m:m>
                        </m:e>
                      </m:d>
                    </m:oMath>
                  </m:oMathPara>
                </a14:m>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Hence the formula for the probability that kth success occurs on the xth trial is.</a:t>
                </a:r>
              </a:p>
              <a:p>
                <a:pPr algn="just"/>
                <a14:m>
                  <m:oMathPara xmlns:m="http://schemas.openxmlformats.org/officeDocument/2006/math">
                    <m:oMathParaPr>
                      <m:jc m:val="centerGroup"/>
                    </m:oMathParaPr>
                    <m:oMath xmlns:m="http://schemas.openxmlformats.org/officeDocument/2006/math">
                      <m:r>
                        <a:rPr lang="en-US" sz="2000" b="0" i="1" smtClean="0">
                          <a:latin typeface="Cambria Math"/>
                          <a:cs typeface="Times New Roman" pitchFamily="18" charset="0"/>
                        </a:rPr>
                        <m:t>𝑃</m:t>
                      </m:r>
                      <m:d>
                        <m:dPr>
                          <m:ctrlPr>
                            <a:rPr lang="en-US" sz="2000" b="0" i="1" smtClean="0">
                              <a:latin typeface="Cambria Math"/>
                              <a:cs typeface="Times New Roman" pitchFamily="18" charset="0"/>
                            </a:rPr>
                          </m:ctrlPr>
                        </m:dPr>
                        <m:e>
                          <m:r>
                            <a:rPr lang="en-US" sz="2000" b="0" i="1" smtClean="0">
                              <a:latin typeface="Cambria Math"/>
                              <a:cs typeface="Times New Roman" pitchFamily="18" charset="0"/>
                            </a:rPr>
                            <m:t>𝑋</m:t>
                          </m:r>
                          <m:r>
                            <a:rPr lang="en-US" sz="2000" b="0" i="1" smtClean="0">
                              <a:latin typeface="Cambria Math"/>
                              <a:cs typeface="Times New Roman" pitchFamily="18" charset="0"/>
                            </a:rPr>
                            <m:t>=</m:t>
                          </m:r>
                          <m:r>
                            <a:rPr lang="en-US" sz="2000" b="0" i="1" smtClean="0">
                              <a:latin typeface="Cambria Math"/>
                              <a:cs typeface="Times New Roman" pitchFamily="18" charset="0"/>
                            </a:rPr>
                            <m:t>𝑥</m:t>
                          </m:r>
                        </m:e>
                      </m:d>
                      <m:r>
                        <a:rPr lang="en-US" sz="2000" b="0" i="1" smtClean="0">
                          <a:latin typeface="Cambria Math"/>
                          <a:cs typeface="Times New Roman" pitchFamily="18" charset="0"/>
                        </a:rPr>
                        <m:t>=</m:t>
                      </m:r>
                      <m:d>
                        <m:dPr>
                          <m:ctrlPr>
                            <a:rPr lang="en-US" sz="2000" b="0" i="1" smtClean="0">
                              <a:latin typeface="Cambria Math"/>
                            </a:rPr>
                          </m:ctrlPr>
                        </m:dPr>
                        <m:e>
                          <m:m>
                            <m:mPr>
                              <m:mcs>
                                <m:mc>
                                  <m:mcPr>
                                    <m:count m:val="1"/>
                                    <m:mcJc m:val="center"/>
                                  </m:mcPr>
                                </m:mc>
                              </m:mcs>
                              <m:ctrlPr>
                                <a:rPr lang="en-US" sz="2000" b="0" i="1" smtClean="0">
                                  <a:latin typeface="Cambria Math"/>
                                </a:rPr>
                              </m:ctrlPr>
                            </m:mPr>
                            <m:mr>
                              <m:e>
                                <m:r>
                                  <m:rPr>
                                    <m:brk m:alnAt="7"/>
                                  </m:rPr>
                                  <a:rPr lang="en-US" sz="2000" b="0" i="1" smtClean="0">
                                    <a:latin typeface="Cambria Math"/>
                                  </a:rPr>
                                  <m:t>𝑥</m:t>
                                </m:r>
                                <m:r>
                                  <a:rPr lang="en-US" sz="2000" b="0" i="1" smtClean="0">
                                    <a:latin typeface="Cambria Math"/>
                                  </a:rPr>
                                  <m:t>−1</m:t>
                                </m:r>
                              </m:e>
                            </m:mr>
                            <m:mr>
                              <m:e>
                                <m:r>
                                  <a:rPr lang="en-US" sz="2000" b="0" i="1" smtClean="0">
                                    <a:latin typeface="Cambria Math"/>
                                  </a:rPr>
                                  <m:t>𝑘</m:t>
                                </m:r>
                                <m:r>
                                  <a:rPr lang="en-US" sz="2000" b="0" i="1" smtClean="0">
                                    <a:latin typeface="Cambria Math"/>
                                  </a:rPr>
                                  <m:t>−1</m:t>
                                </m:r>
                              </m:e>
                            </m:mr>
                          </m:m>
                        </m:e>
                      </m:d>
                      <m:sSup>
                        <m:sSupPr>
                          <m:ctrlPr>
                            <a:rPr lang="en-US" sz="2000" b="0" i="1" smtClean="0">
                              <a:latin typeface="Cambria Math"/>
                            </a:rPr>
                          </m:ctrlPr>
                        </m:sSupPr>
                        <m:e>
                          <m:r>
                            <a:rPr lang="en-US" sz="2000" b="0" i="1" smtClean="0">
                              <a:latin typeface="Cambria Math"/>
                            </a:rPr>
                            <m:t>𝑝</m:t>
                          </m:r>
                        </m:e>
                        <m:sup>
                          <m:r>
                            <a:rPr lang="en-US" sz="2000" b="0" i="1" smtClean="0">
                              <a:latin typeface="Cambria Math"/>
                            </a:rPr>
                            <m:t>𝑘</m:t>
                          </m:r>
                        </m:sup>
                      </m:sSup>
                      <m:sSup>
                        <m:sSupPr>
                          <m:ctrlPr>
                            <a:rPr lang="en-US" sz="2000" b="0" i="1" smtClean="0">
                              <a:latin typeface="Cambria Math"/>
                            </a:rPr>
                          </m:ctrlPr>
                        </m:sSupPr>
                        <m:e>
                          <m:r>
                            <a:rPr lang="en-US" sz="2000" b="0" i="1" smtClean="0">
                              <a:latin typeface="Cambria Math"/>
                            </a:rPr>
                            <m:t>𝑞</m:t>
                          </m:r>
                        </m:e>
                        <m:sup>
                          <m:r>
                            <a:rPr lang="en-US" sz="2000" b="0" i="1" smtClean="0">
                              <a:latin typeface="Cambria Math"/>
                            </a:rPr>
                            <m:t>𝑥</m:t>
                          </m:r>
                          <m:r>
                            <a:rPr lang="en-US" sz="2000" b="0" i="1" smtClean="0">
                              <a:latin typeface="Cambria Math"/>
                            </a:rPr>
                            <m:t>−</m:t>
                          </m:r>
                          <m:r>
                            <a:rPr lang="en-US" sz="2000" b="0" i="1" smtClean="0">
                              <a:latin typeface="Cambria Math"/>
                            </a:rPr>
                            <m:t>𝑘</m:t>
                          </m:r>
                        </m:sup>
                      </m:sSup>
                    </m:oMath>
                  </m:oMathPara>
                </a14:m>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228600" y="381000"/>
                <a:ext cx="8610600" cy="5781647"/>
              </a:xfrm>
              <a:prstGeom prst="rect">
                <a:avLst/>
              </a:prstGeom>
              <a:blipFill rotWithShape="1">
                <a:blip r:embed="rId2"/>
                <a:stretch>
                  <a:fillRect l="-779" t="-527" r="-708"/>
                </a:stretch>
              </a:blipFill>
            </p:spPr>
            <p:txBody>
              <a:bodyPr/>
              <a:lstStyle/>
              <a:p>
                <a:r>
                  <a:rPr lang="en-US">
                    <a:noFill/>
                  </a:rPr>
                  <a:t> </a:t>
                </a:r>
              </a:p>
            </p:txBody>
          </p:sp>
        </mc:Fallback>
      </mc:AlternateContent>
    </p:spTree>
    <p:extLst>
      <p:ext uri="{BB962C8B-B14F-4D97-AF65-F5344CB8AC3E}">
        <p14:creationId xmlns:p14="http://schemas.microsoft.com/office/powerpoint/2010/main" val="751618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533400"/>
                <a:ext cx="8305800" cy="5173468"/>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Examples</a:t>
                </a:r>
              </a:p>
              <a:p>
                <a:pPr algn="just"/>
                <a:r>
                  <a:rPr lang="en-US" sz="2000" b="1" dirty="0" smtClean="0">
                    <a:latin typeface="Times New Roman" pitchFamily="18" charset="0"/>
                    <a:cs typeface="Times New Roman" pitchFamily="18" charset="0"/>
                  </a:rPr>
                  <a:t>1. </a:t>
                </a:r>
                <a:r>
                  <a:rPr lang="en-US" sz="2000" dirty="0" smtClean="0">
                    <a:latin typeface="Times New Roman" pitchFamily="18" charset="0"/>
                    <a:cs typeface="Times New Roman" pitchFamily="18" charset="0"/>
                  </a:rPr>
                  <a:t>A person throws a pair of fair dice. What is the probability that he will get a total of 7 for the second time on the eighth throw?</a:t>
                </a:r>
              </a:p>
              <a:p>
                <a:pPr algn="just"/>
                <a:r>
                  <a:rPr lang="en-US" sz="2000" dirty="0" smtClean="0">
                    <a:latin typeface="Times New Roman" pitchFamily="18" charset="0"/>
                    <a:cs typeface="Times New Roman" pitchFamily="18" charset="0"/>
                  </a:rPr>
                  <a:t>Solution:</a:t>
                </a:r>
              </a:p>
              <a:p>
                <a:pPr algn="just"/>
                <a:r>
                  <a:rPr lang="en-US" sz="2000" dirty="0" smtClean="0">
                    <a:latin typeface="Times New Roman" pitchFamily="18" charset="0"/>
                    <a:cs typeface="Times New Roman" pitchFamily="18" charset="0"/>
                  </a:rPr>
                  <a:t>The probability of getting a total of 7 is </a:t>
                </a:r>
                <a14:m>
                  <m:oMath xmlns:m="http://schemas.openxmlformats.org/officeDocument/2006/math">
                    <m:f>
                      <m:fPr>
                        <m:ctrlPr>
                          <a:rPr lang="en-US" sz="2000" i="1" smtClean="0">
                            <a:latin typeface="Cambria Math"/>
                          </a:rPr>
                        </m:ctrlPr>
                      </m:fPr>
                      <m:num>
                        <m:r>
                          <a:rPr lang="en-US" sz="2000" b="0" i="1" smtClean="0">
                            <a:latin typeface="Cambria Math"/>
                          </a:rPr>
                          <m:t>6</m:t>
                        </m:r>
                      </m:num>
                      <m:den>
                        <m:r>
                          <a:rPr lang="en-US" sz="2000" b="0" i="1" smtClean="0">
                            <a:latin typeface="Cambria Math"/>
                          </a:rPr>
                          <m:t>36</m:t>
                        </m:r>
                      </m:den>
                    </m:f>
                    <m:r>
                      <a:rPr lang="en-US" sz="2000" b="0" i="1" smtClean="0">
                        <a:latin typeface="Cambria Math"/>
                      </a:rPr>
                      <m:t>𝑖</m:t>
                    </m:r>
                    <m:r>
                      <a:rPr lang="en-US" sz="2000" b="0" i="1" smtClean="0">
                        <a:latin typeface="Cambria Math"/>
                      </a:rPr>
                      <m:t>.</m:t>
                    </m:r>
                    <m:r>
                      <a:rPr lang="en-US" sz="2000" b="0" i="1" smtClean="0">
                        <a:latin typeface="Cambria Math"/>
                      </a:rPr>
                      <m:t>𝑒</m:t>
                    </m:r>
                    <m:r>
                      <a:rPr lang="en-US" sz="2000" b="0" i="1" smtClean="0">
                        <a:latin typeface="Cambria Math"/>
                      </a:rPr>
                      <m:t>.</m:t>
                    </m:r>
                    <m:f>
                      <m:fPr>
                        <m:ctrlPr>
                          <a:rPr lang="en-US" sz="2000" b="0" i="1" smtClean="0">
                            <a:latin typeface="Cambria Math"/>
                          </a:rPr>
                        </m:ctrlPr>
                      </m:fPr>
                      <m:num>
                        <m:r>
                          <a:rPr lang="en-US" sz="2000" b="0" i="1" smtClean="0">
                            <a:latin typeface="Cambria Math"/>
                          </a:rPr>
                          <m:t>1</m:t>
                        </m:r>
                      </m:num>
                      <m:den>
                        <m:r>
                          <a:rPr lang="en-US" sz="2000" b="0" i="1" smtClean="0">
                            <a:latin typeface="Cambria Math"/>
                          </a:rPr>
                          <m:t>6</m:t>
                        </m:r>
                      </m:den>
                    </m:f>
                  </m:oMath>
                </a14:m>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Since the number of success is fixed, therefore the negative binomial distribution with k=2 (second success) and x=8 is used</a:t>
                </a:r>
              </a:p>
              <a:p>
                <a:pPr algn="just"/>
                <a:r>
                  <a:rPr lang="en-US" sz="2000" dirty="0" smtClean="0">
                    <a:latin typeface="Times New Roman" pitchFamily="18" charset="0"/>
                    <a:cs typeface="Times New Roman" pitchFamily="18" charset="0"/>
                  </a:rPr>
                  <a:t>Hence</a:t>
                </a: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𝑃</m:t>
                      </m:r>
                      <m:d>
                        <m:dPr>
                          <m:ctrlPr>
                            <a:rPr lang="en-US" sz="2000" b="0" i="1" smtClean="0">
                              <a:latin typeface="Cambria Math"/>
                            </a:rPr>
                          </m:ctrlPr>
                        </m:dPr>
                        <m:e>
                          <m:r>
                            <a:rPr lang="en-US" sz="2000" b="0" i="1" smtClean="0">
                              <a:latin typeface="Cambria Math"/>
                            </a:rPr>
                            <m:t>𝑋</m:t>
                          </m:r>
                          <m:r>
                            <a:rPr lang="en-US" sz="2000" b="0" i="1" smtClean="0">
                              <a:latin typeface="Cambria Math"/>
                            </a:rPr>
                            <m:t>=8</m:t>
                          </m:r>
                        </m:e>
                      </m:d>
                      <m:r>
                        <a:rPr lang="en-US" sz="2000" b="0" i="1" smtClean="0">
                          <a:latin typeface="Cambria Math"/>
                        </a:rPr>
                        <m:t>=</m:t>
                      </m:r>
                      <m:d>
                        <m:dPr>
                          <m:ctrlPr>
                            <a:rPr lang="en-US" sz="2000" b="0" i="1" smtClean="0">
                              <a:latin typeface="Cambria Math"/>
                            </a:rPr>
                          </m:ctrlPr>
                        </m:dPr>
                        <m:e>
                          <m:m>
                            <m:mPr>
                              <m:mcs>
                                <m:mc>
                                  <m:mcPr>
                                    <m:count m:val="1"/>
                                    <m:mcJc m:val="center"/>
                                  </m:mcPr>
                                </m:mc>
                              </m:mcs>
                              <m:ctrlPr>
                                <a:rPr lang="en-US" sz="2000" b="0" i="1" smtClean="0">
                                  <a:latin typeface="Cambria Math"/>
                                </a:rPr>
                              </m:ctrlPr>
                            </m:mPr>
                            <m:mr>
                              <m:e>
                                <m:r>
                                  <m:rPr>
                                    <m:brk m:alnAt="7"/>
                                  </m:rPr>
                                  <a:rPr lang="en-US" sz="2000" b="0" i="1" smtClean="0">
                                    <a:latin typeface="Cambria Math"/>
                                  </a:rPr>
                                  <m:t>8</m:t>
                                </m:r>
                                <m:r>
                                  <a:rPr lang="en-US" sz="2000" b="0" i="1" smtClean="0">
                                    <a:latin typeface="Cambria Math"/>
                                  </a:rPr>
                                  <m:t>−1</m:t>
                                </m:r>
                              </m:e>
                            </m:mr>
                            <m:mr>
                              <m:e>
                                <m:r>
                                  <a:rPr lang="en-US" sz="2000" b="0" i="1" smtClean="0">
                                    <a:latin typeface="Cambria Math"/>
                                  </a:rPr>
                                  <m:t>2−1</m:t>
                                </m:r>
                              </m:e>
                            </m:mr>
                          </m:m>
                        </m:e>
                      </m:d>
                      <m:sSup>
                        <m:sSupPr>
                          <m:ctrlPr>
                            <a:rPr lang="en-US" sz="2000" b="0" i="1" smtClean="0">
                              <a:latin typeface="Cambria Math"/>
                            </a:rPr>
                          </m:ctrlPr>
                        </m:sSupPr>
                        <m:e>
                          <m:d>
                            <m:dPr>
                              <m:ctrlPr>
                                <a:rPr lang="en-US" sz="2000" b="0" i="1" smtClean="0">
                                  <a:latin typeface="Cambria Math"/>
                                </a:rPr>
                              </m:ctrlPr>
                            </m:dPr>
                            <m:e>
                              <m:f>
                                <m:fPr>
                                  <m:ctrlPr>
                                    <a:rPr lang="en-US" sz="2000" b="0" i="1" smtClean="0">
                                      <a:latin typeface="Cambria Math"/>
                                    </a:rPr>
                                  </m:ctrlPr>
                                </m:fPr>
                                <m:num>
                                  <m:r>
                                    <a:rPr lang="en-US" sz="2000" b="0" i="1" smtClean="0">
                                      <a:latin typeface="Cambria Math"/>
                                    </a:rPr>
                                    <m:t>1</m:t>
                                  </m:r>
                                </m:num>
                                <m:den>
                                  <m:r>
                                    <a:rPr lang="en-US" sz="2000" b="0" i="1" smtClean="0">
                                      <a:latin typeface="Cambria Math"/>
                                    </a:rPr>
                                    <m:t>6</m:t>
                                  </m:r>
                                </m:den>
                              </m:f>
                            </m:e>
                          </m:d>
                        </m:e>
                        <m:sup>
                          <m:r>
                            <a:rPr lang="en-US" sz="2000" b="0" i="1" smtClean="0">
                              <a:latin typeface="Cambria Math"/>
                            </a:rPr>
                            <m:t>2</m:t>
                          </m:r>
                        </m:sup>
                      </m:sSup>
                      <m:sSup>
                        <m:sSupPr>
                          <m:ctrlPr>
                            <a:rPr lang="en-US" sz="2000" b="0" i="1" smtClean="0">
                              <a:latin typeface="Cambria Math"/>
                            </a:rPr>
                          </m:ctrlPr>
                        </m:sSupPr>
                        <m:e>
                          <m:d>
                            <m:dPr>
                              <m:ctrlPr>
                                <a:rPr lang="en-US" sz="2000" b="0" i="1" smtClean="0">
                                  <a:latin typeface="Cambria Math"/>
                                </a:rPr>
                              </m:ctrlPr>
                            </m:dPr>
                            <m:e>
                              <m:f>
                                <m:fPr>
                                  <m:ctrlPr>
                                    <a:rPr lang="en-US" sz="2000" b="0" i="1" smtClean="0">
                                      <a:latin typeface="Cambria Math"/>
                                    </a:rPr>
                                  </m:ctrlPr>
                                </m:fPr>
                                <m:num>
                                  <m:r>
                                    <a:rPr lang="en-US" sz="2000" b="0" i="1" smtClean="0">
                                      <a:latin typeface="Cambria Math"/>
                                    </a:rPr>
                                    <m:t>5</m:t>
                                  </m:r>
                                </m:num>
                                <m:den>
                                  <m:r>
                                    <a:rPr lang="en-US" sz="2000" b="0" i="1" smtClean="0">
                                      <a:latin typeface="Cambria Math"/>
                                    </a:rPr>
                                    <m:t>6</m:t>
                                  </m:r>
                                </m:den>
                              </m:f>
                            </m:e>
                          </m:d>
                        </m:e>
                        <m:sup>
                          <m:r>
                            <a:rPr lang="en-US" sz="2000" b="0" i="1" smtClean="0">
                              <a:latin typeface="Cambria Math"/>
                            </a:rPr>
                            <m:t>8−2</m:t>
                          </m:r>
                        </m:sup>
                      </m:sSup>
                    </m:oMath>
                  </m:oMathPara>
                </a14:m>
                <a:endParaRPr lang="en-US" sz="2000" b="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=7</m:t>
                      </m:r>
                      <m:sSup>
                        <m:sSupPr>
                          <m:ctrlPr>
                            <a:rPr lang="en-US" sz="2000" b="0" i="1" smtClean="0">
                              <a:latin typeface="Cambria Math"/>
                            </a:rPr>
                          </m:ctrlPr>
                        </m:sSupPr>
                        <m:e>
                          <m:d>
                            <m:dPr>
                              <m:ctrlPr>
                                <a:rPr lang="en-US" sz="2000" b="0" i="1" smtClean="0">
                                  <a:latin typeface="Cambria Math"/>
                                </a:rPr>
                              </m:ctrlPr>
                            </m:dPr>
                            <m:e>
                              <m:f>
                                <m:fPr>
                                  <m:ctrlPr>
                                    <a:rPr lang="en-US" sz="2000" b="0" i="1" smtClean="0">
                                      <a:latin typeface="Cambria Math"/>
                                    </a:rPr>
                                  </m:ctrlPr>
                                </m:fPr>
                                <m:num>
                                  <m:r>
                                    <a:rPr lang="en-US" sz="2000" b="0" i="1" smtClean="0">
                                      <a:latin typeface="Cambria Math"/>
                                    </a:rPr>
                                    <m:t>1</m:t>
                                  </m:r>
                                </m:num>
                                <m:den>
                                  <m:r>
                                    <a:rPr lang="en-US" sz="2000" b="0" i="1" smtClean="0">
                                      <a:latin typeface="Cambria Math"/>
                                    </a:rPr>
                                    <m:t>6</m:t>
                                  </m:r>
                                </m:den>
                              </m:f>
                            </m:e>
                          </m:d>
                        </m:e>
                        <m:sup>
                          <m:r>
                            <a:rPr lang="en-US" sz="2000" b="0" i="1" smtClean="0">
                              <a:latin typeface="Cambria Math"/>
                            </a:rPr>
                            <m:t>2</m:t>
                          </m:r>
                        </m:sup>
                      </m:sSup>
                      <m:sSup>
                        <m:sSupPr>
                          <m:ctrlPr>
                            <a:rPr lang="en-US" sz="2000" b="0" i="1" smtClean="0">
                              <a:latin typeface="Cambria Math"/>
                            </a:rPr>
                          </m:ctrlPr>
                        </m:sSupPr>
                        <m:e>
                          <m:d>
                            <m:dPr>
                              <m:ctrlPr>
                                <a:rPr lang="en-US" sz="2000" b="0" i="1" smtClean="0">
                                  <a:latin typeface="Cambria Math"/>
                                </a:rPr>
                              </m:ctrlPr>
                            </m:dPr>
                            <m:e>
                              <m:f>
                                <m:fPr>
                                  <m:ctrlPr>
                                    <a:rPr lang="en-US" sz="2000" b="0" i="1" smtClean="0">
                                      <a:latin typeface="Cambria Math"/>
                                    </a:rPr>
                                  </m:ctrlPr>
                                </m:fPr>
                                <m:num>
                                  <m:r>
                                    <a:rPr lang="en-US" sz="2000" b="0" i="1" smtClean="0">
                                      <a:latin typeface="Cambria Math"/>
                                    </a:rPr>
                                    <m:t>5</m:t>
                                  </m:r>
                                </m:num>
                                <m:den>
                                  <m:r>
                                    <a:rPr lang="en-US" sz="2000" b="0" i="1" smtClean="0">
                                      <a:latin typeface="Cambria Math"/>
                                    </a:rPr>
                                    <m:t>6</m:t>
                                  </m:r>
                                </m:den>
                              </m:f>
                            </m:e>
                          </m:d>
                        </m:e>
                        <m:sup>
                          <m:r>
                            <a:rPr lang="en-US" sz="2000" b="0" i="1" smtClean="0">
                              <a:latin typeface="Cambria Math"/>
                            </a:rPr>
                            <m:t>6</m:t>
                          </m:r>
                        </m:sup>
                      </m:sSup>
                    </m:oMath>
                  </m:oMathPara>
                </a14:m>
                <a:endParaRPr lang="en-US" sz="200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𝑃</m:t>
                      </m:r>
                      <m:d>
                        <m:dPr>
                          <m:ctrlPr>
                            <a:rPr lang="en-US" sz="2000" b="0" i="1" smtClean="0">
                              <a:latin typeface="Cambria Math"/>
                            </a:rPr>
                          </m:ctrlPr>
                        </m:dPr>
                        <m:e>
                          <m:r>
                            <a:rPr lang="en-US" sz="2000" b="0" i="1" smtClean="0">
                              <a:latin typeface="Cambria Math"/>
                            </a:rPr>
                            <m:t>𝑋</m:t>
                          </m:r>
                          <m:r>
                            <a:rPr lang="en-US" sz="2000" b="0" i="1" smtClean="0">
                              <a:latin typeface="Cambria Math"/>
                            </a:rPr>
                            <m:t>=</m:t>
                          </m:r>
                          <m:r>
                            <a:rPr lang="en-US" sz="2000" b="0" i="1" smtClean="0">
                              <a:latin typeface="Cambria Math"/>
                            </a:rPr>
                            <m:t>𝑥</m:t>
                          </m:r>
                        </m:e>
                      </m:d>
                      <m:r>
                        <a:rPr lang="en-US" sz="2000" b="0" i="1" smtClean="0">
                          <a:latin typeface="Cambria Math"/>
                        </a:rPr>
                        <m:t>=0.0651</m:t>
                      </m:r>
                    </m:oMath>
                  </m:oMathPara>
                </a14:m>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So there is 6.5% chance that the person will get a total of 7 for the second time on the eighth throw.</a:t>
                </a:r>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533400"/>
                <a:ext cx="8305800" cy="5173468"/>
              </a:xfrm>
              <a:prstGeom prst="rect">
                <a:avLst/>
              </a:prstGeom>
              <a:blipFill rotWithShape="1">
                <a:blip r:embed="rId2"/>
                <a:stretch>
                  <a:fillRect l="-1101" t="-943" r="-660" b="-1179"/>
                </a:stretch>
              </a:blipFill>
            </p:spPr>
            <p:txBody>
              <a:bodyPr/>
              <a:lstStyle/>
              <a:p>
                <a:r>
                  <a:rPr lang="en-US">
                    <a:noFill/>
                  </a:rPr>
                  <a:t> </a:t>
                </a:r>
              </a:p>
            </p:txBody>
          </p:sp>
        </mc:Fallback>
      </mc:AlternateContent>
    </p:spTree>
    <p:extLst>
      <p:ext uri="{BB962C8B-B14F-4D97-AF65-F5344CB8AC3E}">
        <p14:creationId xmlns:p14="http://schemas.microsoft.com/office/powerpoint/2010/main" val="467948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57200"/>
            <a:ext cx="8458200" cy="2677656"/>
          </a:xfrm>
          <a:prstGeom prst="rect">
            <a:avLst/>
          </a:prstGeom>
          <a:noFill/>
        </p:spPr>
        <p:txBody>
          <a:bodyPr wrap="square" rtlCol="0">
            <a:spAutoFit/>
          </a:bodyPr>
          <a:lstStyle/>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An oil drilling company selects various locations for drilling, and their success or failure is independent from one location to another. Suppose the probability of a success at any specific location is 0.25. What is the probability that a driller finds third success on sixth drilling?</a:t>
            </a:r>
          </a:p>
          <a:p>
            <a:r>
              <a:rPr lang="en-US" sz="2400" b="1" dirty="0" smtClean="0">
                <a:latin typeface="Times New Roman" pitchFamily="18" charset="0"/>
                <a:cs typeface="Times New Roman" pitchFamily="18" charset="0"/>
              </a:rPr>
              <a:t>Note:</a:t>
            </a:r>
            <a:r>
              <a:rPr lang="en-US" sz="2400" dirty="0" smtClean="0">
                <a:latin typeface="Times New Roman" pitchFamily="18" charset="0"/>
                <a:cs typeface="Times New Roman" pitchFamily="18" charset="0"/>
              </a:rPr>
              <a:t> solve this question right now and send the solution.</a:t>
            </a:r>
          </a:p>
        </p:txBody>
      </p:sp>
    </p:spTree>
    <p:extLst>
      <p:ext uri="{BB962C8B-B14F-4D97-AF65-F5344CB8AC3E}">
        <p14:creationId xmlns:p14="http://schemas.microsoft.com/office/powerpoint/2010/main" val="3686097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p:cNvSpPr txBox="1"/>
              <p:nvPr/>
            </p:nvSpPr>
            <p:spPr>
              <a:xfrm>
                <a:off x="304800" y="457200"/>
                <a:ext cx="8305800" cy="6104492"/>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Properties of Negative Binomial Distribution</a:t>
                </a:r>
              </a:p>
              <a:p>
                <a:pPr marL="342900" indent="-342900" algn="just">
                  <a:buAutoNum type="arabicPeriod"/>
                </a:pPr>
                <a:r>
                  <a:rPr lang="en-US" sz="2000" b="1" dirty="0" smtClean="0">
                    <a:latin typeface="Times New Roman" pitchFamily="18" charset="0"/>
                    <a:cs typeface="Times New Roman" pitchFamily="18" charset="0"/>
                  </a:rPr>
                  <a:t>Legitimate Property</a:t>
                </a:r>
              </a:p>
              <a:p>
                <a:pPr algn="just"/>
                <a:r>
                  <a:rPr lang="en-US" sz="2000" dirty="0" smtClean="0">
                    <a:latin typeface="Times New Roman" pitchFamily="18" charset="0"/>
                    <a:cs typeface="Times New Roman" pitchFamily="18" charset="0"/>
                  </a:rPr>
                  <a:t>We start with</a:t>
                </a:r>
              </a:p>
              <a:p>
                <a:pPr algn="just"/>
                <a14:m>
                  <m:oMathPara xmlns:m="http://schemas.openxmlformats.org/officeDocument/2006/math">
                    <m:oMathParaPr>
                      <m:jc m:val="centerGroup"/>
                    </m:oMathParaPr>
                    <m:oMath xmlns:m="http://schemas.openxmlformats.org/officeDocument/2006/math">
                      <m:nary>
                        <m:naryPr>
                          <m:chr m:val="∑"/>
                          <m:ctrlPr>
                            <a:rPr lang="en-US" sz="2000" i="1" smtClean="0">
                              <a:latin typeface="Cambria Math"/>
                            </a:rPr>
                          </m:ctrlPr>
                        </m:naryPr>
                        <m:sub>
                          <m:r>
                            <m:rPr>
                              <m:brk m:alnAt="23"/>
                            </m:rPr>
                            <a:rPr lang="en-US" sz="2000" b="0" i="1" smtClean="0">
                              <a:latin typeface="Cambria Math"/>
                            </a:rPr>
                            <m:t>𝑥</m:t>
                          </m:r>
                          <m:r>
                            <a:rPr lang="en-US" sz="2000" b="0" i="1" smtClean="0">
                              <a:latin typeface="Cambria Math"/>
                            </a:rPr>
                            <m:t>=</m:t>
                          </m:r>
                          <m:r>
                            <a:rPr lang="en-US" sz="2000" b="0" i="1" smtClean="0">
                              <a:latin typeface="Cambria Math"/>
                            </a:rPr>
                            <m:t>𝑘</m:t>
                          </m:r>
                        </m:sub>
                        <m:sup>
                          <m:r>
                            <a:rPr lang="en-US" sz="2000" i="1" smtClean="0">
                              <a:latin typeface="Cambria Math"/>
                              <a:ea typeface="Cambria Math"/>
                            </a:rPr>
                            <m:t>∞</m:t>
                          </m:r>
                        </m:sup>
                        <m:e>
                          <m:d>
                            <m:dPr>
                              <m:ctrlPr>
                                <a:rPr lang="en-US" sz="2000" b="0" i="1" smtClean="0">
                                  <a:latin typeface="Cambria Math"/>
                                </a:rPr>
                              </m:ctrlPr>
                            </m:dPr>
                            <m:e>
                              <m:m>
                                <m:mPr>
                                  <m:mcs>
                                    <m:mc>
                                      <m:mcPr>
                                        <m:count m:val="1"/>
                                        <m:mcJc m:val="center"/>
                                      </m:mcPr>
                                    </m:mc>
                                  </m:mcs>
                                  <m:ctrlPr>
                                    <a:rPr lang="en-US" sz="2000" b="0" i="1" smtClean="0">
                                      <a:latin typeface="Cambria Math"/>
                                    </a:rPr>
                                  </m:ctrlPr>
                                </m:mPr>
                                <m:mr>
                                  <m:e>
                                    <m:r>
                                      <m:rPr>
                                        <m:brk m:alnAt="7"/>
                                      </m:rPr>
                                      <a:rPr lang="en-US" sz="2000" b="0" i="1" smtClean="0">
                                        <a:latin typeface="Cambria Math"/>
                                      </a:rPr>
                                      <m:t>𝑥</m:t>
                                    </m:r>
                                    <m:r>
                                      <a:rPr lang="en-US" sz="2000" b="0" i="1" smtClean="0">
                                        <a:latin typeface="Cambria Math"/>
                                      </a:rPr>
                                      <m:t>−1</m:t>
                                    </m:r>
                                  </m:e>
                                </m:mr>
                                <m:mr>
                                  <m:e>
                                    <m:r>
                                      <a:rPr lang="en-US" sz="2000" b="0" i="1" smtClean="0">
                                        <a:latin typeface="Cambria Math"/>
                                      </a:rPr>
                                      <m:t>𝑘</m:t>
                                    </m:r>
                                    <m:r>
                                      <a:rPr lang="en-US" sz="2000" b="0" i="1" smtClean="0">
                                        <a:latin typeface="Cambria Math"/>
                                      </a:rPr>
                                      <m:t>−1</m:t>
                                    </m:r>
                                  </m:e>
                                </m:mr>
                              </m:m>
                            </m:e>
                          </m:d>
                          <m:sSup>
                            <m:sSupPr>
                              <m:ctrlPr>
                                <a:rPr lang="en-US" sz="2000" b="0" i="1" smtClean="0">
                                  <a:latin typeface="Cambria Math"/>
                                </a:rPr>
                              </m:ctrlPr>
                            </m:sSupPr>
                            <m:e>
                              <m:r>
                                <a:rPr lang="en-US" sz="2000" b="0" i="1" smtClean="0">
                                  <a:latin typeface="Cambria Math"/>
                                </a:rPr>
                                <m:t>𝑝</m:t>
                              </m:r>
                            </m:e>
                            <m:sup>
                              <m:r>
                                <a:rPr lang="en-US" sz="2000" b="0" i="1" smtClean="0">
                                  <a:latin typeface="Cambria Math"/>
                                </a:rPr>
                                <m:t>𝑘</m:t>
                              </m:r>
                            </m:sup>
                          </m:sSup>
                          <m:sSup>
                            <m:sSupPr>
                              <m:ctrlPr>
                                <a:rPr lang="en-US" sz="2000" b="0" i="1" smtClean="0">
                                  <a:latin typeface="Cambria Math"/>
                                </a:rPr>
                              </m:ctrlPr>
                            </m:sSupPr>
                            <m:e>
                              <m:r>
                                <a:rPr lang="en-US" sz="2000" b="0" i="1" smtClean="0">
                                  <a:latin typeface="Cambria Math"/>
                                </a:rPr>
                                <m:t>𝑞</m:t>
                              </m:r>
                            </m:e>
                            <m:sup>
                              <m:r>
                                <a:rPr lang="en-US" sz="2000" b="0" i="1" smtClean="0">
                                  <a:latin typeface="Cambria Math"/>
                                </a:rPr>
                                <m:t>𝑥</m:t>
                              </m:r>
                              <m:r>
                                <a:rPr lang="en-US" sz="2000" b="0" i="1" smtClean="0">
                                  <a:latin typeface="Cambria Math"/>
                                </a:rPr>
                                <m:t>−</m:t>
                              </m:r>
                              <m:r>
                                <a:rPr lang="en-US" sz="2000" b="0" i="1" smtClean="0">
                                  <a:latin typeface="Cambria Math"/>
                                </a:rPr>
                                <m:t>𝑘</m:t>
                              </m:r>
                            </m:sup>
                          </m:sSup>
                          <m:r>
                            <m:rPr>
                              <m:nor/>
                            </m:rPr>
                            <a:rPr lang="en-US" sz="2000" dirty="0">
                              <a:latin typeface="Times New Roman" pitchFamily="18" charset="0"/>
                              <a:cs typeface="Times New Roman" pitchFamily="18" charset="0"/>
                            </a:rPr>
                            <m:t> </m:t>
                          </m:r>
                          <m:r>
                            <a:rPr lang="en-US" sz="2000" b="0" i="1" dirty="0" smtClean="0">
                              <a:latin typeface="Cambria Math"/>
                              <a:cs typeface="Times New Roman" pitchFamily="18" charset="0"/>
                            </a:rPr>
                            <m:t>=1</m:t>
                          </m:r>
                        </m:e>
                      </m:nary>
                    </m:oMath>
                  </m:oMathPara>
                </a14:m>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Let </a:t>
                </a:r>
                <a14:m>
                  <m:oMath xmlns:m="http://schemas.openxmlformats.org/officeDocument/2006/math">
                    <m:r>
                      <a:rPr lang="en-US" sz="2000" b="0" i="1" smtClean="0">
                        <a:latin typeface="Cambria Math"/>
                      </a:rPr>
                      <m:t>𝑦</m:t>
                    </m:r>
                    <m:r>
                      <a:rPr lang="en-US" sz="2000" b="0" i="1" smtClean="0">
                        <a:latin typeface="Cambria Math"/>
                      </a:rPr>
                      <m:t>=</m:t>
                    </m:r>
                    <m:r>
                      <a:rPr lang="en-US" sz="2000" b="0" i="1" smtClean="0">
                        <a:latin typeface="Cambria Math"/>
                      </a:rPr>
                      <m:t>𝑥</m:t>
                    </m:r>
                    <m:r>
                      <a:rPr lang="en-US" sz="2000" b="0" i="1" smtClean="0">
                        <a:latin typeface="Cambria Math"/>
                      </a:rPr>
                      <m:t>+1</m:t>
                    </m:r>
                  </m:oMath>
                </a14:m>
                <a:r>
                  <a:rPr lang="en-US" sz="2000" dirty="0" smtClean="0">
                    <a:latin typeface="Times New Roman" pitchFamily="18" charset="0"/>
                    <a:cs typeface="Times New Roman" pitchFamily="18" charset="0"/>
                  </a:rPr>
                  <a:t> so, </a:t>
                </a:r>
              </a:p>
              <a:p>
                <a:pPr algn="just"/>
                <a14:m>
                  <m:oMathPara xmlns:m="http://schemas.openxmlformats.org/officeDocument/2006/math">
                    <m:oMathParaPr>
                      <m:jc m:val="centerGroup"/>
                    </m:oMathParaPr>
                    <m:oMath xmlns:m="http://schemas.openxmlformats.org/officeDocument/2006/math">
                      <m:nary>
                        <m:naryPr>
                          <m:chr m:val="∑"/>
                          <m:ctrlPr>
                            <a:rPr lang="en-US" sz="2000" i="1" smtClean="0">
                              <a:latin typeface="Cambria Math"/>
                            </a:rPr>
                          </m:ctrlPr>
                        </m:naryPr>
                        <m:sub>
                          <m:r>
                            <a:rPr lang="en-US" sz="2000" b="0" i="1" smtClean="0">
                              <a:latin typeface="Cambria Math"/>
                            </a:rPr>
                            <m:t>𝑦</m:t>
                          </m:r>
                          <m:r>
                            <a:rPr lang="en-US" sz="2000" b="0" i="1" smtClean="0">
                              <a:latin typeface="Cambria Math"/>
                            </a:rPr>
                            <m:t>=0</m:t>
                          </m:r>
                        </m:sub>
                        <m:sup>
                          <m:r>
                            <a:rPr lang="en-US" sz="2000" i="1" smtClean="0">
                              <a:latin typeface="Cambria Math"/>
                              <a:ea typeface="Cambria Math"/>
                            </a:rPr>
                            <m:t>∞</m:t>
                          </m:r>
                        </m:sup>
                        <m:e>
                          <m:d>
                            <m:dPr>
                              <m:ctrlPr>
                                <a:rPr lang="en-US" sz="2000" b="0" i="1" smtClean="0">
                                  <a:latin typeface="Cambria Math"/>
                                </a:rPr>
                              </m:ctrlPr>
                            </m:dPr>
                            <m:e>
                              <m:m>
                                <m:mPr>
                                  <m:mcs>
                                    <m:mc>
                                      <m:mcPr>
                                        <m:count m:val="1"/>
                                        <m:mcJc m:val="center"/>
                                      </m:mcPr>
                                    </m:mc>
                                  </m:mcs>
                                  <m:ctrlPr>
                                    <a:rPr lang="en-US" sz="2000" b="0" i="1" smtClean="0">
                                      <a:latin typeface="Cambria Math"/>
                                    </a:rPr>
                                  </m:ctrlPr>
                                </m:mPr>
                                <m:mr>
                                  <m:e>
                                    <m:r>
                                      <m:rPr>
                                        <m:brk m:alnAt="7"/>
                                      </m:rPr>
                                      <a:rPr lang="en-US" sz="2000" b="0" i="1" smtClean="0">
                                        <a:latin typeface="Cambria Math"/>
                                      </a:rPr>
                                      <m:t>𝑦</m:t>
                                    </m:r>
                                    <m:r>
                                      <a:rPr lang="en-US" sz="2000" b="0" i="1" smtClean="0">
                                        <a:latin typeface="Cambria Math"/>
                                      </a:rPr>
                                      <m:t>+</m:t>
                                    </m:r>
                                    <m:r>
                                      <a:rPr lang="en-US" sz="2000" b="0" i="1" smtClean="0">
                                        <a:latin typeface="Cambria Math"/>
                                      </a:rPr>
                                      <m:t>𝑘</m:t>
                                    </m:r>
                                    <m:r>
                                      <a:rPr lang="en-US" sz="2000" b="0" i="1" smtClean="0">
                                        <a:latin typeface="Cambria Math"/>
                                      </a:rPr>
                                      <m:t>−1</m:t>
                                    </m:r>
                                  </m:e>
                                </m:mr>
                                <m:mr>
                                  <m:e>
                                    <m:r>
                                      <a:rPr lang="en-US" sz="2000" b="0" i="1" smtClean="0">
                                        <a:latin typeface="Cambria Math"/>
                                      </a:rPr>
                                      <m:t>𝑘</m:t>
                                    </m:r>
                                    <m:r>
                                      <a:rPr lang="en-US" sz="2000" b="0" i="1" smtClean="0">
                                        <a:latin typeface="Cambria Math"/>
                                      </a:rPr>
                                      <m:t>−1</m:t>
                                    </m:r>
                                  </m:e>
                                </m:mr>
                              </m:m>
                            </m:e>
                          </m:d>
                          <m:sSup>
                            <m:sSupPr>
                              <m:ctrlPr>
                                <a:rPr lang="en-US" sz="2000" b="0" i="1" smtClean="0">
                                  <a:latin typeface="Cambria Math"/>
                                </a:rPr>
                              </m:ctrlPr>
                            </m:sSupPr>
                            <m:e>
                              <m:r>
                                <a:rPr lang="en-US" sz="2000" b="0" i="1" smtClean="0">
                                  <a:latin typeface="Cambria Math"/>
                                </a:rPr>
                                <m:t>𝑝</m:t>
                              </m:r>
                            </m:e>
                            <m:sup>
                              <m:r>
                                <a:rPr lang="en-US" sz="2000" b="0" i="1" smtClean="0">
                                  <a:latin typeface="Cambria Math"/>
                                </a:rPr>
                                <m:t>𝑘</m:t>
                              </m:r>
                            </m:sup>
                          </m:sSup>
                          <m:sSup>
                            <m:sSupPr>
                              <m:ctrlPr>
                                <a:rPr lang="en-US" sz="2000" b="0" i="1" smtClean="0">
                                  <a:latin typeface="Cambria Math"/>
                                </a:rPr>
                              </m:ctrlPr>
                            </m:sSupPr>
                            <m:e>
                              <m:r>
                                <a:rPr lang="en-US" sz="2000" b="0" i="1" smtClean="0">
                                  <a:latin typeface="Cambria Math"/>
                                </a:rPr>
                                <m:t>𝑞</m:t>
                              </m:r>
                            </m:e>
                            <m:sup>
                              <m:r>
                                <a:rPr lang="en-US" sz="2000" b="0" i="1" smtClean="0">
                                  <a:latin typeface="Cambria Math"/>
                                </a:rPr>
                                <m:t>𝑦</m:t>
                              </m:r>
                            </m:sup>
                          </m:sSup>
                          <m:r>
                            <m:rPr>
                              <m:nor/>
                            </m:rPr>
                            <a:rPr lang="en-US" sz="2000" dirty="0">
                              <a:latin typeface="Times New Roman" pitchFamily="18" charset="0"/>
                              <a:cs typeface="Times New Roman" pitchFamily="18" charset="0"/>
                            </a:rPr>
                            <m:t> </m:t>
                          </m:r>
                          <m:r>
                            <a:rPr lang="en-US" sz="2000" b="0" i="1" dirty="0" smtClean="0">
                              <a:latin typeface="Cambria Math"/>
                              <a:cs typeface="Times New Roman" pitchFamily="18" charset="0"/>
                            </a:rPr>
                            <m:t>=1</m:t>
                          </m:r>
                        </m:e>
                      </m:nary>
                    </m:oMath>
                  </m:oMathPara>
                </a14:m>
                <a:endParaRPr lang="en-US" sz="200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sSup>
                        <m:sSupPr>
                          <m:ctrlPr>
                            <a:rPr lang="en-US" sz="2000" b="0" i="1" smtClean="0">
                              <a:latin typeface="Cambria Math"/>
                            </a:rPr>
                          </m:ctrlPr>
                        </m:sSupPr>
                        <m:e>
                          <m:r>
                            <a:rPr lang="en-US" sz="2000" b="0" i="1" smtClean="0">
                              <a:latin typeface="Cambria Math"/>
                            </a:rPr>
                            <m:t>𝑝</m:t>
                          </m:r>
                        </m:e>
                        <m:sup>
                          <m:r>
                            <a:rPr lang="en-US" sz="2000" b="0" i="1" smtClean="0">
                              <a:latin typeface="Cambria Math"/>
                            </a:rPr>
                            <m:t>𝑘</m:t>
                          </m:r>
                        </m:sup>
                      </m:sSup>
                      <m:nary>
                        <m:naryPr>
                          <m:chr m:val="∑"/>
                          <m:ctrlPr>
                            <a:rPr lang="en-US" sz="2000" i="1" smtClean="0">
                              <a:latin typeface="Cambria Math"/>
                            </a:rPr>
                          </m:ctrlPr>
                        </m:naryPr>
                        <m:sub>
                          <m:r>
                            <a:rPr lang="en-US" sz="2000" b="0" i="1" smtClean="0">
                              <a:latin typeface="Cambria Math"/>
                            </a:rPr>
                            <m:t>𝑦</m:t>
                          </m:r>
                          <m:r>
                            <a:rPr lang="en-US" sz="2000" b="0" i="1" smtClean="0">
                              <a:latin typeface="Cambria Math"/>
                            </a:rPr>
                            <m:t>=0</m:t>
                          </m:r>
                        </m:sub>
                        <m:sup>
                          <m:r>
                            <a:rPr lang="en-US" sz="2000" i="1" smtClean="0">
                              <a:latin typeface="Cambria Math"/>
                              <a:ea typeface="Cambria Math"/>
                            </a:rPr>
                            <m:t>∞</m:t>
                          </m:r>
                        </m:sup>
                        <m:e>
                          <m:d>
                            <m:dPr>
                              <m:ctrlPr>
                                <a:rPr lang="en-US" sz="2000" b="0" i="1" smtClean="0">
                                  <a:latin typeface="Cambria Math"/>
                                </a:rPr>
                              </m:ctrlPr>
                            </m:dPr>
                            <m:e>
                              <m:m>
                                <m:mPr>
                                  <m:mcs>
                                    <m:mc>
                                      <m:mcPr>
                                        <m:count m:val="1"/>
                                        <m:mcJc m:val="center"/>
                                      </m:mcPr>
                                    </m:mc>
                                  </m:mcs>
                                  <m:ctrlPr>
                                    <a:rPr lang="en-US" sz="2000" b="0" i="1" smtClean="0">
                                      <a:latin typeface="Cambria Math"/>
                                    </a:rPr>
                                  </m:ctrlPr>
                                </m:mPr>
                                <m:mr>
                                  <m:e>
                                    <m:r>
                                      <m:rPr>
                                        <m:brk m:alnAt="7"/>
                                      </m:rPr>
                                      <a:rPr lang="en-US" sz="2000" b="0" i="1" smtClean="0">
                                        <a:latin typeface="Cambria Math"/>
                                      </a:rPr>
                                      <m:t>𝑦</m:t>
                                    </m:r>
                                    <m:r>
                                      <a:rPr lang="en-US" sz="2000" b="0" i="1" smtClean="0">
                                        <a:latin typeface="Cambria Math"/>
                                      </a:rPr>
                                      <m:t>+</m:t>
                                    </m:r>
                                    <m:r>
                                      <a:rPr lang="en-US" sz="2000" b="0" i="1" smtClean="0">
                                        <a:latin typeface="Cambria Math"/>
                                      </a:rPr>
                                      <m:t>𝑘</m:t>
                                    </m:r>
                                    <m:r>
                                      <a:rPr lang="en-US" sz="2000" b="0" i="1" smtClean="0">
                                        <a:latin typeface="Cambria Math"/>
                                      </a:rPr>
                                      <m:t>−1</m:t>
                                    </m:r>
                                  </m:e>
                                </m:mr>
                                <m:mr>
                                  <m:e>
                                    <m:r>
                                      <a:rPr lang="en-US" sz="2000" b="0" i="1" smtClean="0">
                                        <a:latin typeface="Cambria Math"/>
                                      </a:rPr>
                                      <m:t>𝑘</m:t>
                                    </m:r>
                                    <m:r>
                                      <a:rPr lang="en-US" sz="2000" b="0" i="1" smtClean="0">
                                        <a:latin typeface="Cambria Math"/>
                                      </a:rPr>
                                      <m:t>−1</m:t>
                                    </m:r>
                                  </m:e>
                                </m:mr>
                              </m:m>
                            </m:e>
                          </m:d>
                          <m:sSup>
                            <m:sSupPr>
                              <m:ctrlPr>
                                <a:rPr lang="en-US" sz="2000" b="0" i="1" smtClean="0">
                                  <a:latin typeface="Cambria Math"/>
                                </a:rPr>
                              </m:ctrlPr>
                            </m:sSupPr>
                            <m:e>
                              <m:r>
                                <a:rPr lang="en-US" sz="2000" b="0" i="1" smtClean="0">
                                  <a:latin typeface="Cambria Math"/>
                                </a:rPr>
                                <m:t>𝑞</m:t>
                              </m:r>
                            </m:e>
                            <m:sup>
                              <m:r>
                                <a:rPr lang="en-US" sz="2000" b="0" i="1" smtClean="0">
                                  <a:latin typeface="Cambria Math"/>
                                </a:rPr>
                                <m:t>𝑦</m:t>
                              </m:r>
                            </m:sup>
                          </m:sSup>
                          <m:r>
                            <m:rPr>
                              <m:nor/>
                            </m:rPr>
                            <a:rPr lang="en-US" sz="2000" dirty="0">
                              <a:latin typeface="Times New Roman" pitchFamily="18" charset="0"/>
                              <a:cs typeface="Times New Roman" pitchFamily="18" charset="0"/>
                            </a:rPr>
                            <m:t> </m:t>
                          </m:r>
                          <m:r>
                            <a:rPr lang="en-US" sz="2000" b="0" i="1" dirty="0" smtClean="0">
                              <a:latin typeface="Cambria Math"/>
                              <a:cs typeface="Times New Roman" pitchFamily="18" charset="0"/>
                            </a:rPr>
                            <m:t>=1</m:t>
                          </m:r>
                        </m:e>
                      </m:nary>
                    </m:oMath>
                  </m:oMathPara>
                </a14:m>
                <a:endParaRPr lang="en-US" sz="200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sSup>
                        <m:sSupPr>
                          <m:ctrlPr>
                            <a:rPr lang="en-US" sz="2000" i="1" smtClean="0">
                              <a:latin typeface="Cambria Math"/>
                            </a:rPr>
                          </m:ctrlPr>
                        </m:sSupPr>
                        <m:e>
                          <m:r>
                            <a:rPr lang="en-US" sz="2000" b="0" i="1" smtClean="0">
                              <a:latin typeface="Cambria Math"/>
                            </a:rPr>
                            <m:t>𝑝</m:t>
                          </m:r>
                        </m:e>
                        <m:sup>
                          <m:r>
                            <a:rPr lang="en-US" sz="2000" b="0" i="1" smtClean="0">
                              <a:latin typeface="Cambria Math"/>
                            </a:rPr>
                            <m:t>𝑘</m:t>
                          </m:r>
                        </m:sup>
                      </m:sSup>
                      <m:d>
                        <m:dPr>
                          <m:begChr m:val="["/>
                          <m:endChr m:val="]"/>
                          <m:ctrlPr>
                            <a:rPr lang="en-US" sz="2000" i="1" smtClean="0">
                              <a:latin typeface="Cambria Math"/>
                            </a:rPr>
                          </m:ctrlPr>
                        </m:dPr>
                        <m:e>
                          <m:d>
                            <m:dPr>
                              <m:ctrlPr>
                                <a:rPr lang="en-US" sz="2000" b="0" i="1" smtClean="0">
                                  <a:latin typeface="Cambria Math"/>
                                </a:rPr>
                              </m:ctrlPr>
                            </m:dPr>
                            <m:e>
                              <m:m>
                                <m:mPr>
                                  <m:mcs>
                                    <m:mc>
                                      <m:mcPr>
                                        <m:count m:val="1"/>
                                        <m:mcJc m:val="center"/>
                                      </m:mcPr>
                                    </m:mc>
                                  </m:mcs>
                                  <m:ctrlPr>
                                    <a:rPr lang="en-US" sz="2000" b="0" i="1" smtClean="0">
                                      <a:latin typeface="Cambria Math"/>
                                    </a:rPr>
                                  </m:ctrlPr>
                                </m:mPr>
                                <m:mr>
                                  <m:e>
                                    <m:r>
                                      <m:rPr>
                                        <m:brk m:alnAt="7"/>
                                      </m:rPr>
                                      <a:rPr lang="en-US" sz="2000" b="0" i="1" smtClean="0">
                                        <a:latin typeface="Cambria Math"/>
                                      </a:rPr>
                                      <m:t>𝑘</m:t>
                                    </m:r>
                                    <m:r>
                                      <a:rPr lang="en-US" sz="2000" b="0" i="1" smtClean="0">
                                        <a:latin typeface="Cambria Math"/>
                                      </a:rPr>
                                      <m:t>−1</m:t>
                                    </m:r>
                                  </m:e>
                                </m:mr>
                                <m:mr>
                                  <m:e>
                                    <m:r>
                                      <a:rPr lang="en-US" sz="2000" b="0" i="1" smtClean="0">
                                        <a:latin typeface="Cambria Math"/>
                                      </a:rPr>
                                      <m:t>𝑘</m:t>
                                    </m:r>
                                    <m:r>
                                      <a:rPr lang="en-US" sz="2000" b="0" i="1" smtClean="0">
                                        <a:latin typeface="Cambria Math"/>
                                      </a:rPr>
                                      <m:t>−1</m:t>
                                    </m:r>
                                  </m:e>
                                </m:mr>
                              </m:m>
                            </m:e>
                          </m:d>
                          <m:sSup>
                            <m:sSupPr>
                              <m:ctrlPr>
                                <a:rPr lang="en-US" sz="2000" b="0" i="1" smtClean="0">
                                  <a:latin typeface="Cambria Math"/>
                                </a:rPr>
                              </m:ctrlPr>
                            </m:sSupPr>
                            <m:e>
                              <m:r>
                                <a:rPr lang="en-US" sz="2000" b="0" i="1" smtClean="0">
                                  <a:latin typeface="Cambria Math"/>
                                </a:rPr>
                                <m:t>𝑞</m:t>
                              </m:r>
                            </m:e>
                            <m:sup>
                              <m:r>
                                <a:rPr lang="en-US" sz="2000" b="0" i="1" smtClean="0">
                                  <a:latin typeface="Cambria Math"/>
                                </a:rPr>
                                <m:t>0</m:t>
                              </m:r>
                            </m:sup>
                          </m:sSup>
                          <m:r>
                            <a:rPr lang="en-US" sz="2000" b="0" i="1" smtClean="0">
                              <a:latin typeface="Cambria Math"/>
                            </a:rPr>
                            <m:t>+</m:t>
                          </m:r>
                          <m:d>
                            <m:dPr>
                              <m:ctrlPr>
                                <a:rPr lang="en-US" sz="2000" b="0" i="1" smtClean="0">
                                  <a:latin typeface="Cambria Math"/>
                                </a:rPr>
                              </m:ctrlPr>
                            </m:dPr>
                            <m:e>
                              <m:m>
                                <m:mPr>
                                  <m:mcs>
                                    <m:mc>
                                      <m:mcPr>
                                        <m:count m:val="1"/>
                                        <m:mcJc m:val="center"/>
                                      </m:mcPr>
                                    </m:mc>
                                  </m:mcs>
                                  <m:ctrlPr>
                                    <a:rPr lang="en-US" sz="2000" b="0" i="1" smtClean="0">
                                      <a:latin typeface="Cambria Math"/>
                                    </a:rPr>
                                  </m:ctrlPr>
                                </m:mPr>
                                <m:mr>
                                  <m:e>
                                    <m:r>
                                      <m:rPr>
                                        <m:brk m:alnAt="7"/>
                                      </m:rPr>
                                      <a:rPr lang="en-US" sz="2000" b="0" i="1" smtClean="0">
                                        <a:latin typeface="Cambria Math"/>
                                      </a:rPr>
                                      <m:t>𝑘</m:t>
                                    </m:r>
                                  </m:e>
                                </m:mr>
                                <m:mr>
                                  <m:e>
                                    <m:r>
                                      <a:rPr lang="en-US" sz="2000" b="0" i="1" smtClean="0">
                                        <a:latin typeface="Cambria Math"/>
                                      </a:rPr>
                                      <m:t>𝑘</m:t>
                                    </m:r>
                                    <m:r>
                                      <a:rPr lang="en-US" sz="2000" b="0" i="1" smtClean="0">
                                        <a:latin typeface="Cambria Math"/>
                                      </a:rPr>
                                      <m:t>−1</m:t>
                                    </m:r>
                                  </m:e>
                                </m:mr>
                              </m:m>
                            </m:e>
                          </m:d>
                          <m:r>
                            <a:rPr lang="en-US" sz="2000" b="0" i="1" smtClean="0">
                              <a:latin typeface="Cambria Math"/>
                            </a:rPr>
                            <m:t>𝑞</m:t>
                          </m:r>
                          <m:r>
                            <a:rPr lang="en-US" sz="2000" b="0" i="1" smtClean="0">
                              <a:latin typeface="Cambria Math"/>
                            </a:rPr>
                            <m:t>+</m:t>
                          </m:r>
                          <m:d>
                            <m:dPr>
                              <m:ctrlPr>
                                <a:rPr lang="en-US" sz="2000" b="0" i="1" smtClean="0">
                                  <a:latin typeface="Cambria Math"/>
                                </a:rPr>
                              </m:ctrlPr>
                            </m:dPr>
                            <m:e>
                              <m:m>
                                <m:mPr>
                                  <m:mcs>
                                    <m:mc>
                                      <m:mcPr>
                                        <m:count m:val="1"/>
                                        <m:mcJc m:val="center"/>
                                      </m:mcPr>
                                    </m:mc>
                                  </m:mcs>
                                  <m:ctrlPr>
                                    <a:rPr lang="en-US" sz="2000" b="0" i="1" smtClean="0">
                                      <a:latin typeface="Cambria Math"/>
                                    </a:rPr>
                                  </m:ctrlPr>
                                </m:mPr>
                                <m:mr>
                                  <m:e>
                                    <m:r>
                                      <m:rPr>
                                        <m:brk m:alnAt="7"/>
                                      </m:rPr>
                                      <a:rPr lang="en-US" sz="2000" b="0" i="1" smtClean="0">
                                        <a:latin typeface="Cambria Math"/>
                                      </a:rPr>
                                      <m:t>𝑘</m:t>
                                    </m:r>
                                    <m:r>
                                      <a:rPr lang="en-US" sz="2000" b="0" i="1" smtClean="0">
                                        <a:latin typeface="Cambria Math"/>
                                      </a:rPr>
                                      <m:t>+1</m:t>
                                    </m:r>
                                  </m:e>
                                </m:mr>
                                <m:mr>
                                  <m:e>
                                    <m:r>
                                      <a:rPr lang="en-US" sz="2000" b="0" i="1" smtClean="0">
                                        <a:latin typeface="Cambria Math"/>
                                      </a:rPr>
                                      <m:t>𝑘</m:t>
                                    </m:r>
                                    <m:r>
                                      <a:rPr lang="en-US" sz="2000" b="0" i="1" smtClean="0">
                                        <a:latin typeface="Cambria Math"/>
                                      </a:rPr>
                                      <m:t>−1</m:t>
                                    </m:r>
                                  </m:e>
                                </m:mr>
                              </m:m>
                            </m:e>
                          </m:d>
                          <m:sSup>
                            <m:sSupPr>
                              <m:ctrlPr>
                                <a:rPr lang="en-US" sz="2000" b="0" i="1" smtClean="0">
                                  <a:latin typeface="Cambria Math"/>
                                </a:rPr>
                              </m:ctrlPr>
                            </m:sSupPr>
                            <m:e>
                              <m:r>
                                <a:rPr lang="en-US" sz="2000" b="0" i="1" smtClean="0">
                                  <a:latin typeface="Cambria Math"/>
                                </a:rPr>
                                <m:t>𝑞</m:t>
                              </m:r>
                            </m:e>
                            <m:sup>
                              <m:r>
                                <a:rPr lang="en-US" sz="2000" b="0" i="1" smtClean="0">
                                  <a:latin typeface="Cambria Math"/>
                                </a:rPr>
                                <m:t>2</m:t>
                              </m:r>
                            </m:sup>
                          </m:sSup>
                          <m:r>
                            <a:rPr lang="en-US" sz="2000" b="0" i="1" smtClean="0">
                              <a:latin typeface="Cambria Math"/>
                            </a:rPr>
                            <m:t>+…</m:t>
                          </m:r>
                        </m:e>
                      </m:d>
                      <m:r>
                        <a:rPr lang="en-US" sz="2000" b="0" i="1" smtClean="0">
                          <a:latin typeface="Cambria Math"/>
                        </a:rPr>
                        <m:t>=1</m:t>
                      </m:r>
                    </m:oMath>
                  </m:oMathPara>
                </a14:m>
                <a:endParaRPr lang="en-US" sz="200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sSup>
                        <m:sSupPr>
                          <m:ctrlPr>
                            <a:rPr lang="en-US" sz="2000" i="1" smtClean="0">
                              <a:latin typeface="Cambria Math"/>
                            </a:rPr>
                          </m:ctrlPr>
                        </m:sSupPr>
                        <m:e>
                          <m:r>
                            <a:rPr lang="en-US" sz="2000" b="0" i="1" smtClean="0">
                              <a:latin typeface="Cambria Math"/>
                            </a:rPr>
                            <m:t>𝑝</m:t>
                          </m:r>
                        </m:e>
                        <m:sup>
                          <m:r>
                            <a:rPr lang="en-US" sz="2000" b="0" i="1" smtClean="0">
                              <a:latin typeface="Cambria Math"/>
                            </a:rPr>
                            <m:t>𝑘</m:t>
                          </m:r>
                        </m:sup>
                      </m:sSup>
                      <m:d>
                        <m:dPr>
                          <m:begChr m:val="["/>
                          <m:endChr m:val="]"/>
                          <m:ctrlPr>
                            <a:rPr lang="en-US" sz="2000" i="1" smtClean="0">
                              <a:latin typeface="Cambria Math"/>
                            </a:rPr>
                          </m:ctrlPr>
                        </m:dPr>
                        <m:e>
                          <m:r>
                            <a:rPr lang="en-US" sz="2000" b="0" i="1" smtClean="0">
                              <a:latin typeface="Cambria Math"/>
                            </a:rPr>
                            <m:t>1+</m:t>
                          </m:r>
                          <m:r>
                            <a:rPr lang="en-US" sz="2000" b="0" i="1" smtClean="0">
                              <a:latin typeface="Cambria Math"/>
                            </a:rPr>
                            <m:t>𝑘𝑞</m:t>
                          </m:r>
                          <m:r>
                            <a:rPr lang="en-US" sz="2000" b="0" i="1" smtClean="0">
                              <a:latin typeface="Cambria Math"/>
                            </a:rPr>
                            <m:t>+</m:t>
                          </m:r>
                          <m:f>
                            <m:fPr>
                              <m:ctrlPr>
                                <a:rPr lang="en-US" sz="2000" b="0" i="1" smtClean="0">
                                  <a:latin typeface="Cambria Math"/>
                                </a:rPr>
                              </m:ctrlPr>
                            </m:fPr>
                            <m:num>
                              <m:r>
                                <a:rPr lang="en-US" sz="2000" b="0" i="1" smtClean="0">
                                  <a:latin typeface="Cambria Math"/>
                                </a:rPr>
                                <m:t>𝑘</m:t>
                              </m:r>
                              <m:r>
                                <a:rPr lang="en-US" sz="2000" b="0" i="1" smtClean="0">
                                  <a:latin typeface="Cambria Math"/>
                                </a:rPr>
                                <m:t>(</m:t>
                              </m:r>
                              <m:r>
                                <a:rPr lang="en-US" sz="2000" b="0" i="1" smtClean="0">
                                  <a:latin typeface="Cambria Math"/>
                                </a:rPr>
                                <m:t>𝑘</m:t>
                              </m:r>
                              <m:r>
                                <a:rPr lang="en-US" sz="2000" b="0" i="1" smtClean="0">
                                  <a:latin typeface="Cambria Math"/>
                                </a:rPr>
                                <m:t>+1)</m:t>
                              </m:r>
                            </m:num>
                            <m:den>
                              <m:r>
                                <a:rPr lang="en-US" sz="2000" b="0" i="1" smtClean="0">
                                  <a:latin typeface="Cambria Math"/>
                                </a:rPr>
                                <m:t>2!</m:t>
                              </m:r>
                            </m:den>
                          </m:f>
                          <m:sSup>
                            <m:sSupPr>
                              <m:ctrlPr>
                                <a:rPr lang="en-US" sz="2000" b="0" i="1" smtClean="0">
                                  <a:latin typeface="Cambria Math"/>
                                </a:rPr>
                              </m:ctrlPr>
                            </m:sSupPr>
                            <m:e>
                              <m:r>
                                <a:rPr lang="en-US" sz="2000" b="0" i="1" smtClean="0">
                                  <a:latin typeface="Cambria Math"/>
                                </a:rPr>
                                <m:t>𝑞</m:t>
                              </m:r>
                            </m:e>
                            <m:sup>
                              <m:r>
                                <a:rPr lang="en-US" sz="2000" b="0" i="1" smtClean="0">
                                  <a:latin typeface="Cambria Math"/>
                                </a:rPr>
                                <m:t>2</m:t>
                              </m:r>
                            </m:sup>
                          </m:sSup>
                        </m:e>
                      </m:d>
                      <m:r>
                        <a:rPr lang="en-US" sz="2000" b="0" i="1" smtClean="0">
                          <a:latin typeface="Cambria Math"/>
                        </a:rPr>
                        <m:t>=1</m:t>
                      </m:r>
                    </m:oMath>
                  </m:oMathPara>
                </a14:m>
                <a:endParaRPr lang="en-US" sz="200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sSup>
                        <m:sSupPr>
                          <m:ctrlPr>
                            <a:rPr lang="en-US" sz="2000" i="1" smtClean="0">
                              <a:latin typeface="Cambria Math"/>
                            </a:rPr>
                          </m:ctrlPr>
                        </m:sSupPr>
                        <m:e>
                          <m:r>
                            <a:rPr lang="en-US" sz="2000" b="0" i="1" smtClean="0">
                              <a:latin typeface="Cambria Math"/>
                            </a:rPr>
                            <m:t>𝑝</m:t>
                          </m:r>
                        </m:e>
                        <m:sup>
                          <m:r>
                            <a:rPr lang="en-US" sz="2000" b="0" i="1" smtClean="0">
                              <a:latin typeface="Cambria Math"/>
                            </a:rPr>
                            <m:t>𝑘</m:t>
                          </m:r>
                        </m:sup>
                      </m:sSup>
                      <m:sSup>
                        <m:sSupPr>
                          <m:ctrlPr>
                            <a:rPr lang="en-US" sz="2000" i="1" smtClean="0">
                              <a:latin typeface="Cambria Math"/>
                            </a:rPr>
                          </m:ctrlPr>
                        </m:sSupPr>
                        <m:e>
                          <m:r>
                            <a:rPr lang="en-US" sz="2000" b="0" i="1" smtClean="0">
                              <a:latin typeface="Cambria Math"/>
                            </a:rPr>
                            <m:t>(1−</m:t>
                          </m:r>
                          <m:r>
                            <a:rPr lang="en-US" sz="2000" b="0" i="1" smtClean="0">
                              <a:latin typeface="Cambria Math"/>
                            </a:rPr>
                            <m:t>𝑞</m:t>
                          </m:r>
                          <m:r>
                            <a:rPr lang="en-US" sz="2000" b="0" i="1" smtClean="0">
                              <a:latin typeface="Cambria Math"/>
                            </a:rPr>
                            <m:t>)</m:t>
                          </m:r>
                        </m:e>
                        <m:sup>
                          <m:r>
                            <a:rPr lang="en-US" sz="2000" b="0" i="1" smtClean="0">
                              <a:latin typeface="Cambria Math"/>
                            </a:rPr>
                            <m:t>−</m:t>
                          </m:r>
                          <m:r>
                            <a:rPr lang="en-US" sz="2000" b="0" i="1" smtClean="0">
                              <a:latin typeface="Cambria Math"/>
                            </a:rPr>
                            <m:t>𝑘</m:t>
                          </m:r>
                        </m:sup>
                      </m:sSup>
                      <m:r>
                        <a:rPr lang="en-US" sz="2000" b="0" i="1" smtClean="0">
                          <a:latin typeface="Cambria Math"/>
                        </a:rPr>
                        <m:t>=</m:t>
                      </m:r>
                      <m:sSup>
                        <m:sSupPr>
                          <m:ctrlPr>
                            <a:rPr lang="en-US" sz="2000" b="0" i="1" smtClean="0">
                              <a:latin typeface="Cambria Math"/>
                            </a:rPr>
                          </m:ctrlPr>
                        </m:sSupPr>
                        <m:e>
                          <m:r>
                            <a:rPr lang="en-US" sz="2000" b="0" i="1" smtClean="0">
                              <a:latin typeface="Cambria Math"/>
                            </a:rPr>
                            <m:t>𝑝</m:t>
                          </m:r>
                        </m:e>
                        <m:sup>
                          <m:r>
                            <a:rPr lang="en-US" sz="2000" b="0" i="1" smtClean="0">
                              <a:latin typeface="Cambria Math"/>
                            </a:rPr>
                            <m:t>𝑘</m:t>
                          </m:r>
                        </m:sup>
                      </m:sSup>
                      <m:sSup>
                        <m:sSupPr>
                          <m:ctrlPr>
                            <a:rPr lang="en-US" sz="2000" b="0" i="1" smtClean="0">
                              <a:latin typeface="Cambria Math"/>
                            </a:rPr>
                          </m:ctrlPr>
                        </m:sSupPr>
                        <m:e>
                          <m:r>
                            <a:rPr lang="en-US" sz="2000" b="0" i="1" smtClean="0">
                              <a:latin typeface="Cambria Math"/>
                            </a:rPr>
                            <m:t>𝑝</m:t>
                          </m:r>
                        </m:e>
                        <m:sup>
                          <m:r>
                            <a:rPr lang="en-US" sz="2000" b="0" i="1" smtClean="0">
                              <a:latin typeface="Cambria Math"/>
                            </a:rPr>
                            <m:t>−</m:t>
                          </m:r>
                          <m:r>
                            <a:rPr lang="en-US" sz="2000" b="0" i="1" smtClean="0">
                              <a:latin typeface="Cambria Math"/>
                            </a:rPr>
                            <m:t>𝑘</m:t>
                          </m:r>
                        </m:sup>
                      </m:sSup>
                      <m:r>
                        <a:rPr lang="en-US" sz="2000" b="0" i="1" smtClean="0">
                          <a:latin typeface="Cambria Math"/>
                        </a:rPr>
                        <m:t>=1</m:t>
                      </m:r>
                    </m:oMath>
                  </m:oMathPara>
                </a14:m>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mc:Choice>
        <mc:Fallback>
          <p:sp>
            <p:nvSpPr>
              <p:cNvPr id="2" name="TextBox 1"/>
              <p:cNvSpPr txBox="1">
                <a:spLocks noRot="1" noChangeAspect="1" noMove="1" noResize="1" noEditPoints="1" noAdjustHandles="1" noChangeArrowheads="1" noChangeShapeType="1" noTextEdit="1"/>
              </p:cNvSpPr>
              <p:nvPr/>
            </p:nvSpPr>
            <p:spPr>
              <a:xfrm>
                <a:off x="304800" y="457200"/>
                <a:ext cx="8305800" cy="6104492"/>
              </a:xfrm>
              <a:prstGeom prst="rect">
                <a:avLst/>
              </a:prstGeom>
              <a:blipFill rotWithShape="1">
                <a:blip r:embed="rId2"/>
                <a:stretch>
                  <a:fillRect l="-1101" t="-799"/>
                </a:stretch>
              </a:blipFill>
            </p:spPr>
            <p:txBody>
              <a:bodyPr/>
              <a:lstStyle/>
              <a:p>
                <a:r>
                  <a:rPr lang="en-US">
                    <a:noFill/>
                  </a:rPr>
                  <a:t> </a:t>
                </a:r>
              </a:p>
            </p:txBody>
          </p:sp>
        </mc:Fallback>
      </mc:AlternateContent>
    </p:spTree>
    <p:extLst>
      <p:ext uri="{BB962C8B-B14F-4D97-AF65-F5344CB8AC3E}">
        <p14:creationId xmlns:p14="http://schemas.microsoft.com/office/powerpoint/2010/main" val="39313868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314</TotalTime>
  <Words>1108</Words>
  <Application>Microsoft Office PowerPoint</Application>
  <PresentationFormat>On-screen Show (4:3)</PresentationFormat>
  <Paragraphs>120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46</cp:revision>
  <dcterms:created xsi:type="dcterms:W3CDTF">2020-03-16T14:47:13Z</dcterms:created>
  <dcterms:modified xsi:type="dcterms:W3CDTF">2020-03-17T09:31:54Z</dcterms:modified>
</cp:coreProperties>
</file>