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67" r:id="rId4"/>
    <p:sldId id="259" r:id="rId5"/>
    <p:sldId id="261" r:id="rId6"/>
    <p:sldId id="258" r:id="rId7"/>
    <p:sldId id="260" r:id="rId8"/>
    <p:sldId id="262" r:id="rId9"/>
    <p:sldId id="268" r:id="rId10"/>
    <p:sldId id="263" r:id="rId11"/>
    <p:sldId id="264" r:id="rId12"/>
    <p:sldId id="266" r:id="rId13"/>
    <p:sldId id="265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51FF0A-7FDD-4F10-9AB6-8F100C42CABB}" v="6" dt="2020-06-28T15:40:31.816"/>
    <p1510:client id="{86326B8E-C50D-43F1-9912-975E8D28CAA3}" v="32" dt="2020-06-28T15:39:18.1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EF48B0-7196-432F-825F-C0C7332754EC}" type="datetimeFigureOut">
              <a:rPr lang="en-US" smtClean="0"/>
              <a:pPr/>
              <a:t>6/28/2020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A3CB9-DB99-46B3-9129-22E8E7EF08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A3CB9-DB99-46B3-9129-22E8E7EF08C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B09D-D11F-4A21-BAB9-748A646FCA43}" type="datetimeFigureOut">
              <a:rPr lang="en-US" smtClean="0"/>
              <a:pPr/>
              <a:t>6/28/2020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11874-847F-4C35-93AA-E001942768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B09D-D11F-4A21-BAB9-748A646FCA43}" type="datetimeFigureOut">
              <a:rPr lang="en-US" smtClean="0"/>
              <a:pPr/>
              <a:t>6/28/2020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11874-847F-4C35-93AA-E001942768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B09D-D11F-4A21-BAB9-748A646FCA43}" type="datetimeFigureOut">
              <a:rPr lang="en-US" smtClean="0"/>
              <a:pPr/>
              <a:t>6/28/2020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11874-847F-4C35-93AA-E001942768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B09D-D11F-4A21-BAB9-748A646FCA43}" type="datetimeFigureOut">
              <a:rPr lang="en-US" smtClean="0"/>
              <a:pPr/>
              <a:t>6/28/2020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11874-847F-4C35-93AA-E001942768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B09D-D11F-4A21-BAB9-748A646FCA43}" type="datetimeFigureOut">
              <a:rPr lang="en-US" smtClean="0"/>
              <a:pPr/>
              <a:t>6/28/2020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11874-847F-4C35-93AA-E001942768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B09D-D11F-4A21-BAB9-748A646FCA43}" type="datetimeFigureOut">
              <a:rPr lang="en-US" smtClean="0"/>
              <a:pPr/>
              <a:t>6/28/2020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11874-847F-4C35-93AA-E001942768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B09D-D11F-4A21-BAB9-748A646FCA43}" type="datetimeFigureOut">
              <a:rPr lang="en-US" smtClean="0"/>
              <a:pPr/>
              <a:t>6/28/2020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11874-847F-4C35-93AA-E001942768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B09D-D11F-4A21-BAB9-748A646FCA43}" type="datetimeFigureOut">
              <a:rPr lang="en-US" smtClean="0"/>
              <a:pPr/>
              <a:t>6/28/2020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11874-847F-4C35-93AA-E001942768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B09D-D11F-4A21-BAB9-748A646FCA43}" type="datetimeFigureOut">
              <a:rPr lang="en-US" smtClean="0"/>
              <a:pPr/>
              <a:t>6/28/2020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11874-847F-4C35-93AA-E001942768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B09D-D11F-4A21-BAB9-748A646FCA43}" type="datetimeFigureOut">
              <a:rPr lang="en-US" smtClean="0"/>
              <a:pPr/>
              <a:t>6/28/2020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11874-847F-4C35-93AA-E001942768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B09D-D11F-4A21-BAB9-748A646FCA43}" type="datetimeFigureOut">
              <a:rPr lang="en-US" smtClean="0"/>
              <a:pPr/>
              <a:t>6/28/2020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C11874-847F-4C35-93AA-E001942768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4BB09D-D11F-4A21-BAB9-748A646FCA43}" type="datetimeFigureOut">
              <a:rPr lang="en-US" smtClean="0"/>
              <a:pPr/>
              <a:t>6/28/2020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C11874-847F-4C35-93AA-E001942768D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50851"/>
            <a:ext cx="7851648" cy="182880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AGE RELATED MACULAR DEGENERATION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760744"/>
            <a:ext cx="7854696" cy="3248464"/>
          </a:xfrm>
        </p:spPr>
        <p:txBody>
          <a:bodyPr vert="horz" lIns="0" rIns="18288" anchor="t">
            <a:normAutofit lnSpcReduction="10000"/>
          </a:bodyPr>
          <a:lstStyle/>
          <a:p>
            <a:pPr algn="ctr"/>
            <a:endParaRPr lang="en-US" sz="3600" dirty="0"/>
          </a:p>
          <a:p>
            <a:pPr marR="0" algn="ctr"/>
            <a:r>
              <a:rPr lang="en-US" dirty="0">
                <a:ea typeface="+mn-lt"/>
                <a:cs typeface="+mn-lt"/>
              </a:rPr>
              <a:t>By</a:t>
            </a:r>
          </a:p>
          <a:p>
            <a:pPr marR="0" algn="ctr"/>
            <a:endParaRPr lang="en-US" dirty="0">
              <a:ea typeface="+mn-lt"/>
              <a:cs typeface="+mn-lt"/>
            </a:endParaRPr>
          </a:p>
          <a:p>
            <a:pPr marR="0" algn="ctr"/>
            <a:r>
              <a:rPr lang="en-US" dirty="0">
                <a:solidFill>
                  <a:srgbClr val="FFC000"/>
                </a:solidFill>
                <a:ea typeface="+mn-lt"/>
                <a:cs typeface="+mn-lt"/>
              </a:rPr>
              <a:t>Dr. Suhail Mushtaq </a:t>
            </a:r>
            <a:r>
              <a:rPr lang="en-US" dirty="0" err="1">
                <a:solidFill>
                  <a:srgbClr val="FFC000"/>
                </a:solidFill>
                <a:ea typeface="+mn-lt"/>
                <a:cs typeface="+mn-lt"/>
              </a:rPr>
              <a:t>Boobak</a:t>
            </a:r>
            <a:endParaRPr lang="en-US" dirty="0" err="1">
              <a:ea typeface="+mn-lt"/>
              <a:cs typeface="+mn-lt"/>
            </a:endParaRPr>
          </a:p>
          <a:p>
            <a:pPr marR="0" algn="ctr"/>
            <a:r>
              <a:rPr lang="en-US" dirty="0">
                <a:ea typeface="+mn-lt"/>
                <a:cs typeface="+mn-lt"/>
              </a:rPr>
              <a:t>MBBS, DOMS, MCPS, ICO (UK), FCPS, FRCS (UK)</a:t>
            </a:r>
          </a:p>
          <a:p>
            <a:pPr marR="0" algn="ctr"/>
            <a:r>
              <a:rPr lang="en-US" dirty="0">
                <a:solidFill>
                  <a:srgbClr val="FFC000"/>
                </a:solidFill>
                <a:ea typeface="+mn-lt"/>
                <a:cs typeface="+mn-lt"/>
              </a:rPr>
              <a:t>Associate Professor Ophthalmology</a:t>
            </a:r>
            <a:endParaRPr lang="en-US" dirty="0">
              <a:ea typeface="+mn-lt"/>
              <a:cs typeface="+mn-lt"/>
            </a:endParaRPr>
          </a:p>
          <a:p>
            <a:pPr marR="0" algn="ctr"/>
            <a:r>
              <a:rPr lang="en-US" dirty="0">
                <a:ea typeface="+mn-lt"/>
                <a:cs typeface="+mn-lt"/>
              </a:rPr>
              <a:t>Sargodha Medical College, University of Sargodha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sz="5400" b="1" i="1" dirty="0"/>
              <a:t>Wet (</a:t>
            </a:r>
            <a:r>
              <a:rPr lang="en-US" sz="5400" b="1" i="1" dirty="0" err="1"/>
              <a:t>exudative</a:t>
            </a:r>
            <a:r>
              <a:rPr lang="en-US" sz="5400" b="1" i="1" dirty="0"/>
              <a:t>) AMD</a:t>
            </a:r>
            <a:br>
              <a:rPr lang="en-US" sz="54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FF0000"/>
                </a:solidFill>
              </a:rPr>
              <a:t>Symptoms</a:t>
            </a:r>
            <a:r>
              <a:rPr lang="en-US" sz="3600" b="1" dirty="0"/>
              <a:t> </a:t>
            </a:r>
            <a:endParaRPr lang="en-US" sz="3600" b="1" i="1" dirty="0"/>
          </a:p>
          <a:p>
            <a:pPr>
              <a:buNone/>
            </a:pPr>
            <a:r>
              <a:rPr lang="en-US" dirty="0"/>
              <a:t>    </a:t>
            </a:r>
            <a:r>
              <a:rPr lang="en-US" sz="3600" dirty="0"/>
              <a:t>Blurred central vision and </a:t>
            </a:r>
            <a:r>
              <a:rPr lang="en-US" sz="3600" dirty="0" err="1"/>
              <a:t>metamorphopsia</a:t>
            </a:r>
            <a:endParaRPr lang="en-US" sz="3600" dirty="0"/>
          </a:p>
          <a:p>
            <a:pPr>
              <a:buFont typeface="Arial" pitchFamily="34" charset="0"/>
              <a:buChar char="•"/>
            </a:pPr>
            <a:r>
              <a:rPr lang="en-US" sz="3600" b="1" dirty="0">
                <a:solidFill>
                  <a:srgbClr val="FF0000"/>
                </a:solidFill>
              </a:rPr>
              <a:t>Signs</a:t>
            </a:r>
          </a:p>
          <a:p>
            <a:pPr>
              <a:buNone/>
            </a:pPr>
            <a:r>
              <a:rPr lang="en-US" sz="3600" dirty="0"/>
              <a:t>  </a:t>
            </a:r>
            <a:r>
              <a:rPr lang="en-US" sz="3600" dirty="0" err="1"/>
              <a:t>Subretinal</a:t>
            </a:r>
            <a:r>
              <a:rPr lang="en-US" sz="3600" dirty="0"/>
              <a:t> fluid </a:t>
            </a:r>
          </a:p>
          <a:p>
            <a:pPr>
              <a:buNone/>
            </a:pPr>
            <a:r>
              <a:rPr lang="en-US" sz="3600" dirty="0"/>
              <a:t>  CNV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371600"/>
            <a:ext cx="3470694" cy="518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143000"/>
            <a:ext cx="3505200" cy="548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Treatment with anti-VEGF agents </a:t>
            </a:r>
          </a:p>
          <a:p>
            <a:pPr>
              <a:buNone/>
            </a:pPr>
            <a:r>
              <a:rPr lang="en-US" sz="3600" b="1" dirty="0"/>
              <a:t>        </a:t>
            </a:r>
            <a:r>
              <a:rPr lang="en-US" sz="3600" dirty="0" err="1"/>
              <a:t>Bevacizumab</a:t>
            </a:r>
            <a:r>
              <a:rPr lang="en-US" sz="3600" dirty="0"/>
              <a:t> (</a:t>
            </a:r>
            <a:r>
              <a:rPr lang="en-US" sz="3600" dirty="0" err="1"/>
              <a:t>Avastin</a:t>
            </a:r>
            <a:r>
              <a:rPr lang="en-US" sz="3600" dirty="0"/>
              <a:t>) </a:t>
            </a:r>
          </a:p>
          <a:p>
            <a:r>
              <a:rPr lang="en-US" sz="3600" b="1" dirty="0"/>
              <a:t>Photodynamic therapy (PDT) </a:t>
            </a:r>
          </a:p>
          <a:p>
            <a:r>
              <a:rPr lang="en-US" sz="3600" b="1" dirty="0"/>
              <a:t>Argon laser photocoagulation</a:t>
            </a:r>
          </a:p>
          <a:p>
            <a:pPr>
              <a:buNone/>
            </a:pPr>
            <a:r>
              <a:rPr lang="en-US" sz="3600" b="1" dirty="0"/>
              <a:t>           </a:t>
            </a:r>
          </a:p>
          <a:p>
            <a:pPr>
              <a:buNone/>
            </a:pPr>
            <a:r>
              <a:rPr lang="en-US" sz="3600" b="1" dirty="0"/>
              <a:t> 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8000" b="1" dirty="0">
                <a:solidFill>
                  <a:srgbClr val="FF0000"/>
                </a:solidFill>
              </a:rPr>
              <a:t>                            Thanks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anchor="t">
            <a:normAutofit/>
          </a:bodyPr>
          <a:lstStyle/>
          <a:p>
            <a:pPr marR="45720"/>
            <a:r>
              <a:rPr lang="en-US" sz="3600" dirty="0">
                <a:ea typeface="+mn-lt"/>
                <a:cs typeface="+mn-lt"/>
              </a:rPr>
              <a:t>A degenerative disorder affecting the macula.</a:t>
            </a:r>
            <a:endParaRPr lang="en-US"/>
          </a:p>
          <a:p>
            <a:r>
              <a:rPr lang="en-US" sz="3600" dirty="0"/>
              <a:t>It is characterized by the presence :</a:t>
            </a:r>
            <a:endParaRPr lang="en-US" dirty="0"/>
          </a:p>
          <a:p>
            <a:pPr>
              <a:buNone/>
            </a:pPr>
            <a:r>
              <a:rPr lang="en-US" sz="3600" dirty="0"/>
              <a:t>    Drusen </a:t>
            </a:r>
          </a:p>
          <a:p>
            <a:pPr>
              <a:buNone/>
            </a:pPr>
            <a:r>
              <a:rPr lang="en-US" sz="3600" dirty="0"/>
              <a:t>    RPE changes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8382000" cy="12192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Risk factors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1   Age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b="1" dirty="0"/>
              <a:t>2</a:t>
            </a:r>
            <a:r>
              <a:rPr lang="en-US" sz="3600" dirty="0"/>
              <a:t>  </a:t>
            </a:r>
            <a:r>
              <a:rPr lang="en-US" sz="3600" b="1" dirty="0"/>
              <a:t>Race</a:t>
            </a:r>
            <a:br>
              <a:rPr lang="en-US" sz="3600" dirty="0"/>
            </a:br>
            <a:r>
              <a:rPr lang="en-US" sz="3600" b="1" dirty="0"/>
              <a:t>3</a:t>
            </a:r>
            <a:r>
              <a:rPr lang="en-US" sz="3600" dirty="0"/>
              <a:t>  </a:t>
            </a:r>
            <a:r>
              <a:rPr lang="en-US" sz="3600" b="1" dirty="0"/>
              <a:t>Heredity</a:t>
            </a:r>
            <a:br>
              <a:rPr lang="en-US" sz="3600" dirty="0"/>
            </a:br>
            <a:r>
              <a:rPr lang="en-US" sz="3600" b="1" dirty="0"/>
              <a:t>4 </a:t>
            </a:r>
            <a:r>
              <a:rPr lang="en-US" sz="3600" dirty="0"/>
              <a:t> </a:t>
            </a:r>
            <a:r>
              <a:rPr lang="en-US" sz="3600" b="1" dirty="0"/>
              <a:t>Smoking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b="1" dirty="0"/>
              <a:t>5 </a:t>
            </a:r>
            <a:r>
              <a:rPr lang="en-US" sz="3600" dirty="0"/>
              <a:t> </a:t>
            </a:r>
            <a:r>
              <a:rPr lang="en-US" sz="3600" b="1" dirty="0"/>
              <a:t>Hypertension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b="1" dirty="0"/>
              <a:t>6</a:t>
            </a:r>
            <a:r>
              <a:rPr lang="en-US" sz="3600" dirty="0"/>
              <a:t>  </a:t>
            </a:r>
            <a:r>
              <a:rPr lang="en-US" sz="3600" b="1" dirty="0"/>
              <a:t>Dietary factors.</a:t>
            </a:r>
            <a:r>
              <a:rPr lang="en-US" sz="3600" dirty="0"/>
              <a:t> </a:t>
            </a:r>
          </a:p>
          <a:p>
            <a:pPr>
              <a:buNone/>
            </a:pPr>
            <a:r>
              <a:rPr lang="en-US" sz="3600" dirty="0"/>
              <a:t>        High fat intake and obesity may   	promote AMD, </a:t>
            </a:r>
            <a:br>
              <a:rPr lang="en-US" sz="3600" dirty="0"/>
            </a:br>
            <a:endParaRPr lang="en-US" sz="3600" dirty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209800"/>
            <a:ext cx="4343401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447800"/>
            <a:ext cx="3162300" cy="487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70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                 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                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</a:t>
            </a:r>
            <a:r>
              <a:rPr lang="en-US" sz="6000" b="1" dirty="0">
                <a:solidFill>
                  <a:srgbClr val="FF0000"/>
                </a:solidFill>
              </a:rPr>
              <a:t>Classification</a:t>
            </a:r>
            <a:br>
              <a:rPr lang="en-US" sz="6000" b="1" dirty="0">
                <a:solidFill>
                  <a:srgbClr val="FF0000"/>
                </a:solidFill>
              </a:rPr>
            </a:b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i="1" dirty="0"/>
              <a:t>Dry (non-</a:t>
            </a:r>
            <a:r>
              <a:rPr lang="en-US" sz="3600" b="1" i="1" dirty="0" err="1"/>
              <a:t>exudative</a:t>
            </a:r>
            <a:r>
              <a:rPr lang="en-US" sz="3600" b="1" i="1" dirty="0"/>
              <a:t>) AMD</a:t>
            </a:r>
            <a:r>
              <a:rPr lang="en-US" sz="3600" b="1" dirty="0"/>
              <a:t> </a:t>
            </a:r>
          </a:p>
          <a:p>
            <a:pPr>
              <a:buNone/>
            </a:pPr>
            <a:r>
              <a:rPr lang="en-US" sz="3600" dirty="0"/>
              <a:t>           Most common form, comprising  	   around 90%</a:t>
            </a:r>
          </a:p>
          <a:p>
            <a:r>
              <a:rPr lang="en-US" sz="3600" b="1" i="1" dirty="0"/>
              <a:t>Wet (</a:t>
            </a:r>
            <a:r>
              <a:rPr lang="en-US" sz="3600" b="1" i="1" dirty="0" err="1"/>
              <a:t>exudative</a:t>
            </a:r>
            <a:r>
              <a:rPr lang="en-US" sz="3600" b="1" i="1" dirty="0"/>
              <a:t>) AMD</a:t>
            </a:r>
            <a:endParaRPr lang="en-US" sz="3600" dirty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981200"/>
          </a:xfrm>
        </p:spPr>
        <p:txBody>
          <a:bodyPr>
            <a:normAutofit fontScale="90000"/>
          </a:bodyPr>
          <a:lstStyle/>
          <a:p>
            <a:br>
              <a:rPr lang="en-US" sz="5400" b="1" i="1" dirty="0"/>
            </a:br>
            <a:br>
              <a:rPr lang="en-US" sz="5400" b="1" i="1" dirty="0"/>
            </a:br>
            <a:r>
              <a:rPr lang="en-US" sz="5400" b="1" i="1" dirty="0"/>
              <a:t>Dry (non-</a:t>
            </a:r>
            <a:r>
              <a:rPr lang="en-US" sz="5400" b="1" i="1" dirty="0" err="1"/>
              <a:t>exudative</a:t>
            </a:r>
            <a:r>
              <a:rPr lang="en-US" sz="5400" b="1" i="1" dirty="0"/>
              <a:t>) AMD</a:t>
            </a:r>
            <a:r>
              <a:rPr lang="en-US" sz="5400" b="1" dirty="0"/>
              <a:t> </a:t>
            </a:r>
            <a:br>
              <a:rPr lang="en-US" sz="5400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dirty="0">
                <a:solidFill>
                  <a:srgbClr val="FF0000"/>
                </a:solidFill>
              </a:rPr>
              <a:t>Symptoms:</a:t>
            </a:r>
          </a:p>
          <a:p>
            <a:pPr>
              <a:buNone/>
            </a:pPr>
            <a:r>
              <a:rPr lang="en-US" sz="3600" b="1" dirty="0">
                <a:solidFill>
                  <a:srgbClr val="FF0000"/>
                </a:solidFill>
              </a:rPr>
              <a:t>     </a:t>
            </a:r>
            <a:r>
              <a:rPr lang="en-US" sz="3600" dirty="0"/>
              <a:t>Gradual impairment of vision</a:t>
            </a:r>
          </a:p>
          <a:p>
            <a:pPr>
              <a:buNone/>
            </a:pPr>
            <a:r>
              <a:rPr lang="en-US" sz="3600" b="1" dirty="0">
                <a:solidFill>
                  <a:srgbClr val="FF0000"/>
                </a:solidFill>
              </a:rPr>
              <a:t> Signs: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>
                <a:solidFill>
                  <a:srgbClr val="FF0000"/>
                </a:solidFill>
              </a:rPr>
              <a:t>     </a:t>
            </a:r>
            <a:r>
              <a:rPr lang="en-US" sz="3600" dirty="0" err="1"/>
              <a:t>Drusens</a:t>
            </a:r>
            <a:endParaRPr lang="en-US" sz="3600" dirty="0"/>
          </a:p>
          <a:p>
            <a:pPr>
              <a:buFont typeface="Arial" pitchFamily="34" charset="0"/>
              <a:buChar char="•"/>
            </a:pPr>
            <a:r>
              <a:rPr lang="en-US" sz="3600" b="1" dirty="0">
                <a:solidFill>
                  <a:srgbClr val="FF0000"/>
                </a:solidFill>
              </a:rPr>
              <a:t>      </a:t>
            </a:r>
            <a:r>
              <a:rPr lang="en-US" sz="3600" dirty="0"/>
              <a:t>Hyper &amp; </a:t>
            </a:r>
            <a:r>
              <a:rPr lang="en-US" sz="3600" dirty="0" err="1"/>
              <a:t>hypopigmentation</a:t>
            </a:r>
            <a:r>
              <a:rPr lang="en-US" sz="3600" dirty="0"/>
              <a:t> of RPE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/>
              <a:t>      REP Atrophy</a:t>
            </a:r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Antioxidant supplementation</a:t>
            </a:r>
          </a:p>
          <a:p>
            <a:r>
              <a:rPr lang="en-US" sz="3600" b="1" dirty="0"/>
              <a:t>An </a:t>
            </a:r>
            <a:r>
              <a:rPr lang="en-US" sz="3600" b="1" dirty="0" err="1"/>
              <a:t>Amsler</a:t>
            </a:r>
            <a:r>
              <a:rPr lang="en-US" sz="3600" b="1" dirty="0"/>
              <a:t> grid use</a:t>
            </a:r>
          </a:p>
          <a:p>
            <a:r>
              <a:rPr lang="en-US" sz="3600" b="1" dirty="0"/>
              <a:t> Provision of low vision aids, 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/>
              <a:t>		  </a:t>
            </a:r>
            <a:r>
              <a:rPr lang="en-US" sz="5400" b="1" dirty="0" err="1">
                <a:solidFill>
                  <a:srgbClr val="FF0000"/>
                </a:solidFill>
              </a:rPr>
              <a:t>Amsler</a:t>
            </a:r>
            <a:r>
              <a:rPr lang="en-US" sz="5400" b="1" dirty="0">
                <a:solidFill>
                  <a:srgbClr val="FF0000"/>
                </a:solidFill>
              </a:rPr>
              <a:t> grid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6537" y="2334419"/>
            <a:ext cx="3590925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</TotalTime>
  <Words>116</Words>
  <Application>Microsoft Office PowerPoint</Application>
  <PresentationFormat>On-screen Show (4:3)</PresentationFormat>
  <Paragraphs>40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AGE RELATED MACULAR DEGENERATION  </vt:lpstr>
      <vt:lpstr>PowerPoint Presentation</vt:lpstr>
      <vt:lpstr>Risk factors  </vt:lpstr>
      <vt:lpstr>PowerPoint Presentation</vt:lpstr>
      <vt:lpstr>PowerPoint Presentation</vt:lpstr>
      <vt:lpstr>                                             Classification </vt:lpstr>
      <vt:lpstr>  Dry (non-exudative) AMD  </vt:lpstr>
      <vt:lpstr>Management</vt:lpstr>
      <vt:lpstr>    Amsler grid</vt:lpstr>
      <vt:lpstr>Wet (exudative) AMD </vt:lpstr>
      <vt:lpstr>PowerPoint Presentation</vt:lpstr>
      <vt:lpstr>PowerPoint Presentation</vt:lpstr>
      <vt:lpstr>Management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 RELATED MACULAR DEGENERATION</dc:title>
  <dc:creator>Dr.Suhail</dc:creator>
  <cp:lastModifiedBy>Dr.Suhail</cp:lastModifiedBy>
  <cp:revision>33</cp:revision>
  <dcterms:created xsi:type="dcterms:W3CDTF">2013-04-23T00:35:57Z</dcterms:created>
  <dcterms:modified xsi:type="dcterms:W3CDTF">2020-06-28T15:40:49Z</dcterms:modified>
</cp:coreProperties>
</file>