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7" r:id="rId2"/>
    <p:sldId id="259" r:id="rId3"/>
    <p:sldId id="260" r:id="rId4"/>
    <p:sldId id="261" r:id="rId5"/>
    <p:sldId id="295" r:id="rId6"/>
    <p:sldId id="277" r:id="rId7"/>
    <p:sldId id="278" r:id="rId8"/>
    <p:sldId id="264" r:id="rId9"/>
    <p:sldId id="287" r:id="rId10"/>
    <p:sldId id="266" r:id="rId11"/>
    <p:sldId id="281" r:id="rId12"/>
    <p:sldId id="279" r:id="rId13"/>
    <p:sldId id="280" r:id="rId14"/>
    <p:sldId id="283" r:id="rId15"/>
    <p:sldId id="290" r:id="rId16"/>
    <p:sldId id="291" r:id="rId17"/>
    <p:sldId id="284" r:id="rId18"/>
    <p:sldId id="282" r:id="rId19"/>
    <p:sldId id="285" r:id="rId20"/>
    <p:sldId id="292" r:id="rId21"/>
    <p:sldId id="293" r:id="rId22"/>
    <p:sldId id="289" r:id="rId23"/>
    <p:sldId id="294" r:id="rId24"/>
    <p:sldId id="286" r:id="rId25"/>
    <p:sldId id="288"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FE3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4" autoAdjust="0"/>
    <p:restoredTop sz="94660"/>
  </p:normalViewPr>
  <p:slideViewPr>
    <p:cSldViewPr snapToGrid="0">
      <p:cViewPr varScale="1">
        <p:scale>
          <a:sx n="95" d="100"/>
          <a:sy n="95" d="100"/>
        </p:scale>
        <p:origin x="55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spPr>
            <a:ln w="19050" cap="rnd">
              <a:noFill/>
              <a:round/>
            </a:ln>
            <a:effectLst/>
          </c:spPr>
          <c:marker>
            <c:symbol val="circle"/>
            <c:size val="5"/>
            <c:spPr>
              <a:solidFill>
                <a:schemeClr val="accent1"/>
              </a:solidFill>
              <a:ln w="9525">
                <a:solidFill>
                  <a:schemeClr val="accent1"/>
                </a:solidFill>
              </a:ln>
              <a:effectLst/>
            </c:spPr>
          </c:marker>
          <c:xVal>
            <c:numRef>
              <c:f>Sheet1!$A$2:$A$10</c:f>
              <c:numCache>
                <c:formatCode>General</c:formatCode>
                <c:ptCount val="9"/>
                <c:pt idx="0">
                  <c:v>26</c:v>
                </c:pt>
                <c:pt idx="1">
                  <c:v>28</c:v>
                </c:pt>
                <c:pt idx="2">
                  <c:v>24</c:v>
                </c:pt>
                <c:pt idx="3">
                  <c:v>16</c:v>
                </c:pt>
                <c:pt idx="4">
                  <c:v>18</c:v>
                </c:pt>
                <c:pt idx="5">
                  <c:v>20</c:v>
                </c:pt>
                <c:pt idx="6">
                  <c:v>14</c:v>
                </c:pt>
                <c:pt idx="7">
                  <c:v>22</c:v>
                </c:pt>
                <c:pt idx="8">
                  <c:v>22</c:v>
                </c:pt>
              </c:numCache>
            </c:numRef>
          </c:xVal>
          <c:yVal>
            <c:numRef>
              <c:f>Sheet1!$B$2:$B$10</c:f>
              <c:numCache>
                <c:formatCode>General</c:formatCode>
                <c:ptCount val="9"/>
                <c:pt idx="0">
                  <c:v>22</c:v>
                </c:pt>
                <c:pt idx="1">
                  <c:v>24</c:v>
                </c:pt>
                <c:pt idx="2">
                  <c:v>20</c:v>
                </c:pt>
                <c:pt idx="3">
                  <c:v>12</c:v>
                </c:pt>
                <c:pt idx="4">
                  <c:v>14</c:v>
                </c:pt>
                <c:pt idx="5">
                  <c:v>16</c:v>
                </c:pt>
                <c:pt idx="6">
                  <c:v>10</c:v>
                </c:pt>
                <c:pt idx="7">
                  <c:v>18</c:v>
                </c:pt>
                <c:pt idx="8">
                  <c:v>18</c:v>
                </c:pt>
              </c:numCache>
            </c:numRef>
          </c:yVal>
          <c:smooth val="0"/>
        </c:ser>
        <c:dLbls>
          <c:showLegendKey val="0"/>
          <c:showVal val="0"/>
          <c:showCatName val="0"/>
          <c:showSerName val="0"/>
          <c:showPercent val="0"/>
          <c:showBubbleSize val="0"/>
        </c:dLbls>
        <c:axId val="390372160"/>
        <c:axId val="390372552"/>
      </c:scatterChart>
      <c:valAx>
        <c:axId val="390372160"/>
        <c:scaling>
          <c:orientation val="minMax"/>
          <c:min val="1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dirty="0" smtClean="0"/>
                  <a:t>%BF by Tester </a:t>
                </a:r>
                <a:r>
                  <a:rPr lang="en-US" dirty="0"/>
                  <a:t>1</a:t>
                </a:r>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90372552"/>
        <c:crosses val="autoZero"/>
        <c:crossBetween val="midCat"/>
        <c:majorUnit val="2"/>
      </c:valAx>
      <c:valAx>
        <c:axId val="390372552"/>
        <c:scaling>
          <c:orientation val="minMax"/>
          <c:min val="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dirty="0" smtClean="0"/>
                  <a:t>%BF</a:t>
                </a:r>
                <a:r>
                  <a:rPr lang="en-US" baseline="0" dirty="0" smtClean="0"/>
                  <a:t> by </a:t>
                </a:r>
                <a:r>
                  <a:rPr lang="en-US" dirty="0" smtClean="0"/>
                  <a:t>Tester </a:t>
                </a:r>
                <a:r>
                  <a:rPr lang="en-US" dirty="0"/>
                  <a:t>2</a:t>
                </a: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90372160"/>
        <c:crosses val="autoZero"/>
        <c:crossBetween val="midCat"/>
      </c:valAx>
      <c:spPr>
        <a:noFill/>
        <a:ln>
          <a:noFill/>
        </a:ln>
        <a:effectLst/>
      </c:spPr>
    </c:plotArea>
    <c:plotVisOnly val="1"/>
    <c:dispBlanksAs val="gap"/>
    <c:showDLblsOverMax val="0"/>
  </c:chart>
  <c:spPr>
    <a:solidFill>
      <a:schemeClr val="bg1"/>
    </a:solid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spPr>
            <a:ln w="19050" cap="rnd">
              <a:noFill/>
              <a:round/>
            </a:ln>
            <a:effectLst/>
          </c:spPr>
          <c:marker>
            <c:symbol val="circle"/>
            <c:size val="5"/>
            <c:spPr>
              <a:solidFill>
                <a:schemeClr val="accent1"/>
              </a:solidFill>
              <a:ln w="9525">
                <a:solidFill>
                  <a:schemeClr val="accent1"/>
                </a:solidFill>
              </a:ln>
              <a:effectLst/>
            </c:spPr>
          </c:marker>
          <c:xVal>
            <c:numRef>
              <c:f>Sheet1!$A$14:$A$23</c:f>
              <c:numCache>
                <c:formatCode>General</c:formatCode>
                <c:ptCount val="10"/>
                <c:pt idx="0">
                  <c:v>18</c:v>
                </c:pt>
                <c:pt idx="1">
                  <c:v>12</c:v>
                </c:pt>
                <c:pt idx="2">
                  <c:v>14</c:v>
                </c:pt>
                <c:pt idx="3">
                  <c:v>22</c:v>
                </c:pt>
                <c:pt idx="4">
                  <c:v>30</c:v>
                </c:pt>
                <c:pt idx="5">
                  <c:v>14</c:v>
                </c:pt>
                <c:pt idx="6">
                  <c:v>17</c:v>
                </c:pt>
                <c:pt idx="7">
                  <c:v>13</c:v>
                </c:pt>
                <c:pt idx="8">
                  <c:v>12</c:v>
                </c:pt>
                <c:pt idx="9">
                  <c:v>18</c:v>
                </c:pt>
              </c:numCache>
            </c:numRef>
          </c:xVal>
          <c:yVal>
            <c:numRef>
              <c:f>Sheet1!$B$14:$B$23</c:f>
              <c:numCache>
                <c:formatCode>General</c:formatCode>
                <c:ptCount val="10"/>
                <c:pt idx="0">
                  <c:v>21</c:v>
                </c:pt>
                <c:pt idx="1">
                  <c:v>15</c:v>
                </c:pt>
                <c:pt idx="2">
                  <c:v>17</c:v>
                </c:pt>
                <c:pt idx="3">
                  <c:v>25</c:v>
                </c:pt>
                <c:pt idx="4">
                  <c:v>33</c:v>
                </c:pt>
                <c:pt idx="5">
                  <c:v>17</c:v>
                </c:pt>
                <c:pt idx="6">
                  <c:v>20</c:v>
                </c:pt>
                <c:pt idx="7">
                  <c:v>16</c:v>
                </c:pt>
                <c:pt idx="8">
                  <c:v>15</c:v>
                </c:pt>
                <c:pt idx="9">
                  <c:v>21</c:v>
                </c:pt>
              </c:numCache>
            </c:numRef>
          </c:yVal>
          <c:smooth val="0"/>
        </c:ser>
        <c:dLbls>
          <c:showLegendKey val="0"/>
          <c:showVal val="0"/>
          <c:showCatName val="0"/>
          <c:showSerName val="0"/>
          <c:showPercent val="0"/>
          <c:showBubbleSize val="0"/>
        </c:dLbls>
        <c:axId val="390373336"/>
        <c:axId val="390373728"/>
      </c:scatterChart>
      <c:valAx>
        <c:axId val="390373336"/>
        <c:scaling>
          <c:orientation val="minMax"/>
          <c:min val="1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Vertical Jump Height </a:t>
                </a:r>
                <a:r>
                  <a:rPr lang="en-US" baseline="0"/>
                  <a:t> Trial 1 (in)</a:t>
                </a:r>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90373728"/>
        <c:crosses val="autoZero"/>
        <c:crossBetween val="midCat"/>
      </c:valAx>
      <c:valAx>
        <c:axId val="390373728"/>
        <c:scaling>
          <c:orientation val="minMax"/>
          <c:min val="1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Vertical Jump Height Trial 2 (in)</a:t>
                </a: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90373336"/>
        <c:crosses val="autoZero"/>
        <c:crossBetween val="midCat"/>
      </c:valAx>
      <c:spPr>
        <a:noFill/>
        <a:ln>
          <a:noFill/>
        </a:ln>
        <a:effectLst/>
      </c:spPr>
    </c:plotArea>
    <c:plotVisOnly val="1"/>
    <c:dispBlanksAs val="gap"/>
    <c:showDLblsOverMax val="0"/>
  </c:chart>
  <c:spPr>
    <a:solidFill>
      <a:schemeClr val="bg1"/>
    </a:soli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479938-582C-41AC-957B-FCCA597CB1C6}" type="datetimeFigureOut">
              <a:rPr lang="en-US" smtClean="0"/>
              <a:t>4/11/2016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B9DC2A-BE58-400B-9C3C-1C3A95CBD450}" type="slidenum">
              <a:rPr lang="en-US" smtClean="0"/>
              <a:t>‹#›</a:t>
            </a:fld>
            <a:endParaRPr lang="en-US"/>
          </a:p>
        </p:txBody>
      </p:sp>
    </p:spTree>
    <p:extLst>
      <p:ext uri="{BB962C8B-B14F-4D97-AF65-F5344CB8AC3E}">
        <p14:creationId xmlns:p14="http://schemas.microsoft.com/office/powerpoint/2010/main" val="1913593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b="1">
                <a:solidFill>
                  <a:srgbClr val="FFFFFF"/>
                </a:solidFill>
                <a:latin typeface="Times New Roman" panose="02020603050405020304" pitchFamily="18" charset="0"/>
              </a:defRPr>
            </a:lvl1pPr>
            <a:lvl2pPr marL="742950" indent="-285750">
              <a:defRPr sz="3200" b="1">
                <a:solidFill>
                  <a:srgbClr val="FFFFFF"/>
                </a:solidFill>
                <a:latin typeface="Times New Roman" panose="02020603050405020304" pitchFamily="18" charset="0"/>
              </a:defRPr>
            </a:lvl2pPr>
            <a:lvl3pPr marL="1143000" indent="-228600">
              <a:defRPr sz="3200" b="1">
                <a:solidFill>
                  <a:srgbClr val="FFFFFF"/>
                </a:solidFill>
                <a:latin typeface="Times New Roman" panose="02020603050405020304" pitchFamily="18" charset="0"/>
              </a:defRPr>
            </a:lvl3pPr>
            <a:lvl4pPr marL="1600200" indent="-228600">
              <a:defRPr sz="3200" b="1">
                <a:solidFill>
                  <a:srgbClr val="FFFFFF"/>
                </a:solidFill>
                <a:latin typeface="Times New Roman" panose="02020603050405020304" pitchFamily="18" charset="0"/>
              </a:defRPr>
            </a:lvl4pPr>
            <a:lvl5pPr marL="2057400" indent="-228600">
              <a:defRPr sz="3200" b="1">
                <a:solidFill>
                  <a:srgbClr val="FFFFFF"/>
                </a:solidFill>
                <a:latin typeface="Times New Roman" panose="02020603050405020304" pitchFamily="18" charset="0"/>
              </a:defRPr>
            </a:lvl5pPr>
            <a:lvl6pPr marL="2514600" indent="-228600" eaLnBrk="0" fontAlgn="base" hangingPunct="0">
              <a:spcBef>
                <a:spcPct val="0"/>
              </a:spcBef>
              <a:spcAft>
                <a:spcPct val="0"/>
              </a:spcAft>
              <a:defRPr sz="3200" b="1">
                <a:solidFill>
                  <a:srgbClr val="FFFFFF"/>
                </a:solidFill>
                <a:latin typeface="Times New Roman" panose="02020603050405020304" pitchFamily="18" charset="0"/>
              </a:defRPr>
            </a:lvl6pPr>
            <a:lvl7pPr marL="2971800" indent="-228600" eaLnBrk="0" fontAlgn="base" hangingPunct="0">
              <a:spcBef>
                <a:spcPct val="0"/>
              </a:spcBef>
              <a:spcAft>
                <a:spcPct val="0"/>
              </a:spcAft>
              <a:defRPr sz="3200" b="1">
                <a:solidFill>
                  <a:srgbClr val="FFFFFF"/>
                </a:solidFill>
                <a:latin typeface="Times New Roman" panose="02020603050405020304" pitchFamily="18" charset="0"/>
              </a:defRPr>
            </a:lvl7pPr>
            <a:lvl8pPr marL="3429000" indent="-228600" eaLnBrk="0" fontAlgn="base" hangingPunct="0">
              <a:spcBef>
                <a:spcPct val="0"/>
              </a:spcBef>
              <a:spcAft>
                <a:spcPct val="0"/>
              </a:spcAft>
              <a:defRPr sz="3200" b="1">
                <a:solidFill>
                  <a:srgbClr val="FFFFFF"/>
                </a:solidFill>
                <a:latin typeface="Times New Roman" panose="02020603050405020304" pitchFamily="18" charset="0"/>
              </a:defRPr>
            </a:lvl8pPr>
            <a:lvl9pPr marL="3886200" indent="-228600" eaLnBrk="0" fontAlgn="base" hangingPunct="0">
              <a:spcBef>
                <a:spcPct val="0"/>
              </a:spcBef>
              <a:spcAft>
                <a:spcPct val="0"/>
              </a:spcAft>
              <a:defRPr sz="3200" b="1">
                <a:solidFill>
                  <a:srgbClr val="FFFFFF"/>
                </a:solidFill>
                <a:latin typeface="Times New Roman" panose="02020603050405020304" pitchFamily="18" charset="0"/>
              </a:defRPr>
            </a:lvl9pPr>
          </a:lstStyle>
          <a:p>
            <a:r>
              <a:rPr lang="en-US" altLang="en-US" sz="1200" smtClean="0"/>
              <a:t>Chapter 6</a:t>
            </a:r>
          </a:p>
        </p:txBody>
      </p:sp>
      <p:sp>
        <p:nvSpPr>
          <p:cNvPr id="2457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b="1">
                <a:solidFill>
                  <a:srgbClr val="FFFFFF"/>
                </a:solidFill>
                <a:latin typeface="Times New Roman" panose="02020603050405020304" pitchFamily="18" charset="0"/>
              </a:defRPr>
            </a:lvl1pPr>
            <a:lvl2pPr marL="742950" indent="-285750">
              <a:defRPr sz="3200" b="1">
                <a:solidFill>
                  <a:srgbClr val="FFFFFF"/>
                </a:solidFill>
                <a:latin typeface="Times New Roman" panose="02020603050405020304" pitchFamily="18" charset="0"/>
              </a:defRPr>
            </a:lvl2pPr>
            <a:lvl3pPr marL="1143000" indent="-228600">
              <a:defRPr sz="3200" b="1">
                <a:solidFill>
                  <a:srgbClr val="FFFFFF"/>
                </a:solidFill>
                <a:latin typeface="Times New Roman" panose="02020603050405020304" pitchFamily="18" charset="0"/>
              </a:defRPr>
            </a:lvl3pPr>
            <a:lvl4pPr marL="1600200" indent="-228600">
              <a:defRPr sz="3200" b="1">
                <a:solidFill>
                  <a:srgbClr val="FFFFFF"/>
                </a:solidFill>
                <a:latin typeface="Times New Roman" panose="02020603050405020304" pitchFamily="18" charset="0"/>
              </a:defRPr>
            </a:lvl4pPr>
            <a:lvl5pPr marL="2057400" indent="-228600">
              <a:defRPr sz="3200" b="1">
                <a:solidFill>
                  <a:srgbClr val="FFFFFF"/>
                </a:solidFill>
                <a:latin typeface="Times New Roman" panose="02020603050405020304" pitchFamily="18" charset="0"/>
              </a:defRPr>
            </a:lvl5pPr>
            <a:lvl6pPr marL="2514600" indent="-228600" eaLnBrk="0" fontAlgn="base" hangingPunct="0">
              <a:spcBef>
                <a:spcPct val="0"/>
              </a:spcBef>
              <a:spcAft>
                <a:spcPct val="0"/>
              </a:spcAft>
              <a:defRPr sz="3200" b="1">
                <a:solidFill>
                  <a:srgbClr val="FFFFFF"/>
                </a:solidFill>
                <a:latin typeface="Times New Roman" panose="02020603050405020304" pitchFamily="18" charset="0"/>
              </a:defRPr>
            </a:lvl6pPr>
            <a:lvl7pPr marL="2971800" indent="-228600" eaLnBrk="0" fontAlgn="base" hangingPunct="0">
              <a:spcBef>
                <a:spcPct val="0"/>
              </a:spcBef>
              <a:spcAft>
                <a:spcPct val="0"/>
              </a:spcAft>
              <a:defRPr sz="3200" b="1">
                <a:solidFill>
                  <a:srgbClr val="FFFFFF"/>
                </a:solidFill>
                <a:latin typeface="Times New Roman" panose="02020603050405020304" pitchFamily="18" charset="0"/>
              </a:defRPr>
            </a:lvl7pPr>
            <a:lvl8pPr marL="3429000" indent="-228600" eaLnBrk="0" fontAlgn="base" hangingPunct="0">
              <a:spcBef>
                <a:spcPct val="0"/>
              </a:spcBef>
              <a:spcAft>
                <a:spcPct val="0"/>
              </a:spcAft>
              <a:defRPr sz="3200" b="1">
                <a:solidFill>
                  <a:srgbClr val="FFFFFF"/>
                </a:solidFill>
                <a:latin typeface="Times New Roman" panose="02020603050405020304" pitchFamily="18" charset="0"/>
              </a:defRPr>
            </a:lvl8pPr>
            <a:lvl9pPr marL="3886200" indent="-228600" eaLnBrk="0" fontAlgn="base" hangingPunct="0">
              <a:spcBef>
                <a:spcPct val="0"/>
              </a:spcBef>
              <a:spcAft>
                <a:spcPct val="0"/>
              </a:spcAft>
              <a:defRPr sz="3200" b="1">
                <a:solidFill>
                  <a:srgbClr val="FFFFFF"/>
                </a:solidFill>
                <a:latin typeface="Times New Roman" panose="02020603050405020304" pitchFamily="18" charset="0"/>
              </a:defRPr>
            </a:lvl9pPr>
          </a:lstStyle>
          <a:p>
            <a:fld id="{E0CC6FF9-A9BB-45C5-8B83-5BCF47703357}" type="slidenum">
              <a:rPr lang="en-US" altLang="en-US" sz="1200"/>
              <a:pPr/>
              <a:t>4</a:t>
            </a:fld>
            <a:endParaRPr lang="en-US" altLang="en-US" sz="1200"/>
          </a:p>
        </p:txBody>
      </p:sp>
      <p:sp>
        <p:nvSpPr>
          <p:cNvPr id="24580" name="Rectangle 2"/>
          <p:cNvSpPr>
            <a:spLocks noGrp="1" noRot="1" noChangeAspect="1" noChangeArrowheads="1" noTextEdit="1"/>
          </p:cNvSpPr>
          <p:nvPr>
            <p:ph type="sldImg"/>
          </p:nvPr>
        </p:nvSpPr>
        <p:spPr>
          <a:ln/>
        </p:spPr>
      </p:sp>
      <p:sp>
        <p:nvSpPr>
          <p:cNvPr id="2458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This is actually a revisit of definitions from chapter 1.</a:t>
            </a:r>
          </a:p>
        </p:txBody>
      </p:sp>
    </p:spTree>
    <p:extLst>
      <p:ext uri="{BB962C8B-B14F-4D97-AF65-F5344CB8AC3E}">
        <p14:creationId xmlns:p14="http://schemas.microsoft.com/office/powerpoint/2010/main" val="8456100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b="1">
                <a:solidFill>
                  <a:srgbClr val="FFFFFF"/>
                </a:solidFill>
                <a:latin typeface="Times New Roman" panose="02020603050405020304" pitchFamily="18" charset="0"/>
              </a:defRPr>
            </a:lvl1pPr>
            <a:lvl2pPr marL="742950" indent="-285750">
              <a:defRPr sz="3200" b="1">
                <a:solidFill>
                  <a:srgbClr val="FFFFFF"/>
                </a:solidFill>
                <a:latin typeface="Times New Roman" panose="02020603050405020304" pitchFamily="18" charset="0"/>
              </a:defRPr>
            </a:lvl2pPr>
            <a:lvl3pPr marL="1143000" indent="-228600">
              <a:defRPr sz="3200" b="1">
                <a:solidFill>
                  <a:srgbClr val="FFFFFF"/>
                </a:solidFill>
                <a:latin typeface="Times New Roman" panose="02020603050405020304" pitchFamily="18" charset="0"/>
              </a:defRPr>
            </a:lvl3pPr>
            <a:lvl4pPr marL="1600200" indent="-228600">
              <a:defRPr sz="3200" b="1">
                <a:solidFill>
                  <a:srgbClr val="FFFFFF"/>
                </a:solidFill>
                <a:latin typeface="Times New Roman" panose="02020603050405020304" pitchFamily="18" charset="0"/>
              </a:defRPr>
            </a:lvl4pPr>
            <a:lvl5pPr marL="2057400" indent="-228600">
              <a:defRPr sz="3200" b="1">
                <a:solidFill>
                  <a:srgbClr val="FFFFFF"/>
                </a:solidFill>
                <a:latin typeface="Times New Roman" panose="02020603050405020304" pitchFamily="18" charset="0"/>
              </a:defRPr>
            </a:lvl5pPr>
            <a:lvl6pPr marL="2514600" indent="-228600" eaLnBrk="0" fontAlgn="base" hangingPunct="0">
              <a:spcBef>
                <a:spcPct val="0"/>
              </a:spcBef>
              <a:spcAft>
                <a:spcPct val="0"/>
              </a:spcAft>
              <a:defRPr sz="3200" b="1">
                <a:solidFill>
                  <a:srgbClr val="FFFFFF"/>
                </a:solidFill>
                <a:latin typeface="Times New Roman" panose="02020603050405020304" pitchFamily="18" charset="0"/>
              </a:defRPr>
            </a:lvl6pPr>
            <a:lvl7pPr marL="2971800" indent="-228600" eaLnBrk="0" fontAlgn="base" hangingPunct="0">
              <a:spcBef>
                <a:spcPct val="0"/>
              </a:spcBef>
              <a:spcAft>
                <a:spcPct val="0"/>
              </a:spcAft>
              <a:defRPr sz="3200" b="1">
                <a:solidFill>
                  <a:srgbClr val="FFFFFF"/>
                </a:solidFill>
                <a:latin typeface="Times New Roman" panose="02020603050405020304" pitchFamily="18" charset="0"/>
              </a:defRPr>
            </a:lvl7pPr>
            <a:lvl8pPr marL="3429000" indent="-228600" eaLnBrk="0" fontAlgn="base" hangingPunct="0">
              <a:spcBef>
                <a:spcPct val="0"/>
              </a:spcBef>
              <a:spcAft>
                <a:spcPct val="0"/>
              </a:spcAft>
              <a:defRPr sz="3200" b="1">
                <a:solidFill>
                  <a:srgbClr val="FFFFFF"/>
                </a:solidFill>
                <a:latin typeface="Times New Roman" panose="02020603050405020304" pitchFamily="18" charset="0"/>
              </a:defRPr>
            </a:lvl8pPr>
            <a:lvl9pPr marL="3886200" indent="-228600" eaLnBrk="0" fontAlgn="base" hangingPunct="0">
              <a:spcBef>
                <a:spcPct val="0"/>
              </a:spcBef>
              <a:spcAft>
                <a:spcPct val="0"/>
              </a:spcAft>
              <a:defRPr sz="3200" b="1">
                <a:solidFill>
                  <a:srgbClr val="FFFFFF"/>
                </a:solidFill>
                <a:latin typeface="Times New Roman" panose="02020603050405020304" pitchFamily="18" charset="0"/>
              </a:defRPr>
            </a:lvl9pPr>
          </a:lstStyle>
          <a:p>
            <a:r>
              <a:rPr lang="en-US" altLang="en-US" sz="1200" smtClean="0"/>
              <a:t>Chapter 6</a:t>
            </a:r>
          </a:p>
        </p:txBody>
      </p:sp>
      <p:sp>
        <p:nvSpPr>
          <p:cNvPr id="286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b="1">
                <a:solidFill>
                  <a:srgbClr val="FFFFFF"/>
                </a:solidFill>
                <a:latin typeface="Times New Roman" panose="02020603050405020304" pitchFamily="18" charset="0"/>
              </a:defRPr>
            </a:lvl1pPr>
            <a:lvl2pPr marL="742950" indent="-285750">
              <a:defRPr sz="3200" b="1">
                <a:solidFill>
                  <a:srgbClr val="FFFFFF"/>
                </a:solidFill>
                <a:latin typeface="Times New Roman" panose="02020603050405020304" pitchFamily="18" charset="0"/>
              </a:defRPr>
            </a:lvl2pPr>
            <a:lvl3pPr marL="1143000" indent="-228600">
              <a:defRPr sz="3200" b="1">
                <a:solidFill>
                  <a:srgbClr val="FFFFFF"/>
                </a:solidFill>
                <a:latin typeface="Times New Roman" panose="02020603050405020304" pitchFamily="18" charset="0"/>
              </a:defRPr>
            </a:lvl3pPr>
            <a:lvl4pPr marL="1600200" indent="-228600">
              <a:defRPr sz="3200" b="1">
                <a:solidFill>
                  <a:srgbClr val="FFFFFF"/>
                </a:solidFill>
                <a:latin typeface="Times New Roman" panose="02020603050405020304" pitchFamily="18" charset="0"/>
              </a:defRPr>
            </a:lvl4pPr>
            <a:lvl5pPr marL="2057400" indent="-228600">
              <a:defRPr sz="3200" b="1">
                <a:solidFill>
                  <a:srgbClr val="FFFFFF"/>
                </a:solidFill>
                <a:latin typeface="Times New Roman" panose="02020603050405020304" pitchFamily="18" charset="0"/>
              </a:defRPr>
            </a:lvl5pPr>
            <a:lvl6pPr marL="2514600" indent="-228600" eaLnBrk="0" fontAlgn="base" hangingPunct="0">
              <a:spcBef>
                <a:spcPct val="0"/>
              </a:spcBef>
              <a:spcAft>
                <a:spcPct val="0"/>
              </a:spcAft>
              <a:defRPr sz="3200" b="1">
                <a:solidFill>
                  <a:srgbClr val="FFFFFF"/>
                </a:solidFill>
                <a:latin typeface="Times New Roman" panose="02020603050405020304" pitchFamily="18" charset="0"/>
              </a:defRPr>
            </a:lvl6pPr>
            <a:lvl7pPr marL="2971800" indent="-228600" eaLnBrk="0" fontAlgn="base" hangingPunct="0">
              <a:spcBef>
                <a:spcPct val="0"/>
              </a:spcBef>
              <a:spcAft>
                <a:spcPct val="0"/>
              </a:spcAft>
              <a:defRPr sz="3200" b="1">
                <a:solidFill>
                  <a:srgbClr val="FFFFFF"/>
                </a:solidFill>
                <a:latin typeface="Times New Roman" panose="02020603050405020304" pitchFamily="18" charset="0"/>
              </a:defRPr>
            </a:lvl7pPr>
            <a:lvl8pPr marL="3429000" indent="-228600" eaLnBrk="0" fontAlgn="base" hangingPunct="0">
              <a:spcBef>
                <a:spcPct val="0"/>
              </a:spcBef>
              <a:spcAft>
                <a:spcPct val="0"/>
              </a:spcAft>
              <a:defRPr sz="3200" b="1">
                <a:solidFill>
                  <a:srgbClr val="FFFFFF"/>
                </a:solidFill>
                <a:latin typeface="Times New Roman" panose="02020603050405020304" pitchFamily="18" charset="0"/>
              </a:defRPr>
            </a:lvl8pPr>
            <a:lvl9pPr marL="3886200" indent="-228600" eaLnBrk="0" fontAlgn="base" hangingPunct="0">
              <a:spcBef>
                <a:spcPct val="0"/>
              </a:spcBef>
              <a:spcAft>
                <a:spcPct val="0"/>
              </a:spcAft>
              <a:defRPr sz="3200" b="1">
                <a:solidFill>
                  <a:srgbClr val="FFFFFF"/>
                </a:solidFill>
                <a:latin typeface="Times New Roman" panose="02020603050405020304" pitchFamily="18" charset="0"/>
              </a:defRPr>
            </a:lvl9pPr>
          </a:lstStyle>
          <a:p>
            <a:fld id="{AAEA13F3-CCD2-461F-8CED-104E4902CC67}" type="slidenum">
              <a:rPr lang="en-US" altLang="en-US" sz="1200"/>
              <a:pPr/>
              <a:t>10</a:t>
            </a:fld>
            <a:endParaRPr lang="en-US" altLang="en-US" sz="1200"/>
          </a:p>
        </p:txBody>
      </p:sp>
      <p:sp>
        <p:nvSpPr>
          <p:cNvPr id="28676" name="Rectangle 2"/>
          <p:cNvSpPr>
            <a:spLocks noGrp="1" noRot="1" noChangeAspect="1" noChangeArrowheads="1" noTextEdit="1"/>
          </p:cNvSpPr>
          <p:nvPr>
            <p:ph type="sldImg"/>
          </p:nvPr>
        </p:nvSpPr>
        <p:spPr>
          <a:ln/>
        </p:spPr>
      </p:sp>
      <p:sp>
        <p:nvSpPr>
          <p:cNvPr id="2867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Illustrate that the reliability can be estimated with the PPM by correlating two trials. The PPM here is .927 which suggests that 92.7% of the observed score variance is true score variance.</a:t>
            </a:r>
          </a:p>
        </p:txBody>
      </p:sp>
    </p:spTree>
    <p:extLst>
      <p:ext uri="{BB962C8B-B14F-4D97-AF65-F5344CB8AC3E}">
        <p14:creationId xmlns:p14="http://schemas.microsoft.com/office/powerpoint/2010/main" val="3414635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146304" y="6391658"/>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CCE613D-F698-4E09-9822-E1D8967E1A43}" type="datetimeFigureOut">
              <a:rPr lang="en-US" smtClean="0"/>
              <a:pPr/>
              <a:t>4/11/2016</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9" name="Slide Number Placeholder 28"/>
          <p:cNvSpPr>
            <a:spLocks noGrp="1"/>
          </p:cNvSpPr>
          <p:nvPr>
            <p:ph type="sldNum" sz="quarter" idx="12"/>
          </p:nvPr>
        </p:nvSpPr>
        <p:spPr>
          <a:xfrm>
            <a:off x="4343400" y="2199452"/>
            <a:ext cx="457200" cy="441325"/>
          </a:xfrm>
        </p:spPr>
        <p:txBody>
          <a:bodyPr/>
          <a:lstStyle>
            <a:lvl1pPr>
              <a:defRPr>
                <a:solidFill>
                  <a:schemeClr val="accent3">
                    <a:shade val="75000"/>
                  </a:schemeClr>
                </a:solidFill>
              </a:defRPr>
            </a:lvl1pPr>
          </a:lstStyle>
          <a:p>
            <a:fld id="{F878B2DA-20AB-4314-A237-7D92D3CE3A67}" type="slidenum">
              <a:rPr lang="en-US" smtClean="0">
                <a:solidFill>
                  <a:srgbClr val="C32D2E">
                    <a:shade val="75000"/>
                  </a:srgbClr>
                </a:solidFill>
              </a:rPr>
              <a:pPr/>
              <a:t>‹#›</a:t>
            </a:fld>
            <a:endParaRPr lang="en-US" dirty="0">
              <a:solidFill>
                <a:srgbClr val="C32D2E">
                  <a:shade val="75000"/>
                </a:srgbClr>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357460059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CE613D-F698-4E09-9822-E1D8967E1A43}" type="datetimeFigureOut">
              <a:rPr lang="en-US" smtClean="0"/>
              <a:pPr/>
              <a:t>4/11/2016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878B2DA-20AB-4314-A237-7D92D3CE3A67}" type="slidenum">
              <a:rPr lang="en-US" smtClean="0">
                <a:solidFill>
                  <a:srgbClr val="C32D2E">
                    <a:shade val="75000"/>
                  </a:srgbClr>
                </a:solidFill>
              </a:rPr>
              <a:pPr/>
              <a:t>‹#›</a:t>
            </a:fld>
            <a:endParaRPr lang="en-US" dirty="0">
              <a:solidFill>
                <a:srgbClr val="C32D2E">
                  <a:shade val="75000"/>
                </a:srgbClr>
              </a:solidFill>
            </a:endParaRPr>
          </a:p>
        </p:txBody>
      </p:sp>
    </p:spTree>
    <p:extLst>
      <p:ext uri="{BB962C8B-B14F-4D97-AF65-F5344CB8AC3E}">
        <p14:creationId xmlns:p14="http://schemas.microsoft.com/office/powerpoint/2010/main" val="1796337085"/>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a:spLocks noChangeArrowheads="1"/>
          </p:cNvSpPr>
          <p:nvPr/>
        </p:nvSpPr>
        <p:spPr bwMode="auto">
          <a:xfrm>
            <a:off x="146304" y="6391658"/>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6915912" y="3009903"/>
            <a:ext cx="457200" cy="441325"/>
          </a:xfrm>
        </p:spPr>
        <p:txBody>
          <a:bodyPr/>
          <a:lstStyle/>
          <a:p>
            <a:fld id="{F878B2DA-20AB-4314-A237-7D92D3CE3A67}" type="slidenum">
              <a:rPr lang="en-US" smtClean="0">
                <a:solidFill>
                  <a:srgbClr val="C32D2E">
                    <a:shade val="75000"/>
                  </a:srgbClr>
                </a:solidFill>
              </a:rPr>
              <a:pPr/>
              <a:t>‹#›</a:t>
            </a:fld>
            <a:endParaRPr lang="en-US" dirty="0">
              <a:solidFill>
                <a:srgbClr val="C32D2E">
                  <a:shade val="75000"/>
                </a:srgbClr>
              </a:solidFill>
            </a:endParaRP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CE613D-F698-4E09-9822-E1D8967E1A43}" type="datetimeFigureOut">
              <a:rPr lang="en-US" smtClean="0"/>
              <a:pPr/>
              <a:t>4/11/2016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304803"/>
            <a:ext cx="1447800" cy="5851525"/>
          </a:xfrm>
        </p:spPr>
        <p:txBody>
          <a:bodyPr vert="eaVert"/>
          <a:lstStyle/>
          <a:p>
            <a:r>
              <a:rPr kumimoji="0" lang="en-US" smtClean="0"/>
              <a:t>Click to edit Master title style</a:t>
            </a:r>
            <a:endParaRPr kumimoji="0" lang="en-US"/>
          </a:p>
        </p:txBody>
      </p:sp>
    </p:spTree>
    <p:extLst>
      <p:ext uri="{BB962C8B-B14F-4D97-AF65-F5344CB8AC3E}">
        <p14:creationId xmlns:p14="http://schemas.microsoft.com/office/powerpoint/2010/main" val="2074335641"/>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CCE613D-F698-4E09-9822-E1D8967E1A43}" type="datetimeFigureOut">
              <a:rPr lang="en-US" smtClean="0"/>
              <a:pPr/>
              <a:t>4/11/2016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88" y="1026374"/>
            <a:ext cx="457200" cy="441325"/>
          </a:xfrm>
        </p:spPr>
        <p:txBody>
          <a:bodyPr/>
          <a:lstStyle/>
          <a:p>
            <a:fld id="{F878B2DA-20AB-4314-A237-7D92D3CE3A67}" type="slidenum">
              <a:rPr lang="en-US" smtClean="0">
                <a:solidFill>
                  <a:srgbClr val="C32D2E">
                    <a:shade val="75000"/>
                  </a:srgbClr>
                </a:solidFill>
              </a:rPr>
              <a:pPr/>
              <a:t>‹#›</a:t>
            </a:fld>
            <a:endParaRPr lang="en-US" dirty="0">
              <a:solidFill>
                <a:srgbClr val="C32D2E">
                  <a:shade val="75000"/>
                </a:srgbClr>
              </a:solidFill>
            </a:endParaRP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698552825"/>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8"/>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ACCE613D-F698-4E09-9822-E1D8967E1A43}" type="datetimeFigureOut">
              <a:rPr lang="en-US" smtClean="0"/>
              <a:pPr/>
              <a:t>4/11/2016</a:t>
            </a:fld>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4343400" y="2199452"/>
            <a:ext cx="457200" cy="441325"/>
          </a:xfrm>
        </p:spPr>
        <p:txBody>
          <a:bodyPr/>
          <a:lstStyle>
            <a:lvl1pPr>
              <a:defRPr>
                <a:solidFill>
                  <a:schemeClr val="accent3">
                    <a:shade val="75000"/>
                  </a:schemeClr>
                </a:solidFill>
              </a:defRPr>
            </a:lvl1pPr>
          </a:lstStyle>
          <a:p>
            <a:fld id="{F878B2DA-20AB-4314-A237-7D92D3CE3A67}" type="slidenum">
              <a:rPr lang="en-US" smtClean="0">
                <a:solidFill>
                  <a:srgbClr val="C32D2E">
                    <a:shade val="75000"/>
                  </a:srgbClr>
                </a:solidFill>
              </a:rPr>
              <a:pPr/>
              <a:t>‹#›</a:t>
            </a:fld>
            <a:endParaRPr lang="en-US" dirty="0">
              <a:solidFill>
                <a:srgbClr val="C32D2E">
                  <a:shade val="75000"/>
                </a:srgb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37924741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ACCE613D-F698-4E09-9822-E1D8967E1A43}" type="datetimeFigureOut">
              <a:rPr lang="en-US" smtClean="0"/>
              <a:pPr/>
              <a:t>4/11/2016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878B2DA-20AB-4314-A237-7D92D3CE3A67}" type="slidenum">
              <a:rPr lang="en-US" smtClean="0">
                <a:solidFill>
                  <a:srgbClr val="C32D2E">
                    <a:shade val="75000"/>
                  </a:srgbClr>
                </a:solidFill>
              </a:rPr>
              <a:pPr/>
              <a:t>‹#›</a:t>
            </a:fld>
            <a:endParaRPr lang="en-US" dirty="0">
              <a:solidFill>
                <a:srgbClr val="C32D2E">
                  <a:shade val="75000"/>
                </a:srgbClr>
              </a:solidFill>
            </a:endParaRPr>
          </a:p>
        </p:txBody>
      </p:sp>
      <p:sp>
        <p:nvSpPr>
          <p:cNvPr id="8" name="Straight Connector 7"/>
          <p:cNvSpPr>
            <a:spLocks noChangeShapeType="1"/>
          </p:cNvSpPr>
          <p:nvPr/>
        </p:nvSpPr>
        <p:spPr bwMode="auto">
          <a:xfrm flipV="1">
            <a:off x="4563081" y="1575654"/>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878341278"/>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1"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CCE613D-F698-4E09-9822-E1D8967E1A43}" type="datetimeFigureOut">
              <a:rPr lang="en-US" smtClean="0"/>
              <a:pPr/>
              <a:t>4/11/2016</a:t>
            </a:fld>
            <a:endParaRPr lang="en-US" dirty="0"/>
          </a:p>
        </p:txBody>
      </p:sp>
      <p:sp>
        <p:nvSpPr>
          <p:cNvPr id="8" name="Footer Placeholder 7"/>
          <p:cNvSpPr>
            <a:spLocks noGrp="1"/>
          </p:cNvSpPr>
          <p:nvPr>
            <p:ph type="ftr" sz="quarter" idx="11"/>
          </p:nvPr>
        </p:nvSpPr>
        <p:spPr>
          <a:xfrm>
            <a:off x="304800" y="6409944"/>
            <a:ext cx="3581400" cy="365760"/>
          </a:xfrm>
        </p:spPr>
        <p:txBody>
          <a:bodyPr/>
          <a:lstStyle/>
          <a:p>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9" name="Slide Number Placeholder 8"/>
          <p:cNvSpPr>
            <a:spLocks noGrp="1"/>
          </p:cNvSpPr>
          <p:nvPr>
            <p:ph type="sldNum" sz="quarter" idx="12"/>
          </p:nvPr>
        </p:nvSpPr>
        <p:spPr>
          <a:xfrm>
            <a:off x="4343400" y="1042418"/>
            <a:ext cx="457200" cy="441325"/>
          </a:xfrm>
        </p:spPr>
        <p:txBody>
          <a:bodyPr/>
          <a:lstStyle>
            <a:lvl1pPr algn="ctr">
              <a:defRPr/>
            </a:lvl1pPr>
          </a:lstStyle>
          <a:p>
            <a:fld id="{F878B2DA-20AB-4314-A237-7D92D3CE3A67}" type="slidenum">
              <a:rPr lang="en-US" smtClean="0">
                <a:solidFill>
                  <a:srgbClr val="C32D2E">
                    <a:shade val="75000"/>
                  </a:srgbClr>
                </a:solidFill>
              </a:rPr>
              <a:pPr/>
              <a:t>‹#›</a:t>
            </a:fld>
            <a:endParaRPr lang="en-US" dirty="0">
              <a:solidFill>
                <a:srgbClr val="C32D2E">
                  <a:shade val="75000"/>
                </a:srgbClr>
              </a:solidFill>
            </a:endParaRP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extLst>
      <p:ext uri="{BB962C8B-B14F-4D97-AF65-F5344CB8AC3E}">
        <p14:creationId xmlns:p14="http://schemas.microsoft.com/office/powerpoint/2010/main" val="80702469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CCE613D-F698-4E09-9822-E1D8967E1A43}" type="datetimeFigureOut">
              <a:rPr lang="en-US" smtClean="0"/>
              <a:pPr/>
              <a:t>4/11/2016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0" y="1036022"/>
            <a:ext cx="457200" cy="441325"/>
          </a:xfrm>
        </p:spPr>
        <p:txBody>
          <a:bodyPr/>
          <a:lstStyle/>
          <a:p>
            <a:fld id="{F878B2DA-20AB-4314-A237-7D92D3CE3A67}" type="slidenum">
              <a:rPr lang="en-US" smtClean="0">
                <a:solidFill>
                  <a:srgbClr val="C32D2E">
                    <a:shade val="75000"/>
                  </a:srgbClr>
                </a:solidFill>
              </a:rPr>
              <a:pPr/>
              <a:t>‹#›</a:t>
            </a:fld>
            <a:endParaRPr lang="en-US" dirty="0">
              <a:solidFill>
                <a:srgbClr val="C32D2E">
                  <a:shade val="75000"/>
                </a:srgbClr>
              </a:solidFill>
            </a:endParaRPr>
          </a:p>
        </p:txBody>
      </p:sp>
    </p:spTree>
    <p:extLst>
      <p:ext uri="{BB962C8B-B14F-4D97-AF65-F5344CB8AC3E}">
        <p14:creationId xmlns:p14="http://schemas.microsoft.com/office/powerpoint/2010/main" val="4290628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Rectangle 4"/>
          <p:cNvSpPr>
            <a:spLocks noChangeArrowheads="1"/>
          </p:cNvSpPr>
          <p:nvPr/>
        </p:nvSpPr>
        <p:spPr bwMode="auto">
          <a:xfrm>
            <a:off x="146304" y="6391658"/>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 name="Date Placeholder 1"/>
          <p:cNvSpPr>
            <a:spLocks noGrp="1"/>
          </p:cNvSpPr>
          <p:nvPr>
            <p:ph type="dt" sz="half" idx="10"/>
          </p:nvPr>
        </p:nvSpPr>
        <p:spPr/>
        <p:txBody>
          <a:bodyPr/>
          <a:lstStyle/>
          <a:p>
            <a:fld id="{ACCE613D-F698-4E09-9822-E1D8967E1A43}" type="datetimeFigureOut">
              <a:rPr lang="en-US" smtClean="0"/>
              <a:pPr/>
              <a:t>4/11/2016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F878B2DA-20AB-4314-A237-7D92D3CE3A67}" type="slidenum">
              <a:rPr lang="en-US" smtClean="0"/>
              <a:pPr/>
              <a:t>‹#›</a:t>
            </a:fld>
            <a:endParaRPr lang="en-US" dirty="0"/>
          </a:p>
        </p:txBody>
      </p:sp>
    </p:spTree>
    <p:extLst>
      <p:ext uri="{BB962C8B-B14F-4D97-AF65-F5344CB8AC3E}">
        <p14:creationId xmlns:p14="http://schemas.microsoft.com/office/powerpoint/2010/main" val="1025476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2"/>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371600" y="312740"/>
            <a:ext cx="457200" cy="441325"/>
          </a:xfrm>
        </p:spPr>
        <p:txBody>
          <a:bodyPr/>
          <a:lstStyle>
            <a:lvl1pPr>
              <a:defRPr>
                <a:solidFill>
                  <a:schemeClr val="accent3">
                    <a:shade val="75000"/>
                  </a:schemeClr>
                </a:solidFill>
              </a:defRPr>
            </a:lvl1pPr>
          </a:lstStyle>
          <a:p>
            <a:fld id="{F878B2DA-20AB-4314-A237-7D92D3CE3A67}" type="slidenum">
              <a:rPr lang="en-US" smtClean="0">
                <a:solidFill>
                  <a:srgbClr val="C32D2E">
                    <a:shade val="75000"/>
                  </a:srgbClr>
                </a:solidFill>
              </a:rPr>
              <a:pPr/>
              <a:t>‹#›</a:t>
            </a:fld>
            <a:endParaRPr lang="en-US" dirty="0">
              <a:solidFill>
                <a:srgbClr val="C32D2E">
                  <a:shade val="75000"/>
                </a:srgbClr>
              </a:solidFill>
            </a:endParaRPr>
          </a:p>
        </p:txBody>
      </p:sp>
      <p:sp>
        <p:nvSpPr>
          <p:cNvPr id="21" name="Rectangle 20"/>
          <p:cNvSpPr>
            <a:spLocks noChangeArrowheads="1"/>
          </p:cNvSpPr>
          <p:nvPr/>
        </p:nvSpPr>
        <p:spPr bwMode="auto">
          <a:xfrm>
            <a:off x="149352" y="6388387"/>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p:txBody>
          <a:bodyPr/>
          <a:lstStyle/>
          <a:p>
            <a:fld id="{ACCE613D-F698-4E09-9822-E1D8967E1A43}" type="datetimeFigureOut">
              <a:rPr lang="en-US" smtClean="0"/>
              <a:pPr/>
              <a:t>4/11/2016</a:t>
            </a:fld>
            <a:endParaRPr lang="en-US" dirty="0"/>
          </a:p>
        </p:txBody>
      </p:sp>
      <p:sp>
        <p:nvSpPr>
          <p:cNvPr id="6" name="Footer Placeholder 5"/>
          <p:cNvSpPr>
            <a:spLocks noGrp="1"/>
          </p:cNvSpPr>
          <p:nvPr>
            <p:ph type="ftr" sz="quarter" idx="11"/>
          </p:nvPr>
        </p:nvSpPr>
        <p:spPr>
          <a:xfrm>
            <a:off x="301752" y="6410848"/>
            <a:ext cx="3383280" cy="365760"/>
          </a:xfrm>
        </p:spPr>
        <p:txBody>
          <a:bodyPr/>
          <a:lstStyle/>
          <a:p>
            <a:endParaRPr lang="en-US" dirty="0"/>
          </a:p>
        </p:txBody>
      </p:sp>
    </p:spTree>
    <p:extLst>
      <p:ext uri="{BB962C8B-B14F-4D97-AF65-F5344CB8AC3E}">
        <p14:creationId xmlns:p14="http://schemas.microsoft.com/office/powerpoint/2010/main" val="1402269573"/>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371600" y="312740"/>
            <a:ext cx="457200" cy="441325"/>
          </a:xfrm>
        </p:spPr>
        <p:txBody>
          <a:bodyPr/>
          <a:lstStyle/>
          <a:p>
            <a:fld id="{F878B2DA-20AB-4314-A237-7D92D3CE3A67}" type="slidenum">
              <a:rPr lang="en-US" smtClean="0">
                <a:solidFill>
                  <a:srgbClr val="C32D2E">
                    <a:shade val="75000"/>
                  </a:srgbClr>
                </a:solidFill>
              </a:rPr>
              <a:pPr/>
              <a:t>‹#›</a:t>
            </a:fld>
            <a:endParaRPr lang="en-US" dirty="0">
              <a:solidFill>
                <a:srgbClr val="C32D2E">
                  <a:shade val="75000"/>
                </a:srgbClr>
              </a:solidFill>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7"/>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a:xfrm>
            <a:off x="5788152" y="6404984"/>
            <a:ext cx="3044952" cy="365760"/>
          </a:xfrm>
        </p:spPr>
        <p:txBody>
          <a:bodyPr/>
          <a:lstStyle/>
          <a:p>
            <a:fld id="{ACCE613D-F698-4E09-9822-E1D8967E1A43}" type="datetimeFigureOut">
              <a:rPr lang="en-US" smtClean="0"/>
              <a:pPr/>
              <a:t>4/11/2016</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lang="en-US" dirty="0"/>
          </a:p>
        </p:txBody>
      </p:sp>
    </p:spTree>
    <p:extLst>
      <p:ext uri="{BB962C8B-B14F-4D97-AF65-F5344CB8AC3E}">
        <p14:creationId xmlns:p14="http://schemas.microsoft.com/office/powerpoint/2010/main" val="3621245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2"/>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auto">
          <a:xfrm>
            <a:off x="149352" y="6388387"/>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ACCE613D-F698-4E09-9822-E1D8967E1A43}" type="datetimeFigureOut">
              <a:rPr lang="en-US" smtClean="0"/>
              <a:pPr/>
              <a:t>4/11/2016</a:t>
            </a:fld>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3" name="Slide Number Placeholder 22"/>
          <p:cNvSpPr>
            <a:spLocks noGrp="1"/>
          </p:cNvSpPr>
          <p:nvPr>
            <p:ph type="sldNum" sz="quarter" idx="4"/>
          </p:nvPr>
        </p:nvSpPr>
        <p:spPr>
          <a:xfrm>
            <a:off x="4343400" y="1040176"/>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F878B2DA-20AB-4314-A237-7D92D3CE3A67}" type="slidenum">
              <a:rPr lang="en-US" smtClean="0">
                <a:solidFill>
                  <a:srgbClr val="C32D2E">
                    <a:shade val="75000"/>
                  </a:srgbClr>
                </a:solidFill>
              </a:rPr>
              <a:pPr/>
              <a:t>‹#›</a:t>
            </a:fld>
            <a:endParaRPr lang="en-US" dirty="0">
              <a:solidFill>
                <a:srgbClr val="C32D2E">
                  <a:shade val="75000"/>
                </a:srgb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extLst>
      <p:ext uri="{BB962C8B-B14F-4D97-AF65-F5344CB8AC3E}">
        <p14:creationId xmlns:p14="http://schemas.microsoft.com/office/powerpoint/2010/main" val="42765126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tags" Target="../tags/tag2.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normAutofit/>
          </a:bodyPr>
          <a:lstStyle/>
          <a:p>
            <a:r>
              <a:rPr lang="en-US" sz="3200" dirty="0" smtClean="0"/>
              <a:t>Reliability</a:t>
            </a:r>
            <a:r>
              <a:rPr lang="en-US" sz="3200" dirty="0"/>
              <a:t> </a:t>
            </a:r>
            <a:r>
              <a:rPr lang="en-US" sz="3200" dirty="0" smtClean="0"/>
              <a:t>and Validity</a:t>
            </a:r>
            <a:r>
              <a:rPr lang="en-US" sz="3200" dirty="0"/>
              <a:t/>
            </a:r>
            <a:br>
              <a:rPr lang="en-US" sz="3200" dirty="0"/>
            </a:br>
            <a:endParaRPr lang="en-US" sz="3200" dirty="0"/>
          </a:p>
        </p:txBody>
      </p:sp>
      <p:sp>
        <p:nvSpPr>
          <p:cNvPr id="4" name="Subtitle 3"/>
          <p:cNvSpPr>
            <a:spLocks noGrp="1"/>
          </p:cNvSpPr>
          <p:nvPr>
            <p:ph type="subTitle" idx="1"/>
          </p:nvPr>
        </p:nvSpPr>
        <p:spPr/>
        <p:txBody>
          <a:bodyPr/>
          <a:lstStyle/>
          <a:p>
            <a:r>
              <a:rPr lang="en-US" dirty="0" err="1" smtClean="0"/>
              <a:t>Ch</a:t>
            </a:r>
            <a:r>
              <a:rPr lang="en-US" dirty="0" smtClean="0"/>
              <a:t> 6-7 in textbook</a:t>
            </a:r>
            <a:endParaRPr lang="en-US" dirty="0"/>
          </a:p>
        </p:txBody>
      </p:sp>
      <p:pic>
        <p:nvPicPr>
          <p:cNvPr id="5" name="Picture 6" descr="C:\Documents and Settings\Computer\Local Settings\Temporary Internet Files\Content.IE5\0P51NMA1\MC90031265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90887" y="3565490"/>
            <a:ext cx="2562225"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857451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ext Box 4"/>
          <p:cNvSpPr txBox="1">
            <a:spLocks noChangeArrowheads="1"/>
          </p:cNvSpPr>
          <p:nvPr/>
        </p:nvSpPr>
        <p:spPr bwMode="auto">
          <a:xfrm>
            <a:off x="2405189" y="1559169"/>
            <a:ext cx="4327525"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spcBef>
                <a:spcPct val="20000"/>
              </a:spcBef>
              <a:buFont typeface="Monotype Sorts" pitchFamily="2" charset="2"/>
              <a:buChar char="b"/>
              <a:defRPr kumimoji="1" sz="3200">
                <a:solidFill>
                  <a:schemeClr val="tx1"/>
                </a:solidFill>
                <a:latin typeface="Times New Roman" panose="02020603050405020304" pitchFamily="18" charset="0"/>
              </a:defRPr>
            </a:lvl1pPr>
            <a:lvl2pPr marL="742950" indent="-285750">
              <a:spcBef>
                <a:spcPct val="20000"/>
              </a:spcBef>
              <a:buFont typeface="Monotype Sorts" pitchFamily="2" charset="2"/>
              <a:buChar char="b"/>
              <a:defRPr kumimoji="1" sz="2800">
                <a:solidFill>
                  <a:schemeClr val="tx1"/>
                </a:solidFill>
                <a:latin typeface="Times New Roman" panose="02020603050405020304" pitchFamily="18" charset="0"/>
              </a:defRPr>
            </a:lvl2pPr>
            <a:lvl3pPr marL="1143000" indent="-228600">
              <a:spcBef>
                <a:spcPct val="20000"/>
              </a:spcBef>
              <a:buFont typeface="Monotype Sorts" pitchFamily="2" charset="2"/>
              <a:buChar char="b"/>
              <a:defRPr kumimoji="1" sz="2400">
                <a:solidFill>
                  <a:schemeClr val="tx1"/>
                </a:solidFill>
                <a:latin typeface="Times New Roman" panose="02020603050405020304" pitchFamily="18" charset="0"/>
              </a:defRPr>
            </a:lvl3pPr>
            <a:lvl4pPr marL="1600200" indent="-228600">
              <a:spcBef>
                <a:spcPct val="20000"/>
              </a:spcBef>
              <a:buFont typeface="Monotype Sorts" pitchFamily="2" charset="2"/>
              <a:buChar char="b"/>
              <a:defRPr kumimoji="1" sz="2000">
                <a:solidFill>
                  <a:schemeClr val="tx1"/>
                </a:solidFill>
                <a:latin typeface="Times New Roman" panose="02020603050405020304" pitchFamily="18" charset="0"/>
              </a:defRPr>
            </a:lvl4pPr>
            <a:lvl5pPr marL="2057400" indent="-228600">
              <a:spcBef>
                <a:spcPct val="20000"/>
              </a:spcBef>
              <a:buFont typeface="Monotype Sorts" pitchFamily="2" charset="2"/>
              <a:buChar char="b"/>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Monotype Sorts" pitchFamily="2" charset="2"/>
              <a:buChar char="b"/>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Monotype Sorts" pitchFamily="2" charset="2"/>
              <a:buChar char="b"/>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Monotype Sorts" pitchFamily="2" charset="2"/>
              <a:buChar char="b"/>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Monotype Sorts" pitchFamily="2" charset="2"/>
              <a:buChar char="b"/>
              <a:defRPr kumimoji="1" sz="2000">
                <a:solidFill>
                  <a:schemeClr val="tx1"/>
                </a:solidFill>
                <a:latin typeface="Times New Roman" panose="02020603050405020304" pitchFamily="18" charset="0"/>
              </a:defRPr>
            </a:lvl9pPr>
          </a:lstStyle>
          <a:p>
            <a:pPr>
              <a:spcBef>
                <a:spcPct val="0"/>
              </a:spcBef>
              <a:buFontTx/>
              <a:buNone/>
            </a:pPr>
            <a:r>
              <a:rPr kumimoji="0" lang="en-US" altLang="en-US" sz="2000" dirty="0"/>
              <a:t>Subject	          Trial 1	         Trial 2</a:t>
            </a:r>
          </a:p>
          <a:p>
            <a:pPr>
              <a:spcBef>
                <a:spcPct val="0"/>
              </a:spcBef>
              <a:buFontTx/>
              <a:buNone/>
            </a:pPr>
            <a:r>
              <a:rPr kumimoji="0" lang="en-US" altLang="en-US" sz="2000" dirty="0"/>
              <a:t>1		45		49</a:t>
            </a:r>
          </a:p>
          <a:p>
            <a:pPr>
              <a:spcBef>
                <a:spcPct val="0"/>
              </a:spcBef>
              <a:buFontTx/>
              <a:buNone/>
            </a:pPr>
            <a:r>
              <a:rPr kumimoji="0" lang="en-US" altLang="en-US" sz="2000" dirty="0"/>
              <a:t>2		38		36</a:t>
            </a:r>
          </a:p>
          <a:p>
            <a:pPr>
              <a:spcBef>
                <a:spcPct val="0"/>
              </a:spcBef>
              <a:buFontTx/>
              <a:buNone/>
            </a:pPr>
            <a:r>
              <a:rPr kumimoji="0" lang="en-US" altLang="en-US" sz="2000" dirty="0"/>
              <a:t>3		54		50</a:t>
            </a:r>
          </a:p>
          <a:p>
            <a:pPr>
              <a:spcBef>
                <a:spcPct val="0"/>
              </a:spcBef>
              <a:buFontTx/>
              <a:buNone/>
            </a:pPr>
            <a:r>
              <a:rPr kumimoji="0" lang="en-US" altLang="en-US" sz="2000" dirty="0"/>
              <a:t>4		38		38</a:t>
            </a:r>
          </a:p>
          <a:p>
            <a:pPr>
              <a:spcBef>
                <a:spcPct val="0"/>
              </a:spcBef>
              <a:buFontTx/>
              <a:buNone/>
            </a:pPr>
            <a:r>
              <a:rPr kumimoji="0" lang="en-US" altLang="en-US" sz="2000" dirty="0"/>
              <a:t>5		47		49</a:t>
            </a:r>
          </a:p>
          <a:p>
            <a:pPr>
              <a:spcBef>
                <a:spcPct val="0"/>
              </a:spcBef>
              <a:buFontTx/>
              <a:buNone/>
            </a:pPr>
            <a:r>
              <a:rPr kumimoji="0" lang="en-US" altLang="en-US" sz="2000" dirty="0"/>
              <a:t>6		39		38</a:t>
            </a:r>
          </a:p>
          <a:p>
            <a:pPr>
              <a:spcBef>
                <a:spcPct val="0"/>
              </a:spcBef>
              <a:buFontTx/>
              <a:buNone/>
            </a:pPr>
            <a:r>
              <a:rPr kumimoji="0" lang="en-US" altLang="en-US" sz="2000" dirty="0"/>
              <a:t>7		39		43</a:t>
            </a:r>
          </a:p>
          <a:p>
            <a:pPr>
              <a:spcBef>
                <a:spcPct val="0"/>
              </a:spcBef>
              <a:buFontTx/>
              <a:buNone/>
            </a:pPr>
            <a:r>
              <a:rPr kumimoji="0" lang="en-US" altLang="en-US" sz="2000" dirty="0"/>
              <a:t>8		42		43</a:t>
            </a:r>
          </a:p>
          <a:p>
            <a:pPr>
              <a:spcBef>
                <a:spcPct val="0"/>
              </a:spcBef>
              <a:buFontTx/>
              <a:buNone/>
            </a:pPr>
            <a:r>
              <a:rPr kumimoji="0" lang="en-US" altLang="en-US" sz="2000" dirty="0"/>
              <a:t>9		29		30</a:t>
            </a:r>
          </a:p>
          <a:p>
            <a:pPr>
              <a:spcBef>
                <a:spcPct val="0"/>
              </a:spcBef>
              <a:buFontTx/>
              <a:buNone/>
            </a:pPr>
            <a:r>
              <a:rPr kumimoji="0" lang="en-US" altLang="en-US" sz="2000" dirty="0"/>
              <a:t>10		42		42</a:t>
            </a:r>
          </a:p>
          <a:p>
            <a:pPr>
              <a:spcBef>
                <a:spcPct val="0"/>
              </a:spcBef>
              <a:buFontTx/>
              <a:buNone/>
            </a:pPr>
            <a:r>
              <a:rPr kumimoji="0" lang="en-US" altLang="en-US" sz="2000" dirty="0"/>
              <a:t>Sum (</a:t>
            </a:r>
            <a:r>
              <a:rPr kumimoji="0" lang="en-US" altLang="en-US" sz="2000" dirty="0">
                <a:latin typeface="Symbol" panose="05050102010706020507" pitchFamily="18" charset="2"/>
              </a:rPr>
              <a:t>S</a:t>
            </a:r>
            <a:r>
              <a:rPr kumimoji="0" lang="en-US" altLang="en-US" sz="2000" dirty="0"/>
              <a:t>) 	413		418</a:t>
            </a:r>
          </a:p>
          <a:p>
            <a:pPr>
              <a:spcBef>
                <a:spcPct val="0"/>
              </a:spcBef>
              <a:buFontTx/>
              <a:buNone/>
            </a:pPr>
            <a:r>
              <a:rPr kumimoji="0" lang="en-US" altLang="en-US" sz="2000" dirty="0"/>
              <a:t>Mean (</a:t>
            </a:r>
            <a:r>
              <a:rPr kumimoji="0" lang="en-US" altLang="en-US" sz="2000" i="1" dirty="0"/>
              <a:t>M</a:t>
            </a:r>
            <a:r>
              <a:rPr kumimoji="0" lang="en-US" altLang="en-US" sz="2000" dirty="0"/>
              <a:t>)	41.3		41.8</a:t>
            </a:r>
          </a:p>
          <a:p>
            <a:pPr>
              <a:spcBef>
                <a:spcPct val="0"/>
              </a:spcBef>
              <a:buFontTx/>
              <a:buNone/>
            </a:pPr>
            <a:r>
              <a:rPr kumimoji="0" lang="en-US" altLang="en-US" sz="2000" dirty="0"/>
              <a:t>Std. Dev (</a:t>
            </a:r>
            <a:r>
              <a:rPr kumimoji="0" lang="en-US" altLang="en-US" sz="2000" i="1" dirty="0"/>
              <a:t>s</a:t>
            </a:r>
            <a:r>
              <a:rPr kumimoji="0" lang="en-US" altLang="en-US" sz="2000" dirty="0"/>
              <a:t>)	6.6		6.5</a:t>
            </a:r>
          </a:p>
          <a:p>
            <a:pPr>
              <a:spcBef>
                <a:spcPct val="0"/>
              </a:spcBef>
              <a:buFontTx/>
              <a:buNone/>
            </a:pPr>
            <a:r>
              <a:rPr kumimoji="0" lang="en-US" altLang="en-US" sz="2000" dirty="0"/>
              <a:t>Variance (</a:t>
            </a:r>
            <a:r>
              <a:rPr kumimoji="0" lang="en-US" altLang="en-US" sz="2000" i="1" dirty="0"/>
              <a:t>s</a:t>
            </a:r>
            <a:r>
              <a:rPr kumimoji="0" lang="en-US" altLang="en-US" sz="2000" baseline="30000" dirty="0"/>
              <a:t>2</a:t>
            </a:r>
            <a:r>
              <a:rPr kumimoji="0" lang="en-US" altLang="en-US" sz="2000" dirty="0"/>
              <a:t>) 	43.6		41.7</a:t>
            </a:r>
          </a:p>
        </p:txBody>
      </p:sp>
      <p:sp>
        <p:nvSpPr>
          <p:cNvPr id="11268" name="Text Box 5"/>
          <p:cNvSpPr txBox="1">
            <a:spLocks noChangeArrowheads="1"/>
          </p:cNvSpPr>
          <p:nvPr/>
        </p:nvSpPr>
        <p:spPr bwMode="auto">
          <a:xfrm>
            <a:off x="6934200" y="5791200"/>
            <a:ext cx="19685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spcBef>
                <a:spcPct val="20000"/>
              </a:spcBef>
              <a:buFont typeface="Monotype Sorts" pitchFamily="2" charset="2"/>
              <a:buChar char="b"/>
              <a:defRPr kumimoji="1" sz="3200">
                <a:solidFill>
                  <a:schemeClr val="tx1"/>
                </a:solidFill>
                <a:latin typeface="Times New Roman" panose="02020603050405020304" pitchFamily="18" charset="0"/>
              </a:defRPr>
            </a:lvl1pPr>
            <a:lvl2pPr marL="742950" indent="-285750">
              <a:spcBef>
                <a:spcPct val="20000"/>
              </a:spcBef>
              <a:buFont typeface="Monotype Sorts" pitchFamily="2" charset="2"/>
              <a:buChar char="b"/>
              <a:defRPr kumimoji="1" sz="2800">
                <a:solidFill>
                  <a:schemeClr val="tx1"/>
                </a:solidFill>
                <a:latin typeface="Times New Roman" panose="02020603050405020304" pitchFamily="18" charset="0"/>
              </a:defRPr>
            </a:lvl2pPr>
            <a:lvl3pPr marL="1143000" indent="-228600">
              <a:spcBef>
                <a:spcPct val="20000"/>
              </a:spcBef>
              <a:buFont typeface="Monotype Sorts" pitchFamily="2" charset="2"/>
              <a:buChar char="b"/>
              <a:defRPr kumimoji="1" sz="2400">
                <a:solidFill>
                  <a:schemeClr val="tx1"/>
                </a:solidFill>
                <a:latin typeface="Times New Roman" panose="02020603050405020304" pitchFamily="18" charset="0"/>
              </a:defRPr>
            </a:lvl3pPr>
            <a:lvl4pPr marL="1600200" indent="-228600">
              <a:spcBef>
                <a:spcPct val="20000"/>
              </a:spcBef>
              <a:buFont typeface="Monotype Sorts" pitchFamily="2" charset="2"/>
              <a:buChar char="b"/>
              <a:defRPr kumimoji="1" sz="2000">
                <a:solidFill>
                  <a:schemeClr val="tx1"/>
                </a:solidFill>
                <a:latin typeface="Times New Roman" panose="02020603050405020304" pitchFamily="18" charset="0"/>
              </a:defRPr>
            </a:lvl4pPr>
            <a:lvl5pPr marL="2057400" indent="-228600">
              <a:spcBef>
                <a:spcPct val="20000"/>
              </a:spcBef>
              <a:buFont typeface="Monotype Sorts" pitchFamily="2" charset="2"/>
              <a:buChar char="b"/>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Monotype Sorts" pitchFamily="2" charset="2"/>
              <a:buChar char="b"/>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Monotype Sorts" pitchFamily="2" charset="2"/>
              <a:buChar char="b"/>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Monotype Sorts" pitchFamily="2" charset="2"/>
              <a:buChar char="b"/>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Monotype Sorts" pitchFamily="2" charset="2"/>
              <a:buChar char="b"/>
              <a:defRPr kumimoji="1" sz="2000">
                <a:solidFill>
                  <a:schemeClr val="tx1"/>
                </a:solidFill>
                <a:latin typeface="Times New Roman" panose="02020603050405020304" pitchFamily="18" charset="0"/>
              </a:defRPr>
            </a:lvl9pPr>
          </a:lstStyle>
          <a:p>
            <a:pPr>
              <a:spcBef>
                <a:spcPct val="0"/>
              </a:spcBef>
              <a:buFontTx/>
              <a:buNone/>
            </a:pPr>
            <a:r>
              <a:rPr kumimoji="0" lang="en-US" altLang="en-US"/>
              <a:t>r</a:t>
            </a:r>
            <a:r>
              <a:rPr kumimoji="0" lang="en-US" altLang="en-US" baseline="-25000"/>
              <a:t>xx’</a:t>
            </a:r>
            <a:r>
              <a:rPr kumimoji="0" lang="en-US" altLang="en-US"/>
              <a:t>  = .927</a:t>
            </a:r>
            <a:endParaRPr kumimoji="0" lang="en-US" altLang="en-US" sz="4000"/>
          </a:p>
        </p:txBody>
      </p:sp>
      <p:sp>
        <p:nvSpPr>
          <p:cNvPr id="2" name="Title 1"/>
          <p:cNvSpPr>
            <a:spLocks noGrp="1"/>
          </p:cNvSpPr>
          <p:nvPr>
            <p:ph type="title"/>
          </p:nvPr>
        </p:nvSpPr>
        <p:spPr/>
        <p:txBody>
          <a:bodyPr>
            <a:normAutofit/>
          </a:bodyPr>
          <a:lstStyle/>
          <a:p>
            <a:r>
              <a:rPr lang="en-US" dirty="0" smtClean="0"/>
              <a:t>Sit-up Performance for 10 Subjects </a:t>
            </a:r>
            <a:r>
              <a:rPr lang="en-US" sz="2400" dirty="0" smtClean="0"/>
              <a:t>(Table 6.2)</a:t>
            </a:r>
            <a:endParaRPr lang="en-US" dirty="0"/>
          </a:p>
        </p:txBody>
      </p:sp>
    </p:spTree>
    <p:custDataLst>
      <p:tags r:id="rId1"/>
    </p:custDataLst>
    <p:extLst>
      <p:ext uri="{BB962C8B-B14F-4D97-AF65-F5344CB8AC3E}">
        <p14:creationId xmlns:p14="http://schemas.microsoft.com/office/powerpoint/2010/main" val="12660201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1272" y="378623"/>
            <a:ext cx="8534400" cy="758952"/>
          </a:xfrm>
        </p:spPr>
        <p:txBody>
          <a:bodyPr>
            <a:normAutofit fontScale="90000"/>
          </a:bodyPr>
          <a:lstStyle/>
          <a:p>
            <a:r>
              <a:rPr lang="en-US" dirty="0" smtClean="0"/>
              <a:t>Using Interclass vs. </a:t>
            </a:r>
            <a:r>
              <a:rPr lang="en-US" dirty="0" err="1" smtClean="0"/>
              <a:t>Intraclass</a:t>
            </a:r>
            <a:r>
              <a:rPr lang="en-US" dirty="0" smtClean="0"/>
              <a:t/>
            </a:r>
            <a:br>
              <a:rPr lang="en-US" dirty="0" smtClean="0"/>
            </a:br>
            <a:r>
              <a:rPr lang="en-US" dirty="0" smtClean="0"/>
              <a:t>Hypothetical scenarios…</a:t>
            </a:r>
            <a:endParaRPr lang="en-US" dirty="0"/>
          </a:p>
        </p:txBody>
      </p:sp>
      <p:sp>
        <p:nvSpPr>
          <p:cNvPr id="3" name="Content Placeholder 2"/>
          <p:cNvSpPr>
            <a:spLocks noGrp="1"/>
          </p:cNvSpPr>
          <p:nvPr>
            <p:ph sz="quarter" idx="1"/>
          </p:nvPr>
        </p:nvSpPr>
        <p:spPr/>
        <p:txBody>
          <a:bodyPr/>
          <a:lstStyle/>
          <a:p>
            <a:endParaRPr lang="en-US" dirty="0"/>
          </a:p>
        </p:txBody>
      </p:sp>
      <p:graphicFrame>
        <p:nvGraphicFramePr>
          <p:cNvPr id="6" name="Chart 5"/>
          <p:cNvGraphicFramePr>
            <a:graphicFrameLocks/>
          </p:cNvGraphicFramePr>
          <p:nvPr>
            <p:extLst>
              <p:ext uri="{D42A27DB-BD31-4B8C-83A1-F6EECF244321}">
                <p14:modId xmlns:p14="http://schemas.microsoft.com/office/powerpoint/2010/main" val="592197696"/>
              </p:ext>
            </p:extLst>
          </p:nvPr>
        </p:nvGraphicFramePr>
        <p:xfrm>
          <a:off x="4783015" y="3677698"/>
          <a:ext cx="4244357" cy="272531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a:graphicFrameLocks/>
          </p:cNvGraphicFramePr>
          <p:nvPr>
            <p:extLst>
              <p:ext uri="{D42A27DB-BD31-4B8C-83A1-F6EECF244321}">
                <p14:modId xmlns:p14="http://schemas.microsoft.com/office/powerpoint/2010/main" val="2595507160"/>
              </p:ext>
            </p:extLst>
          </p:nvPr>
        </p:nvGraphicFramePr>
        <p:xfrm>
          <a:off x="80052" y="1484846"/>
          <a:ext cx="4572000" cy="2743200"/>
        </p:xfrm>
        <a:graphic>
          <a:graphicData uri="http://schemas.openxmlformats.org/drawingml/2006/chart">
            <c:chart xmlns:c="http://schemas.openxmlformats.org/drawingml/2006/chart" xmlns:r="http://schemas.openxmlformats.org/officeDocument/2006/relationships" r:id="rId3"/>
          </a:graphicData>
        </a:graphic>
      </p:graphicFrame>
      <p:cxnSp>
        <p:nvCxnSpPr>
          <p:cNvPr id="5" name="Straight Connector 4"/>
          <p:cNvCxnSpPr/>
          <p:nvPr/>
        </p:nvCxnSpPr>
        <p:spPr>
          <a:xfrm flipV="1">
            <a:off x="673240" y="1718267"/>
            <a:ext cx="3125037" cy="1678074"/>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783015" y="1656117"/>
            <a:ext cx="3969099" cy="1323439"/>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solidFill>
                  <a:schemeClr val="accent2"/>
                </a:solidFill>
              </a:rPr>
              <a:t>What do you notice about the correlation?</a:t>
            </a:r>
          </a:p>
          <a:p>
            <a:pPr marL="285750" indent="-285750">
              <a:buFont typeface="Arial" panose="020B0604020202020204" pitchFamily="34" charset="0"/>
              <a:buChar char="•"/>
            </a:pPr>
            <a:r>
              <a:rPr lang="en-US" sz="2000" dirty="0" smtClean="0">
                <a:solidFill>
                  <a:schemeClr val="accent2"/>
                </a:solidFill>
              </a:rPr>
              <a:t>What do you notice about the actual values?</a:t>
            </a:r>
            <a:endParaRPr lang="en-US" sz="2000" dirty="0">
              <a:solidFill>
                <a:schemeClr val="accent2"/>
              </a:solidFill>
            </a:endParaRPr>
          </a:p>
        </p:txBody>
      </p:sp>
      <p:sp>
        <p:nvSpPr>
          <p:cNvPr id="13" name="Rectangle 12"/>
          <p:cNvSpPr/>
          <p:nvPr/>
        </p:nvSpPr>
        <p:spPr>
          <a:xfrm>
            <a:off x="4772968" y="3621325"/>
            <a:ext cx="4213908" cy="2773345"/>
          </a:xfrm>
          <a:prstGeom prst="rect">
            <a:avLst/>
          </a:prstGeom>
          <a:solidFill>
            <a:srgbClr val="DFE3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4"/>
          <a:stretch>
            <a:fillRect/>
          </a:stretch>
        </p:blipFill>
        <p:spPr>
          <a:xfrm>
            <a:off x="302088" y="4675234"/>
            <a:ext cx="2914650" cy="1571625"/>
          </a:xfrm>
          <a:prstGeom prst="rect">
            <a:avLst/>
          </a:prstGeom>
        </p:spPr>
      </p:pic>
    </p:spTree>
    <p:extLst>
      <p:ext uri="{BB962C8B-B14F-4D97-AF65-F5344CB8AC3E}">
        <p14:creationId xmlns:p14="http://schemas.microsoft.com/office/powerpoint/2010/main" val="3116018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hidden"/>
                                      </p:to>
                                    </p:set>
                                  </p:childTnLst>
                                </p:cTn>
                              </p:par>
                              <p:par>
                                <p:cTn id="13" presetID="1" presetClass="entr" presetSubtype="0"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Int</a:t>
            </a:r>
            <a:r>
              <a:rPr lang="en-US" b="1" dirty="0" err="1" smtClean="0">
                <a:effectLst>
                  <a:outerShdw blurRad="38100" dist="38100" dir="2700000" algn="tl">
                    <a:srgbClr val="000000">
                      <a:alpha val="43137"/>
                    </a:srgbClr>
                  </a:outerShdw>
                </a:effectLst>
              </a:rPr>
              <a:t>ra</a:t>
            </a:r>
            <a:r>
              <a:rPr lang="en-US" dirty="0" err="1" smtClean="0"/>
              <a:t>class</a:t>
            </a:r>
            <a:r>
              <a:rPr lang="en-US" dirty="0" smtClean="0"/>
              <a:t> Correlation (ANOVA model)</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sz="quarter" idx="1"/>
              </p:nvPr>
            </p:nvSpPr>
            <p:spPr>
              <a:xfrm>
                <a:off x="301752" y="1678074"/>
                <a:ext cx="8503920" cy="4420973"/>
              </a:xfrm>
            </p:spPr>
            <p:txBody>
              <a:bodyPr/>
              <a:lstStyle/>
              <a:p>
                <a:r>
                  <a:rPr lang="en-US" dirty="0" smtClean="0"/>
                  <a:t>Use when you want to correlate </a:t>
                </a:r>
                <a:r>
                  <a:rPr lang="en-US" dirty="0"/>
                  <a:t>the same variable two or more </a:t>
                </a:r>
                <a:r>
                  <a:rPr lang="en-US" dirty="0" smtClean="0"/>
                  <a:t>times</a:t>
                </a:r>
              </a:p>
              <a:p>
                <a:r>
                  <a:rPr lang="en-US" dirty="0" smtClean="0"/>
                  <a:t>Uses ANOVA (testing for differences between trials) to get a reliability coefficient </a:t>
                </a:r>
              </a:p>
              <a:p>
                <a:pPr lvl="1"/>
                <a:r>
                  <a:rPr lang="en-US" dirty="0" smtClean="0"/>
                  <a:t>Many different types of methods here…Cronbach’s </a:t>
                </a:r>
                <a:r>
                  <a:rPr lang="en-US" b="1" dirty="0" smtClean="0"/>
                  <a:t>alpha coefficient</a:t>
                </a:r>
                <a:r>
                  <a:rPr lang="en-US" dirty="0" smtClean="0"/>
                  <a:t> is common/versatile</a:t>
                </a:r>
              </a:p>
              <a:p>
                <a:pPr lvl="2"/>
                <a:r>
                  <a:rPr lang="en-US" dirty="0" smtClean="0"/>
                  <a:t>Theoretically, alpha coefficient = 1 - </a:t>
                </a:r>
                <a14:m>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𝐸𝑟𝑟𝑜𝑟</m:t>
                        </m:r>
                        <m:r>
                          <a:rPr lang="en-US" b="0" i="1" smtClean="0">
                            <a:latin typeface="Cambria Math" panose="02040503050406030204" pitchFamily="18" charset="0"/>
                          </a:rPr>
                          <m:t> </m:t>
                        </m:r>
                        <m:r>
                          <a:rPr lang="en-US" b="0" i="1" smtClean="0">
                            <a:latin typeface="Cambria Math" panose="02040503050406030204" pitchFamily="18" charset="0"/>
                          </a:rPr>
                          <m:t>𝑣𝑎𝑟𝑖𝑎𝑛𝑐𝑒</m:t>
                        </m:r>
                      </m:num>
                      <m:den>
                        <m:r>
                          <a:rPr lang="en-US" b="0" i="1" smtClean="0">
                            <a:latin typeface="Cambria Math" panose="02040503050406030204" pitchFamily="18" charset="0"/>
                          </a:rPr>
                          <m:t>𝑇𝑜𝑡𝑎𝑙</m:t>
                        </m:r>
                        <m:r>
                          <a:rPr lang="en-US" b="0" i="1" smtClean="0">
                            <a:latin typeface="Cambria Math" panose="02040503050406030204" pitchFamily="18" charset="0"/>
                          </a:rPr>
                          <m:t> </m:t>
                        </m:r>
                        <m:r>
                          <a:rPr lang="en-US" b="0" i="1" smtClean="0">
                            <a:latin typeface="Cambria Math" panose="02040503050406030204" pitchFamily="18" charset="0"/>
                          </a:rPr>
                          <m:t>𝑣𝑎𝑟𝑖𝑎𝑛𝑐𝑒</m:t>
                        </m:r>
                      </m:den>
                    </m:f>
                  </m:oMath>
                </a14:m>
                <a:r>
                  <a:rPr lang="en-US" dirty="0" smtClean="0"/>
                  <a:t> * [</a:t>
                </a:r>
                <a:r>
                  <a:rPr lang="en-US" i="1" dirty="0" smtClean="0"/>
                  <a:t>k</a:t>
                </a:r>
                <a:r>
                  <a:rPr lang="en-US" dirty="0" smtClean="0"/>
                  <a:t>/(</a:t>
                </a:r>
                <a:r>
                  <a:rPr lang="en-US" i="1" dirty="0" smtClean="0"/>
                  <a:t>k</a:t>
                </a:r>
                <a:r>
                  <a:rPr lang="en-US" dirty="0" smtClean="0"/>
                  <a:t>-1)]</a:t>
                </a:r>
              </a:p>
              <a:p>
                <a:pPr lvl="3"/>
                <a:r>
                  <a:rPr lang="en-US" i="1" dirty="0" smtClean="0"/>
                  <a:t>k</a:t>
                </a:r>
                <a:r>
                  <a:rPr lang="en-US" dirty="0" smtClean="0"/>
                  <a:t> = # of trials</a:t>
                </a:r>
                <a:endParaRPr lang="en-US" dirty="0"/>
              </a:p>
              <a:p>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sz="quarter" idx="1"/>
              </p:nvPr>
            </p:nvSpPr>
            <p:spPr>
              <a:xfrm>
                <a:off x="301752" y="1678074"/>
                <a:ext cx="8503920" cy="4420973"/>
              </a:xfrm>
              <a:blipFill rotWithShape="0">
                <a:blip r:embed="rId2"/>
                <a:stretch>
                  <a:fillRect l="-789" t="-1241"/>
                </a:stretch>
              </a:blipFill>
            </p:spPr>
            <p:txBody>
              <a:bodyPr/>
              <a:lstStyle/>
              <a:p>
                <a:r>
                  <a:rPr lang="en-US">
                    <a:noFill/>
                  </a:rPr>
                  <a:t> </a:t>
                </a:r>
              </a:p>
            </p:txBody>
          </p:sp>
        </mc:Fallback>
      </mc:AlternateContent>
      <p:sp>
        <p:nvSpPr>
          <p:cNvPr id="4" name="TextBox 3"/>
          <p:cNvSpPr txBox="1"/>
          <p:nvPr/>
        </p:nvSpPr>
        <p:spPr>
          <a:xfrm>
            <a:off x="4553712" y="5455226"/>
            <a:ext cx="4312227" cy="923330"/>
          </a:xfrm>
          <a:prstGeom prst="rect">
            <a:avLst/>
          </a:prstGeom>
          <a:noFill/>
        </p:spPr>
        <p:txBody>
          <a:bodyPr wrap="square" rtlCol="0">
            <a:spAutoFit/>
          </a:bodyPr>
          <a:lstStyle/>
          <a:p>
            <a:pPr marL="285750" indent="-285750">
              <a:buFont typeface="Arial" panose="020B0604020202020204" pitchFamily="34" charset="0"/>
              <a:buChar char="•"/>
            </a:pPr>
            <a:r>
              <a:rPr lang="en-US" dirty="0" smtClean="0">
                <a:solidFill>
                  <a:schemeClr val="accent5"/>
                </a:solidFill>
              </a:rPr>
              <a:t>So as variation across trials (error variance) goes up?</a:t>
            </a:r>
          </a:p>
          <a:p>
            <a:pPr marL="285750" indent="-285750">
              <a:buFont typeface="Arial" panose="020B0604020202020204" pitchFamily="34" charset="0"/>
              <a:buChar char="•"/>
            </a:pPr>
            <a:r>
              <a:rPr lang="en-US" dirty="0" smtClean="0">
                <a:solidFill>
                  <a:schemeClr val="accent5"/>
                </a:solidFill>
              </a:rPr>
              <a:t>As number of trials goes up?</a:t>
            </a:r>
            <a:endParaRPr lang="en-US" dirty="0">
              <a:solidFill>
                <a:schemeClr val="accent5"/>
              </a:solidFill>
            </a:endParaRPr>
          </a:p>
        </p:txBody>
      </p:sp>
      <p:sp>
        <p:nvSpPr>
          <p:cNvPr id="5" name="TextBox 4"/>
          <p:cNvSpPr txBox="1"/>
          <p:nvPr/>
        </p:nvSpPr>
        <p:spPr>
          <a:xfrm>
            <a:off x="114300" y="5237018"/>
            <a:ext cx="3480955" cy="1477328"/>
          </a:xfrm>
          <a:prstGeom prst="rect">
            <a:avLst/>
          </a:prstGeom>
          <a:solidFill>
            <a:schemeClr val="accent3">
              <a:lumMod val="20000"/>
              <a:lumOff val="80000"/>
            </a:schemeClr>
          </a:solidFill>
        </p:spPr>
        <p:txBody>
          <a:bodyPr wrap="square" rtlCol="0">
            <a:spAutoFit/>
          </a:bodyPr>
          <a:lstStyle/>
          <a:p>
            <a:r>
              <a:rPr lang="en-US" dirty="0" smtClean="0"/>
              <a:t>Note: More complex ANOVA designs can be used in which trial-to-trial, day-to-day, tester-to-tester sources of variance can all be identified!</a:t>
            </a:r>
            <a:endParaRPr lang="en-US" dirty="0"/>
          </a:p>
        </p:txBody>
      </p:sp>
    </p:spTree>
    <p:extLst>
      <p:ext uri="{BB962C8B-B14F-4D97-AF65-F5344CB8AC3E}">
        <p14:creationId xmlns:p14="http://schemas.microsoft.com/office/powerpoint/2010/main" val="417261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Intertester</a:t>
            </a:r>
            <a:r>
              <a:rPr lang="en-US" dirty="0" smtClean="0"/>
              <a:t> Reliability…aka Objectivity</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sz="quarter" idx="1"/>
              </p:nvPr>
            </p:nvSpPr>
            <p:spPr>
              <a:xfrm>
                <a:off x="301751" y="1527048"/>
                <a:ext cx="8759121" cy="4572000"/>
              </a:xfrm>
            </p:spPr>
            <p:txBody>
              <a:bodyPr>
                <a:normAutofit fontScale="92500" lnSpcReduction="10000"/>
              </a:bodyPr>
              <a:lstStyle/>
              <a:p>
                <a:r>
                  <a:rPr lang="en-US" dirty="0" smtClean="0"/>
                  <a:t>Objective vs subjective measures</a:t>
                </a:r>
              </a:p>
              <a:p>
                <a:r>
                  <a:rPr lang="en-US" dirty="0" smtClean="0"/>
                  <a:t>In most research techniques, objective measurements are essential!</a:t>
                </a:r>
              </a:p>
              <a:p>
                <a:r>
                  <a:rPr lang="en-US" dirty="0" smtClean="0"/>
                  <a:t>Yield quantitative scores that are more “visible” and can be statistically handled more easily</a:t>
                </a:r>
              </a:p>
              <a:p>
                <a:r>
                  <a:rPr lang="en-US" dirty="0" smtClean="0"/>
                  <a:t>Use </a:t>
                </a:r>
                <a:r>
                  <a:rPr lang="en-US" dirty="0" err="1" smtClean="0"/>
                  <a:t>intraclass</a:t>
                </a:r>
                <a:r>
                  <a:rPr lang="en-US" dirty="0" smtClean="0"/>
                  <a:t> correlation techniques</a:t>
                </a:r>
              </a:p>
              <a:p>
                <a:r>
                  <a:rPr lang="en-US" dirty="0" smtClean="0"/>
                  <a:t>Still…subject components to many measures</a:t>
                </a:r>
              </a:p>
              <a:p>
                <a:pPr lvl="1"/>
                <a:r>
                  <a:rPr lang="en-US" dirty="0" smtClean="0"/>
                  <a:t>MSNA example</a:t>
                </a:r>
              </a:p>
              <a:p>
                <a:pPr lvl="1"/>
                <a:r>
                  <a:rPr lang="en-US" dirty="0" smtClean="0"/>
                  <a:t>Proper lifting form</a:t>
                </a:r>
              </a:p>
              <a:p>
                <a:pPr lvl="1"/>
                <a:r>
                  <a:rPr lang="en-US" dirty="0" smtClean="0"/>
                  <a:t>Observation </a:t>
                </a:r>
                <a:r>
                  <a:rPr lang="en-US" dirty="0" smtClean="0">
                    <a:sym typeface="Wingdings" panose="05000000000000000000" pitchFamily="2" charset="2"/>
                  </a:rPr>
                  <a:t> </a:t>
                </a:r>
                <a:r>
                  <a:rPr lang="en-US" dirty="0" smtClean="0"/>
                  <a:t>Coding different behaviors</a:t>
                </a:r>
              </a:p>
              <a:p>
                <a:r>
                  <a:rPr lang="en-US" b="1" dirty="0" err="1" smtClean="0"/>
                  <a:t>Interobserver</a:t>
                </a:r>
                <a:r>
                  <a:rPr lang="en-US" b="1" dirty="0" smtClean="0"/>
                  <a:t> agreement</a:t>
                </a:r>
                <a:r>
                  <a:rPr lang="en-US" dirty="0" smtClean="0"/>
                  <a:t>= </a:t>
                </a:r>
                <a14:m>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𝑎𝑔𝑟𝑒𝑒𝑚𝑒𝑛𝑡𝑠</m:t>
                        </m:r>
                      </m:num>
                      <m:den>
                        <m:r>
                          <a:rPr lang="en-US" b="0" i="1" smtClean="0">
                            <a:latin typeface="Cambria Math" panose="02040503050406030204" pitchFamily="18" charset="0"/>
                          </a:rPr>
                          <m:t>𝑎𝑔𝑟𝑒𝑒𝑚𝑒𝑛𝑡𝑠</m:t>
                        </m:r>
                        <m:r>
                          <a:rPr lang="en-US" b="0" i="1" smtClean="0">
                            <a:latin typeface="Cambria Math" panose="02040503050406030204" pitchFamily="18" charset="0"/>
                          </a:rPr>
                          <m:t>+</m:t>
                        </m:r>
                        <m:r>
                          <a:rPr lang="en-US" b="0" i="1" smtClean="0">
                            <a:latin typeface="Cambria Math" panose="02040503050406030204" pitchFamily="18" charset="0"/>
                          </a:rPr>
                          <m:t>𝑑𝑖𝑠𝑎𝑔𝑟𝑒𝑒𝑚𝑒𝑛𝑡𝑠</m:t>
                        </m:r>
                      </m:den>
                    </m:f>
                  </m:oMath>
                </a14:m>
                <a:endParaRPr lang="en-US" b="1" dirty="0"/>
              </a:p>
            </p:txBody>
          </p:sp>
        </mc:Choice>
        <mc:Fallback>
          <p:sp>
            <p:nvSpPr>
              <p:cNvPr id="3" name="Content Placeholder 2"/>
              <p:cNvSpPr>
                <a:spLocks noGrp="1" noRot="1" noChangeAspect="1" noMove="1" noResize="1" noEditPoints="1" noAdjustHandles="1" noChangeArrowheads="1" noChangeShapeType="1" noTextEdit="1"/>
              </p:cNvSpPr>
              <p:nvPr>
                <p:ph sz="quarter" idx="1"/>
              </p:nvPr>
            </p:nvSpPr>
            <p:spPr>
              <a:xfrm>
                <a:off x="301751" y="1527048"/>
                <a:ext cx="8759121" cy="4572000"/>
              </a:xfrm>
              <a:blipFill rotWithShape="0">
                <a:blip r:embed="rId2"/>
                <a:stretch>
                  <a:fillRect l="-557" t="-2000" r="-1253"/>
                </a:stretch>
              </a:blipFill>
            </p:spPr>
            <p:txBody>
              <a:bodyPr/>
              <a:lstStyle/>
              <a:p>
                <a:r>
                  <a:rPr lang="en-US">
                    <a:noFill/>
                  </a:rPr>
                  <a:t> </a:t>
                </a:r>
              </a:p>
            </p:txBody>
          </p:sp>
        </mc:Fallback>
      </mc:AlternateContent>
      <p:pic>
        <p:nvPicPr>
          <p:cNvPr id="1026" name="Picture 2" descr="http://dkqlgfb5sk2dk.cloudfront.net/content/ajpregu/309/11/R1380/F2.larg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39347" y="228600"/>
            <a:ext cx="6691746" cy="64930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5650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subTnLst>
                                    <p:set>
                                      <p:cBhvr override="childStyle">
                                        <p:cTn dur="1" fill="hold" display="0" masterRel="nextClick" afterEffect="1"/>
                                        <p:tgtEl>
                                          <p:spTgt spid="1026"/>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affecting test reliability</a:t>
            </a:r>
            <a:endParaRPr lang="en-US" dirty="0"/>
          </a:p>
        </p:txBody>
      </p:sp>
      <p:sp>
        <p:nvSpPr>
          <p:cNvPr id="3" name="Content Placeholder 2"/>
          <p:cNvSpPr>
            <a:spLocks noGrp="1"/>
          </p:cNvSpPr>
          <p:nvPr>
            <p:ph sz="quarter" idx="1"/>
          </p:nvPr>
        </p:nvSpPr>
        <p:spPr>
          <a:xfrm>
            <a:off x="301752" y="1527047"/>
            <a:ext cx="8503920" cy="4964187"/>
          </a:xfrm>
        </p:spPr>
        <p:txBody>
          <a:bodyPr>
            <a:normAutofit fontScale="85000" lnSpcReduction="10000"/>
          </a:bodyPr>
          <a:lstStyle/>
          <a:p>
            <a:r>
              <a:rPr lang="en-US" dirty="0" smtClean="0"/>
              <a:t>aka Sources of Measurement Error:</a:t>
            </a:r>
          </a:p>
          <a:p>
            <a:pPr lvl="1"/>
            <a:r>
              <a:rPr lang="en-US" dirty="0" smtClean="0"/>
              <a:t>The Participant</a:t>
            </a:r>
          </a:p>
          <a:p>
            <a:pPr lvl="2"/>
            <a:r>
              <a:rPr lang="en-US" dirty="0" smtClean="0"/>
              <a:t>Mood, motivation, fatigue, health, fluctuations in memory, fluctuations in performance, previous practice, specific knowledge, familiarity with the test items, etc.</a:t>
            </a:r>
          </a:p>
          <a:p>
            <a:pPr lvl="1"/>
            <a:r>
              <a:rPr lang="en-US" dirty="0" smtClean="0"/>
              <a:t>The Testing</a:t>
            </a:r>
          </a:p>
          <a:p>
            <a:pPr lvl="2"/>
            <a:r>
              <a:rPr lang="en-US" dirty="0" smtClean="0"/>
              <a:t>Lack of clarity or completeness in the directions, how rigidly the instructions are followed, whether supplementary directions or motivation is applied, control of the environmental conditions and testing sessions, time between testing, appropriate difficulty for testing subjects, etc.</a:t>
            </a:r>
          </a:p>
          <a:p>
            <a:pPr lvl="1"/>
            <a:r>
              <a:rPr lang="en-US" dirty="0" smtClean="0"/>
              <a:t>The Scoring</a:t>
            </a:r>
          </a:p>
          <a:p>
            <a:pPr lvl="2"/>
            <a:r>
              <a:rPr lang="en-US" dirty="0" smtClean="0"/>
              <a:t>Competence, experience, and dedication of the scorers, nature of the scoring itself, extent to which the scorer is familiar with the behavior being tested and the test items, etc.</a:t>
            </a:r>
          </a:p>
          <a:p>
            <a:pPr lvl="1"/>
            <a:r>
              <a:rPr lang="en-US" dirty="0" smtClean="0"/>
              <a:t>The Instrumentation</a:t>
            </a:r>
          </a:p>
          <a:p>
            <a:pPr lvl="2"/>
            <a:r>
              <a:rPr lang="en-US" dirty="0" smtClean="0"/>
              <a:t>Carelessness, inattention to detail, inaccurate measurement tools, lack of calibration of mechanical and electronic equipment, difficulty of scoring test itself, etc.</a:t>
            </a:r>
            <a:endParaRPr lang="en-US" dirty="0"/>
          </a:p>
        </p:txBody>
      </p:sp>
      <p:sp>
        <p:nvSpPr>
          <p:cNvPr id="4" name="Rectangle 3"/>
          <p:cNvSpPr/>
          <p:nvPr/>
        </p:nvSpPr>
        <p:spPr>
          <a:xfrm>
            <a:off x="966314" y="2259052"/>
            <a:ext cx="7837715" cy="6933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966315" y="3315804"/>
            <a:ext cx="7837715" cy="9664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66316" y="4645688"/>
            <a:ext cx="7837715" cy="6933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966316" y="5702440"/>
            <a:ext cx="7837715" cy="6933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76547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32510"/>
            <a:ext cx="8534400" cy="758952"/>
          </a:xfrm>
        </p:spPr>
        <p:txBody>
          <a:bodyPr>
            <a:normAutofit fontScale="90000"/>
          </a:bodyPr>
          <a:lstStyle/>
          <a:p>
            <a:r>
              <a:rPr lang="en-US" dirty="0" smtClean="0"/>
              <a:t>Another measure of variability…</a:t>
            </a:r>
            <a:br>
              <a:rPr lang="en-US" dirty="0" smtClean="0"/>
            </a:br>
            <a:r>
              <a:rPr lang="en-US" b="1" dirty="0" smtClean="0"/>
              <a:t>Standard Error of Measurement</a:t>
            </a:r>
            <a:endParaRPr lang="en-US" b="1" dirty="0"/>
          </a:p>
        </p:txBody>
      </p:sp>
      <p:sp>
        <p:nvSpPr>
          <p:cNvPr id="3" name="Content Placeholder 2"/>
          <p:cNvSpPr>
            <a:spLocks noGrp="1"/>
          </p:cNvSpPr>
          <p:nvPr>
            <p:ph sz="quarter" idx="1"/>
          </p:nvPr>
        </p:nvSpPr>
        <p:spPr/>
        <p:txBody>
          <a:bodyPr/>
          <a:lstStyle/>
          <a:p>
            <a:r>
              <a:rPr lang="en-US" dirty="0" smtClean="0"/>
              <a:t>Degree to which a person’s observed score fluctuates as a result of errors of measurement</a:t>
            </a:r>
          </a:p>
          <a:p>
            <a:pPr lvl="1"/>
            <a:r>
              <a:rPr lang="en-US" dirty="0" smtClean="0"/>
              <a:t>Not the same as standard error of the estimate…SEE relates to the validity of an estimate</a:t>
            </a:r>
          </a:p>
          <a:p>
            <a:pPr lvl="1"/>
            <a:r>
              <a:rPr lang="en-US" dirty="0" smtClean="0"/>
              <a:t>SEM relates to reliability of the measurement</a:t>
            </a:r>
          </a:p>
          <a:p>
            <a:r>
              <a:rPr lang="en-US" dirty="0" smtClean="0"/>
              <a:t>Can be interpreted as the standard (“average”) deviation of the errors of measurement around an observed score</a:t>
            </a:r>
          </a:p>
          <a:p>
            <a:pPr lvl="1"/>
            <a:r>
              <a:rPr lang="en-US" dirty="0" smtClean="0"/>
              <a:t>How much would we expect a person’s observed score to change from trial to trial as a result of measurement error?</a:t>
            </a:r>
            <a:endParaRPr lang="en-US" dirty="0"/>
          </a:p>
        </p:txBody>
      </p:sp>
    </p:spTree>
    <p:extLst>
      <p:ext uri="{BB962C8B-B14F-4D97-AF65-F5344CB8AC3E}">
        <p14:creationId xmlns:p14="http://schemas.microsoft.com/office/powerpoint/2010/main" val="32943548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Error of Measurement</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sz="quarter" idx="1"/>
              </p:nvPr>
            </p:nvSpPr>
            <p:spPr>
              <a:xfrm>
                <a:off x="301752" y="1724890"/>
                <a:ext cx="8503920" cy="4374157"/>
              </a:xfrm>
            </p:spPr>
            <p:txBody>
              <a:bodyPr/>
              <a:lstStyle/>
              <a:p>
                <a:r>
                  <a:rPr lang="en-US" dirty="0" smtClean="0"/>
                  <a:t>SEM = </a:t>
                </a:r>
                <a:r>
                  <a:rPr lang="en-US" i="1" dirty="0" smtClean="0"/>
                  <a:t>s</a:t>
                </a:r>
                <a14:m>
                  <m:oMath xmlns:m="http://schemas.openxmlformats.org/officeDocument/2006/math">
                    <m:rad>
                      <m:radPr>
                        <m:degHide m:val="on"/>
                        <m:ctrlPr>
                          <a:rPr lang="en-US" i="1" smtClean="0">
                            <a:latin typeface="Cambria Math" panose="02040503050406030204" pitchFamily="18" charset="0"/>
                          </a:rPr>
                        </m:ctrlPr>
                      </m:radPr>
                      <m:deg/>
                      <m:e>
                        <m:r>
                          <a:rPr lang="en-US" b="0" i="1" smtClean="0">
                            <a:latin typeface="Cambria Math" panose="02040503050406030204" pitchFamily="18" charset="0"/>
                          </a:rPr>
                          <m:t>1−</m:t>
                        </m:r>
                        <m:r>
                          <a:rPr lang="en-US" b="0" i="1" smtClean="0">
                            <a:latin typeface="Cambria Math" panose="02040503050406030204" pitchFamily="18" charset="0"/>
                          </a:rPr>
                          <m:t>𝑟𝑒𝑙𝑖𝑎𝑏𝑖𝑙𝑖𝑡𝑦</m:t>
                        </m:r>
                        <m:r>
                          <a:rPr lang="en-US" b="0" i="1" smtClean="0">
                            <a:latin typeface="Cambria Math" panose="02040503050406030204" pitchFamily="18" charset="0"/>
                          </a:rPr>
                          <m:t> </m:t>
                        </m:r>
                        <m:r>
                          <a:rPr lang="en-US" b="0" i="1" smtClean="0">
                            <a:latin typeface="Cambria Math" panose="02040503050406030204" pitchFamily="18" charset="0"/>
                          </a:rPr>
                          <m:t>𝑐𝑜𝑒𝑓𝑓𝑖𝑐𝑖𝑒𝑛𝑡</m:t>
                        </m:r>
                      </m:e>
                    </m:rad>
                  </m:oMath>
                </a14:m>
                <a:endParaRPr lang="en-US" dirty="0" smtClean="0"/>
              </a:p>
              <a:p>
                <a:pPr lvl="1"/>
                <a:r>
                  <a:rPr lang="en-US" i="1" dirty="0" smtClean="0"/>
                  <a:t>s </a:t>
                </a:r>
                <a:r>
                  <a:rPr lang="en-US" dirty="0" smtClean="0"/>
                  <a:t>is the standard deviation of the test</a:t>
                </a:r>
                <a:endParaRPr lang="en-US" i="1" dirty="0" smtClean="0"/>
              </a:p>
              <a:p>
                <a:r>
                  <a:rPr lang="en-US" dirty="0" smtClean="0"/>
                  <a:t>If reliability goes up…?</a:t>
                </a:r>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sz="quarter" idx="1"/>
              </p:nvPr>
            </p:nvSpPr>
            <p:spPr>
              <a:xfrm>
                <a:off x="301752" y="1724890"/>
                <a:ext cx="8503920" cy="4374157"/>
              </a:xfrm>
              <a:blipFill rotWithShape="0">
                <a:blip r:embed="rId2"/>
                <a:stretch>
                  <a:fillRect l="-789"/>
                </a:stretch>
              </a:blipFill>
            </p:spPr>
            <p:txBody>
              <a:bodyPr/>
              <a:lstStyle/>
              <a:p>
                <a:r>
                  <a:rPr lang="en-US">
                    <a:noFill/>
                  </a:rPr>
                  <a:t> </a:t>
                </a:r>
              </a:p>
            </p:txBody>
          </p:sp>
        </mc:Fallback>
      </mc:AlternateContent>
    </p:spTree>
    <p:extLst>
      <p:ext uri="{BB962C8B-B14F-4D97-AF65-F5344CB8AC3E}">
        <p14:creationId xmlns:p14="http://schemas.microsoft.com/office/powerpoint/2010/main" val="10680178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Validity</a:t>
            </a:r>
            <a:endParaRPr lang="en-US" dirty="0"/>
          </a:p>
        </p:txBody>
      </p:sp>
      <p:sp>
        <p:nvSpPr>
          <p:cNvPr id="3" name="Content Placeholder 2"/>
          <p:cNvSpPr>
            <a:spLocks noGrp="1"/>
          </p:cNvSpPr>
          <p:nvPr>
            <p:ph sz="quarter" idx="1"/>
          </p:nvPr>
        </p:nvSpPr>
        <p:spPr/>
        <p:txBody>
          <a:bodyPr/>
          <a:lstStyle/>
          <a:p>
            <a:r>
              <a:rPr lang="en-US" dirty="0" smtClean="0"/>
              <a:t>A test must be </a:t>
            </a:r>
            <a:r>
              <a:rPr lang="en-US" b="1" dirty="0" smtClean="0"/>
              <a:t>reliable for it to be valid.</a:t>
            </a:r>
          </a:p>
          <a:p>
            <a:pPr lvl="1"/>
            <a:r>
              <a:rPr lang="en-US" dirty="0" smtClean="0"/>
              <a:t>But it does not need to valid in order to be reliable...Examples?</a:t>
            </a:r>
          </a:p>
          <a:p>
            <a:pPr lvl="1"/>
            <a:endParaRPr lang="en-US" dirty="0" smtClean="0"/>
          </a:p>
          <a:p>
            <a:r>
              <a:rPr lang="en-US" dirty="0" smtClean="0"/>
              <a:t>Three subcategories, typically used in ES:</a:t>
            </a:r>
          </a:p>
          <a:p>
            <a:pPr marL="514350" indent="-514350">
              <a:buFont typeface="+mj-lt"/>
              <a:buAutoNum type="arabicPeriod"/>
            </a:pPr>
            <a:r>
              <a:rPr lang="en-US" dirty="0" smtClean="0"/>
              <a:t>Content-related validity</a:t>
            </a:r>
          </a:p>
          <a:p>
            <a:pPr marL="514350" indent="-514350">
              <a:buFont typeface="+mj-lt"/>
              <a:buAutoNum type="arabicPeriod"/>
            </a:pPr>
            <a:r>
              <a:rPr lang="en-US" dirty="0" smtClean="0"/>
              <a:t>Criterion-related validity</a:t>
            </a:r>
          </a:p>
          <a:p>
            <a:pPr marL="514350" indent="-514350">
              <a:buFont typeface="+mj-lt"/>
              <a:buAutoNum type="arabicPeriod"/>
            </a:pPr>
            <a:r>
              <a:rPr lang="en-US" dirty="0" smtClean="0"/>
              <a:t>Construct-related validity</a:t>
            </a:r>
            <a:endParaRPr lang="en-US" dirty="0"/>
          </a:p>
        </p:txBody>
      </p:sp>
    </p:spTree>
    <p:extLst>
      <p:ext uri="{BB962C8B-B14F-4D97-AF65-F5344CB8AC3E}">
        <p14:creationId xmlns:p14="http://schemas.microsoft.com/office/powerpoint/2010/main" val="33300952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Content-Related Validity</a:t>
            </a:r>
            <a:endParaRPr lang="en-US" dirty="0"/>
          </a:p>
        </p:txBody>
      </p:sp>
      <p:sp>
        <p:nvSpPr>
          <p:cNvPr id="3" name="Content Placeholder 2"/>
          <p:cNvSpPr>
            <a:spLocks noGrp="1"/>
          </p:cNvSpPr>
          <p:nvPr>
            <p:ph sz="quarter" idx="1"/>
          </p:nvPr>
        </p:nvSpPr>
        <p:spPr>
          <a:xfrm>
            <a:off x="301752" y="1527048"/>
            <a:ext cx="8503920" cy="4944090"/>
          </a:xfrm>
        </p:spPr>
        <p:txBody>
          <a:bodyPr>
            <a:normAutofit lnSpcReduction="10000"/>
          </a:bodyPr>
          <a:lstStyle/>
          <a:p>
            <a:r>
              <a:rPr lang="en-US" dirty="0" smtClean="0"/>
              <a:t>Does the instrument measure what it is supposed to measure?</a:t>
            </a:r>
          </a:p>
          <a:p>
            <a:pPr lvl="1"/>
            <a:r>
              <a:rPr lang="en-US" b="1" dirty="0" smtClean="0">
                <a:solidFill>
                  <a:schemeClr val="accent3"/>
                </a:solidFill>
              </a:rPr>
              <a:t>Representativeness </a:t>
            </a:r>
            <a:r>
              <a:rPr lang="en-US" dirty="0" smtClean="0"/>
              <a:t> of the instrument/test</a:t>
            </a:r>
          </a:p>
          <a:p>
            <a:pPr lvl="1"/>
            <a:r>
              <a:rPr lang="en-US" dirty="0" smtClean="0"/>
              <a:t>Is there </a:t>
            </a:r>
            <a:r>
              <a:rPr lang="en-US" b="1" dirty="0" smtClean="0">
                <a:solidFill>
                  <a:schemeClr val="accent3"/>
                </a:solidFill>
              </a:rPr>
              <a:t>rationale </a:t>
            </a:r>
            <a:r>
              <a:rPr lang="en-US" dirty="0" smtClean="0"/>
              <a:t>for each item in the test?</a:t>
            </a:r>
          </a:p>
          <a:p>
            <a:pPr lvl="1"/>
            <a:r>
              <a:rPr lang="en-US" dirty="0" smtClean="0"/>
              <a:t>If a </a:t>
            </a:r>
            <a:r>
              <a:rPr lang="en-US" b="1" dirty="0" smtClean="0">
                <a:solidFill>
                  <a:schemeClr val="accent3"/>
                </a:solidFill>
              </a:rPr>
              <a:t>content expert </a:t>
            </a:r>
            <a:r>
              <a:rPr lang="en-US" dirty="0" smtClean="0"/>
              <a:t>was evaluating your test, would they agree that it measures what you want it to measure? </a:t>
            </a:r>
          </a:p>
          <a:p>
            <a:r>
              <a:rPr lang="en-US" sz="2000" dirty="0" smtClean="0"/>
              <a:t>Examples: Exams; Physical tests required for </a:t>
            </a:r>
            <a:r>
              <a:rPr lang="en-US" sz="2000" dirty="0" smtClean="0"/>
              <a:t>employment should reflect types of tasks that would be performed on the job!</a:t>
            </a:r>
            <a:endParaRPr lang="en-US" sz="2000" dirty="0" smtClean="0"/>
          </a:p>
          <a:p>
            <a:r>
              <a:rPr lang="en-US" dirty="0" smtClean="0"/>
              <a:t>Logical/face validity – special case</a:t>
            </a:r>
          </a:p>
          <a:p>
            <a:pPr lvl="1"/>
            <a:r>
              <a:rPr lang="en-US" dirty="0" smtClean="0"/>
              <a:t>Degree to which a measure obviously involves the performance being measured</a:t>
            </a:r>
          </a:p>
          <a:p>
            <a:pPr lvl="1"/>
            <a:r>
              <a:rPr lang="en-US" sz="2000" dirty="0" smtClean="0"/>
              <a:t>Examples: a static balance test that consists of balancing on one foot has logical validity; a speed-of-movement test in which a person is timed running a specific distance; etc.</a:t>
            </a:r>
          </a:p>
          <a:p>
            <a:pPr lvl="1"/>
            <a:endParaRPr lang="en-US" dirty="0"/>
          </a:p>
        </p:txBody>
      </p:sp>
    </p:spTree>
    <p:extLst>
      <p:ext uri="{BB962C8B-B14F-4D97-AF65-F5344CB8AC3E}">
        <p14:creationId xmlns:p14="http://schemas.microsoft.com/office/powerpoint/2010/main" val="5317760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Criterion-Related Validity</a:t>
            </a:r>
            <a:endParaRPr lang="en-US" dirty="0"/>
          </a:p>
        </p:txBody>
      </p:sp>
      <p:sp>
        <p:nvSpPr>
          <p:cNvPr id="3" name="Content Placeholder 2"/>
          <p:cNvSpPr>
            <a:spLocks noGrp="1"/>
          </p:cNvSpPr>
          <p:nvPr>
            <p:ph sz="quarter" idx="1"/>
          </p:nvPr>
        </p:nvSpPr>
        <p:spPr/>
        <p:txBody>
          <a:bodyPr/>
          <a:lstStyle/>
          <a:p>
            <a:r>
              <a:rPr lang="en-US" dirty="0" smtClean="0"/>
              <a:t>Degree to which scores on a test/assessment are related to some recognized standard or </a:t>
            </a:r>
            <a:r>
              <a:rPr lang="en-US" dirty="0" smtClean="0"/>
              <a:t>criterion</a:t>
            </a:r>
          </a:p>
          <a:p>
            <a:r>
              <a:rPr lang="en-US" dirty="0" smtClean="0"/>
              <a:t>How is this determined?</a:t>
            </a:r>
          </a:p>
          <a:p>
            <a:pPr lvl="1"/>
            <a:r>
              <a:rPr lang="en-US" dirty="0" smtClean="0"/>
              <a:t>Large samples; all subjects do all tests</a:t>
            </a:r>
          </a:p>
          <a:p>
            <a:pPr lvl="1"/>
            <a:r>
              <a:rPr lang="en-US" dirty="0" smtClean="0"/>
              <a:t>Determine relationship (PPMC) between alternative/field/surrogate measure and criterion measure</a:t>
            </a:r>
          </a:p>
          <a:p>
            <a:pPr lvl="0">
              <a:buClr>
                <a:srgbClr val="1CADE4"/>
              </a:buClr>
            </a:pPr>
            <a:r>
              <a:rPr lang="en-US" dirty="0" smtClean="0">
                <a:solidFill>
                  <a:prstClr val="black"/>
                </a:solidFill>
              </a:rPr>
              <a:t>ES 2005 “gold standards”</a:t>
            </a:r>
          </a:p>
          <a:p>
            <a:pPr lvl="1">
              <a:buClr>
                <a:srgbClr val="1CADE4"/>
              </a:buClr>
            </a:pPr>
            <a:r>
              <a:rPr lang="en-US" dirty="0" smtClean="0">
                <a:solidFill>
                  <a:prstClr val="black"/>
                </a:solidFill>
              </a:rPr>
              <a:t>VO</a:t>
            </a:r>
            <a:r>
              <a:rPr lang="en-US" baseline="-25000" dirty="0" smtClean="0">
                <a:solidFill>
                  <a:prstClr val="black"/>
                </a:solidFill>
              </a:rPr>
              <a:t>2</a:t>
            </a:r>
            <a:r>
              <a:rPr lang="en-US" dirty="0" smtClean="0">
                <a:solidFill>
                  <a:prstClr val="black"/>
                </a:solidFill>
              </a:rPr>
              <a:t>max – aerobic capacity</a:t>
            </a:r>
          </a:p>
          <a:p>
            <a:pPr lvl="1">
              <a:buClr>
                <a:srgbClr val="1CADE4"/>
              </a:buClr>
            </a:pPr>
            <a:r>
              <a:rPr lang="en-US" dirty="0" smtClean="0">
                <a:solidFill>
                  <a:prstClr val="black"/>
                </a:solidFill>
              </a:rPr>
              <a:t>DEXA, underwater weighing – body fat</a:t>
            </a:r>
          </a:p>
          <a:p>
            <a:pPr lvl="1">
              <a:buClr>
                <a:srgbClr val="1CADE4"/>
              </a:buClr>
            </a:pPr>
            <a:r>
              <a:rPr lang="en-US" dirty="0" smtClean="0">
                <a:solidFill>
                  <a:prstClr val="black"/>
                </a:solidFill>
              </a:rPr>
              <a:t>1 RM – (specific) muscular strength</a:t>
            </a:r>
            <a:endParaRPr lang="en-US" dirty="0">
              <a:solidFill>
                <a:prstClr val="black"/>
              </a:solidFill>
            </a:endParaRPr>
          </a:p>
          <a:p>
            <a:pPr lvl="1"/>
            <a:endParaRPr lang="en-US" dirty="0"/>
          </a:p>
        </p:txBody>
      </p:sp>
      <p:pic>
        <p:nvPicPr>
          <p:cNvPr id="4" name="Picture 3"/>
          <p:cNvPicPr>
            <a:picLocks noChangeAspect="1"/>
          </p:cNvPicPr>
          <p:nvPr/>
        </p:nvPicPr>
        <p:blipFill>
          <a:blip r:embed="rId2"/>
          <a:stretch>
            <a:fillRect/>
          </a:stretch>
        </p:blipFill>
        <p:spPr>
          <a:xfrm>
            <a:off x="7512628" y="208234"/>
            <a:ext cx="1433945" cy="1427572"/>
          </a:xfrm>
          <a:prstGeom prst="rect">
            <a:avLst/>
          </a:prstGeom>
        </p:spPr>
      </p:pic>
    </p:spTree>
    <p:extLst>
      <p:ext uri="{BB962C8B-B14F-4D97-AF65-F5344CB8AC3E}">
        <p14:creationId xmlns:p14="http://schemas.microsoft.com/office/powerpoint/2010/main" val="22335236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69862" y="123930"/>
            <a:ext cx="8885238" cy="901700"/>
          </a:xfrm>
        </p:spPr>
        <p:txBody>
          <a:bodyPr/>
          <a:lstStyle/>
          <a:p>
            <a:r>
              <a:rPr lang="en-US" altLang="en-US" dirty="0" smtClean="0"/>
              <a:t>Objectives</a:t>
            </a:r>
          </a:p>
        </p:txBody>
      </p:sp>
      <p:sp>
        <p:nvSpPr>
          <p:cNvPr id="4099" name="Content Placeholder 2"/>
          <p:cNvSpPr>
            <a:spLocks noGrp="1"/>
          </p:cNvSpPr>
          <p:nvPr>
            <p:ph idx="1"/>
          </p:nvPr>
        </p:nvSpPr>
        <p:spPr>
          <a:xfrm>
            <a:off x="492368" y="1676400"/>
            <a:ext cx="7938199" cy="4135438"/>
          </a:xfrm>
        </p:spPr>
        <p:txBody>
          <a:bodyPr/>
          <a:lstStyle/>
          <a:p>
            <a:r>
              <a:rPr lang="en-US" altLang="en-US" dirty="0" smtClean="0"/>
              <a:t>Understand and define reliability and validity.</a:t>
            </a:r>
          </a:p>
          <a:p>
            <a:r>
              <a:rPr lang="en-US" altLang="en-US" dirty="0" smtClean="0"/>
              <a:t>Describe the relationship between reliability and validity.</a:t>
            </a:r>
          </a:p>
          <a:p>
            <a:r>
              <a:rPr lang="en-US" altLang="en-US" dirty="0" smtClean="0"/>
              <a:t>Discuss the importance of reliability and validity in terms of interpretation of results.</a:t>
            </a:r>
          </a:p>
          <a:p>
            <a:r>
              <a:rPr lang="en-US" altLang="en-US" dirty="0" smtClean="0"/>
              <a:t>Develop evidence as to when and why to use reliability and validity in research and programs.</a:t>
            </a:r>
          </a:p>
        </p:txBody>
      </p:sp>
    </p:spTree>
    <p:extLst>
      <p:ext uri="{BB962C8B-B14F-4D97-AF65-F5344CB8AC3E}">
        <p14:creationId xmlns:p14="http://schemas.microsoft.com/office/powerpoint/2010/main" val="35858038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a:xfrm>
            <a:off x="301752" y="1264225"/>
            <a:ext cx="4040188" cy="732974"/>
          </a:xfrm>
        </p:spPr>
        <p:txBody>
          <a:bodyPr/>
          <a:lstStyle/>
          <a:p>
            <a:r>
              <a:rPr lang="en-US" dirty="0" smtClean="0"/>
              <a:t>Concurrent validity</a:t>
            </a:r>
            <a:endParaRPr lang="en-US" dirty="0"/>
          </a:p>
        </p:txBody>
      </p:sp>
      <p:sp>
        <p:nvSpPr>
          <p:cNvPr id="5" name="Text Placeholder 4"/>
          <p:cNvSpPr>
            <a:spLocks noGrp="1"/>
          </p:cNvSpPr>
          <p:nvPr>
            <p:ph type="body" sz="half" idx="3"/>
          </p:nvPr>
        </p:nvSpPr>
        <p:spPr>
          <a:xfrm>
            <a:off x="4791331" y="1264225"/>
            <a:ext cx="4041775" cy="731520"/>
          </a:xfrm>
        </p:spPr>
        <p:txBody>
          <a:bodyPr/>
          <a:lstStyle/>
          <a:p>
            <a:r>
              <a:rPr lang="en-US" dirty="0" smtClean="0"/>
              <a:t>Predictive validity</a:t>
            </a:r>
            <a:endParaRPr lang="en-US" dirty="0"/>
          </a:p>
        </p:txBody>
      </p:sp>
      <p:sp>
        <p:nvSpPr>
          <p:cNvPr id="3" name="Content Placeholder 2"/>
          <p:cNvSpPr>
            <a:spLocks noGrp="1"/>
          </p:cNvSpPr>
          <p:nvPr>
            <p:ph sz="quarter" idx="2"/>
          </p:nvPr>
        </p:nvSpPr>
        <p:spPr>
          <a:xfrm>
            <a:off x="155863" y="1995745"/>
            <a:ext cx="4426527" cy="4716782"/>
          </a:xfrm>
          <a:solidFill>
            <a:schemeClr val="bg2"/>
          </a:solidFill>
        </p:spPr>
        <p:txBody>
          <a:bodyPr>
            <a:normAutofit fontScale="92500" lnSpcReduction="10000"/>
          </a:bodyPr>
          <a:lstStyle/>
          <a:p>
            <a:pPr>
              <a:buClr>
                <a:srgbClr val="1CADE4"/>
              </a:buClr>
            </a:pPr>
            <a:r>
              <a:rPr lang="en-US" sz="2000" dirty="0">
                <a:solidFill>
                  <a:prstClr val="black"/>
                </a:solidFill>
              </a:rPr>
              <a:t>VO</a:t>
            </a:r>
            <a:r>
              <a:rPr lang="en-US" sz="2000" baseline="-25000" dirty="0">
                <a:solidFill>
                  <a:prstClr val="black"/>
                </a:solidFill>
              </a:rPr>
              <a:t>2</a:t>
            </a:r>
            <a:r>
              <a:rPr lang="en-US" sz="2000" dirty="0">
                <a:solidFill>
                  <a:prstClr val="black"/>
                </a:solidFill>
              </a:rPr>
              <a:t>max </a:t>
            </a:r>
            <a:endParaRPr lang="en-US" sz="2000" dirty="0" smtClean="0">
              <a:solidFill>
                <a:prstClr val="black"/>
              </a:solidFill>
            </a:endParaRPr>
          </a:p>
          <a:p>
            <a:pPr lvl="1">
              <a:buClr>
                <a:srgbClr val="1CADE4"/>
              </a:buClr>
            </a:pPr>
            <a:r>
              <a:rPr lang="en-US" sz="1800" dirty="0" smtClean="0"/>
              <a:t>Distance run performance (e.g., 1 mile, 12 min, 20 m shuttle)</a:t>
            </a:r>
          </a:p>
          <a:p>
            <a:pPr lvl="1">
              <a:buClr>
                <a:srgbClr val="1CADE4"/>
              </a:buClr>
            </a:pPr>
            <a:r>
              <a:rPr lang="en-US" sz="1800" dirty="0" smtClean="0"/>
              <a:t>Submaximal heart rate (e.g., cycle, treadmill, step, swim)</a:t>
            </a:r>
          </a:p>
          <a:p>
            <a:pPr lvl="1">
              <a:buClr>
                <a:srgbClr val="1CADE4"/>
              </a:buClr>
            </a:pPr>
            <a:r>
              <a:rPr lang="en-US" sz="1800" dirty="0" smtClean="0"/>
              <a:t>Non-exercise models (e.g., self-reported physical activity)</a:t>
            </a:r>
          </a:p>
          <a:p>
            <a:pPr>
              <a:buClr>
                <a:srgbClr val="1CADE4"/>
              </a:buClr>
            </a:pPr>
            <a:r>
              <a:rPr lang="en-US" sz="2000" dirty="0" smtClean="0">
                <a:solidFill>
                  <a:prstClr val="black"/>
                </a:solidFill>
              </a:rPr>
              <a:t>DEXA</a:t>
            </a:r>
            <a:r>
              <a:rPr lang="en-US" sz="2000" dirty="0">
                <a:solidFill>
                  <a:prstClr val="black"/>
                </a:solidFill>
              </a:rPr>
              <a:t>, </a:t>
            </a:r>
            <a:r>
              <a:rPr lang="en-US" sz="2000" dirty="0" smtClean="0">
                <a:solidFill>
                  <a:prstClr val="black"/>
                </a:solidFill>
              </a:rPr>
              <a:t>underwater </a:t>
            </a:r>
            <a:r>
              <a:rPr lang="en-US" sz="2000" dirty="0">
                <a:solidFill>
                  <a:prstClr val="black"/>
                </a:solidFill>
              </a:rPr>
              <a:t>weighing </a:t>
            </a:r>
            <a:endParaRPr lang="en-US" sz="2000" dirty="0" smtClean="0">
              <a:solidFill>
                <a:prstClr val="black"/>
              </a:solidFill>
            </a:endParaRPr>
          </a:p>
          <a:p>
            <a:pPr lvl="1">
              <a:buClr>
                <a:srgbClr val="1CADE4"/>
              </a:buClr>
            </a:pPr>
            <a:r>
              <a:rPr lang="en-US" sz="1800" dirty="0" smtClean="0"/>
              <a:t>Skinfolds</a:t>
            </a:r>
          </a:p>
          <a:p>
            <a:pPr lvl="1">
              <a:buClr>
                <a:srgbClr val="1CADE4"/>
              </a:buClr>
            </a:pPr>
            <a:r>
              <a:rPr lang="en-US" sz="1800" dirty="0" smtClean="0"/>
              <a:t>BIA</a:t>
            </a:r>
          </a:p>
          <a:p>
            <a:pPr lvl="1">
              <a:buClr>
                <a:srgbClr val="1CADE4"/>
              </a:buClr>
            </a:pPr>
            <a:r>
              <a:rPr lang="en-US" sz="1800" dirty="0" smtClean="0"/>
              <a:t>Anthropometric (girths, etc.)</a:t>
            </a:r>
          </a:p>
          <a:p>
            <a:pPr>
              <a:buClr>
                <a:srgbClr val="1CADE4"/>
              </a:buClr>
            </a:pPr>
            <a:r>
              <a:rPr lang="en-US" sz="2000" dirty="0" smtClean="0">
                <a:solidFill>
                  <a:prstClr val="black"/>
                </a:solidFill>
              </a:rPr>
              <a:t>Sport/Game performance</a:t>
            </a:r>
          </a:p>
          <a:p>
            <a:pPr lvl="1">
              <a:buClr>
                <a:srgbClr val="1CADE4"/>
              </a:buClr>
            </a:pPr>
            <a:r>
              <a:rPr lang="en-US" sz="1800" dirty="0" smtClean="0"/>
              <a:t>Sport skills tests (e.g., wall volley, accuracy, total body movement, etc.)</a:t>
            </a:r>
          </a:p>
          <a:p>
            <a:pPr lvl="1">
              <a:buClr>
                <a:srgbClr val="1CADE4"/>
              </a:buClr>
            </a:pPr>
            <a:r>
              <a:rPr lang="en-US" sz="1800" dirty="0" smtClean="0"/>
              <a:t>Judges’ evaluation at skill performance</a:t>
            </a:r>
          </a:p>
          <a:p>
            <a:pPr lvl="1">
              <a:buClr>
                <a:srgbClr val="1CADE4"/>
              </a:buClr>
            </a:pPr>
            <a:endParaRPr lang="en-US" sz="1500" dirty="0" smtClean="0">
              <a:solidFill>
                <a:prstClr val="black"/>
              </a:solidFill>
            </a:endParaRPr>
          </a:p>
        </p:txBody>
      </p:sp>
      <p:sp>
        <p:nvSpPr>
          <p:cNvPr id="6" name="Content Placeholder 5"/>
          <p:cNvSpPr>
            <a:spLocks noGrp="1"/>
          </p:cNvSpPr>
          <p:nvPr>
            <p:ph sz="quarter" idx="4"/>
          </p:nvPr>
        </p:nvSpPr>
        <p:spPr>
          <a:xfrm>
            <a:off x="4582389" y="1995745"/>
            <a:ext cx="4416137" cy="4716782"/>
          </a:xfrm>
          <a:solidFill>
            <a:schemeClr val="bg2"/>
          </a:solidFill>
        </p:spPr>
        <p:txBody>
          <a:bodyPr>
            <a:normAutofit fontScale="92500" lnSpcReduction="10000"/>
          </a:bodyPr>
          <a:lstStyle/>
          <a:p>
            <a:r>
              <a:rPr lang="en-US" sz="2000" dirty="0" smtClean="0"/>
              <a:t>Future heart disease</a:t>
            </a:r>
          </a:p>
          <a:p>
            <a:pPr lvl="1"/>
            <a:r>
              <a:rPr lang="en-US" sz="1800" dirty="0" smtClean="0"/>
              <a:t>Present diet, exercise behaviors, blood pressure, family history of heart disease or related health issues</a:t>
            </a:r>
          </a:p>
          <a:p>
            <a:r>
              <a:rPr lang="en-US" sz="2000" dirty="0" smtClean="0"/>
              <a:t>Cardiovascular event (e.g., AMI) during exercise</a:t>
            </a:r>
          </a:p>
          <a:p>
            <a:pPr lvl="1"/>
            <a:r>
              <a:rPr lang="en-US" sz="1800" dirty="0" smtClean="0"/>
              <a:t>Current physical activity levels, symptoms of cardiovascular, metabolic or renal disease, pulmonary disease (??), CV risk factors (??)</a:t>
            </a:r>
          </a:p>
          <a:p>
            <a:r>
              <a:rPr lang="en-US" sz="2100" dirty="0" smtClean="0"/>
              <a:t>Success in grad school (e.g., GPA or graduation status)</a:t>
            </a:r>
          </a:p>
          <a:p>
            <a:pPr lvl="1"/>
            <a:r>
              <a:rPr lang="en-US" sz="1800" dirty="0" smtClean="0"/>
              <a:t>GRE scores</a:t>
            </a:r>
          </a:p>
          <a:p>
            <a:pPr lvl="1"/>
            <a:r>
              <a:rPr lang="en-US" sz="1800" dirty="0" smtClean="0"/>
              <a:t>Undergraduate GPA</a:t>
            </a:r>
          </a:p>
          <a:p>
            <a:r>
              <a:rPr lang="en-US" sz="2100" dirty="0" smtClean="0"/>
              <a:t>Successful job performance</a:t>
            </a:r>
          </a:p>
          <a:p>
            <a:pPr lvl="1"/>
            <a:r>
              <a:rPr lang="en-US" sz="1800" dirty="0" smtClean="0"/>
              <a:t>Physical abilities</a:t>
            </a:r>
          </a:p>
          <a:p>
            <a:pPr lvl="1"/>
            <a:r>
              <a:rPr lang="en-US" sz="1800" dirty="0" smtClean="0"/>
              <a:t>Cognitive abilities</a:t>
            </a:r>
          </a:p>
        </p:txBody>
      </p:sp>
      <p:sp>
        <p:nvSpPr>
          <p:cNvPr id="2" name="Title 1"/>
          <p:cNvSpPr>
            <a:spLocks noGrp="1"/>
          </p:cNvSpPr>
          <p:nvPr>
            <p:ph type="title"/>
          </p:nvPr>
        </p:nvSpPr>
        <p:spPr/>
        <p:txBody>
          <a:bodyPr/>
          <a:lstStyle/>
          <a:p>
            <a:r>
              <a:rPr lang="en-US" dirty="0" smtClean="0"/>
              <a:t>Criterion-Related Validity, Subcategories</a:t>
            </a:r>
            <a:endParaRPr lang="en-US" dirty="0"/>
          </a:p>
        </p:txBody>
      </p:sp>
    </p:spTree>
    <p:extLst>
      <p:ext uri="{BB962C8B-B14F-4D97-AF65-F5344CB8AC3E}">
        <p14:creationId xmlns:p14="http://schemas.microsoft.com/office/powerpoint/2010/main" val="34351605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Review…Standard Error of the Estimate (SEE)</a:t>
            </a:r>
            <a:endParaRPr lang="en-US" dirty="0"/>
          </a:p>
        </p:txBody>
      </p:sp>
      <p:sp>
        <p:nvSpPr>
          <p:cNvPr id="8" name="Content Placeholder 7"/>
          <p:cNvSpPr>
            <a:spLocks noGrp="1"/>
          </p:cNvSpPr>
          <p:nvPr>
            <p:ph sz="quarter" idx="1"/>
          </p:nvPr>
        </p:nvSpPr>
        <p:spPr>
          <a:xfrm>
            <a:off x="301752" y="1527048"/>
            <a:ext cx="8503920" cy="4967270"/>
          </a:xfrm>
        </p:spPr>
        <p:txBody>
          <a:bodyPr>
            <a:normAutofit lnSpcReduction="10000"/>
          </a:bodyPr>
          <a:lstStyle/>
          <a:p>
            <a:r>
              <a:rPr lang="en-US" dirty="0" smtClean="0"/>
              <a:t>This reflects the accuracy of estimating your score on the criterion measure (validity!)</a:t>
            </a:r>
          </a:p>
          <a:p>
            <a:r>
              <a:rPr lang="en-US" dirty="0" smtClean="0"/>
              <a:t>Example: </a:t>
            </a:r>
          </a:p>
          <a:p>
            <a:pPr lvl="1"/>
            <a:r>
              <a:rPr lang="en-US" dirty="0"/>
              <a:t>A</a:t>
            </a:r>
            <a:r>
              <a:rPr lang="en-US" dirty="0" smtClean="0"/>
              <a:t> </a:t>
            </a:r>
            <a:r>
              <a:rPr lang="en-US" dirty="0"/>
              <a:t>submaximal tests estimates </a:t>
            </a:r>
            <a:r>
              <a:rPr lang="en-US" dirty="0" smtClean="0"/>
              <a:t>VO2max from a timed distance run of 1 mile</a:t>
            </a:r>
          </a:p>
          <a:p>
            <a:pPr lvl="1"/>
            <a:r>
              <a:rPr lang="en-US" dirty="0" smtClean="0"/>
              <a:t>SEE is 4 ml/kg/min</a:t>
            </a:r>
          </a:p>
          <a:p>
            <a:pPr lvl="1"/>
            <a:r>
              <a:rPr lang="en-US" dirty="0"/>
              <a:t>P</a:t>
            </a:r>
            <a:r>
              <a:rPr lang="en-US" dirty="0" smtClean="0"/>
              <a:t>redicted VO2max from this test is 50 ml/kg/min</a:t>
            </a:r>
          </a:p>
          <a:p>
            <a:pPr lvl="1"/>
            <a:r>
              <a:rPr lang="en-US" dirty="0" smtClean="0"/>
              <a:t>Can be 68% confident your true max is between 46-54 ml/kg/min</a:t>
            </a:r>
          </a:p>
          <a:p>
            <a:pPr lvl="1"/>
            <a:endParaRPr lang="en-US" dirty="0"/>
          </a:p>
          <a:p>
            <a:pPr lvl="1"/>
            <a:r>
              <a:rPr lang="en-US" dirty="0" err="1" smtClean="0"/>
              <a:t>Astrand</a:t>
            </a:r>
            <a:r>
              <a:rPr lang="en-US" dirty="0" smtClean="0"/>
              <a:t>-Rhyming Submaximal Cycling Test SEE = 20% !</a:t>
            </a:r>
          </a:p>
          <a:p>
            <a:pPr lvl="1"/>
            <a:r>
              <a:rPr lang="en-US" dirty="0" smtClean="0"/>
              <a:t>Predicted VO2max is 50 ml/kg/min…68% confident the actual is between _________?</a:t>
            </a:r>
            <a:endParaRPr lang="en-US" dirty="0"/>
          </a:p>
        </p:txBody>
      </p:sp>
    </p:spTree>
    <p:extLst>
      <p:ext uri="{BB962C8B-B14F-4D97-AF65-F5344CB8AC3E}">
        <p14:creationId xmlns:p14="http://schemas.microsoft.com/office/powerpoint/2010/main" val="2425100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7" end="7"/>
                                            </p:txEl>
                                          </p:spTgt>
                                        </p:tgtEl>
                                        <p:attrNameLst>
                                          <p:attrName>style.visibility</p:attrName>
                                        </p:attrNameLst>
                                      </p:cBhvr>
                                      <p:to>
                                        <p:strVal val="visible"/>
                                      </p:to>
                                    </p:set>
                                    <p:animEffect transition="in" filter="fade">
                                      <p:cBhvr>
                                        <p:cTn id="7" dur="500"/>
                                        <p:tgtEl>
                                          <p:spTgt spid="8">
                                            <p:txEl>
                                              <p:pRg st="7" end="7"/>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8">
                                            <p:txEl>
                                              <p:pRg st="8" end="8"/>
                                            </p:txEl>
                                          </p:spTgt>
                                        </p:tgtEl>
                                        <p:attrNameLst>
                                          <p:attrName>style.visibility</p:attrName>
                                        </p:attrNameLst>
                                      </p:cBhvr>
                                      <p:to>
                                        <p:strVal val="visible"/>
                                      </p:to>
                                    </p:set>
                                    <p:animEffect transition="in" filter="fade">
                                      <p:cBhvr>
                                        <p:cTn id="10" dur="500"/>
                                        <p:tgtEl>
                                          <p:spTgt spid="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dirty="0"/>
          </a:p>
        </p:txBody>
      </p:sp>
      <p:pic>
        <p:nvPicPr>
          <p:cNvPr id="4" name="Picture 3"/>
          <p:cNvPicPr>
            <a:picLocks noChangeAspect="1"/>
          </p:cNvPicPr>
          <p:nvPr/>
        </p:nvPicPr>
        <p:blipFill>
          <a:blip r:embed="rId2"/>
          <a:stretch>
            <a:fillRect/>
          </a:stretch>
        </p:blipFill>
        <p:spPr>
          <a:xfrm>
            <a:off x="1406770" y="23978"/>
            <a:ext cx="6442747" cy="6834022"/>
          </a:xfrm>
          <a:prstGeom prst="rect">
            <a:avLst/>
          </a:prstGeom>
        </p:spPr>
      </p:pic>
    </p:spTree>
    <p:extLst>
      <p:ext uri="{BB962C8B-B14F-4D97-AF65-F5344CB8AC3E}">
        <p14:creationId xmlns:p14="http://schemas.microsoft.com/office/powerpoint/2010/main" val="23219525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to discuss with group</a:t>
            </a:r>
            <a:endParaRPr lang="en-US" dirty="0"/>
          </a:p>
        </p:txBody>
      </p:sp>
      <p:sp>
        <p:nvSpPr>
          <p:cNvPr id="3" name="Content Placeholder 2"/>
          <p:cNvSpPr>
            <a:spLocks noGrp="1"/>
          </p:cNvSpPr>
          <p:nvPr>
            <p:ph sz="quarter" idx="1"/>
          </p:nvPr>
        </p:nvSpPr>
        <p:spPr>
          <a:xfrm>
            <a:off x="301752" y="1527047"/>
            <a:ext cx="8503920" cy="4925707"/>
          </a:xfrm>
        </p:spPr>
        <p:txBody>
          <a:bodyPr>
            <a:normAutofit lnSpcReduction="10000"/>
          </a:bodyPr>
          <a:lstStyle/>
          <a:p>
            <a:r>
              <a:rPr lang="en-US" sz="2400" dirty="0" smtClean="0"/>
              <a:t>What different types of tests were used in this study?</a:t>
            </a:r>
          </a:p>
          <a:p>
            <a:r>
              <a:rPr lang="en-US" sz="2400" dirty="0" smtClean="0"/>
              <a:t>What (if anything) was considered the criterion measure?</a:t>
            </a:r>
          </a:p>
          <a:p>
            <a:r>
              <a:rPr lang="en-US" sz="2400" dirty="0" smtClean="0"/>
              <a:t>Where were interclass vs. </a:t>
            </a:r>
            <a:r>
              <a:rPr lang="en-US" sz="2400" dirty="0" err="1" smtClean="0"/>
              <a:t>intraclass</a:t>
            </a:r>
            <a:r>
              <a:rPr lang="en-US" sz="2400" dirty="0" smtClean="0"/>
              <a:t> correlations determined? Does this make sense based on what we’ve covered?</a:t>
            </a:r>
          </a:p>
          <a:p>
            <a:r>
              <a:rPr lang="en-US" sz="2400" dirty="0" smtClean="0"/>
              <a:t>Which field test had the greatest test-retest reliability?</a:t>
            </a:r>
          </a:p>
          <a:p>
            <a:r>
              <a:rPr lang="en-US" sz="2400" dirty="0" smtClean="0"/>
              <a:t>Table 3 shows “Validity Correlations”… </a:t>
            </a:r>
          </a:p>
          <a:p>
            <a:pPr lvl="1"/>
            <a:r>
              <a:rPr lang="en-US" sz="1900" dirty="0"/>
              <a:t>W</a:t>
            </a:r>
            <a:r>
              <a:rPr lang="en-US" sz="1900" dirty="0" smtClean="0"/>
              <a:t>hat does this mean? </a:t>
            </a:r>
          </a:p>
          <a:p>
            <a:pPr lvl="1"/>
            <a:r>
              <a:rPr lang="en-US" sz="1900" dirty="0" smtClean="0"/>
              <a:t>What is being compared/correlated here? </a:t>
            </a:r>
          </a:p>
          <a:p>
            <a:pPr lvl="1"/>
            <a:r>
              <a:rPr lang="en-US" sz="1900" dirty="0" smtClean="0"/>
              <a:t>Are any of the validity correlations not significant? </a:t>
            </a:r>
          </a:p>
          <a:p>
            <a:pPr lvl="1"/>
            <a:r>
              <a:rPr lang="en-US" sz="1900" dirty="0" smtClean="0"/>
              <a:t>Which field test would you </a:t>
            </a:r>
            <a:r>
              <a:rPr lang="en-US" sz="1900" i="1" dirty="0" smtClean="0"/>
              <a:t>not </a:t>
            </a:r>
            <a:r>
              <a:rPr lang="en-US" sz="1900" dirty="0" smtClean="0"/>
              <a:t>want to use to predict VO2max in 5</a:t>
            </a:r>
            <a:r>
              <a:rPr lang="en-US" sz="1900" baseline="30000" dirty="0" smtClean="0"/>
              <a:t>th</a:t>
            </a:r>
            <a:r>
              <a:rPr lang="en-US" sz="1900" dirty="0" smtClean="0"/>
              <a:t> graders?</a:t>
            </a:r>
          </a:p>
          <a:p>
            <a:pPr lvl="1"/>
            <a:r>
              <a:rPr lang="en-US" sz="1900" dirty="0" smtClean="0"/>
              <a:t>Which field test is best (most valid) to predict VO2max?</a:t>
            </a:r>
            <a:endParaRPr lang="en-US" sz="1900" dirty="0"/>
          </a:p>
        </p:txBody>
      </p:sp>
    </p:spTree>
    <p:extLst>
      <p:ext uri="{BB962C8B-B14F-4D97-AF65-F5344CB8AC3E}">
        <p14:creationId xmlns:p14="http://schemas.microsoft.com/office/powerpoint/2010/main" val="8200671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Construct-Related Validity</a:t>
            </a:r>
            <a:endParaRPr lang="en-US" dirty="0"/>
          </a:p>
        </p:txBody>
      </p:sp>
      <p:sp>
        <p:nvSpPr>
          <p:cNvPr id="3" name="Content Placeholder 2"/>
          <p:cNvSpPr>
            <a:spLocks noGrp="1"/>
          </p:cNvSpPr>
          <p:nvPr>
            <p:ph sz="quarter" idx="1"/>
          </p:nvPr>
        </p:nvSpPr>
        <p:spPr>
          <a:xfrm>
            <a:off x="301752" y="1495875"/>
            <a:ext cx="8503920" cy="4998444"/>
          </a:xfrm>
        </p:spPr>
        <p:txBody>
          <a:bodyPr>
            <a:normAutofit/>
          </a:bodyPr>
          <a:lstStyle/>
          <a:p>
            <a:r>
              <a:rPr lang="en-US" dirty="0" smtClean="0"/>
              <a:t>Degree to which performance on a test </a:t>
            </a:r>
            <a:r>
              <a:rPr lang="en-US" dirty="0" smtClean="0"/>
              <a:t>measures </a:t>
            </a:r>
            <a:r>
              <a:rPr lang="en-US" dirty="0" smtClean="0"/>
              <a:t>a hypothetical </a:t>
            </a:r>
            <a:r>
              <a:rPr lang="en-US" dirty="0" smtClean="0"/>
              <a:t>construct</a:t>
            </a:r>
            <a:r>
              <a:rPr lang="en-US" dirty="0" smtClean="0"/>
              <a:t>, usually established by relating the test results to some </a:t>
            </a:r>
            <a:r>
              <a:rPr lang="en-US" dirty="0" smtClean="0"/>
              <a:t>behavior</a:t>
            </a:r>
          </a:p>
          <a:p>
            <a:r>
              <a:rPr lang="en-US" dirty="0" smtClean="0"/>
              <a:t>Examples:</a:t>
            </a:r>
          </a:p>
          <a:p>
            <a:pPr lvl="1"/>
            <a:r>
              <a:rPr lang="en-US" dirty="0" smtClean="0"/>
              <a:t>Certain behaviors are expected of someone with a high degree of sportsmanship (for example, complimenting an opponent on shots made during a tennis match). Compare those who score high vs. low on a test of sportsmanship with # of times they compliment opponent.</a:t>
            </a:r>
          </a:p>
          <a:p>
            <a:pPr lvl="1"/>
            <a:r>
              <a:rPr lang="en-US" dirty="0" smtClean="0"/>
              <a:t>Construct validity of test of anaerobic power. Presumably, sprinters and jumpers should perform better on this than distance runners. Does the test differentiate between different kinds of track athletes?</a:t>
            </a:r>
            <a:endParaRPr lang="en-US" dirty="0"/>
          </a:p>
        </p:txBody>
      </p:sp>
    </p:spTree>
    <p:extLst>
      <p:ext uri="{BB962C8B-B14F-4D97-AF65-F5344CB8AC3E}">
        <p14:creationId xmlns:p14="http://schemas.microsoft.com/office/powerpoint/2010/main" val="17077332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Summary</a:t>
            </a:r>
            <a:br>
              <a:rPr lang="en-US" dirty="0" smtClean="0"/>
            </a:br>
            <a:r>
              <a:rPr lang="en-US" sz="2200" dirty="0" smtClean="0"/>
              <a:t>Fig 6.2 in text</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910480945"/>
              </p:ext>
            </p:extLst>
          </p:nvPr>
        </p:nvGraphicFramePr>
        <p:xfrm>
          <a:off x="301752" y="2280801"/>
          <a:ext cx="8504238" cy="3302000"/>
        </p:xfrm>
        <a:graphic>
          <a:graphicData uri="http://schemas.openxmlformats.org/drawingml/2006/table">
            <a:tbl>
              <a:tblPr firstRow="1" bandRow="1">
                <a:tableStyleId>{5C22544A-7EE6-4342-B048-85BDC9FD1C3A}</a:tableStyleId>
              </a:tblPr>
              <a:tblGrid>
                <a:gridCol w="2320995"/>
                <a:gridCol w="2572378"/>
                <a:gridCol w="3610865"/>
              </a:tblGrid>
              <a:tr h="370840">
                <a:tc gridSpan="2">
                  <a:txBody>
                    <a:bodyPr/>
                    <a:lstStyle/>
                    <a:p>
                      <a:pPr algn="ctr"/>
                      <a:r>
                        <a:rPr lang="en-US" dirty="0" smtClean="0"/>
                        <a:t>Correlation</a:t>
                      </a:r>
                      <a:endParaRPr lang="en-US" dirty="0"/>
                    </a:p>
                  </a:txBody>
                  <a:tcPr/>
                </a:tc>
                <a:tc hMerge="1">
                  <a:txBody>
                    <a:bodyPr/>
                    <a:lstStyle/>
                    <a:p>
                      <a:endParaRPr lang="en-US" dirty="0"/>
                    </a:p>
                  </a:txBody>
                  <a:tcPr/>
                </a:tc>
                <a:tc>
                  <a:txBody>
                    <a:bodyPr/>
                    <a:lstStyle/>
                    <a:p>
                      <a:pPr algn="ctr"/>
                      <a:r>
                        <a:rPr lang="en-US" dirty="0" smtClean="0"/>
                        <a:t>Application or Interpretation</a:t>
                      </a:r>
                      <a:endParaRPr lang="en-US" dirty="0"/>
                    </a:p>
                  </a:txBody>
                  <a:tcPr/>
                </a:tc>
              </a:tr>
              <a:tr h="370840">
                <a:tc>
                  <a:txBody>
                    <a:bodyPr/>
                    <a:lstStyle/>
                    <a:p>
                      <a:r>
                        <a:rPr lang="en-US" dirty="0" smtClean="0"/>
                        <a:t>Trial</a:t>
                      </a:r>
                      <a:r>
                        <a:rPr lang="en-US" baseline="0" dirty="0" smtClean="0"/>
                        <a:t> 1 or Test 1</a:t>
                      </a:r>
                      <a:endParaRPr lang="en-US" dirty="0"/>
                    </a:p>
                  </a:txBody>
                  <a:tcPr/>
                </a:tc>
                <a:tc>
                  <a:txBody>
                    <a:bodyPr/>
                    <a:lstStyle/>
                    <a:p>
                      <a:r>
                        <a:rPr lang="en-US" dirty="0" smtClean="0"/>
                        <a:t>Trial 2 or Test 2</a:t>
                      </a:r>
                      <a:endParaRPr lang="en-US" dirty="0"/>
                    </a:p>
                  </a:txBody>
                  <a:tcPr/>
                </a:tc>
                <a:tc>
                  <a:txBody>
                    <a:bodyPr/>
                    <a:lstStyle/>
                    <a:p>
                      <a:pPr algn="r"/>
                      <a:r>
                        <a:rPr lang="en-US" dirty="0" smtClean="0"/>
                        <a:t>Reliability</a:t>
                      </a:r>
                      <a:r>
                        <a:rPr lang="en-US" baseline="0" dirty="0" smtClean="0"/>
                        <a:t> estimate</a:t>
                      </a:r>
                    </a:p>
                    <a:p>
                      <a:pPr algn="r"/>
                      <a:r>
                        <a:rPr lang="en-US" baseline="0" dirty="0" smtClean="0"/>
                        <a:t>(inter or </a:t>
                      </a:r>
                      <a:r>
                        <a:rPr lang="en-US" baseline="0" dirty="0" err="1" smtClean="0"/>
                        <a:t>intraclass</a:t>
                      </a:r>
                      <a:r>
                        <a:rPr lang="en-US" baseline="0" dirty="0" smtClean="0"/>
                        <a:t>)</a:t>
                      </a:r>
                      <a:endParaRPr lang="en-US" dirty="0"/>
                    </a:p>
                  </a:txBody>
                  <a:tcPr/>
                </a:tc>
              </a:tr>
              <a:tr h="370840">
                <a:tc>
                  <a:txBody>
                    <a:bodyPr/>
                    <a:lstStyle/>
                    <a:p>
                      <a:r>
                        <a:rPr lang="en-US" dirty="0" smtClean="0"/>
                        <a:t>Rater 1</a:t>
                      </a:r>
                      <a:endParaRPr lang="en-US" dirty="0"/>
                    </a:p>
                  </a:txBody>
                  <a:tcPr/>
                </a:tc>
                <a:tc>
                  <a:txBody>
                    <a:bodyPr/>
                    <a:lstStyle/>
                    <a:p>
                      <a:r>
                        <a:rPr lang="en-US" dirty="0" smtClean="0"/>
                        <a:t>Rater 2</a:t>
                      </a:r>
                      <a:endParaRPr lang="en-US" dirty="0"/>
                    </a:p>
                  </a:txBody>
                  <a:tcPr/>
                </a:tc>
                <a:tc>
                  <a:txBody>
                    <a:bodyPr/>
                    <a:lstStyle/>
                    <a:p>
                      <a:pPr algn="r"/>
                      <a:r>
                        <a:rPr lang="en-US" dirty="0" smtClean="0"/>
                        <a:t>Objectivity estimate</a:t>
                      </a:r>
                      <a:endParaRPr lang="en-US" dirty="0"/>
                    </a:p>
                  </a:txBody>
                  <a:tcPr/>
                </a:tc>
              </a:tr>
              <a:tr h="370840">
                <a:tc>
                  <a:txBody>
                    <a:bodyPr/>
                    <a:lstStyle/>
                    <a:p>
                      <a:r>
                        <a:rPr lang="en-US" dirty="0" smtClean="0"/>
                        <a:t>Form A</a:t>
                      </a:r>
                      <a:endParaRPr lang="en-US" dirty="0"/>
                    </a:p>
                  </a:txBody>
                  <a:tcPr/>
                </a:tc>
                <a:tc>
                  <a:txBody>
                    <a:bodyPr/>
                    <a:lstStyle/>
                    <a:p>
                      <a:r>
                        <a:rPr lang="en-US" dirty="0" smtClean="0"/>
                        <a:t>Form B</a:t>
                      </a:r>
                      <a:endParaRPr lang="en-US" dirty="0"/>
                    </a:p>
                  </a:txBody>
                  <a:tcPr/>
                </a:tc>
                <a:tc>
                  <a:txBody>
                    <a:bodyPr/>
                    <a:lstStyle/>
                    <a:p>
                      <a:pPr algn="r"/>
                      <a:r>
                        <a:rPr lang="en-US" dirty="0" smtClean="0"/>
                        <a:t>Equivalence estimate</a:t>
                      </a:r>
                      <a:endParaRPr lang="en-US" dirty="0"/>
                    </a:p>
                  </a:txBody>
                  <a:tcPr/>
                </a:tc>
              </a:tr>
              <a:tr h="370840">
                <a:tc>
                  <a:txBody>
                    <a:bodyPr/>
                    <a:lstStyle/>
                    <a:p>
                      <a:r>
                        <a:rPr lang="en-US" dirty="0" smtClean="0"/>
                        <a:t>Test</a:t>
                      </a:r>
                      <a:endParaRPr lang="en-US" dirty="0"/>
                    </a:p>
                  </a:txBody>
                  <a:tcPr/>
                </a:tc>
                <a:tc>
                  <a:txBody>
                    <a:bodyPr/>
                    <a:lstStyle/>
                    <a:p>
                      <a:r>
                        <a:rPr lang="en-US" dirty="0" smtClean="0"/>
                        <a:t>Concurrent Criterion</a:t>
                      </a:r>
                      <a:endParaRPr lang="en-US" dirty="0"/>
                    </a:p>
                  </a:txBody>
                  <a:tcPr/>
                </a:tc>
                <a:tc>
                  <a:txBody>
                    <a:bodyPr/>
                    <a:lstStyle/>
                    <a:p>
                      <a:pPr algn="r"/>
                      <a:r>
                        <a:rPr lang="en-US" dirty="0" smtClean="0"/>
                        <a:t>Concurrent validity </a:t>
                      </a:r>
                    </a:p>
                    <a:p>
                      <a:pPr algn="r"/>
                      <a:r>
                        <a:rPr lang="en-US" dirty="0" smtClean="0"/>
                        <a:t>estimate</a:t>
                      </a:r>
                      <a:endParaRPr lang="en-US" dirty="0"/>
                    </a:p>
                  </a:txBody>
                  <a:tcPr/>
                </a:tc>
              </a:tr>
              <a:tr h="370840">
                <a:tc>
                  <a:txBody>
                    <a:bodyPr/>
                    <a:lstStyle/>
                    <a:p>
                      <a:r>
                        <a:rPr lang="en-US" dirty="0" smtClean="0"/>
                        <a:t>Test</a:t>
                      </a:r>
                      <a:endParaRPr lang="en-US" dirty="0"/>
                    </a:p>
                  </a:txBody>
                  <a:tcPr/>
                </a:tc>
                <a:tc>
                  <a:txBody>
                    <a:bodyPr/>
                    <a:lstStyle/>
                    <a:p>
                      <a:r>
                        <a:rPr lang="en-US" dirty="0" smtClean="0"/>
                        <a:t>Future Criterion</a:t>
                      </a:r>
                      <a:endParaRPr lang="en-US" dirty="0"/>
                    </a:p>
                  </a:txBody>
                  <a:tcPr/>
                </a:tc>
                <a:tc>
                  <a:txBody>
                    <a:bodyPr/>
                    <a:lstStyle/>
                    <a:p>
                      <a:pPr algn="r"/>
                      <a:r>
                        <a:rPr lang="en-US" dirty="0" smtClean="0"/>
                        <a:t>Predictive validity</a:t>
                      </a:r>
                    </a:p>
                    <a:p>
                      <a:pPr algn="r"/>
                      <a:r>
                        <a:rPr lang="en-US" dirty="0" smtClean="0"/>
                        <a:t>estimate</a:t>
                      </a:r>
                    </a:p>
                  </a:txBody>
                  <a:tcPr/>
                </a:tc>
              </a:tr>
            </a:tbl>
          </a:graphicData>
        </a:graphic>
      </p:graphicFrame>
      <p:cxnSp>
        <p:nvCxnSpPr>
          <p:cNvPr id="8" name="Straight Arrow Connector 7"/>
          <p:cNvCxnSpPr/>
          <p:nvPr/>
        </p:nvCxnSpPr>
        <p:spPr>
          <a:xfrm>
            <a:off x="5106237" y="3054698"/>
            <a:ext cx="1235948" cy="0"/>
          </a:xfrm>
          <a:prstGeom prst="straightConnector1">
            <a:avLst/>
          </a:prstGeom>
          <a:ln w="381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5106237" y="5169876"/>
            <a:ext cx="1235948" cy="0"/>
          </a:xfrm>
          <a:prstGeom prst="straightConnector1">
            <a:avLst/>
          </a:prstGeom>
          <a:ln w="381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5106237" y="3797181"/>
            <a:ext cx="1235948" cy="0"/>
          </a:xfrm>
          <a:prstGeom prst="straightConnector1">
            <a:avLst/>
          </a:prstGeom>
          <a:ln w="381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5106237" y="4516734"/>
            <a:ext cx="1235948" cy="0"/>
          </a:xfrm>
          <a:prstGeom prst="straightConnector1">
            <a:avLst/>
          </a:prstGeom>
          <a:ln w="381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5106237" y="4161691"/>
            <a:ext cx="1235948" cy="0"/>
          </a:xfrm>
          <a:prstGeom prst="straightConnector1">
            <a:avLst/>
          </a:prstGeom>
          <a:ln w="381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75989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65100" y="0"/>
            <a:ext cx="8885238" cy="977900"/>
          </a:xfrm>
        </p:spPr>
        <p:txBody>
          <a:bodyPr/>
          <a:lstStyle/>
          <a:p>
            <a:r>
              <a:rPr lang="en-US" altLang="en-US" dirty="0" smtClean="0"/>
              <a:t>Use of Reliability and Validity</a:t>
            </a:r>
          </a:p>
        </p:txBody>
      </p:sp>
      <p:sp>
        <p:nvSpPr>
          <p:cNvPr id="3" name="Content Placeholder 2"/>
          <p:cNvSpPr>
            <a:spLocks noGrp="1"/>
          </p:cNvSpPr>
          <p:nvPr>
            <p:ph idx="1"/>
          </p:nvPr>
        </p:nvSpPr>
        <p:spPr>
          <a:xfrm>
            <a:off x="452176" y="1617784"/>
            <a:ext cx="8350180" cy="5011615"/>
          </a:xfrm>
        </p:spPr>
        <p:txBody>
          <a:bodyPr>
            <a:normAutofit fontScale="92500" lnSpcReduction="10000"/>
          </a:bodyPr>
          <a:lstStyle/>
          <a:p>
            <a:pPr>
              <a:defRPr/>
            </a:pPr>
            <a:r>
              <a:rPr lang="en-US" sz="2800" dirty="0" smtClean="0"/>
              <a:t>In ES 2005 and 3005 we perform a variety of measures about physical fitness.  </a:t>
            </a:r>
          </a:p>
          <a:p>
            <a:pPr lvl="1">
              <a:defRPr/>
            </a:pPr>
            <a:r>
              <a:rPr lang="en-US" sz="2400" dirty="0" smtClean="0"/>
              <a:t>2005 uses skinfold calipers to estimate body composition and performs </a:t>
            </a:r>
            <a:r>
              <a:rPr lang="en-US" sz="2400" dirty="0" err="1" smtClean="0"/>
              <a:t>submax</a:t>
            </a:r>
            <a:r>
              <a:rPr lang="en-US" sz="2400" dirty="0" smtClean="0"/>
              <a:t> exercise tests to estimate VO2max</a:t>
            </a:r>
          </a:p>
          <a:p>
            <a:pPr lvl="1">
              <a:defRPr/>
            </a:pPr>
            <a:r>
              <a:rPr lang="en-US" sz="2400" dirty="0" smtClean="0"/>
              <a:t>3005 uses underwater weighing (gold standard) and performs an actual maximal exercise test to measure VO2max. </a:t>
            </a:r>
          </a:p>
          <a:p>
            <a:pPr>
              <a:defRPr/>
            </a:pPr>
            <a:r>
              <a:rPr lang="en-US" sz="2800" dirty="0" smtClean="0"/>
              <a:t>Prediction equations allow us to estimate using perhaps more simple tests versus more expensive tests.</a:t>
            </a:r>
          </a:p>
          <a:p>
            <a:pPr>
              <a:defRPr/>
            </a:pPr>
            <a:endParaRPr lang="en-US" sz="2800" dirty="0" smtClean="0"/>
          </a:p>
          <a:p>
            <a:pPr>
              <a:defRPr/>
            </a:pPr>
            <a:r>
              <a:rPr lang="en-US" sz="2800" dirty="0" smtClean="0">
                <a:solidFill>
                  <a:schemeClr val="accent5"/>
                </a:solidFill>
              </a:rPr>
              <a:t>But, is it valid, will these tests measure what you want them to, do you trust the results?</a:t>
            </a:r>
          </a:p>
          <a:p>
            <a:pPr>
              <a:defRPr/>
            </a:pPr>
            <a:endParaRPr lang="en-US" sz="2800" dirty="0" smtClean="0"/>
          </a:p>
          <a:p>
            <a:pPr>
              <a:defRPr/>
            </a:pPr>
            <a:endParaRPr lang="en-US" sz="2800" dirty="0" smtClean="0"/>
          </a:p>
          <a:p>
            <a:pPr>
              <a:defRPr/>
            </a:pPr>
            <a:endParaRPr lang="en-US" sz="2800" dirty="0"/>
          </a:p>
        </p:txBody>
      </p:sp>
    </p:spTree>
    <p:extLst>
      <p:ext uri="{BB962C8B-B14F-4D97-AF65-F5344CB8AC3E}">
        <p14:creationId xmlns:p14="http://schemas.microsoft.com/office/powerpoint/2010/main" val="28596591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304800" y="1537398"/>
            <a:ext cx="8656638" cy="5104702"/>
          </a:xfrm>
        </p:spPr>
        <p:txBody>
          <a:bodyPr>
            <a:normAutofit fontScale="92500" lnSpcReduction="20000"/>
          </a:bodyPr>
          <a:lstStyle/>
          <a:p>
            <a:pPr>
              <a:defRPr/>
            </a:pPr>
            <a:r>
              <a:rPr lang="en-US" altLang="en-US" sz="2800" dirty="0" smtClean="0"/>
              <a:t>Reliability</a:t>
            </a:r>
            <a:endParaRPr lang="en-US" altLang="en-US" sz="2800" dirty="0"/>
          </a:p>
          <a:p>
            <a:pPr lvl="1">
              <a:defRPr/>
            </a:pPr>
            <a:r>
              <a:rPr lang="en-US" altLang="en-US" sz="2400" dirty="0" smtClean="0"/>
              <a:t>Consistency or Repeatability of an observation</a:t>
            </a:r>
          </a:p>
          <a:p>
            <a:pPr lvl="1">
              <a:defRPr/>
            </a:pPr>
            <a:r>
              <a:rPr lang="en-US" altLang="en-US" sz="2400" dirty="0" smtClean="0"/>
              <a:t>Reproducible results under the SAME conditions</a:t>
            </a:r>
          </a:p>
          <a:p>
            <a:pPr lvl="1">
              <a:defRPr/>
            </a:pPr>
            <a:r>
              <a:rPr lang="en-US" altLang="en-US" sz="2400" dirty="0" smtClean="0"/>
              <a:t>Do you get the same score EACH time?</a:t>
            </a:r>
            <a:r>
              <a:rPr lang="en-US" altLang="en-US" b="1" dirty="0" smtClean="0"/>
              <a:t/>
            </a:r>
            <a:br>
              <a:rPr lang="en-US" altLang="en-US" b="1" dirty="0" smtClean="0"/>
            </a:br>
            <a:endParaRPr lang="en-US" altLang="en-US" sz="2400" b="1" dirty="0" smtClean="0"/>
          </a:p>
          <a:p>
            <a:pPr>
              <a:defRPr/>
            </a:pPr>
            <a:r>
              <a:rPr lang="en-US" altLang="en-US" sz="2800" dirty="0" smtClean="0"/>
              <a:t>Validity</a:t>
            </a:r>
            <a:endParaRPr lang="en-US" altLang="en-US" sz="2800" dirty="0"/>
          </a:p>
          <a:p>
            <a:pPr lvl="1">
              <a:defRPr/>
            </a:pPr>
            <a:r>
              <a:rPr lang="en-US" altLang="en-US" sz="2400" dirty="0" smtClean="0"/>
              <a:t>Truthfulness or Accuracy of a test score</a:t>
            </a:r>
          </a:p>
          <a:p>
            <a:pPr lvl="1">
              <a:defRPr/>
            </a:pPr>
            <a:r>
              <a:rPr lang="en-US" altLang="en-US" sz="2400" dirty="0" smtClean="0"/>
              <a:t>Is the score reliable and relevant?</a:t>
            </a:r>
          </a:p>
          <a:p>
            <a:pPr lvl="1">
              <a:defRPr/>
            </a:pPr>
            <a:r>
              <a:rPr lang="en-US" altLang="en-US" sz="2400" dirty="0" smtClean="0"/>
              <a:t>Is the instrument or test being used related to the characteristic to be measured?</a:t>
            </a:r>
            <a:r>
              <a:rPr lang="en-US" altLang="en-US" dirty="0" smtClean="0"/>
              <a:t/>
            </a:r>
            <a:br>
              <a:rPr lang="en-US" altLang="en-US" dirty="0" smtClean="0"/>
            </a:br>
            <a:endParaRPr lang="en-US" altLang="en-US" sz="2400" dirty="0" smtClean="0"/>
          </a:p>
          <a:p>
            <a:pPr>
              <a:defRPr/>
            </a:pPr>
            <a:r>
              <a:rPr lang="en-US" altLang="en-US" sz="2800" dirty="0" smtClean="0"/>
              <a:t>Objectivity</a:t>
            </a:r>
            <a:endParaRPr lang="en-US" altLang="en-US" dirty="0"/>
          </a:p>
          <a:p>
            <a:pPr lvl="1">
              <a:defRPr/>
            </a:pPr>
            <a:r>
              <a:rPr lang="en-US" altLang="en-US" sz="2400" dirty="0" smtClean="0"/>
              <a:t>Inter-rater reliability</a:t>
            </a:r>
          </a:p>
          <a:p>
            <a:pPr lvl="1">
              <a:defRPr/>
            </a:pPr>
            <a:r>
              <a:rPr lang="en-US" altLang="en-US" sz="2400" dirty="0" smtClean="0"/>
              <a:t>Were the same instructions or directions provided to everyone?</a:t>
            </a:r>
          </a:p>
        </p:txBody>
      </p:sp>
      <p:sp>
        <p:nvSpPr>
          <p:cNvPr id="7" name="Title 1"/>
          <p:cNvSpPr txBox="1">
            <a:spLocks/>
          </p:cNvSpPr>
          <p:nvPr/>
        </p:nvSpPr>
        <p:spPr>
          <a:xfrm>
            <a:off x="165100" y="0"/>
            <a:ext cx="8885238" cy="977900"/>
          </a:xfrm>
          <a:prstGeom prst="rect">
            <a:avLst/>
          </a:prstGeom>
        </p:spPr>
        <p:txBody>
          <a:bodyPr vert="horz" anchor="b">
            <a:normAutofit/>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r>
              <a:rPr lang="en-US" altLang="en-US" sz="2400" dirty="0" smtClean="0"/>
              <a:t>When interpreting results…always important to consider:</a:t>
            </a:r>
          </a:p>
        </p:txBody>
      </p:sp>
    </p:spTree>
    <p:custDataLst>
      <p:tags r:id="rId1"/>
    </p:custDataLst>
    <p:extLst>
      <p:ext uri="{BB962C8B-B14F-4D97-AF65-F5344CB8AC3E}">
        <p14:creationId xmlns:p14="http://schemas.microsoft.com/office/powerpoint/2010/main" val="19933455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98940"/>
            <a:ext cx="8534400" cy="758952"/>
          </a:xfrm>
        </p:spPr>
        <p:txBody>
          <a:bodyPr/>
          <a:lstStyle/>
          <a:p>
            <a:endParaRPr lang="en-US" dirty="0"/>
          </a:p>
        </p:txBody>
      </p:sp>
      <p:pic>
        <p:nvPicPr>
          <p:cNvPr id="4" name="Picture 3"/>
          <p:cNvPicPr>
            <a:picLocks noChangeAspect="1"/>
          </p:cNvPicPr>
          <p:nvPr/>
        </p:nvPicPr>
        <p:blipFill>
          <a:blip r:embed="rId2"/>
          <a:stretch>
            <a:fillRect/>
          </a:stretch>
        </p:blipFill>
        <p:spPr>
          <a:xfrm>
            <a:off x="502418" y="1687820"/>
            <a:ext cx="7865235" cy="2724963"/>
          </a:xfrm>
          <a:prstGeom prst="rect">
            <a:avLst/>
          </a:prstGeom>
        </p:spPr>
      </p:pic>
      <p:sp>
        <p:nvSpPr>
          <p:cNvPr id="5" name="Content Placeholder 4"/>
          <p:cNvSpPr>
            <a:spLocks noGrp="1"/>
          </p:cNvSpPr>
          <p:nvPr>
            <p:ph sz="quarter" idx="1"/>
          </p:nvPr>
        </p:nvSpPr>
        <p:spPr>
          <a:xfrm>
            <a:off x="502418" y="3758081"/>
            <a:ext cx="7865235" cy="91409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Tree>
    <p:extLst>
      <p:ext uri="{BB962C8B-B14F-4D97-AF65-F5344CB8AC3E}">
        <p14:creationId xmlns:p14="http://schemas.microsoft.com/office/powerpoint/2010/main" val="2632301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1000"/>
                                        <p:tgtEl>
                                          <p:spTgt spid="5"/>
                                        </p:tgtEl>
                                      </p:cBhvr>
                                    </p:animEffect>
                                    <p:set>
                                      <p:cBhvr>
                                        <p:cTn id="7" dur="1" fill="hold">
                                          <p:stCondLst>
                                            <p:cond delay="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Observed Scores, Error Scores, and True Scores</a:t>
            </a:r>
            <a:endParaRPr lang="en-US" dirty="0"/>
          </a:p>
        </p:txBody>
      </p:sp>
      <p:sp>
        <p:nvSpPr>
          <p:cNvPr id="3" name="Content Placeholder 2"/>
          <p:cNvSpPr>
            <a:spLocks noGrp="1"/>
          </p:cNvSpPr>
          <p:nvPr>
            <p:ph sz="quarter" idx="1"/>
          </p:nvPr>
        </p:nvSpPr>
        <p:spPr>
          <a:xfrm>
            <a:off x="301752" y="1527048"/>
            <a:ext cx="8503920" cy="4813462"/>
          </a:xfrm>
        </p:spPr>
        <p:txBody>
          <a:bodyPr>
            <a:normAutofit/>
          </a:bodyPr>
          <a:lstStyle/>
          <a:p>
            <a:pPr marL="0" indent="0">
              <a:buNone/>
            </a:pPr>
            <a:r>
              <a:rPr lang="en-US" sz="2000" dirty="0" smtClean="0"/>
              <a:t>Example:</a:t>
            </a:r>
          </a:p>
          <a:p>
            <a:r>
              <a:rPr lang="en-US" sz="2000" dirty="0" smtClean="0"/>
              <a:t>Gold standard for body composition is underwater weighing</a:t>
            </a:r>
          </a:p>
          <a:p>
            <a:r>
              <a:rPr lang="en-US" sz="2000" dirty="0" smtClean="0"/>
              <a:t>Easier/cheaper method for body composition is skinfolds</a:t>
            </a:r>
          </a:p>
          <a:p>
            <a:r>
              <a:rPr lang="en-US" sz="2000" dirty="0" smtClean="0"/>
              <a:t>UWW percent body fat = 25%</a:t>
            </a:r>
          </a:p>
          <a:p>
            <a:r>
              <a:rPr lang="en-US" sz="2000" dirty="0" smtClean="0"/>
              <a:t>Skinfold percent fat = 28%</a:t>
            </a:r>
          </a:p>
          <a:p>
            <a:r>
              <a:rPr lang="en-US" sz="2000" dirty="0" smtClean="0"/>
              <a:t>Assume true score is %BF from UWW</a:t>
            </a:r>
          </a:p>
          <a:p>
            <a:r>
              <a:rPr lang="en-US" sz="2000" dirty="0" smtClean="0"/>
              <a:t>Skinfold %BF is observed score</a:t>
            </a:r>
          </a:p>
          <a:p>
            <a:r>
              <a:rPr lang="en-US" sz="2000" b="1" dirty="0" smtClean="0"/>
              <a:t>Observed score = true score + error score</a:t>
            </a:r>
          </a:p>
          <a:p>
            <a:r>
              <a:rPr lang="en-US" sz="2000" dirty="0" smtClean="0"/>
              <a:t>Are there things that were done on the day of the skinfold procedure that can impact the score?</a:t>
            </a:r>
          </a:p>
          <a:p>
            <a:pPr lvl="1"/>
            <a:r>
              <a:rPr lang="en-US" sz="1500" dirty="0" smtClean="0"/>
              <a:t>Prior exercise</a:t>
            </a:r>
          </a:p>
          <a:p>
            <a:pPr lvl="1"/>
            <a:r>
              <a:rPr lang="en-US" sz="1500" dirty="0" smtClean="0"/>
              <a:t>Different administrators of the test</a:t>
            </a:r>
          </a:p>
          <a:p>
            <a:pPr lvl="1"/>
            <a:r>
              <a:rPr lang="en-US" sz="1500" dirty="0" smtClean="0"/>
              <a:t>Hydration status</a:t>
            </a:r>
          </a:p>
          <a:p>
            <a:pPr lvl="1"/>
            <a:r>
              <a:rPr lang="en-US" sz="1500" dirty="0" smtClean="0"/>
              <a:t>Etc.</a:t>
            </a:r>
          </a:p>
          <a:p>
            <a:endParaRPr lang="en-US" sz="2000" dirty="0"/>
          </a:p>
        </p:txBody>
      </p:sp>
    </p:spTree>
    <p:extLst>
      <p:ext uri="{BB962C8B-B14F-4D97-AF65-F5344CB8AC3E}">
        <p14:creationId xmlns:p14="http://schemas.microsoft.com/office/powerpoint/2010/main" val="2827741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Reliability</a:t>
            </a:r>
            <a:endParaRPr lang="en-US" dirty="0"/>
          </a:p>
        </p:txBody>
      </p:sp>
      <p:sp>
        <p:nvSpPr>
          <p:cNvPr id="3" name="Content Placeholder 2"/>
          <p:cNvSpPr>
            <a:spLocks noGrp="1"/>
          </p:cNvSpPr>
          <p:nvPr>
            <p:ph sz="quarter" idx="1"/>
          </p:nvPr>
        </p:nvSpPr>
        <p:spPr>
          <a:xfrm>
            <a:off x="301752" y="1527047"/>
            <a:ext cx="8503920" cy="4954139"/>
          </a:xfrm>
        </p:spPr>
        <p:txBody>
          <a:bodyPr>
            <a:normAutofit lnSpcReduction="10000"/>
          </a:bodyPr>
          <a:lstStyle/>
          <a:p>
            <a:r>
              <a:rPr lang="en-US" dirty="0" smtClean="0"/>
              <a:t>Reliability is that proportion of the observed score variance that is true score variance</a:t>
            </a:r>
          </a:p>
          <a:p>
            <a:pPr lvl="1"/>
            <a:r>
              <a:rPr lang="en-US" dirty="0" smtClean="0"/>
              <a:t>Usually at least some error in the observed score</a:t>
            </a:r>
          </a:p>
          <a:p>
            <a:pPr lvl="1"/>
            <a:r>
              <a:rPr lang="en-US" dirty="0" smtClean="0"/>
              <a:t>Want to measure this error and keep to a minimum!</a:t>
            </a:r>
          </a:p>
          <a:p>
            <a:endParaRPr lang="en-US" dirty="0"/>
          </a:p>
          <a:p>
            <a:r>
              <a:rPr lang="en-US" dirty="0" smtClean="0"/>
              <a:t>Looking for </a:t>
            </a:r>
            <a:r>
              <a:rPr lang="en-US" b="1" dirty="0" smtClean="0"/>
              <a:t>consistent results</a:t>
            </a:r>
          </a:p>
          <a:p>
            <a:r>
              <a:rPr lang="en-US" dirty="0" smtClean="0"/>
              <a:t>Will often use </a:t>
            </a:r>
            <a:r>
              <a:rPr lang="en-US" b="1" dirty="0" smtClean="0"/>
              <a:t>test-retest </a:t>
            </a:r>
            <a:r>
              <a:rPr lang="en-US" dirty="0" smtClean="0"/>
              <a:t>to determine reliability</a:t>
            </a:r>
          </a:p>
          <a:p>
            <a:r>
              <a:rPr lang="en-US" dirty="0" smtClean="0"/>
              <a:t>Statistical tests to quantify are </a:t>
            </a:r>
            <a:r>
              <a:rPr lang="en-US" b="1" dirty="0" smtClean="0"/>
              <a:t>variance </a:t>
            </a:r>
            <a:r>
              <a:rPr lang="en-US" dirty="0" smtClean="0"/>
              <a:t>&amp; </a:t>
            </a:r>
            <a:r>
              <a:rPr lang="en-US" b="1" dirty="0" smtClean="0"/>
              <a:t>correlation</a:t>
            </a:r>
          </a:p>
          <a:p>
            <a:r>
              <a:rPr lang="en-US" dirty="0" smtClean="0"/>
              <a:t>Correlation coefficient should be </a:t>
            </a:r>
            <a:r>
              <a:rPr lang="en-US" b="1" dirty="0" smtClean="0"/>
              <a:t>high </a:t>
            </a:r>
            <a:r>
              <a:rPr lang="en-US" dirty="0" smtClean="0"/>
              <a:t>if the result is reliable/repeatable</a:t>
            </a:r>
            <a:endParaRPr lang="en-US" dirty="0"/>
          </a:p>
        </p:txBody>
      </p:sp>
    </p:spTree>
    <p:extLst>
      <p:ext uri="{BB962C8B-B14F-4D97-AF65-F5344CB8AC3E}">
        <p14:creationId xmlns:p14="http://schemas.microsoft.com/office/powerpoint/2010/main" val="4511087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0" y="113882"/>
            <a:ext cx="8885238" cy="901700"/>
          </a:xfrm>
        </p:spPr>
        <p:txBody>
          <a:bodyPr/>
          <a:lstStyle/>
          <a:p>
            <a:r>
              <a:rPr lang="en-US" altLang="en-US" dirty="0" smtClean="0"/>
              <a:t>Tests for Reliability</a:t>
            </a:r>
          </a:p>
        </p:txBody>
      </p:sp>
      <p:sp>
        <p:nvSpPr>
          <p:cNvPr id="9219" name="Content Placeholder 2"/>
          <p:cNvSpPr>
            <a:spLocks noGrp="1"/>
          </p:cNvSpPr>
          <p:nvPr>
            <p:ph idx="1"/>
          </p:nvPr>
        </p:nvSpPr>
        <p:spPr>
          <a:xfrm>
            <a:off x="482320" y="1647930"/>
            <a:ext cx="8548967" cy="4603645"/>
          </a:xfrm>
        </p:spPr>
        <p:txBody>
          <a:bodyPr/>
          <a:lstStyle/>
          <a:p>
            <a:pPr>
              <a:defRPr/>
            </a:pPr>
            <a:r>
              <a:rPr lang="en-US" altLang="en-US" dirty="0" smtClean="0"/>
              <a:t>To evaluate the reliability of a measure we use correlations</a:t>
            </a:r>
          </a:p>
          <a:p>
            <a:pPr>
              <a:defRPr/>
            </a:pPr>
            <a:r>
              <a:rPr lang="en-US" altLang="en-US" dirty="0" smtClean="0"/>
              <a:t>Values range from 0.00 </a:t>
            </a:r>
            <a:r>
              <a:rPr lang="en-US" altLang="en-US" dirty="0" smtClean="0">
                <a:sym typeface="Wingdings" panose="05000000000000000000" pitchFamily="2" charset="2"/>
              </a:rPr>
              <a:t> 1.00</a:t>
            </a:r>
            <a:endParaRPr lang="en-US" altLang="en-US" dirty="0" smtClean="0"/>
          </a:p>
          <a:p>
            <a:pPr>
              <a:defRPr/>
            </a:pPr>
            <a:r>
              <a:rPr lang="en-US" altLang="en-US" dirty="0" smtClean="0">
                <a:solidFill>
                  <a:schemeClr val="accent5"/>
                </a:solidFill>
              </a:rPr>
              <a:t>Interclass reliability (Pearson’s </a:t>
            </a:r>
            <a:r>
              <a:rPr lang="en-US" altLang="en-US" i="1" dirty="0" smtClean="0">
                <a:solidFill>
                  <a:schemeClr val="accent5"/>
                </a:solidFill>
              </a:rPr>
              <a:t>r</a:t>
            </a:r>
            <a:r>
              <a:rPr lang="en-US" altLang="en-US" dirty="0" smtClean="0">
                <a:solidFill>
                  <a:schemeClr val="accent5"/>
                </a:solidFill>
              </a:rPr>
              <a:t>)</a:t>
            </a:r>
          </a:p>
          <a:p>
            <a:pPr lvl="1">
              <a:defRPr/>
            </a:pPr>
            <a:r>
              <a:rPr lang="en-US" altLang="en-US" dirty="0" smtClean="0"/>
              <a:t>Best used to correlate </a:t>
            </a:r>
            <a:r>
              <a:rPr lang="en-US" altLang="en-US" i="1" u="sng" dirty="0" smtClean="0"/>
              <a:t>two different variables</a:t>
            </a:r>
          </a:p>
          <a:p>
            <a:pPr>
              <a:defRPr/>
            </a:pPr>
            <a:r>
              <a:rPr lang="en-US" altLang="en-US" dirty="0" err="1" smtClean="0">
                <a:solidFill>
                  <a:schemeClr val="accent5"/>
                </a:solidFill>
              </a:rPr>
              <a:t>Intraclass</a:t>
            </a:r>
            <a:r>
              <a:rPr lang="en-US" altLang="en-US" dirty="0" smtClean="0">
                <a:solidFill>
                  <a:schemeClr val="accent5"/>
                </a:solidFill>
              </a:rPr>
              <a:t> reliability (</a:t>
            </a:r>
            <a:r>
              <a:rPr lang="en-US" altLang="en-US" i="1" dirty="0" smtClean="0">
                <a:solidFill>
                  <a:schemeClr val="accent5"/>
                </a:solidFill>
              </a:rPr>
              <a:t>R</a:t>
            </a:r>
            <a:r>
              <a:rPr lang="en-US" altLang="en-US" dirty="0" smtClean="0">
                <a:solidFill>
                  <a:schemeClr val="accent5"/>
                </a:solidFill>
              </a:rPr>
              <a:t>)</a:t>
            </a:r>
          </a:p>
          <a:p>
            <a:pPr lvl="1">
              <a:defRPr/>
            </a:pPr>
            <a:r>
              <a:rPr lang="en-US" altLang="en-US" dirty="0" smtClean="0"/>
              <a:t>Best used to correlated the </a:t>
            </a:r>
            <a:r>
              <a:rPr lang="en-US" altLang="en-US" i="1" u="sng" dirty="0" smtClean="0"/>
              <a:t>same variable </a:t>
            </a:r>
            <a:r>
              <a:rPr lang="en-US" altLang="en-US" dirty="0" smtClean="0"/>
              <a:t>two </a:t>
            </a:r>
            <a:r>
              <a:rPr lang="en-US" altLang="en-US" i="1" u="sng" dirty="0" smtClean="0"/>
              <a:t>or more </a:t>
            </a:r>
            <a:r>
              <a:rPr lang="en-US" altLang="en-US" dirty="0" smtClean="0"/>
              <a:t>times</a:t>
            </a:r>
          </a:p>
          <a:p>
            <a:pPr>
              <a:defRPr/>
            </a:pPr>
            <a:endParaRPr lang="en-US" altLang="en-US" dirty="0" smtClean="0"/>
          </a:p>
        </p:txBody>
      </p:sp>
    </p:spTree>
    <p:extLst>
      <p:ext uri="{BB962C8B-B14F-4D97-AF65-F5344CB8AC3E}">
        <p14:creationId xmlns:p14="http://schemas.microsoft.com/office/powerpoint/2010/main" val="1533180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Tests for reliability</a:t>
            </a:r>
            <a:endParaRPr lang="en-US" dirty="0"/>
          </a:p>
        </p:txBody>
      </p:sp>
      <p:sp>
        <p:nvSpPr>
          <p:cNvPr id="3" name="Content Placeholder 2"/>
          <p:cNvSpPr>
            <a:spLocks noGrp="1"/>
          </p:cNvSpPr>
          <p:nvPr>
            <p:ph sz="quarter" idx="1"/>
          </p:nvPr>
        </p:nvSpPr>
        <p:spPr/>
        <p:txBody>
          <a:bodyPr/>
          <a:lstStyle/>
          <a:p>
            <a:pPr>
              <a:defRPr/>
            </a:pPr>
            <a:r>
              <a:rPr lang="en-US" altLang="en-US" dirty="0"/>
              <a:t>Test-Retest </a:t>
            </a:r>
            <a:r>
              <a:rPr lang="en-US" altLang="en-US" dirty="0" smtClean="0"/>
              <a:t>reliability </a:t>
            </a:r>
          </a:p>
          <a:p>
            <a:pPr lvl="1">
              <a:defRPr/>
            </a:pPr>
            <a:r>
              <a:rPr lang="en-US" altLang="en-US" dirty="0" smtClean="0"/>
              <a:t>Assesses “stability” or “internal consistency”</a:t>
            </a:r>
            <a:endParaRPr lang="en-US" altLang="en-US" dirty="0"/>
          </a:p>
          <a:p>
            <a:pPr lvl="1">
              <a:defRPr/>
            </a:pPr>
            <a:r>
              <a:rPr lang="en-US" altLang="en-US" dirty="0"/>
              <a:t>Repeat the test on separate occasions</a:t>
            </a:r>
          </a:p>
          <a:p>
            <a:pPr>
              <a:defRPr/>
            </a:pPr>
            <a:endParaRPr lang="en-US" altLang="en-US" dirty="0" smtClean="0"/>
          </a:p>
          <a:p>
            <a:pPr>
              <a:defRPr/>
            </a:pPr>
            <a:endParaRPr lang="en-US" altLang="en-US" dirty="0"/>
          </a:p>
          <a:p>
            <a:pPr>
              <a:defRPr/>
            </a:pPr>
            <a:r>
              <a:rPr lang="en-US" altLang="en-US" dirty="0" smtClean="0"/>
              <a:t>Equivalence reliability </a:t>
            </a:r>
            <a:endParaRPr lang="en-US" altLang="en-US" dirty="0"/>
          </a:p>
          <a:p>
            <a:pPr lvl="1">
              <a:defRPr/>
            </a:pPr>
            <a:r>
              <a:rPr lang="en-US" altLang="en-US" dirty="0"/>
              <a:t>Two forms of a </a:t>
            </a:r>
            <a:r>
              <a:rPr lang="en-US" altLang="en-US" dirty="0" smtClean="0"/>
              <a:t>test that supposedly measure the same material, ability, or behavior</a:t>
            </a:r>
            <a:endParaRPr lang="en-US" altLang="en-US" dirty="0"/>
          </a:p>
          <a:p>
            <a:endParaRPr lang="en-US" dirty="0"/>
          </a:p>
        </p:txBody>
      </p:sp>
      <p:grpSp>
        <p:nvGrpSpPr>
          <p:cNvPr id="4" name="Group 9"/>
          <p:cNvGrpSpPr>
            <a:grpSpLocks/>
          </p:cNvGrpSpPr>
          <p:nvPr/>
        </p:nvGrpSpPr>
        <p:grpSpPr bwMode="auto">
          <a:xfrm>
            <a:off x="5179088" y="2926032"/>
            <a:ext cx="3276600" cy="685800"/>
            <a:chOff x="5562600" y="4572000"/>
            <a:chExt cx="3276600" cy="685800"/>
          </a:xfrm>
        </p:grpSpPr>
        <p:sp>
          <p:nvSpPr>
            <p:cNvPr id="5" name="Rectangle 7"/>
            <p:cNvSpPr>
              <a:spLocks noChangeArrowheads="1"/>
            </p:cNvSpPr>
            <p:nvPr/>
          </p:nvSpPr>
          <p:spPr bwMode="auto">
            <a:xfrm>
              <a:off x="5562600" y="4572000"/>
              <a:ext cx="1600200" cy="685800"/>
            </a:xfrm>
            <a:prstGeom prst="rect">
              <a:avLst/>
            </a:prstGeom>
            <a:solidFill>
              <a:schemeClr val="accent1"/>
            </a:solidFill>
            <a:ln w="12700" cap="sq" algn="ctr">
              <a:solidFill>
                <a:schemeClr val="tx1"/>
              </a:solidFill>
              <a:round/>
              <a:headEnd type="none" w="sm" len="sm"/>
              <a:tailEnd type="none" w="sm" len="sm"/>
            </a:ln>
          </p:spPr>
          <p:txBody>
            <a:bodyPr/>
            <a:lstStyle>
              <a:lvl1pPr>
                <a:spcBef>
                  <a:spcPct val="20000"/>
                </a:spcBef>
                <a:buFont typeface="Monotype Sorts" pitchFamily="2" charset="2"/>
                <a:buChar char="b"/>
                <a:defRPr kumimoji="1" sz="3200">
                  <a:solidFill>
                    <a:schemeClr val="tx1"/>
                  </a:solidFill>
                  <a:latin typeface="Times New Roman" panose="02020603050405020304" pitchFamily="18" charset="0"/>
                </a:defRPr>
              </a:lvl1pPr>
              <a:lvl2pPr marL="742950" indent="-285750">
                <a:spcBef>
                  <a:spcPct val="20000"/>
                </a:spcBef>
                <a:buFont typeface="Monotype Sorts" pitchFamily="2" charset="2"/>
                <a:buChar char="b"/>
                <a:defRPr kumimoji="1" sz="2800">
                  <a:solidFill>
                    <a:schemeClr val="tx1"/>
                  </a:solidFill>
                  <a:latin typeface="Times New Roman" panose="02020603050405020304" pitchFamily="18" charset="0"/>
                </a:defRPr>
              </a:lvl2pPr>
              <a:lvl3pPr marL="1143000" indent="-228600">
                <a:spcBef>
                  <a:spcPct val="20000"/>
                </a:spcBef>
                <a:buFont typeface="Monotype Sorts" pitchFamily="2" charset="2"/>
                <a:buChar char="b"/>
                <a:defRPr kumimoji="1" sz="2400">
                  <a:solidFill>
                    <a:schemeClr val="tx1"/>
                  </a:solidFill>
                  <a:latin typeface="Times New Roman" panose="02020603050405020304" pitchFamily="18" charset="0"/>
                </a:defRPr>
              </a:lvl3pPr>
              <a:lvl4pPr marL="1600200" indent="-228600">
                <a:spcBef>
                  <a:spcPct val="20000"/>
                </a:spcBef>
                <a:buFont typeface="Monotype Sorts" pitchFamily="2" charset="2"/>
                <a:buChar char="b"/>
                <a:defRPr kumimoji="1" sz="2000">
                  <a:solidFill>
                    <a:schemeClr val="tx1"/>
                  </a:solidFill>
                  <a:latin typeface="Times New Roman" panose="02020603050405020304" pitchFamily="18" charset="0"/>
                </a:defRPr>
              </a:lvl4pPr>
              <a:lvl5pPr marL="2057400" indent="-228600">
                <a:spcBef>
                  <a:spcPct val="20000"/>
                </a:spcBef>
                <a:buFont typeface="Monotype Sorts" pitchFamily="2" charset="2"/>
                <a:buChar char="b"/>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Monotype Sorts" pitchFamily="2" charset="2"/>
                <a:buChar char="b"/>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Monotype Sorts" pitchFamily="2" charset="2"/>
                <a:buChar char="b"/>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Monotype Sorts" pitchFamily="2" charset="2"/>
                <a:buChar char="b"/>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Monotype Sorts" pitchFamily="2" charset="2"/>
                <a:buChar char="b"/>
                <a:defRPr kumimoji="1" sz="2000">
                  <a:solidFill>
                    <a:schemeClr val="tx1"/>
                  </a:solidFill>
                  <a:latin typeface="Times New Roman" panose="02020603050405020304" pitchFamily="18" charset="0"/>
                </a:defRPr>
              </a:lvl9pPr>
            </a:lstStyle>
            <a:p>
              <a:pPr algn="ctr">
                <a:spcBef>
                  <a:spcPct val="0"/>
                </a:spcBef>
                <a:buFontTx/>
                <a:buNone/>
              </a:pPr>
              <a:r>
                <a:rPr kumimoji="0" lang="en-US" altLang="en-US" dirty="0">
                  <a:solidFill>
                    <a:srgbClr val="FFFFFF"/>
                  </a:solidFill>
                </a:rPr>
                <a:t>Trial 1</a:t>
              </a:r>
            </a:p>
          </p:txBody>
        </p:sp>
        <p:sp>
          <p:nvSpPr>
            <p:cNvPr id="6" name="Rectangle 8"/>
            <p:cNvSpPr>
              <a:spLocks noChangeArrowheads="1"/>
            </p:cNvSpPr>
            <p:nvPr/>
          </p:nvSpPr>
          <p:spPr bwMode="auto">
            <a:xfrm>
              <a:off x="7239000" y="4572000"/>
              <a:ext cx="1600200" cy="685800"/>
            </a:xfrm>
            <a:prstGeom prst="rect">
              <a:avLst/>
            </a:prstGeom>
            <a:solidFill>
              <a:schemeClr val="accent1"/>
            </a:solidFill>
            <a:ln w="12700" cap="sq" algn="ctr">
              <a:solidFill>
                <a:schemeClr val="tx1"/>
              </a:solidFill>
              <a:round/>
              <a:headEnd type="none" w="sm" len="sm"/>
              <a:tailEnd type="none" w="sm" len="sm"/>
            </a:ln>
          </p:spPr>
          <p:txBody>
            <a:bodyPr/>
            <a:lstStyle>
              <a:lvl1pPr>
                <a:spcBef>
                  <a:spcPct val="20000"/>
                </a:spcBef>
                <a:buFont typeface="Monotype Sorts" pitchFamily="2" charset="2"/>
                <a:buChar char="b"/>
                <a:defRPr kumimoji="1" sz="3200">
                  <a:solidFill>
                    <a:schemeClr val="tx1"/>
                  </a:solidFill>
                  <a:latin typeface="Times New Roman" panose="02020603050405020304" pitchFamily="18" charset="0"/>
                </a:defRPr>
              </a:lvl1pPr>
              <a:lvl2pPr marL="742950" indent="-285750">
                <a:spcBef>
                  <a:spcPct val="20000"/>
                </a:spcBef>
                <a:buFont typeface="Monotype Sorts" pitchFamily="2" charset="2"/>
                <a:buChar char="b"/>
                <a:defRPr kumimoji="1" sz="2800">
                  <a:solidFill>
                    <a:schemeClr val="tx1"/>
                  </a:solidFill>
                  <a:latin typeface="Times New Roman" panose="02020603050405020304" pitchFamily="18" charset="0"/>
                </a:defRPr>
              </a:lvl2pPr>
              <a:lvl3pPr marL="1143000" indent="-228600">
                <a:spcBef>
                  <a:spcPct val="20000"/>
                </a:spcBef>
                <a:buFont typeface="Monotype Sorts" pitchFamily="2" charset="2"/>
                <a:buChar char="b"/>
                <a:defRPr kumimoji="1" sz="2400">
                  <a:solidFill>
                    <a:schemeClr val="tx1"/>
                  </a:solidFill>
                  <a:latin typeface="Times New Roman" panose="02020603050405020304" pitchFamily="18" charset="0"/>
                </a:defRPr>
              </a:lvl3pPr>
              <a:lvl4pPr marL="1600200" indent="-228600">
                <a:spcBef>
                  <a:spcPct val="20000"/>
                </a:spcBef>
                <a:buFont typeface="Monotype Sorts" pitchFamily="2" charset="2"/>
                <a:buChar char="b"/>
                <a:defRPr kumimoji="1" sz="2000">
                  <a:solidFill>
                    <a:schemeClr val="tx1"/>
                  </a:solidFill>
                  <a:latin typeface="Times New Roman" panose="02020603050405020304" pitchFamily="18" charset="0"/>
                </a:defRPr>
              </a:lvl4pPr>
              <a:lvl5pPr marL="2057400" indent="-228600">
                <a:spcBef>
                  <a:spcPct val="20000"/>
                </a:spcBef>
                <a:buFont typeface="Monotype Sorts" pitchFamily="2" charset="2"/>
                <a:buChar char="b"/>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Monotype Sorts" pitchFamily="2" charset="2"/>
                <a:buChar char="b"/>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Monotype Sorts" pitchFamily="2" charset="2"/>
                <a:buChar char="b"/>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Monotype Sorts" pitchFamily="2" charset="2"/>
                <a:buChar char="b"/>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Monotype Sorts" pitchFamily="2" charset="2"/>
                <a:buChar char="b"/>
                <a:defRPr kumimoji="1" sz="2000">
                  <a:solidFill>
                    <a:schemeClr val="tx1"/>
                  </a:solidFill>
                  <a:latin typeface="Times New Roman" panose="02020603050405020304" pitchFamily="18" charset="0"/>
                </a:defRPr>
              </a:lvl9pPr>
            </a:lstStyle>
            <a:p>
              <a:pPr algn="ctr">
                <a:spcBef>
                  <a:spcPct val="0"/>
                </a:spcBef>
                <a:buFontTx/>
                <a:buNone/>
              </a:pPr>
              <a:r>
                <a:rPr kumimoji="0" lang="en-US" altLang="en-US">
                  <a:solidFill>
                    <a:srgbClr val="FFFFFF"/>
                  </a:solidFill>
                </a:rPr>
                <a:t>Trial 2</a:t>
              </a:r>
            </a:p>
          </p:txBody>
        </p:sp>
      </p:grpSp>
      <p:grpSp>
        <p:nvGrpSpPr>
          <p:cNvPr id="7" name="Group 10"/>
          <p:cNvGrpSpPr>
            <a:grpSpLocks/>
          </p:cNvGrpSpPr>
          <p:nvPr/>
        </p:nvGrpSpPr>
        <p:grpSpPr bwMode="auto">
          <a:xfrm>
            <a:off x="5179088" y="4858835"/>
            <a:ext cx="3276600" cy="685800"/>
            <a:chOff x="5562600" y="3581400"/>
            <a:chExt cx="3276600" cy="685800"/>
          </a:xfrm>
        </p:grpSpPr>
        <p:sp>
          <p:nvSpPr>
            <p:cNvPr id="8" name="Rectangle 5"/>
            <p:cNvSpPr>
              <a:spLocks noChangeArrowheads="1"/>
            </p:cNvSpPr>
            <p:nvPr/>
          </p:nvSpPr>
          <p:spPr bwMode="auto">
            <a:xfrm>
              <a:off x="5562600" y="3581400"/>
              <a:ext cx="1600200" cy="685800"/>
            </a:xfrm>
            <a:prstGeom prst="rect">
              <a:avLst/>
            </a:prstGeom>
            <a:solidFill>
              <a:schemeClr val="accent1"/>
            </a:solidFill>
            <a:ln w="12700" cap="sq" algn="ctr">
              <a:solidFill>
                <a:schemeClr val="tx1"/>
              </a:solidFill>
              <a:round/>
              <a:headEnd type="none" w="sm" len="sm"/>
              <a:tailEnd type="none" w="sm" len="sm"/>
            </a:ln>
          </p:spPr>
          <p:txBody>
            <a:bodyPr/>
            <a:lstStyle>
              <a:lvl1pPr>
                <a:spcBef>
                  <a:spcPct val="20000"/>
                </a:spcBef>
                <a:buFont typeface="Monotype Sorts" pitchFamily="2" charset="2"/>
                <a:buChar char="b"/>
                <a:defRPr kumimoji="1" sz="3200">
                  <a:solidFill>
                    <a:schemeClr val="tx1"/>
                  </a:solidFill>
                  <a:latin typeface="Times New Roman" panose="02020603050405020304" pitchFamily="18" charset="0"/>
                </a:defRPr>
              </a:lvl1pPr>
              <a:lvl2pPr marL="742950" indent="-285750">
                <a:spcBef>
                  <a:spcPct val="20000"/>
                </a:spcBef>
                <a:buFont typeface="Monotype Sorts" pitchFamily="2" charset="2"/>
                <a:buChar char="b"/>
                <a:defRPr kumimoji="1" sz="2800">
                  <a:solidFill>
                    <a:schemeClr val="tx1"/>
                  </a:solidFill>
                  <a:latin typeface="Times New Roman" panose="02020603050405020304" pitchFamily="18" charset="0"/>
                </a:defRPr>
              </a:lvl2pPr>
              <a:lvl3pPr marL="1143000" indent="-228600">
                <a:spcBef>
                  <a:spcPct val="20000"/>
                </a:spcBef>
                <a:buFont typeface="Monotype Sorts" pitchFamily="2" charset="2"/>
                <a:buChar char="b"/>
                <a:defRPr kumimoji="1" sz="2400">
                  <a:solidFill>
                    <a:schemeClr val="tx1"/>
                  </a:solidFill>
                  <a:latin typeface="Times New Roman" panose="02020603050405020304" pitchFamily="18" charset="0"/>
                </a:defRPr>
              </a:lvl3pPr>
              <a:lvl4pPr marL="1600200" indent="-228600">
                <a:spcBef>
                  <a:spcPct val="20000"/>
                </a:spcBef>
                <a:buFont typeface="Monotype Sorts" pitchFamily="2" charset="2"/>
                <a:buChar char="b"/>
                <a:defRPr kumimoji="1" sz="2000">
                  <a:solidFill>
                    <a:schemeClr val="tx1"/>
                  </a:solidFill>
                  <a:latin typeface="Times New Roman" panose="02020603050405020304" pitchFamily="18" charset="0"/>
                </a:defRPr>
              </a:lvl4pPr>
              <a:lvl5pPr marL="2057400" indent="-228600">
                <a:spcBef>
                  <a:spcPct val="20000"/>
                </a:spcBef>
                <a:buFont typeface="Monotype Sorts" pitchFamily="2" charset="2"/>
                <a:buChar char="b"/>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Monotype Sorts" pitchFamily="2" charset="2"/>
                <a:buChar char="b"/>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Monotype Sorts" pitchFamily="2" charset="2"/>
                <a:buChar char="b"/>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Monotype Sorts" pitchFamily="2" charset="2"/>
                <a:buChar char="b"/>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Monotype Sorts" pitchFamily="2" charset="2"/>
                <a:buChar char="b"/>
                <a:defRPr kumimoji="1" sz="2000">
                  <a:solidFill>
                    <a:schemeClr val="tx1"/>
                  </a:solidFill>
                  <a:latin typeface="Times New Roman" panose="02020603050405020304" pitchFamily="18" charset="0"/>
                </a:defRPr>
              </a:lvl9pPr>
            </a:lstStyle>
            <a:p>
              <a:pPr algn="ctr">
                <a:spcBef>
                  <a:spcPct val="0"/>
                </a:spcBef>
                <a:buFontTx/>
                <a:buNone/>
              </a:pPr>
              <a:r>
                <a:rPr kumimoji="0" lang="en-US" altLang="en-US">
                  <a:solidFill>
                    <a:srgbClr val="FFFFFF"/>
                  </a:solidFill>
                </a:rPr>
                <a:t>Form A</a:t>
              </a:r>
            </a:p>
          </p:txBody>
        </p:sp>
        <p:sp>
          <p:nvSpPr>
            <p:cNvPr id="9" name="Rectangle 6"/>
            <p:cNvSpPr>
              <a:spLocks noChangeArrowheads="1"/>
            </p:cNvSpPr>
            <p:nvPr/>
          </p:nvSpPr>
          <p:spPr bwMode="auto">
            <a:xfrm>
              <a:off x="7239000" y="3581400"/>
              <a:ext cx="1600200" cy="685800"/>
            </a:xfrm>
            <a:prstGeom prst="rect">
              <a:avLst/>
            </a:prstGeom>
            <a:solidFill>
              <a:schemeClr val="accent1"/>
            </a:solidFill>
            <a:ln w="12700" cap="sq" algn="ctr">
              <a:solidFill>
                <a:schemeClr val="tx1"/>
              </a:solidFill>
              <a:round/>
              <a:headEnd type="none" w="sm" len="sm"/>
              <a:tailEnd type="none" w="sm" len="sm"/>
            </a:ln>
          </p:spPr>
          <p:txBody>
            <a:bodyPr/>
            <a:lstStyle>
              <a:lvl1pPr>
                <a:spcBef>
                  <a:spcPct val="20000"/>
                </a:spcBef>
                <a:buFont typeface="Monotype Sorts" pitchFamily="2" charset="2"/>
                <a:buChar char="b"/>
                <a:defRPr kumimoji="1" sz="3200">
                  <a:solidFill>
                    <a:schemeClr val="tx1"/>
                  </a:solidFill>
                  <a:latin typeface="Times New Roman" panose="02020603050405020304" pitchFamily="18" charset="0"/>
                </a:defRPr>
              </a:lvl1pPr>
              <a:lvl2pPr marL="742950" indent="-285750">
                <a:spcBef>
                  <a:spcPct val="20000"/>
                </a:spcBef>
                <a:buFont typeface="Monotype Sorts" pitchFamily="2" charset="2"/>
                <a:buChar char="b"/>
                <a:defRPr kumimoji="1" sz="2800">
                  <a:solidFill>
                    <a:schemeClr val="tx1"/>
                  </a:solidFill>
                  <a:latin typeface="Times New Roman" panose="02020603050405020304" pitchFamily="18" charset="0"/>
                </a:defRPr>
              </a:lvl2pPr>
              <a:lvl3pPr marL="1143000" indent="-228600">
                <a:spcBef>
                  <a:spcPct val="20000"/>
                </a:spcBef>
                <a:buFont typeface="Monotype Sorts" pitchFamily="2" charset="2"/>
                <a:buChar char="b"/>
                <a:defRPr kumimoji="1" sz="2400">
                  <a:solidFill>
                    <a:schemeClr val="tx1"/>
                  </a:solidFill>
                  <a:latin typeface="Times New Roman" panose="02020603050405020304" pitchFamily="18" charset="0"/>
                </a:defRPr>
              </a:lvl3pPr>
              <a:lvl4pPr marL="1600200" indent="-228600">
                <a:spcBef>
                  <a:spcPct val="20000"/>
                </a:spcBef>
                <a:buFont typeface="Monotype Sorts" pitchFamily="2" charset="2"/>
                <a:buChar char="b"/>
                <a:defRPr kumimoji="1" sz="2000">
                  <a:solidFill>
                    <a:schemeClr val="tx1"/>
                  </a:solidFill>
                  <a:latin typeface="Times New Roman" panose="02020603050405020304" pitchFamily="18" charset="0"/>
                </a:defRPr>
              </a:lvl4pPr>
              <a:lvl5pPr marL="2057400" indent="-228600">
                <a:spcBef>
                  <a:spcPct val="20000"/>
                </a:spcBef>
                <a:buFont typeface="Monotype Sorts" pitchFamily="2" charset="2"/>
                <a:buChar char="b"/>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Monotype Sorts" pitchFamily="2" charset="2"/>
                <a:buChar char="b"/>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Monotype Sorts" pitchFamily="2" charset="2"/>
                <a:buChar char="b"/>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Monotype Sorts" pitchFamily="2" charset="2"/>
                <a:buChar char="b"/>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Monotype Sorts" pitchFamily="2" charset="2"/>
                <a:buChar char="b"/>
                <a:defRPr kumimoji="1" sz="2000">
                  <a:solidFill>
                    <a:schemeClr val="tx1"/>
                  </a:solidFill>
                  <a:latin typeface="Times New Roman" panose="02020603050405020304" pitchFamily="18" charset="0"/>
                </a:defRPr>
              </a:lvl9pPr>
            </a:lstStyle>
            <a:p>
              <a:pPr algn="ctr">
                <a:spcBef>
                  <a:spcPct val="0"/>
                </a:spcBef>
                <a:buFontTx/>
                <a:buNone/>
              </a:pPr>
              <a:r>
                <a:rPr kumimoji="0" lang="en-US" altLang="en-US">
                  <a:solidFill>
                    <a:srgbClr val="FFFFFF"/>
                  </a:solidFill>
                </a:rPr>
                <a:t>Form B</a:t>
              </a:r>
            </a:p>
          </p:txBody>
        </p:sp>
      </p:grpSp>
    </p:spTree>
    <p:extLst>
      <p:ext uri="{BB962C8B-B14F-4D97-AF65-F5344CB8AC3E}">
        <p14:creationId xmlns:p14="http://schemas.microsoft.com/office/powerpoint/2010/main" val="6408909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DELIMITERS" val="3.1"/>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411</TotalTime>
  <Words>1668</Words>
  <Application>Microsoft Office PowerPoint</Application>
  <PresentationFormat>On-screen Show (4:3)</PresentationFormat>
  <Paragraphs>235</Paragraphs>
  <Slides>25</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Arial</vt:lpstr>
      <vt:lpstr>Calibri</vt:lpstr>
      <vt:lpstr>Cambria Math</vt:lpstr>
      <vt:lpstr>Georgia</vt:lpstr>
      <vt:lpstr>Symbol</vt:lpstr>
      <vt:lpstr>Times New Roman</vt:lpstr>
      <vt:lpstr>Wingdings</vt:lpstr>
      <vt:lpstr>Wingdings 2</vt:lpstr>
      <vt:lpstr>Civic</vt:lpstr>
      <vt:lpstr>Reliability and Validity </vt:lpstr>
      <vt:lpstr>Objectives</vt:lpstr>
      <vt:lpstr>Use of Reliability and Validity</vt:lpstr>
      <vt:lpstr>PowerPoint Presentation</vt:lpstr>
      <vt:lpstr>PowerPoint Presentation</vt:lpstr>
      <vt:lpstr>Observed Scores, Error Scores, and True Scores</vt:lpstr>
      <vt:lpstr>Reliability</vt:lpstr>
      <vt:lpstr>Tests for Reliability</vt:lpstr>
      <vt:lpstr>Tests for reliability</vt:lpstr>
      <vt:lpstr>Sit-up Performance for 10 Subjects (Table 6.2)</vt:lpstr>
      <vt:lpstr>Using Interclass vs. Intraclass Hypothetical scenarios…</vt:lpstr>
      <vt:lpstr>Intraclass Correlation (ANOVA model)</vt:lpstr>
      <vt:lpstr>Intertester Reliability…aka Objectivity</vt:lpstr>
      <vt:lpstr>Factors affecting test reliability</vt:lpstr>
      <vt:lpstr>Another measure of variability… Standard Error of Measurement</vt:lpstr>
      <vt:lpstr>Standard Error of Measurement</vt:lpstr>
      <vt:lpstr>Validity</vt:lpstr>
      <vt:lpstr>Content-Related Validity</vt:lpstr>
      <vt:lpstr>Criterion-Related Validity</vt:lpstr>
      <vt:lpstr>Criterion-Related Validity, Subcategories</vt:lpstr>
      <vt:lpstr>Review…Standard Error of the Estimate (SEE)</vt:lpstr>
      <vt:lpstr>PowerPoint Presentation</vt:lpstr>
      <vt:lpstr>Questions to discuss with group</vt:lpstr>
      <vt:lpstr>Construct-Related Validity</vt:lpstr>
      <vt:lpstr>Summary Fig 6.2 in text</vt:lpstr>
    </vt:vector>
  </TitlesOfParts>
  <Company>Appalachian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Reliability, Validity, and Objectivity </dc:title>
  <dc:creator>Stickford, Abigail Suzanne Laymon</dc:creator>
  <cp:lastModifiedBy>Stickford, Abigail Suzanne Laymon</cp:lastModifiedBy>
  <cp:revision>66</cp:revision>
  <dcterms:created xsi:type="dcterms:W3CDTF">2016-04-08T15:23:43Z</dcterms:created>
  <dcterms:modified xsi:type="dcterms:W3CDTF">2016-04-11T21:39:47Z</dcterms:modified>
</cp:coreProperties>
</file>