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31" y="-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93-FCEF-47BE-8F54-366007CB2A1A}" type="datetimeFigureOut">
              <a:rPr lang="en-US" smtClean="0"/>
              <a:pPr/>
              <a:t>06-Mar-17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0703-A561-4E0C-AE32-DD8624FB7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93-FCEF-47BE-8F54-366007CB2A1A}" type="datetimeFigureOut">
              <a:rPr lang="en-US" smtClean="0"/>
              <a:pPr/>
              <a:t>06-Mar-17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0703-A561-4E0C-AE32-DD8624FB7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93-FCEF-47BE-8F54-366007CB2A1A}" type="datetimeFigureOut">
              <a:rPr lang="en-US" smtClean="0"/>
              <a:pPr/>
              <a:t>06-Mar-17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0703-A561-4E0C-AE32-DD8624FB7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3AB8CCD2-EF20-446B-9F86-03B8F5495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207F3BB7-074F-4DCE-B657-37F56C769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3744CEF1-C93F-4DC1-9D54-9B7646CA8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814D9002-E675-4707-A6DE-49CA8D0E5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725E4B72-4707-49D2-83C4-BB7A3D838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93-FCEF-47BE-8F54-366007CB2A1A}" type="datetimeFigureOut">
              <a:rPr lang="en-US" smtClean="0"/>
              <a:pPr/>
              <a:t>06-Mar-17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0703-A561-4E0C-AE32-DD8624FB7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93-FCEF-47BE-8F54-366007CB2A1A}" type="datetimeFigureOut">
              <a:rPr lang="en-US" smtClean="0"/>
              <a:pPr/>
              <a:t>06-Mar-17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0703-A561-4E0C-AE32-DD8624FB7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93-FCEF-47BE-8F54-366007CB2A1A}" type="datetimeFigureOut">
              <a:rPr lang="en-US" smtClean="0"/>
              <a:pPr/>
              <a:t>06-Mar-17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0703-A561-4E0C-AE32-DD8624FB7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93-FCEF-47BE-8F54-366007CB2A1A}" type="datetimeFigureOut">
              <a:rPr lang="en-US" smtClean="0"/>
              <a:pPr/>
              <a:t>06-Mar-17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0703-A561-4E0C-AE32-DD8624FB7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93-FCEF-47BE-8F54-366007CB2A1A}" type="datetimeFigureOut">
              <a:rPr lang="en-US" smtClean="0"/>
              <a:pPr/>
              <a:t>06-Mar-17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0703-A561-4E0C-AE32-DD8624FB7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93-FCEF-47BE-8F54-366007CB2A1A}" type="datetimeFigureOut">
              <a:rPr lang="en-US" smtClean="0"/>
              <a:pPr/>
              <a:t>06-Mar-17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0703-A561-4E0C-AE32-DD8624FB7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93-FCEF-47BE-8F54-366007CB2A1A}" type="datetimeFigureOut">
              <a:rPr lang="en-US" smtClean="0"/>
              <a:pPr/>
              <a:t>06-Mar-17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0703-A561-4E0C-AE32-DD8624FB7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9093-FCEF-47BE-8F54-366007CB2A1A}" type="datetimeFigureOut">
              <a:rPr lang="en-US" smtClean="0"/>
              <a:pPr/>
              <a:t>06-Mar-17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0703-A561-4E0C-AE32-DD8624FB7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69093-FCEF-47BE-8F54-366007CB2A1A}" type="datetimeFigureOut">
              <a:rPr lang="en-US" smtClean="0"/>
              <a:pPr/>
              <a:t>06-Mar-17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00703-A561-4E0C-AE32-DD8624FB7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Introduction to Genetic Material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2-</a:t>
            </a:r>
            <a:fld id="{5673F00C-5A0C-4308-A825-96FE90F913AC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 smtClean="0">
                <a:ea typeface="SimSun" pitchFamily="2" charset="-122"/>
              </a:rPr>
              <a:t>Physical Chemistry of Nucleic Acids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CN" smtClean="0">
                <a:ea typeface="SimSun" pitchFamily="2" charset="-122"/>
              </a:rPr>
              <a:t>DNA and RNA molecules can appear in several different structural variants</a:t>
            </a:r>
          </a:p>
          <a:p>
            <a:pPr lvl="1" eaLnBrk="1" hangingPunct="1"/>
            <a:r>
              <a:rPr lang="en-US" altLang="zh-CN" smtClean="0">
                <a:ea typeface="SimSun" pitchFamily="2" charset="-122"/>
              </a:rPr>
              <a:t>Changes in </a:t>
            </a:r>
            <a:r>
              <a:rPr lang="en-US" altLang="zh-CN" smtClean="0">
                <a:solidFill>
                  <a:srgbClr val="EC061C"/>
                </a:solidFill>
                <a:ea typeface="SimSun" pitchFamily="2" charset="-122"/>
              </a:rPr>
              <a:t>relative humidity</a:t>
            </a:r>
            <a:r>
              <a:rPr lang="en-US" altLang="zh-CN" smtClean="0">
                <a:ea typeface="SimSun" pitchFamily="2" charset="-122"/>
              </a:rPr>
              <a:t> will cause variation in DNA molecular structure</a:t>
            </a:r>
          </a:p>
          <a:p>
            <a:pPr lvl="1" eaLnBrk="1" hangingPunct="1"/>
            <a:r>
              <a:rPr lang="en-US" altLang="zh-CN" smtClean="0">
                <a:ea typeface="SimSun" pitchFamily="2" charset="-122"/>
              </a:rPr>
              <a:t>The twist of the DNA molecule is normally shown to be right-handed, but left-handed DNA was identified in 1979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2-</a:t>
            </a:r>
            <a:fld id="{85C400CA-18BA-4CF0-B71A-0654D9A01B93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Variation in DNA between Organisms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ea typeface="SimSun" pitchFamily="2" charset="-122"/>
              </a:rPr>
              <a:t>Ratios of G to C and A to T are fixed in any specific organism</a:t>
            </a:r>
          </a:p>
          <a:p>
            <a:pPr eaLnBrk="1" hangingPunct="1"/>
            <a:r>
              <a:rPr lang="en-US" altLang="zh-CN" sz="2800" smtClean="0">
                <a:ea typeface="SimSun" pitchFamily="2" charset="-122"/>
              </a:rPr>
              <a:t>The total percentage of G + C varies over a range to 22 to 73%</a:t>
            </a:r>
          </a:p>
          <a:p>
            <a:pPr eaLnBrk="1" hangingPunct="1"/>
            <a:r>
              <a:rPr lang="en-US" altLang="zh-CN" sz="2800" smtClean="0">
                <a:ea typeface="SimSun" pitchFamily="2" charset="-122"/>
              </a:rPr>
              <a:t>Such differences are reflected in differences in physical properties</a:t>
            </a:r>
          </a:p>
        </p:txBody>
      </p:sp>
      <p:pic>
        <p:nvPicPr>
          <p:cNvPr id="27653" name="Picture 6" descr="relative_g_c_tb_7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600200"/>
            <a:ext cx="2927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2-</a:t>
            </a:r>
            <a:fld id="{C64D3023-E3F8-497F-A64C-EC528F7271DF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DNA Melting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810000"/>
            <a:ext cx="8229600" cy="2743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SimSun" pitchFamily="2" charset="-122"/>
              </a:rPr>
              <a:t>With heating, </a:t>
            </a:r>
            <a:r>
              <a:rPr lang="en-US" altLang="zh-CN" sz="2400" dirty="0" err="1" smtClean="0">
                <a:ea typeface="SimSun" pitchFamily="2" charset="-122"/>
              </a:rPr>
              <a:t>noncovalent</a:t>
            </a:r>
            <a:r>
              <a:rPr lang="en-US" altLang="zh-CN" sz="2400" dirty="0" smtClean="0">
                <a:ea typeface="SimSun" pitchFamily="2" charset="-122"/>
              </a:rPr>
              <a:t> forces holding DNA strands together weaken and break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SimSun" pitchFamily="2" charset="-122"/>
              </a:rPr>
              <a:t>When the forces break, the two strands come apart in </a:t>
            </a:r>
            <a:r>
              <a:rPr lang="en-US" altLang="zh-CN" sz="2400" dirty="0" err="1" smtClean="0">
                <a:ea typeface="SimSun" pitchFamily="2" charset="-122"/>
              </a:rPr>
              <a:t>denaturation</a:t>
            </a:r>
            <a:r>
              <a:rPr lang="en-US" altLang="zh-CN" sz="2400" dirty="0" smtClean="0">
                <a:ea typeface="SimSun" pitchFamily="2" charset="-122"/>
              </a:rPr>
              <a:t> or melting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SimSun" pitchFamily="2" charset="-122"/>
              </a:rPr>
              <a:t>Temperature at which DNA strands are ½ denatured is the </a:t>
            </a:r>
            <a:r>
              <a:rPr lang="en-US" altLang="zh-CN" sz="2400" dirty="0" smtClean="0">
                <a:solidFill>
                  <a:srgbClr val="EC061C"/>
                </a:solidFill>
                <a:ea typeface="SimSun" pitchFamily="2" charset="-122"/>
              </a:rPr>
              <a:t>melting temperature or </a:t>
            </a:r>
            <a:r>
              <a:rPr lang="en-US" altLang="zh-CN" sz="2400" i="1" dirty="0" smtClean="0">
                <a:solidFill>
                  <a:srgbClr val="EC061C"/>
                </a:solidFill>
                <a:ea typeface="SimSun" pitchFamily="2" charset="-122"/>
              </a:rPr>
              <a:t>T</a:t>
            </a:r>
            <a:r>
              <a:rPr lang="en-US" altLang="zh-CN" sz="2400" i="1" baseline="-25000" dirty="0" smtClean="0">
                <a:solidFill>
                  <a:srgbClr val="EC061C"/>
                </a:solidFill>
                <a:ea typeface="SimSun" pitchFamily="2" charset="-122"/>
              </a:rPr>
              <a:t>m</a:t>
            </a:r>
            <a:endParaRPr lang="en-US" altLang="zh-CN" sz="2400" i="1" dirty="0" smtClean="0">
              <a:solidFill>
                <a:srgbClr val="EC061C"/>
              </a:solidFill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SimSun" pitchFamily="2" charset="-122"/>
              </a:rPr>
              <a:t>GC content of DNA has a significant effect on </a:t>
            </a:r>
            <a:r>
              <a:rPr lang="en-US" altLang="zh-CN" sz="2400" i="1" dirty="0" smtClean="0">
                <a:ea typeface="SimSun" pitchFamily="2" charset="-122"/>
              </a:rPr>
              <a:t>T</a:t>
            </a:r>
            <a:r>
              <a:rPr lang="en-US" altLang="zh-CN" sz="2400" i="1" baseline="-25000" dirty="0" smtClean="0">
                <a:ea typeface="SimSun" pitchFamily="2" charset="-122"/>
              </a:rPr>
              <a:t>m</a:t>
            </a:r>
            <a:r>
              <a:rPr lang="en-US" altLang="zh-CN" sz="2400" baseline="-25000" dirty="0" smtClean="0">
                <a:ea typeface="SimSun" pitchFamily="2" charset="-122"/>
              </a:rPr>
              <a:t> </a:t>
            </a:r>
            <a:r>
              <a:rPr lang="en-US" altLang="zh-CN" sz="2400" dirty="0" smtClean="0">
                <a:ea typeface="SimSun" pitchFamily="2" charset="-122"/>
              </a:rPr>
              <a:t>with </a:t>
            </a:r>
            <a:r>
              <a:rPr lang="en-US" altLang="zh-CN" sz="2400" dirty="0" smtClean="0">
                <a:solidFill>
                  <a:srgbClr val="EC061C"/>
                </a:solidFill>
                <a:ea typeface="SimSun" pitchFamily="2" charset="-122"/>
              </a:rPr>
              <a:t>higher GC</a:t>
            </a:r>
            <a:r>
              <a:rPr lang="en-US" altLang="zh-CN" sz="2400" dirty="0" smtClean="0">
                <a:ea typeface="SimSun" pitchFamily="2" charset="-122"/>
              </a:rPr>
              <a:t> content meaning </a:t>
            </a:r>
            <a:r>
              <a:rPr lang="en-US" altLang="zh-CN" sz="2400" dirty="0" smtClean="0">
                <a:solidFill>
                  <a:srgbClr val="EC061C"/>
                </a:solidFill>
                <a:ea typeface="SimSun" pitchFamily="2" charset="-122"/>
              </a:rPr>
              <a:t>higher </a:t>
            </a:r>
            <a:r>
              <a:rPr lang="en-US" altLang="zh-CN" sz="2400" i="1" dirty="0" smtClean="0">
                <a:solidFill>
                  <a:srgbClr val="EC061C"/>
                </a:solidFill>
                <a:ea typeface="SimSun" pitchFamily="2" charset="-122"/>
              </a:rPr>
              <a:t>T</a:t>
            </a:r>
            <a:r>
              <a:rPr lang="en-US" altLang="zh-CN" sz="2400" i="1" baseline="-25000" dirty="0" smtClean="0">
                <a:solidFill>
                  <a:srgbClr val="EC061C"/>
                </a:solidFill>
                <a:ea typeface="SimSun" pitchFamily="2" charset="-122"/>
              </a:rPr>
              <a:t>m</a:t>
            </a:r>
            <a:endParaRPr lang="en-US" altLang="zh-CN" sz="2400" i="1" dirty="0" smtClean="0">
              <a:solidFill>
                <a:srgbClr val="EC061C"/>
              </a:solidFill>
              <a:ea typeface="SimSun" pitchFamily="2" charset="-122"/>
            </a:endParaRPr>
          </a:p>
        </p:txBody>
      </p:sp>
      <p:pic>
        <p:nvPicPr>
          <p:cNvPr id="28677" name="Picture 9" descr="streptococcus_pneum_c_la_7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220788"/>
            <a:ext cx="3886200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0" descr="relationship_dna_gc_c_la_7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74738"/>
            <a:ext cx="27432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2-</a:t>
            </a:r>
            <a:fld id="{E372FFAD-E873-4D5A-A64B-CC7DE93DEB51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DNA Denaturation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 smtClean="0">
                <a:ea typeface="SimSun" pitchFamily="2" charset="-122"/>
              </a:rPr>
              <a:t>In addition to heat, DNA can be denatured by: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smtClean="0">
                <a:solidFill>
                  <a:srgbClr val="EC061C"/>
                </a:solidFill>
                <a:ea typeface="SimSun" pitchFamily="2" charset="-122"/>
              </a:rPr>
              <a:t>Organic solvents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smtClean="0">
                <a:solidFill>
                  <a:srgbClr val="EC061C"/>
                </a:solidFill>
                <a:ea typeface="SimSun" pitchFamily="2" charset="-122"/>
              </a:rPr>
              <a:t>High pH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smtClean="0">
                <a:solidFill>
                  <a:srgbClr val="EC061C"/>
                </a:solidFill>
                <a:ea typeface="SimSun" pitchFamily="2" charset="-122"/>
              </a:rPr>
              <a:t>Low salt concentration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smtClean="0">
                <a:ea typeface="SimSun" pitchFamily="2" charset="-122"/>
              </a:rPr>
              <a:t>GC content also affects DNA density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smtClean="0">
                <a:ea typeface="SimSun" pitchFamily="2" charset="-122"/>
              </a:rPr>
              <a:t>Direct, linear relationship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smtClean="0">
                <a:ea typeface="SimSun" pitchFamily="2" charset="-122"/>
              </a:rPr>
              <a:t>Due to larger molar volume of an A-T base pair than a G-C base pair</a:t>
            </a:r>
          </a:p>
        </p:txBody>
      </p:sp>
      <p:pic>
        <p:nvPicPr>
          <p:cNvPr id="29701" name="Picture 8" descr="relationship_gc_dna_c_la_7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905000"/>
            <a:ext cx="36576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2-</a:t>
            </a:r>
            <a:fld id="{9AFC4251-43D8-430F-AECB-A570AFE56440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DNA Renaturation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 smtClean="0">
                <a:ea typeface="SimSun" pitchFamily="2" charset="-122"/>
              </a:rPr>
              <a:t>After two DNA strands separate, under proper conditions the strands can come back together</a:t>
            </a:r>
          </a:p>
          <a:p>
            <a:pPr eaLnBrk="1" hangingPunct="1"/>
            <a:r>
              <a:rPr lang="en-US" altLang="zh-CN" sz="2800" smtClean="0">
                <a:ea typeface="SimSun" pitchFamily="2" charset="-122"/>
              </a:rPr>
              <a:t>Process is called </a:t>
            </a:r>
            <a:r>
              <a:rPr lang="en-US" altLang="zh-CN" sz="2800" smtClean="0">
                <a:solidFill>
                  <a:schemeClr val="hlink"/>
                </a:solidFill>
                <a:ea typeface="SimSun" pitchFamily="2" charset="-122"/>
              </a:rPr>
              <a:t>annealing</a:t>
            </a:r>
            <a:r>
              <a:rPr lang="en-US" altLang="zh-CN" sz="2800" smtClean="0">
                <a:ea typeface="SimSun" pitchFamily="2" charset="-122"/>
              </a:rPr>
              <a:t> or </a:t>
            </a:r>
            <a:r>
              <a:rPr lang="en-US" altLang="zh-CN" sz="2800" smtClean="0">
                <a:solidFill>
                  <a:schemeClr val="hlink"/>
                </a:solidFill>
                <a:ea typeface="SimSun" pitchFamily="2" charset="-122"/>
              </a:rPr>
              <a:t>renaturation</a:t>
            </a:r>
          </a:p>
          <a:p>
            <a:pPr eaLnBrk="1" hangingPunct="1"/>
            <a:r>
              <a:rPr lang="en-US" altLang="zh-CN" sz="2800" smtClean="0">
                <a:ea typeface="SimSun" pitchFamily="2" charset="-122"/>
              </a:rPr>
              <a:t>Three most important factors:</a:t>
            </a:r>
          </a:p>
          <a:p>
            <a:pPr lvl="1" eaLnBrk="1" hangingPunct="1"/>
            <a:r>
              <a:rPr lang="en-US" altLang="zh-CN" sz="2400" smtClean="0">
                <a:solidFill>
                  <a:srgbClr val="EC061C"/>
                </a:solidFill>
                <a:ea typeface="SimSun" pitchFamily="2" charset="-122"/>
              </a:rPr>
              <a:t>Temperature</a:t>
            </a:r>
            <a:r>
              <a:rPr lang="en-US" altLang="zh-CN" sz="2400" smtClean="0">
                <a:ea typeface="SimSun" pitchFamily="2" charset="-122"/>
              </a:rPr>
              <a:t> – best at about 25 C below T</a:t>
            </a:r>
            <a:r>
              <a:rPr lang="en-US" altLang="zh-CN" sz="2400" baseline="-25000" smtClean="0">
                <a:ea typeface="SimSun" pitchFamily="2" charset="-122"/>
              </a:rPr>
              <a:t>m</a:t>
            </a:r>
            <a:endParaRPr lang="en-US" altLang="zh-CN" sz="2400" smtClean="0">
              <a:ea typeface="SimSun" pitchFamily="2" charset="-122"/>
            </a:endParaRPr>
          </a:p>
          <a:p>
            <a:pPr lvl="1" eaLnBrk="1" hangingPunct="1"/>
            <a:r>
              <a:rPr lang="en-US" altLang="zh-CN" sz="2400" smtClean="0">
                <a:solidFill>
                  <a:srgbClr val="EC061C"/>
                </a:solidFill>
                <a:ea typeface="SimSun" pitchFamily="2" charset="-122"/>
              </a:rPr>
              <a:t>DNA Concentration</a:t>
            </a:r>
            <a:r>
              <a:rPr lang="en-US" altLang="zh-CN" sz="2400" smtClean="0">
                <a:ea typeface="SimSun" pitchFamily="2" charset="-122"/>
              </a:rPr>
              <a:t> – within limits higher concentration better likelihood that 2 complementary will find each other</a:t>
            </a:r>
          </a:p>
          <a:p>
            <a:pPr lvl="1" eaLnBrk="1" hangingPunct="1"/>
            <a:r>
              <a:rPr lang="en-US" altLang="zh-CN" sz="2400" smtClean="0">
                <a:solidFill>
                  <a:srgbClr val="EC061C"/>
                </a:solidFill>
                <a:ea typeface="SimSun" pitchFamily="2" charset="-122"/>
              </a:rPr>
              <a:t>Renaturation Time</a:t>
            </a:r>
            <a:r>
              <a:rPr lang="en-US" altLang="zh-CN" sz="2400" smtClean="0">
                <a:ea typeface="SimSun" pitchFamily="2" charset="-122"/>
              </a:rPr>
              <a:t> – as increase time, more annealing will occur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2-</a:t>
            </a:r>
            <a:fld id="{D8B09490-2268-4366-A414-0617FE4D79D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Polynucleotide Chain Hybridization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74838"/>
            <a:ext cx="48006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CN" sz="2800" smtClean="0">
                <a:ea typeface="SimSun" pitchFamily="2" charset="-122"/>
              </a:rPr>
              <a:t>Hybridization is a process of putting together a combination of two different nucleic acids</a:t>
            </a:r>
          </a:p>
          <a:p>
            <a:pPr lvl="1" eaLnBrk="1" hangingPunct="1"/>
            <a:r>
              <a:rPr lang="en-US" altLang="zh-CN" sz="2400" smtClean="0">
                <a:ea typeface="SimSun" pitchFamily="2" charset="-122"/>
              </a:rPr>
              <a:t>Strands could be 1 DNA and 1 RNA</a:t>
            </a:r>
          </a:p>
          <a:p>
            <a:pPr lvl="1" eaLnBrk="1" hangingPunct="1"/>
            <a:r>
              <a:rPr lang="en-US" altLang="zh-CN" sz="2400" smtClean="0">
                <a:ea typeface="SimSun" pitchFamily="2" charset="-122"/>
              </a:rPr>
              <a:t>Also could be 2 DNA with complementary or nearly complementary sequences</a:t>
            </a:r>
          </a:p>
        </p:txBody>
      </p:sp>
      <p:pic>
        <p:nvPicPr>
          <p:cNvPr id="32773" name="Picture 7" descr="hybridizing_dna_rna_c_la_7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8938" y="1600200"/>
            <a:ext cx="29892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2-</a:t>
            </a:r>
            <a:fld id="{87ED4FFE-F925-41CD-BEFA-7D0C2B3D43B8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200" smtClean="0">
                <a:ea typeface="SimSun" pitchFamily="2" charset="-122"/>
              </a:rPr>
              <a:t>PCR conditions for Full Length Template</a:t>
            </a:r>
            <a:br>
              <a:rPr lang="en-US" altLang="zh-CN" sz="3200" smtClean="0">
                <a:ea typeface="SimSun" pitchFamily="2" charset="-122"/>
              </a:rPr>
            </a:br>
            <a:endParaRPr lang="en-US" altLang="zh-CN" sz="3200" smtClean="0">
              <a:ea typeface="SimSun" pitchFamily="2" charset="-122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1. 94C    30-60 s  </a:t>
            </a:r>
            <a:r>
              <a:rPr lang="en-US" altLang="zh-CN" smtClean="0">
                <a:solidFill>
                  <a:srgbClr val="EC061C"/>
                </a:solidFill>
                <a:ea typeface="SimSun" pitchFamily="2" charset="-122"/>
              </a:rPr>
              <a:t>denaturation</a:t>
            </a: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2. 46-54C   30-90 s  </a:t>
            </a:r>
            <a:r>
              <a:rPr lang="en-US" altLang="zh-CN" smtClean="0">
                <a:solidFill>
                  <a:srgbClr val="EC061C"/>
                </a:solidFill>
                <a:ea typeface="SimSun" pitchFamily="2" charset="-122"/>
              </a:rPr>
              <a:t>annealing</a:t>
            </a: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3. 72C 150 s        </a:t>
            </a:r>
            <a:r>
              <a:rPr lang="en-US" altLang="zh-CN" smtClean="0">
                <a:solidFill>
                  <a:srgbClr val="EC061C"/>
                </a:solidFill>
                <a:ea typeface="SimSun" pitchFamily="2" charset="-122"/>
              </a:rPr>
              <a:t>elongation</a:t>
            </a: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4. repeat steps 1 – 3 29 times</a:t>
            </a: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5. 72C 15 min</a:t>
            </a: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6. 4-10C until subsequent processing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2-</a:t>
            </a:r>
            <a:fld id="{2084516C-989C-4E4E-86FB-8375DC71894D}" type="slidenum">
              <a:rPr lang="en-US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DNA Sizes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8392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CN" dirty="0" smtClean="0">
                <a:ea typeface="SimSun" pitchFamily="2" charset="-122"/>
              </a:rPr>
              <a:t>DNA size is expressed in 3 different ways:</a:t>
            </a:r>
          </a:p>
          <a:p>
            <a:pPr lvl="1" eaLnBrk="1" hangingPunct="1"/>
            <a:r>
              <a:rPr lang="en-US" altLang="zh-CN" dirty="0" smtClean="0">
                <a:solidFill>
                  <a:srgbClr val="EC061C"/>
                </a:solidFill>
                <a:ea typeface="SimSun" pitchFamily="2" charset="-122"/>
              </a:rPr>
              <a:t>Number</a:t>
            </a:r>
            <a:r>
              <a:rPr lang="en-US" altLang="zh-CN" dirty="0" smtClean="0">
                <a:ea typeface="SimSun" pitchFamily="2" charset="-122"/>
              </a:rPr>
              <a:t> of base pairs </a:t>
            </a:r>
          </a:p>
          <a:p>
            <a:pPr lvl="1" eaLnBrk="1" hangingPunct="1"/>
            <a:r>
              <a:rPr lang="en-US" altLang="zh-CN" dirty="0" smtClean="0">
                <a:solidFill>
                  <a:srgbClr val="EC061C"/>
                </a:solidFill>
                <a:ea typeface="SimSun" pitchFamily="2" charset="-122"/>
              </a:rPr>
              <a:t>Molecular weight</a:t>
            </a:r>
            <a:r>
              <a:rPr lang="en-US" altLang="zh-CN" dirty="0" smtClean="0">
                <a:ea typeface="SimSun" pitchFamily="2" charset="-122"/>
              </a:rPr>
              <a:t> – 660 is molecular weight of 1 base pair</a:t>
            </a:r>
          </a:p>
          <a:p>
            <a:pPr lvl="1" eaLnBrk="1" hangingPunct="1"/>
            <a:r>
              <a:rPr lang="en-US" altLang="zh-CN" dirty="0" smtClean="0">
                <a:solidFill>
                  <a:srgbClr val="EC061C"/>
                </a:solidFill>
                <a:ea typeface="SimSun" pitchFamily="2" charset="-122"/>
              </a:rPr>
              <a:t>Length</a:t>
            </a:r>
            <a:r>
              <a:rPr lang="en-US" altLang="zh-CN" dirty="0" smtClean="0">
                <a:ea typeface="SimSun" pitchFamily="2" charset="-122"/>
              </a:rPr>
              <a:t> – 33.2 </a:t>
            </a:r>
            <a:r>
              <a:rPr lang="en-US" altLang="zh-CN" dirty="0" smtClean="0">
                <a:ea typeface="SimSun" pitchFamily="2" charset="-122"/>
                <a:cs typeface="Arial" charset="0"/>
              </a:rPr>
              <a:t>Å per helical turn </a:t>
            </a:r>
            <a:r>
              <a:rPr lang="en-US" altLang="zh-CN" dirty="0" smtClean="0">
                <a:ea typeface="SimSun" pitchFamily="2" charset="-122"/>
                <a:cs typeface="Arial" charset="0"/>
              </a:rPr>
              <a:t>of </a:t>
            </a:r>
            <a:r>
              <a:rPr lang="en-US" altLang="zh-CN" dirty="0" smtClean="0">
                <a:ea typeface="SimSun" pitchFamily="2" charset="-122"/>
                <a:cs typeface="Arial" charset="0"/>
              </a:rPr>
              <a:t>10.4 base pairs</a:t>
            </a:r>
          </a:p>
          <a:p>
            <a:pPr marL="0" indent="0" eaLnBrk="1" hangingPunct="1">
              <a:buFontTx/>
              <a:buNone/>
            </a:pPr>
            <a:r>
              <a:rPr lang="en-US" altLang="zh-CN" dirty="0" smtClean="0">
                <a:ea typeface="SimSun" pitchFamily="2" charset="-122"/>
              </a:rPr>
              <a:t>Measure DNA size either using electron microscopy or gel electrophoresis 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Equation" r:id="rId3" imgW="11412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2-</a:t>
            </a:r>
            <a:fld id="{916A63D7-4535-4C13-A373-7153BBEC4EB3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DNAs of Various Sizes and Shapes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365625"/>
            <a:ext cx="8229600" cy="2187575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ea typeface="SimSun" pitchFamily="2" charset="-122"/>
              </a:rPr>
              <a:t>Phage DNA is typically circular</a:t>
            </a:r>
          </a:p>
          <a:p>
            <a:pPr eaLnBrk="1" hangingPunct="1"/>
            <a:r>
              <a:rPr lang="en-US" altLang="zh-CN" sz="2800" smtClean="0">
                <a:ea typeface="SimSun" pitchFamily="2" charset="-122"/>
              </a:rPr>
              <a:t>Some DNA will be linear</a:t>
            </a:r>
          </a:p>
          <a:p>
            <a:pPr eaLnBrk="1" hangingPunct="1"/>
            <a:r>
              <a:rPr lang="en-US" altLang="zh-CN" sz="2800" smtClean="0">
                <a:ea typeface="SimSun" pitchFamily="2" charset="-122"/>
              </a:rPr>
              <a:t>Supercoiled DNA coils or wraps around itself like a twisted rubber band</a:t>
            </a:r>
          </a:p>
          <a:p>
            <a:pPr eaLnBrk="1" hangingPunct="1">
              <a:buFontTx/>
              <a:buNone/>
            </a:pPr>
            <a:endParaRPr lang="zh-CN" altLang="en-US" sz="2800" smtClean="0">
              <a:ea typeface="SimSun" pitchFamily="2" charset="-122"/>
            </a:endParaRPr>
          </a:p>
        </p:txBody>
      </p:sp>
      <p:pic>
        <p:nvPicPr>
          <p:cNvPr id="34821" name="Picture 8" descr="sizes_of_various_dn_tb_7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143000"/>
            <a:ext cx="5486400" cy="331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2-</a:t>
            </a:r>
            <a:fld id="{D37988A1-F26A-4848-9C82-AAED0879BEB4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SimSun" pitchFamily="2" charset="-122"/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dirty="0" smtClean="0">
              <a:ea typeface="SimSun" pitchFamily="2" charset="-122"/>
            </a:endParaRPr>
          </a:p>
          <a:p>
            <a:pPr eaLnBrk="1" hangingPunct="1"/>
            <a:endParaRPr lang="en-US" altLang="zh-CN" dirty="0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a</a:t>
            </a:r>
            <a:r>
              <a:rPr lang="en-US" altLang="zh-CN" dirty="0" smtClean="0">
                <a:ea typeface="SimSun" pitchFamily="2" charset="-122"/>
              </a:rPr>
              <a:t>: circular</a:t>
            </a:r>
          </a:p>
          <a:p>
            <a:pPr eaLnBrk="1" hangingPunct="1"/>
            <a:r>
              <a:rPr lang="en-US" altLang="zh-CN" dirty="0" smtClean="0">
                <a:ea typeface="SimSun" pitchFamily="2" charset="-122"/>
              </a:rPr>
              <a:t>b: linear</a:t>
            </a:r>
          </a:p>
          <a:p>
            <a:pPr eaLnBrk="1" hangingPunct="1"/>
            <a:r>
              <a:rPr lang="en-US" altLang="zh-CN" dirty="0" smtClean="0">
                <a:ea typeface="SimSun" pitchFamily="2" charset="-122"/>
              </a:rPr>
              <a:t>c: </a:t>
            </a:r>
            <a:r>
              <a:rPr lang="en-US" altLang="zh-CN" dirty="0" err="1" smtClean="0">
                <a:ea typeface="SimSun" pitchFamily="2" charset="-122"/>
              </a:rPr>
              <a:t>supercoiled</a:t>
            </a:r>
            <a:endParaRPr lang="en-US" altLang="zh-CN" dirty="0" smtClean="0">
              <a:ea typeface="SimSun" pitchFamily="2" charset="-122"/>
            </a:endParaRPr>
          </a:p>
        </p:txBody>
      </p:sp>
      <p:pic>
        <p:nvPicPr>
          <p:cNvPr id="35845" name="Picture 4" descr="circular DNA"/>
          <p:cNvPicPr>
            <a:picLocks noChangeAspect="1" noChangeArrowheads="1"/>
          </p:cNvPicPr>
          <p:nvPr/>
        </p:nvPicPr>
        <p:blipFill>
          <a:blip r:embed="rId2"/>
          <a:srcRect r="2985"/>
          <a:stretch>
            <a:fillRect/>
          </a:stretch>
        </p:blipFill>
        <p:spPr bwMode="auto">
          <a:xfrm>
            <a:off x="3276600" y="1524000"/>
            <a:ext cx="5350906" cy="432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2-</a:t>
            </a:r>
            <a:fld id="{08F943A4-E22B-4860-9652-81B974516B52}" type="slidenum">
              <a:rPr lang="en-US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The Nature of  Genetic Material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zh-CN" sz="3000" smtClean="0">
                <a:ea typeface="SimSun" pitchFamily="2" charset="-122"/>
              </a:rPr>
              <a:t>Historical Background</a:t>
            </a:r>
          </a:p>
          <a:p>
            <a:pPr marL="609600" indent="-609600" eaLnBrk="1" hangingPunct="1"/>
            <a:r>
              <a:rPr lang="en-US" altLang="zh-CN" sz="2900" smtClean="0">
                <a:ea typeface="SimSun" pitchFamily="2" charset="-122"/>
              </a:rPr>
              <a:t>Miescher isolated nuclei from pus (white blood cells) in 1869</a:t>
            </a:r>
          </a:p>
          <a:p>
            <a:pPr marL="990600" lvl="1" indent="-533400" eaLnBrk="1" hangingPunct="1"/>
            <a:r>
              <a:rPr lang="en-US" altLang="zh-CN" sz="2600" smtClean="0">
                <a:ea typeface="SimSun" pitchFamily="2" charset="-122"/>
              </a:rPr>
              <a:t>Found a novel phosphorus-bearing substance = nuclein</a:t>
            </a:r>
          </a:p>
          <a:p>
            <a:pPr marL="990600" lvl="1" indent="-533400" eaLnBrk="1" hangingPunct="1"/>
            <a:r>
              <a:rPr lang="en-US" altLang="zh-CN" sz="2600" smtClean="0">
                <a:ea typeface="SimSun" pitchFamily="2" charset="-122"/>
              </a:rPr>
              <a:t>Nuclein is mostly chromatin, a complex of DNA and chromosomal proteins</a:t>
            </a:r>
          </a:p>
          <a:p>
            <a:pPr marL="609600" indent="-609600" eaLnBrk="1" hangingPunct="1"/>
            <a:r>
              <a:rPr lang="en-US" altLang="zh-CN" sz="2900" smtClean="0">
                <a:ea typeface="SimSun" pitchFamily="2" charset="-122"/>
              </a:rPr>
              <a:t>End of 19</a:t>
            </a:r>
            <a:r>
              <a:rPr lang="en-US" altLang="zh-CN" sz="2900" baseline="30000" smtClean="0">
                <a:ea typeface="SimSun" pitchFamily="2" charset="-122"/>
              </a:rPr>
              <a:t>th</a:t>
            </a:r>
            <a:r>
              <a:rPr lang="en-US" altLang="zh-CN" sz="2900" smtClean="0">
                <a:ea typeface="SimSun" pitchFamily="2" charset="-122"/>
              </a:rPr>
              <a:t> century – DNA and RNA separated from proteins</a:t>
            </a:r>
          </a:p>
          <a:p>
            <a:pPr marL="609600" indent="-609600" eaLnBrk="1" hangingPunct="1"/>
            <a:r>
              <a:rPr lang="en-US" altLang="zh-CN" sz="2900" smtClean="0">
                <a:ea typeface="SimSun" pitchFamily="2" charset="-122"/>
              </a:rPr>
              <a:t>Levene, Jacobs, et al. characterized basic composition of DNA and RNA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2-</a:t>
            </a:r>
            <a:fld id="{802151A6-A42A-4566-9559-4765CBC95019}" type="slidenum">
              <a:rPr lang="en-US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Circular DNA</a:t>
            </a:r>
          </a:p>
        </p:txBody>
      </p:sp>
      <p:pic>
        <p:nvPicPr>
          <p:cNvPr id="37892" name="Picture 4" descr="circular DN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066800"/>
            <a:ext cx="43815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2-</a:t>
            </a:r>
            <a:fld id="{5EF4A87A-BF54-42D2-8647-2FB5C6639310}" type="slidenum">
              <a:rPr lang="en-US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Linear DNA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SimSun" pitchFamily="2" charset="-122"/>
            </a:endParaRPr>
          </a:p>
        </p:txBody>
      </p:sp>
      <p:pic>
        <p:nvPicPr>
          <p:cNvPr id="38917" name="Picture 4" descr="ds linear DNA"/>
          <p:cNvPicPr>
            <a:picLocks noChangeAspect="1" noChangeArrowheads="1"/>
          </p:cNvPicPr>
          <p:nvPr/>
        </p:nvPicPr>
        <p:blipFill>
          <a:blip r:embed="rId2"/>
          <a:srcRect l="6268" t="5827" r="3252"/>
          <a:stretch>
            <a:fillRect/>
          </a:stretch>
        </p:blipFill>
        <p:spPr bwMode="auto">
          <a:xfrm>
            <a:off x="762000" y="1371600"/>
            <a:ext cx="76200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2-</a:t>
            </a:r>
            <a:fld id="{80B8E417-3E1C-414D-B803-07653067F9B3}" type="slidenum">
              <a:rPr lang="en-US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Supercoiled DNA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SimSun" pitchFamily="2" charset="-122"/>
            </a:endParaRPr>
          </a:p>
        </p:txBody>
      </p:sp>
      <p:pic>
        <p:nvPicPr>
          <p:cNvPr id="39941" name="Picture 4" descr="Supercoiled D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2328863"/>
            <a:ext cx="80200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2-</a:t>
            </a:r>
            <a:fld id="{D10BA4F8-AEC5-4405-849C-117892B59DA3}" type="slidenum">
              <a:rPr lang="en-US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DNA Size and Genetic Capacity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CN" smtClean="0">
                <a:ea typeface="SimSun" pitchFamily="2" charset="-122"/>
              </a:rPr>
              <a:t>How many genes are in a piece of DNA?</a:t>
            </a:r>
          </a:p>
          <a:p>
            <a:pPr lvl="1" eaLnBrk="1" hangingPunct="1"/>
            <a:r>
              <a:rPr lang="en-US" altLang="zh-CN" smtClean="0">
                <a:ea typeface="SimSun" pitchFamily="2" charset="-122"/>
              </a:rPr>
              <a:t>Start with basic assumptions </a:t>
            </a:r>
          </a:p>
          <a:p>
            <a:pPr lvl="2" eaLnBrk="1" hangingPunct="1"/>
            <a:r>
              <a:rPr lang="en-US" altLang="zh-CN" smtClean="0">
                <a:ea typeface="SimSun" pitchFamily="2" charset="-122"/>
              </a:rPr>
              <a:t>Gene encodes protein</a:t>
            </a:r>
          </a:p>
          <a:p>
            <a:pPr lvl="2" eaLnBrk="1" hangingPunct="1"/>
            <a:r>
              <a:rPr lang="en-US" altLang="zh-CN" smtClean="0">
                <a:ea typeface="SimSun" pitchFamily="2" charset="-122"/>
              </a:rPr>
              <a:t>Protein is abut 40,000 D </a:t>
            </a:r>
          </a:p>
          <a:p>
            <a:pPr lvl="1" eaLnBrk="1" hangingPunct="1"/>
            <a:r>
              <a:rPr lang="en-US" altLang="zh-CN" smtClean="0">
                <a:ea typeface="SimSun" pitchFamily="2" charset="-122"/>
              </a:rPr>
              <a:t>How many amino acids does this represent?</a:t>
            </a:r>
          </a:p>
          <a:p>
            <a:pPr lvl="2" eaLnBrk="1" hangingPunct="1"/>
            <a:r>
              <a:rPr lang="en-US" altLang="zh-CN" smtClean="0">
                <a:ea typeface="SimSun" pitchFamily="2" charset="-122"/>
              </a:rPr>
              <a:t>Average mass of an amino acid is about 110 D</a:t>
            </a:r>
          </a:p>
          <a:p>
            <a:pPr lvl="2" eaLnBrk="1" hangingPunct="1"/>
            <a:r>
              <a:rPr lang="en-US" altLang="zh-CN" smtClean="0">
                <a:ea typeface="SimSun" pitchFamily="2" charset="-122"/>
              </a:rPr>
              <a:t>Average protein – 40,000 / 110 = 364 amino acids</a:t>
            </a:r>
          </a:p>
          <a:p>
            <a:pPr lvl="2" eaLnBrk="1" hangingPunct="1"/>
            <a:r>
              <a:rPr lang="en-US" altLang="zh-CN" smtClean="0">
                <a:ea typeface="SimSun" pitchFamily="2" charset="-122"/>
              </a:rPr>
              <a:t>Each amino acid = 3 DNA base pairs</a:t>
            </a:r>
          </a:p>
          <a:p>
            <a:pPr lvl="2" eaLnBrk="1" hangingPunct="1"/>
            <a:r>
              <a:rPr lang="en-US" altLang="zh-CN" smtClean="0">
                <a:ea typeface="SimSun" pitchFamily="2" charset="-122"/>
              </a:rPr>
              <a:t>364 amino acids requires 1092 base pairs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2-</a:t>
            </a:r>
            <a:fld id="{0003FFDD-4078-4BAC-A03C-EF4780E369D9}" type="slidenum">
              <a:rPr lang="en-US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DNA Genetic Capacity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CN" smtClean="0">
                <a:ea typeface="SimSun" pitchFamily="2" charset="-122"/>
              </a:rPr>
              <a:t>How large is an average piece of DNA?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i="1" smtClean="0">
                <a:ea typeface="SimSun" pitchFamily="2" charset="-122"/>
              </a:rPr>
              <a:t>E. coli</a:t>
            </a:r>
            <a:r>
              <a:rPr lang="en-US" altLang="zh-CN" smtClean="0">
                <a:ea typeface="SimSun" pitchFamily="2" charset="-122"/>
              </a:rPr>
              <a:t> chromosome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4.6 x 10</a:t>
            </a:r>
            <a:r>
              <a:rPr lang="en-US" altLang="zh-CN" baseline="30000" smtClean="0">
                <a:ea typeface="SimSun" pitchFamily="2" charset="-122"/>
              </a:rPr>
              <a:t>6</a:t>
            </a:r>
            <a:r>
              <a:rPr lang="en-US" altLang="zh-CN" smtClean="0">
                <a:ea typeface="SimSun" pitchFamily="2" charset="-122"/>
              </a:rPr>
              <a:t> bp/1092=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  <a:cs typeface="Arial" charset="0"/>
              </a:rPr>
              <a:t>~</a:t>
            </a:r>
            <a:r>
              <a:rPr lang="en-US" altLang="zh-CN" smtClean="0">
                <a:ea typeface="SimSun" pitchFamily="2" charset="-122"/>
              </a:rPr>
              <a:t>4200 proteins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Phage </a:t>
            </a:r>
            <a:r>
              <a:rPr lang="en-US" altLang="zh-CN" smtClean="0">
                <a:latin typeface="Symbol" pitchFamily="18" charset="2"/>
                <a:ea typeface="SimSun" pitchFamily="2" charset="-122"/>
              </a:rPr>
              <a:t>l </a:t>
            </a:r>
            <a:r>
              <a:rPr lang="en-US" altLang="zh-CN" smtClean="0">
                <a:ea typeface="SimSun" pitchFamily="2" charset="-122"/>
              </a:rPr>
              <a:t>(infects </a:t>
            </a:r>
            <a:r>
              <a:rPr lang="en-US" altLang="zh-CN" i="1" smtClean="0">
                <a:ea typeface="SimSun" pitchFamily="2" charset="-122"/>
              </a:rPr>
              <a:t>E. coli</a:t>
            </a:r>
            <a:r>
              <a:rPr lang="en-US" altLang="zh-CN" smtClean="0">
                <a:ea typeface="SimSun" pitchFamily="2" charset="-122"/>
              </a:rPr>
              <a:t>)</a:t>
            </a:r>
            <a:endParaRPr lang="en-US" altLang="zh-CN" smtClean="0">
              <a:latin typeface="Symbol" pitchFamily="18" charset="2"/>
              <a:ea typeface="SimSun" pitchFamily="2" charset="-122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4.85 x 10</a:t>
            </a:r>
            <a:r>
              <a:rPr lang="en-US" altLang="zh-CN" baseline="30000" smtClean="0">
                <a:ea typeface="SimSun" pitchFamily="2" charset="-122"/>
              </a:rPr>
              <a:t>4</a:t>
            </a:r>
            <a:r>
              <a:rPr lang="en-US" altLang="zh-CN" smtClean="0">
                <a:ea typeface="SimSun" pitchFamily="2" charset="-122"/>
              </a:rPr>
              <a:t> bp/1092=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~44 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Phage </a:t>
            </a:r>
            <a:r>
              <a:rPr lang="en-US" altLang="zh-CN" smtClean="0">
                <a:ea typeface="SimSun" pitchFamily="2" charset="-122"/>
                <a:sym typeface="Symbol" pitchFamily="18" charset="2"/>
              </a:rPr>
              <a:t></a:t>
            </a:r>
            <a:r>
              <a:rPr lang="en-US" altLang="zh-CN" smtClean="0">
                <a:latin typeface="Times New Roman" pitchFamily="18" charset="0"/>
                <a:ea typeface="SimSun" pitchFamily="2" charset="-122"/>
                <a:sym typeface="Symbol" pitchFamily="18" charset="2"/>
              </a:rPr>
              <a:t>x</a:t>
            </a:r>
            <a:r>
              <a:rPr lang="en-US" altLang="zh-CN" smtClean="0">
                <a:latin typeface="Symbol" pitchFamily="18" charset="2"/>
                <a:ea typeface="SimSun" pitchFamily="2" charset="-122"/>
              </a:rPr>
              <a:t>174 </a:t>
            </a:r>
            <a:r>
              <a:rPr lang="en-US" altLang="zh-CN" smtClean="0">
                <a:ea typeface="SimSun" pitchFamily="2" charset="-122"/>
              </a:rPr>
              <a:t>(one of smallest)</a:t>
            </a:r>
            <a:endParaRPr lang="en-US" altLang="zh-CN" smtClean="0">
              <a:latin typeface="Symbol" pitchFamily="18" charset="2"/>
              <a:ea typeface="SimSun" pitchFamily="2" charset="-122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5375 bp/1092=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~5 proteins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b="1" dirty="0" smtClean="0">
              <a:ea typeface="SimSun" pitchFamily="2" charset="-122"/>
            </a:endParaRPr>
          </a:p>
          <a:p>
            <a:r>
              <a:rPr lang="en-US" altLang="zh-CN" b="1" dirty="0" smtClean="0">
                <a:ea typeface="SimSun" pitchFamily="2" charset="-122"/>
              </a:rPr>
              <a:t>Why does a DNA molecule consist of two strands?</a:t>
            </a:r>
            <a:r>
              <a:rPr lang="en-US" altLang="zh-CN" dirty="0" smtClean="0">
                <a:ea typeface="SimSun" pitchFamily="2" charset="-122"/>
              </a:rPr>
              <a:t> </a:t>
            </a:r>
            <a:endParaRPr lang="en-US" altLang="zh-CN" dirty="0">
              <a:ea typeface="SimSun" pitchFamily="2" charset="-122"/>
            </a:endParaRPr>
          </a:p>
          <a:p>
            <a:pPr>
              <a:buNone/>
            </a:pPr>
            <a:endParaRPr lang="en-US" altLang="zh-CN" b="1" dirty="0">
              <a:ea typeface="SimSun" pitchFamily="2" charset="-122"/>
            </a:endParaRPr>
          </a:p>
          <a:p>
            <a:r>
              <a:rPr lang="en-US" altLang="zh-CN" b="1" dirty="0" smtClean="0">
                <a:ea typeface="SimSun" pitchFamily="2" charset="-122"/>
              </a:rPr>
              <a:t>Why does each base in DNA have a complementary base? </a:t>
            </a:r>
          </a:p>
          <a:p>
            <a:endParaRPr lang="en-US" altLang="zh-CN" b="1" dirty="0" smtClean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3-</a:t>
            </a:r>
            <a:fld id="{82CB98AE-0E18-4B0B-AEC7-42A17A36B9CE}" type="slidenum">
              <a:rPr lang="en-US">
                <a:latin typeface="Arial" charset="0"/>
              </a:rPr>
              <a:pPr/>
              <a:t>26</a:t>
            </a:fld>
            <a:endParaRPr lang="en-US">
              <a:latin typeface="Arial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Protein Structure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CN" smtClean="0">
                <a:ea typeface="SimSun" pitchFamily="2" charset="-122"/>
              </a:rPr>
              <a:t>Proteins are chain-like polymers of small subunits, amino acids</a:t>
            </a:r>
          </a:p>
          <a:p>
            <a:pPr lvl="1" eaLnBrk="1" hangingPunct="1"/>
            <a:r>
              <a:rPr lang="en-US" altLang="zh-CN" smtClean="0">
                <a:ea typeface="SimSun" pitchFamily="2" charset="-122"/>
              </a:rPr>
              <a:t>DNA has 4 different nucleotides</a:t>
            </a:r>
          </a:p>
          <a:p>
            <a:pPr lvl="1" eaLnBrk="1" hangingPunct="1"/>
            <a:r>
              <a:rPr lang="en-US" altLang="zh-CN" smtClean="0">
                <a:ea typeface="SimSun" pitchFamily="2" charset="-122"/>
              </a:rPr>
              <a:t>Proteins have 20 different amino acids with:</a:t>
            </a:r>
          </a:p>
          <a:p>
            <a:pPr lvl="2" eaLnBrk="1" hangingPunct="1"/>
            <a:r>
              <a:rPr lang="en-US" altLang="zh-CN" smtClean="0">
                <a:ea typeface="SimSun" pitchFamily="2" charset="-122"/>
              </a:rPr>
              <a:t>An amino group</a:t>
            </a:r>
          </a:p>
          <a:p>
            <a:pPr lvl="2" eaLnBrk="1" hangingPunct="1"/>
            <a:r>
              <a:rPr lang="en-US" altLang="zh-CN" smtClean="0">
                <a:ea typeface="SimSun" pitchFamily="2" charset="-122"/>
              </a:rPr>
              <a:t>A hydroxyl group</a:t>
            </a:r>
          </a:p>
          <a:p>
            <a:pPr lvl="2" eaLnBrk="1" hangingPunct="1"/>
            <a:r>
              <a:rPr lang="en-US" altLang="zh-CN" smtClean="0">
                <a:ea typeface="SimSun" pitchFamily="2" charset="-122"/>
              </a:rPr>
              <a:t>A hydrogen atom</a:t>
            </a:r>
          </a:p>
          <a:p>
            <a:pPr lvl="2" eaLnBrk="1" hangingPunct="1"/>
            <a:r>
              <a:rPr lang="en-US" altLang="zh-CN" smtClean="0">
                <a:ea typeface="SimSun" pitchFamily="2" charset="-122"/>
              </a:rPr>
              <a:t>A specific side chain</a:t>
            </a:r>
            <a:endParaRPr lang="en-US" altLang="zh-CN" smtClean="0">
              <a:solidFill>
                <a:schemeClr val="hlink"/>
              </a:solidFill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3-</a:t>
            </a:r>
            <a:fld id="{EA559585-74D5-4231-AD31-7C455CA2097B}" type="slidenum">
              <a:rPr lang="en-US">
                <a:latin typeface="Arial" charset="0"/>
              </a:rPr>
              <a:pPr/>
              <a:t>27</a:t>
            </a:fld>
            <a:endParaRPr lang="en-US">
              <a:latin typeface="Arial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Protein Function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>
                <a:ea typeface="SimSun" pitchFamily="2" charset="-122"/>
              </a:rPr>
              <a:t>Proteins:</a:t>
            </a:r>
          </a:p>
          <a:p>
            <a:pPr lvl="1" eaLnBrk="1" hangingPunct="1"/>
            <a:r>
              <a:rPr lang="en-US" altLang="zh-CN" smtClean="0">
                <a:ea typeface="SimSun" pitchFamily="2" charset="-122"/>
              </a:rPr>
              <a:t>Provide the structure that helps give cells integrity and shape</a:t>
            </a:r>
          </a:p>
          <a:p>
            <a:pPr lvl="1" eaLnBrk="1" hangingPunct="1"/>
            <a:r>
              <a:rPr lang="en-US" altLang="zh-CN" smtClean="0">
                <a:ea typeface="SimSun" pitchFamily="2" charset="-122"/>
              </a:rPr>
              <a:t>Serve as hormones carrying signals from one cell to another</a:t>
            </a:r>
          </a:p>
          <a:p>
            <a:pPr lvl="1" eaLnBrk="1" hangingPunct="1"/>
            <a:r>
              <a:rPr lang="en-US" altLang="zh-CN" smtClean="0">
                <a:ea typeface="SimSun" pitchFamily="2" charset="-122"/>
              </a:rPr>
              <a:t>Bind and carry substances</a:t>
            </a:r>
          </a:p>
          <a:p>
            <a:pPr lvl="1" eaLnBrk="1" hangingPunct="1"/>
            <a:r>
              <a:rPr lang="en-US" altLang="zh-CN" smtClean="0">
                <a:ea typeface="SimSun" pitchFamily="2" charset="-122"/>
              </a:rPr>
              <a:t>Control the activities of genes</a:t>
            </a:r>
          </a:p>
          <a:p>
            <a:pPr lvl="1" eaLnBrk="1" hangingPunct="1"/>
            <a:r>
              <a:rPr lang="en-US" altLang="zh-CN" smtClean="0">
                <a:ea typeface="SimSun" pitchFamily="2" charset="-122"/>
              </a:rPr>
              <a:t>Serve as enzymes that catalyze hundreds of chemical reactions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3-</a:t>
            </a:r>
            <a:fld id="{1A994F35-D975-45E3-A8E4-A0619EA7392F}" type="slidenum">
              <a:rPr lang="en-US">
                <a:latin typeface="Arial" charset="0"/>
              </a:rPr>
              <a:pPr/>
              <a:t>28</a:t>
            </a:fld>
            <a:endParaRPr lang="en-US"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Transcription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Transcription follows the same base-pairing rules as DNA replication</a:t>
            </a:r>
          </a:p>
          <a:p>
            <a:pPr lvl="1" eaLnBrk="1" hangingPunct="1"/>
            <a:r>
              <a:rPr lang="en-US" altLang="zh-CN" smtClean="0">
                <a:ea typeface="SimSun" pitchFamily="2" charset="-122"/>
              </a:rPr>
              <a:t>Remember </a:t>
            </a:r>
            <a:r>
              <a:rPr lang="en-US" altLang="zh-CN" smtClean="0">
                <a:solidFill>
                  <a:schemeClr val="hlink"/>
                </a:solidFill>
                <a:ea typeface="SimSun" pitchFamily="2" charset="-122"/>
              </a:rPr>
              <a:t>U</a:t>
            </a:r>
            <a:r>
              <a:rPr lang="en-US" altLang="zh-CN" smtClean="0">
                <a:ea typeface="SimSun" pitchFamily="2" charset="-122"/>
              </a:rPr>
              <a:t> replaces T in RNA</a:t>
            </a:r>
          </a:p>
          <a:p>
            <a:pPr lvl="1" eaLnBrk="1" hangingPunct="1"/>
            <a:r>
              <a:rPr lang="en-US" altLang="zh-CN" smtClean="0">
                <a:ea typeface="SimSun" pitchFamily="2" charset="-122"/>
              </a:rPr>
              <a:t>This base-pairing pattern ensures that the RNA transcript is a faithful copy of the gene</a:t>
            </a: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For transcription to occur at a significant rate, its reaction is enzyme mediated</a:t>
            </a: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The enzyme directing transcription is called </a:t>
            </a:r>
            <a:r>
              <a:rPr lang="en-US" altLang="zh-CN" smtClean="0">
                <a:solidFill>
                  <a:schemeClr val="hlink"/>
                </a:solidFill>
                <a:ea typeface="SimSun" pitchFamily="2" charset="-122"/>
              </a:rPr>
              <a:t>RNA polymerase</a:t>
            </a:r>
            <a:endParaRPr lang="en-US" altLang="zh-CN" smtClean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3-</a:t>
            </a:r>
            <a:fld id="{068FC61A-A090-4190-AC3D-E2D15B5DAFA0}" type="slidenum">
              <a:rPr lang="en-US">
                <a:latin typeface="Arial" charset="0"/>
              </a:rPr>
              <a:pPr/>
              <a:t>29</a:t>
            </a:fld>
            <a:endParaRPr lang="en-US">
              <a:latin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Transcription Phases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zh-CN" dirty="0" smtClean="0">
                <a:ea typeface="SimSun" pitchFamily="2" charset="-122"/>
              </a:rPr>
              <a:t>Transcription occurs in three phases: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zh-CN" dirty="0" smtClean="0">
                <a:ea typeface="SimSun" pitchFamily="2" charset="-122"/>
              </a:rPr>
              <a:t>Initiation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zh-CN" dirty="0" smtClean="0">
                <a:ea typeface="SimSun" pitchFamily="2" charset="-122"/>
              </a:rPr>
              <a:t>Elongation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zh-CN" dirty="0" smtClean="0">
                <a:ea typeface="SimSun" pitchFamily="2" charset="-122"/>
              </a:rPr>
              <a:t>Termination</a:t>
            </a:r>
          </a:p>
          <a:p>
            <a:pPr marL="914400" lvl="1" indent="-457200" eaLnBrk="1" hangingPunct="1">
              <a:buFontTx/>
              <a:buAutoNum type="arabicPeriod"/>
            </a:pPr>
            <a:endParaRPr lang="en-US" altLang="zh-CN" dirty="0">
              <a:ea typeface="SimSun" pitchFamily="2" charset="-122"/>
            </a:endParaRPr>
          </a:p>
          <a:p>
            <a:pPr marL="914400" lvl="1" indent="-457200" eaLnBrk="1" hangingPunct="1">
              <a:buFontTx/>
              <a:buAutoNum type="arabicPeriod"/>
            </a:pPr>
            <a:endParaRPr lang="en-US" altLang="zh-CN" dirty="0" smtClean="0">
              <a:ea typeface="SimSun" pitchFamily="2" charset="-122"/>
            </a:endParaRPr>
          </a:p>
          <a:p>
            <a:pPr marL="914400" lvl="1" indent="-457200" eaLnBrk="1" hangingPunct="1">
              <a:buNone/>
            </a:pPr>
            <a:r>
              <a:rPr lang="en-US" altLang="zh-CN" b="1" dirty="0" smtClean="0">
                <a:ea typeface="SimSun" pitchFamily="2" charset="-122"/>
              </a:rPr>
              <a:t>Translation?</a:t>
            </a:r>
          </a:p>
        </p:txBody>
      </p:sp>
      <p:pic>
        <p:nvPicPr>
          <p:cNvPr id="22533" name="Picture 6" descr="transcription_c_la_7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524000"/>
            <a:ext cx="4419600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2-</a:t>
            </a:r>
            <a:fld id="{69CC6237-C33C-430F-9C55-92380B62E7EE}" type="slidenum">
              <a:rPr lang="en-US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What is transformation?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b="1" smtClean="0">
                <a:ea typeface="SimSun" pitchFamily="2" charset="-122"/>
              </a:rPr>
              <a:t>Transformation</a:t>
            </a:r>
            <a:r>
              <a:rPr lang="en-US" altLang="zh-CN" smtClean="0">
                <a:ea typeface="SimSun" pitchFamily="2" charset="-122"/>
              </a:rPr>
              <a:t> is the genetic alteration of a cell resulting from the uptake, genomic incorporation, and expression of environmental genetic material (DNA).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Transformation occurs most commonly in bacteria, both naturally and artificially, and refers to DNA taken up from the environment through their cell wall.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Bacteria that are capable of being transformed are called competent. 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2-</a:t>
            </a:r>
            <a:fld id="{0EB3D9F6-BED5-4589-8166-B3175310765B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zh-CN" smtClean="0">
                <a:ea typeface="SimSun" pitchFamily="2" charset="-122"/>
              </a:rPr>
              <a:t>The Chemical Nature of Polynucleotides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altLang="zh-CN" smtClean="0">
                <a:ea typeface="SimSun" pitchFamily="2" charset="-122"/>
              </a:rPr>
              <a:t>Biochemists determined the components of nucleotides during the 1940s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altLang="zh-CN" smtClean="0">
                <a:ea typeface="SimSun" pitchFamily="2" charset="-122"/>
              </a:rPr>
              <a:t>The component parts of </a:t>
            </a:r>
            <a:r>
              <a:rPr lang="en-US" altLang="zh-CN" b="1" smtClean="0">
                <a:solidFill>
                  <a:srgbClr val="EC061C"/>
                </a:solidFill>
                <a:ea typeface="SimSun" pitchFamily="2" charset="-122"/>
              </a:rPr>
              <a:t>D</a:t>
            </a:r>
            <a:r>
              <a:rPr lang="en-US" altLang="zh-CN" smtClean="0">
                <a:ea typeface="SimSun" pitchFamily="2" charset="-122"/>
              </a:rPr>
              <a:t>NA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altLang="zh-CN" sz="3200" b="1" smtClean="0">
                <a:solidFill>
                  <a:srgbClr val="EC061C"/>
                </a:solidFill>
                <a:ea typeface="SimSun" pitchFamily="2" charset="-122"/>
              </a:rPr>
              <a:t>N</a:t>
            </a:r>
            <a:r>
              <a:rPr lang="en-US" altLang="zh-CN" sz="3200" smtClean="0">
                <a:ea typeface="SimSun" pitchFamily="2" charset="-122"/>
              </a:rPr>
              <a:t>itrogenous bases: </a:t>
            </a:r>
          </a:p>
          <a:p>
            <a:pPr lvl="2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altLang="zh-CN" sz="2800" smtClean="0">
                <a:ea typeface="SimSun" pitchFamily="2" charset="-122"/>
              </a:rPr>
              <a:t>Adenine (A)</a:t>
            </a:r>
          </a:p>
          <a:p>
            <a:pPr lvl="2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altLang="zh-CN" sz="2800" smtClean="0">
                <a:ea typeface="SimSun" pitchFamily="2" charset="-122"/>
              </a:rPr>
              <a:t>Guanine (G)</a:t>
            </a:r>
          </a:p>
          <a:p>
            <a:pPr lvl="2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altLang="zh-CN" sz="2800" smtClean="0">
                <a:ea typeface="SimSun" pitchFamily="2" charset="-122"/>
              </a:rPr>
              <a:t>Cytosine (C)</a:t>
            </a:r>
          </a:p>
          <a:p>
            <a:pPr lvl="2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altLang="zh-CN" sz="2800" smtClean="0">
                <a:ea typeface="SimSun" pitchFamily="2" charset="-122"/>
              </a:rPr>
              <a:t>Thymine (T)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altLang="zh-CN" sz="3200" smtClean="0">
                <a:ea typeface="SimSun" pitchFamily="2" charset="-122"/>
              </a:rPr>
              <a:t>Phosphoric </a:t>
            </a:r>
            <a:r>
              <a:rPr lang="en-US" altLang="zh-CN" sz="3200" b="1" smtClean="0">
                <a:solidFill>
                  <a:srgbClr val="EC061C"/>
                </a:solidFill>
                <a:ea typeface="SimSun" pitchFamily="2" charset="-122"/>
              </a:rPr>
              <a:t>a</a:t>
            </a:r>
            <a:r>
              <a:rPr lang="en-US" altLang="zh-CN" sz="3200" smtClean="0">
                <a:ea typeface="SimSun" pitchFamily="2" charset="-122"/>
              </a:rPr>
              <a:t>cid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altLang="zh-CN" sz="3200" b="1" smtClean="0">
                <a:solidFill>
                  <a:srgbClr val="EC061C"/>
                </a:solidFill>
                <a:ea typeface="SimSun" pitchFamily="2" charset="-122"/>
              </a:rPr>
              <a:t>D</a:t>
            </a:r>
            <a:r>
              <a:rPr lang="en-US" altLang="zh-CN" sz="3200" smtClean="0">
                <a:ea typeface="SimSun" pitchFamily="2" charset="-122"/>
              </a:rPr>
              <a:t>eoxyribose sugar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2-</a:t>
            </a:r>
            <a:fld id="{81D922AA-13D8-402A-AF3E-60A4D8540F8F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Nucleobases of DNA and RNA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thymidine (</a:t>
            </a:r>
            <a:r>
              <a:rPr lang="en-US" altLang="zh-CN" b="1" smtClean="0">
                <a:ea typeface="SimSun" pitchFamily="2" charset="-122"/>
              </a:rPr>
              <a:t>T</a:t>
            </a:r>
            <a:r>
              <a:rPr lang="en-US" altLang="zh-CN" smtClean="0">
                <a:ea typeface="SimSun" pitchFamily="2" charset="-122"/>
              </a:rPr>
              <a:t>) </a:t>
            </a: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Adenine (A)</a:t>
            </a: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Guanine (G)</a:t>
            </a: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Cytosine (C)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chemeClr val="tx1"/>
                </a:solidFill>
                <a:ea typeface="SimSun" pitchFamily="2" charset="-122"/>
              </a:rPr>
              <a:t>    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chemeClr val="tx1"/>
                </a:solidFill>
                <a:ea typeface="SimSun" pitchFamily="2" charset="-122"/>
              </a:rPr>
              <a:t>         </a:t>
            </a:r>
            <a:r>
              <a:rPr lang="en-US" altLang="zh-CN" smtClean="0">
                <a:solidFill>
                  <a:srgbClr val="FF3300"/>
                </a:solidFill>
                <a:ea typeface="SimSun" pitchFamily="2" charset="-122"/>
              </a:rPr>
              <a:t>DNA</a:t>
            </a:r>
            <a:endParaRPr lang="zh-CN" altLang="en-US" smtClean="0">
              <a:solidFill>
                <a:srgbClr val="FF3300"/>
              </a:solidFill>
              <a:ea typeface="SimSun" pitchFamily="2" charset="-122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4114800" y="1676400"/>
            <a:ext cx="3048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n-US" altLang="zh-CN" sz="3200">
              <a:solidFill>
                <a:srgbClr val="004E4C"/>
              </a:solidFill>
              <a:ea typeface="SimSun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altLang="zh-CN" sz="3200">
                <a:solidFill>
                  <a:srgbClr val="004E4C"/>
                </a:solidFill>
                <a:ea typeface="SimSun" pitchFamily="2" charset="-122"/>
              </a:rPr>
              <a:t>Adenine (A)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altLang="zh-CN" sz="3200">
                <a:solidFill>
                  <a:srgbClr val="004E4C"/>
                </a:solidFill>
                <a:ea typeface="SimSun" pitchFamily="2" charset="-122"/>
              </a:rPr>
              <a:t>Guanine (G)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altLang="zh-CN" sz="3200">
                <a:solidFill>
                  <a:srgbClr val="004E4C"/>
                </a:solidFill>
                <a:ea typeface="SimSun" pitchFamily="2" charset="-122"/>
              </a:rPr>
              <a:t>Cytosine (C)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altLang="zh-CN" sz="3200">
                <a:solidFill>
                  <a:srgbClr val="004E4C"/>
                </a:solidFill>
                <a:ea typeface="SimSun" pitchFamily="2" charset="-122"/>
              </a:rPr>
              <a:t>Uridine (</a:t>
            </a:r>
            <a:r>
              <a:rPr lang="en-US" altLang="zh-CN" sz="3200" b="1">
                <a:solidFill>
                  <a:srgbClr val="004E4C"/>
                </a:solidFill>
                <a:ea typeface="SimSun" pitchFamily="2" charset="-122"/>
              </a:rPr>
              <a:t>U</a:t>
            </a:r>
            <a:r>
              <a:rPr lang="en-US" altLang="zh-CN" sz="3200">
                <a:solidFill>
                  <a:srgbClr val="004E4C"/>
                </a:solidFill>
                <a:ea typeface="SimSun" pitchFamily="2" charset="-122"/>
              </a:rPr>
              <a:t>)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en-US" altLang="zh-CN" sz="3200">
                <a:solidFill>
                  <a:srgbClr val="004E4C"/>
                </a:solidFill>
                <a:ea typeface="SimSun" pitchFamily="2" charset="-122"/>
              </a:rPr>
              <a:t>      </a:t>
            </a:r>
            <a:r>
              <a:rPr lang="en-US" altLang="zh-CN" sz="3200">
                <a:solidFill>
                  <a:srgbClr val="EC061C"/>
                </a:solidFill>
                <a:ea typeface="SimSun" pitchFamily="2" charset="-122"/>
              </a:rPr>
              <a:t>RNA</a:t>
            </a:r>
            <a:endParaRPr lang="zh-CN" altLang="en-US" sz="3200">
              <a:solidFill>
                <a:srgbClr val="EC061C"/>
              </a:solidFill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2-</a:t>
            </a:r>
            <a:fld id="{D600C1D4-2D6E-4B45-95AC-22484E8541CA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Nucleotides and Nucleosides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792163"/>
            <a:ext cx="4572000" cy="5410200"/>
          </a:xfrm>
        </p:spPr>
        <p:txBody>
          <a:bodyPr/>
          <a:lstStyle/>
          <a:p>
            <a:pPr marL="225425" indent="-225425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altLang="zh-CN" sz="2800" smtClean="0">
                <a:solidFill>
                  <a:schemeClr val="folHlink"/>
                </a:solidFill>
                <a:ea typeface="SimSun" pitchFamily="2" charset="-122"/>
              </a:rPr>
              <a:t>RNA</a:t>
            </a:r>
            <a:r>
              <a:rPr lang="en-US" altLang="zh-CN" sz="2800" smtClean="0">
                <a:ea typeface="SimSun" pitchFamily="2" charset="-122"/>
              </a:rPr>
              <a:t> component parts</a:t>
            </a:r>
            <a:endParaRPr lang="en-US" altLang="zh-CN" sz="2800" smtClean="0">
              <a:solidFill>
                <a:schemeClr val="folHlink"/>
              </a:solidFill>
              <a:ea typeface="SimSun" pitchFamily="2" charset="-122"/>
            </a:endParaRPr>
          </a:p>
          <a:p>
            <a:pPr marL="625475"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altLang="zh-CN" smtClean="0">
                <a:solidFill>
                  <a:schemeClr val="folHlink"/>
                </a:solidFill>
                <a:ea typeface="SimSun" pitchFamily="2" charset="-122"/>
              </a:rPr>
              <a:t>N</a:t>
            </a:r>
            <a:r>
              <a:rPr lang="en-US" altLang="zh-CN" smtClean="0">
                <a:ea typeface="SimSun" pitchFamily="2" charset="-122"/>
              </a:rPr>
              <a:t>itrogenous bases</a:t>
            </a:r>
          </a:p>
          <a:p>
            <a:pPr marL="973138" lvl="2" indent="-225425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altLang="zh-CN" smtClean="0">
                <a:ea typeface="SimSun" pitchFamily="2" charset="-122"/>
              </a:rPr>
              <a:t>Like DNA except Uracil (U) replaces Thymine</a:t>
            </a:r>
          </a:p>
          <a:p>
            <a:pPr marL="625475"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altLang="zh-CN" smtClean="0">
                <a:ea typeface="SimSun" pitchFamily="2" charset="-122"/>
              </a:rPr>
              <a:t>Phosphoric </a:t>
            </a:r>
            <a:r>
              <a:rPr lang="en-US" altLang="zh-CN" smtClean="0">
                <a:solidFill>
                  <a:schemeClr val="folHlink"/>
                </a:solidFill>
                <a:ea typeface="SimSun" pitchFamily="2" charset="-122"/>
              </a:rPr>
              <a:t>a</a:t>
            </a:r>
            <a:r>
              <a:rPr lang="en-US" altLang="zh-CN" smtClean="0">
                <a:ea typeface="SimSun" pitchFamily="2" charset="-122"/>
              </a:rPr>
              <a:t>cid</a:t>
            </a:r>
          </a:p>
          <a:p>
            <a:pPr marL="625475"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altLang="zh-CN" smtClean="0">
                <a:solidFill>
                  <a:schemeClr val="folHlink"/>
                </a:solidFill>
                <a:ea typeface="SimSun" pitchFamily="2" charset="-122"/>
              </a:rPr>
              <a:t>R</a:t>
            </a:r>
            <a:r>
              <a:rPr lang="en-US" altLang="zh-CN" smtClean="0">
                <a:ea typeface="SimSun" pitchFamily="2" charset="-122"/>
              </a:rPr>
              <a:t>ibose sugar</a:t>
            </a:r>
          </a:p>
          <a:p>
            <a:pPr marL="225425" indent="-225425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altLang="zh-CN" sz="2800" smtClean="0">
                <a:ea typeface="SimSun" pitchFamily="2" charset="-122"/>
              </a:rPr>
              <a:t>Bases use ordinary numbers</a:t>
            </a:r>
          </a:p>
          <a:p>
            <a:pPr marL="225425" indent="-225425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altLang="zh-CN" sz="2800" smtClean="0">
                <a:ea typeface="SimSun" pitchFamily="2" charset="-122"/>
              </a:rPr>
              <a:t>Carbons in sugars are noted as primed numbers</a:t>
            </a:r>
          </a:p>
          <a:p>
            <a:pPr marL="225425" indent="-225425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altLang="zh-CN" sz="2800" smtClean="0">
                <a:ea typeface="SimSun" pitchFamily="2" charset="-122"/>
              </a:rPr>
              <a:t>Nucleotides contain phosphoric acid</a:t>
            </a:r>
          </a:p>
          <a:p>
            <a:pPr marL="225425" indent="-225425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altLang="zh-CN" sz="2800" smtClean="0">
                <a:ea typeface="SimSun" pitchFamily="2" charset="-122"/>
              </a:rPr>
              <a:t>Nucleosides lack the phosphoric acid</a:t>
            </a:r>
          </a:p>
        </p:txBody>
      </p:sp>
      <p:pic>
        <p:nvPicPr>
          <p:cNvPr id="17413" name="Picture 7" descr="examples_of_nucleos_c_la_7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158875"/>
            <a:ext cx="434340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2-</a:t>
            </a:r>
            <a:fld id="{C653720B-E1A0-40E5-9709-AA4D1FCFDCA2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DNA Linkage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2490788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ea typeface="SimSun" pitchFamily="2" charset="-122"/>
              </a:rPr>
              <a:t>Nucleotides are nucleosides with a phosphate group attached through a phosphodiester bond</a:t>
            </a:r>
          </a:p>
          <a:p>
            <a:pPr eaLnBrk="1" hangingPunct="1"/>
            <a:r>
              <a:rPr lang="en-US" altLang="zh-CN" sz="2800" smtClean="0">
                <a:ea typeface="SimSun" pitchFamily="2" charset="-122"/>
              </a:rPr>
              <a:t>Nucleotides may contain one, two, or even three phosphate groups linked in a chain</a:t>
            </a:r>
          </a:p>
        </p:txBody>
      </p:sp>
      <p:pic>
        <p:nvPicPr>
          <p:cNvPr id="19461" name="Picture 6" descr="three_nucleotides_c_la_7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352800"/>
            <a:ext cx="71628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2-</a:t>
            </a:r>
            <a:fld id="{3BEABF28-0664-4E88-A3E1-0734CF7D7709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DNA Structure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>
                <a:ea typeface="SimSun" pitchFamily="2" charset="-122"/>
              </a:rPr>
              <a:t>The Double Helix</a:t>
            </a:r>
          </a:p>
          <a:p>
            <a:pPr eaLnBrk="1" hangingPunct="1"/>
            <a:r>
              <a:rPr lang="en-US" altLang="zh-CN" sz="2800" smtClean="0">
                <a:ea typeface="SimSun" pitchFamily="2" charset="-122"/>
              </a:rPr>
              <a:t>Rosalind Franklin’s x-ray data suggested that DNA had a helical shape</a:t>
            </a:r>
          </a:p>
          <a:p>
            <a:pPr eaLnBrk="1" hangingPunct="1"/>
            <a:r>
              <a:rPr lang="en-US" altLang="zh-CN" sz="2800" smtClean="0">
                <a:ea typeface="SimSun" pitchFamily="2" charset="-122"/>
              </a:rPr>
              <a:t>The data also indicated a regular, repeating structure</a:t>
            </a:r>
          </a:p>
          <a:p>
            <a:pPr eaLnBrk="1" hangingPunct="1"/>
            <a:r>
              <a:rPr lang="en-US" altLang="zh-CN" sz="2800" smtClean="0">
                <a:ea typeface="SimSun" pitchFamily="2" charset="-122"/>
              </a:rPr>
              <a:t>DNA was believed to require an irregular sequence</a:t>
            </a:r>
          </a:p>
          <a:p>
            <a:pPr eaLnBrk="1" hangingPunct="1"/>
            <a:r>
              <a:rPr lang="en-US" altLang="zh-CN" sz="2800" smtClean="0">
                <a:ea typeface="SimSun" pitchFamily="2" charset="-122"/>
              </a:rPr>
              <a:t>Watson and Crick proposed a double helix with </a:t>
            </a:r>
            <a:r>
              <a:rPr lang="en-US" altLang="zh-CN" sz="2800" smtClean="0">
                <a:solidFill>
                  <a:srgbClr val="EC061C"/>
                </a:solidFill>
                <a:ea typeface="SimSun" pitchFamily="2" charset="-122"/>
              </a:rPr>
              <a:t>sugar-phosphate backbones on the outside and bases aligned to the interior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2-</a:t>
            </a:r>
            <a:fld id="{43CB233D-2F90-4F33-9D67-D88305B9CED3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DNA Helix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5720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 smtClean="0">
                <a:ea typeface="SimSun" pitchFamily="2" charset="-122"/>
              </a:rPr>
              <a:t>Structure compared to a twisted ladder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smtClean="0">
                <a:ea typeface="SimSun" pitchFamily="2" charset="-122"/>
              </a:rPr>
              <a:t>Curving sides of the ladder represent the sugar-phosphate backbone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smtClean="0">
                <a:ea typeface="SimSun" pitchFamily="2" charset="-122"/>
              </a:rPr>
              <a:t>Ladder rungs are the base pairs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smtClean="0">
                <a:ea typeface="SimSun" pitchFamily="2" charset="-122"/>
              </a:rPr>
              <a:t>There are about </a:t>
            </a:r>
            <a:r>
              <a:rPr lang="en-US" altLang="zh-CN" sz="2400" smtClean="0">
                <a:solidFill>
                  <a:srgbClr val="EC061C"/>
                </a:solidFill>
                <a:ea typeface="SimSun" pitchFamily="2" charset="-122"/>
              </a:rPr>
              <a:t>10 base pairs per turn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smtClean="0">
                <a:ea typeface="SimSun" pitchFamily="2" charset="-122"/>
              </a:rPr>
              <a:t>Arrows indicate that the two strands are </a:t>
            </a:r>
            <a:r>
              <a:rPr lang="en-US" altLang="zh-CN" sz="2800" smtClean="0">
                <a:solidFill>
                  <a:srgbClr val="EC061C"/>
                </a:solidFill>
                <a:ea typeface="SimSun" pitchFamily="2" charset="-122"/>
              </a:rPr>
              <a:t>antiparallel</a:t>
            </a:r>
          </a:p>
        </p:txBody>
      </p:sp>
      <p:pic>
        <p:nvPicPr>
          <p:cNvPr id="23557" name="Picture 9" descr="models_of_dna_struc_c_la_7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219200"/>
            <a:ext cx="31464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1128</Words>
  <Application>Microsoft Office PowerPoint</Application>
  <PresentationFormat>On-screen Show (4:3)</PresentationFormat>
  <Paragraphs>198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Introduction to Genetic Material</vt:lpstr>
      <vt:lpstr>The Nature of  Genetic Material</vt:lpstr>
      <vt:lpstr>What is transformation?</vt:lpstr>
      <vt:lpstr>The Chemical Nature of Polynucleotides</vt:lpstr>
      <vt:lpstr>Nucleobases of DNA and RNA</vt:lpstr>
      <vt:lpstr>Nucleotides and Nucleosides</vt:lpstr>
      <vt:lpstr>DNA Linkage</vt:lpstr>
      <vt:lpstr>DNA Structure</vt:lpstr>
      <vt:lpstr>DNA Helix</vt:lpstr>
      <vt:lpstr>Physical Chemistry of Nucleic Acids</vt:lpstr>
      <vt:lpstr>Variation in DNA between Organisms</vt:lpstr>
      <vt:lpstr>DNA Melting</vt:lpstr>
      <vt:lpstr>DNA Denaturation</vt:lpstr>
      <vt:lpstr>DNA Renaturation</vt:lpstr>
      <vt:lpstr>Polynucleotide Chain Hybridization</vt:lpstr>
      <vt:lpstr>PCR conditions for Full Length Template </vt:lpstr>
      <vt:lpstr>DNA Sizes</vt:lpstr>
      <vt:lpstr>DNAs of Various Sizes and Shapes</vt:lpstr>
      <vt:lpstr>Slide 19</vt:lpstr>
      <vt:lpstr>Circular DNA</vt:lpstr>
      <vt:lpstr>Linear DNA</vt:lpstr>
      <vt:lpstr>Supercoiled DNA</vt:lpstr>
      <vt:lpstr>DNA Size and Genetic Capacity</vt:lpstr>
      <vt:lpstr>DNA Genetic Capacity</vt:lpstr>
      <vt:lpstr>Slide 25</vt:lpstr>
      <vt:lpstr>Protein Structure</vt:lpstr>
      <vt:lpstr>Protein Function</vt:lpstr>
      <vt:lpstr>Transcription</vt:lpstr>
      <vt:lpstr>Transcription Phases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Genetic Material</dc:title>
  <dc:creator>FATIMA</dc:creator>
  <cp:lastModifiedBy>lenovo</cp:lastModifiedBy>
  <cp:revision>14</cp:revision>
  <dcterms:created xsi:type="dcterms:W3CDTF">2012-09-27T04:49:44Z</dcterms:created>
  <dcterms:modified xsi:type="dcterms:W3CDTF">2017-03-06T03:54:51Z</dcterms:modified>
</cp:coreProperties>
</file>