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61" r:id="rId3"/>
    <p:sldId id="264" r:id="rId4"/>
    <p:sldId id="265" r:id="rId5"/>
    <p:sldId id="263" r:id="rId6"/>
    <p:sldId id="259" r:id="rId7"/>
    <p:sldId id="273" r:id="rId8"/>
    <p:sldId id="262" r:id="rId9"/>
    <p:sldId id="267" r:id="rId10"/>
    <p:sldId id="268" r:id="rId11"/>
    <p:sldId id="269" r:id="rId12"/>
    <p:sldId id="270" r:id="rId13"/>
    <p:sldId id="271" r:id="rId14"/>
    <p:sldId id="276" r:id="rId15"/>
    <p:sldId id="277" r:id="rId16"/>
    <p:sldId id="278" r:id="rId17"/>
    <p:sldId id="279" r:id="rId18"/>
    <p:sldId id="280" r:id="rId19"/>
    <p:sldId id="281"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316" autoAdjust="0"/>
    <p:restoredTop sz="94660"/>
  </p:normalViewPr>
  <p:slideViewPr>
    <p:cSldViewPr>
      <p:cViewPr varScale="1">
        <p:scale>
          <a:sx n="59" d="100"/>
          <a:sy n="59" d="100"/>
        </p:scale>
        <p:origin x="-72" y="-22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1E69E70-7F8A-D24D-AAD0-D2DB2EF0C9EB}" type="datetimeFigureOut">
              <a:rPr lang="en-US" smtClean="0"/>
              <a:pPr/>
              <a:t>11/16/2020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01DFE7F-C9EA-CA48-8BAF-7C7EA6562C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DFE7F-C9EA-CA48-8BAF-7C7EA6562C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DFE7F-C9EA-CA48-8BAF-7C7EA6562C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DFE7F-C9EA-CA48-8BAF-7C7EA6562C2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DFE7F-C9EA-CA48-8BAF-7C7EA6562C2A}"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1DFE7F-C9EA-CA48-8BAF-7C7EA6562C2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01DFE7F-C9EA-CA48-8BAF-7C7EA6562C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01DFE7F-C9EA-CA48-8BAF-7C7EA6562C2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E69E70-7F8A-D24D-AAD0-D2DB2EF0C9EB}" type="datetimeFigureOut">
              <a:rPr lang="en-US" smtClean="0"/>
              <a:pPr/>
              <a:t>11/16/2020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01DFE7F-C9EA-CA48-8BAF-7C7EA6562C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41E69E70-7F8A-D24D-AAD0-D2DB2EF0C9EB}" type="datetimeFigureOut">
              <a:rPr lang="en-US" smtClean="0"/>
              <a:pPr/>
              <a:t>11/16/2020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1DFE7F-C9EA-CA48-8BAF-7C7EA6562C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1E69E70-7F8A-D24D-AAD0-D2DB2EF0C9EB}" type="datetimeFigureOut">
              <a:rPr lang="en-US" smtClean="0"/>
              <a:pPr/>
              <a:t>11/16/2020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01DFE7F-C9EA-CA48-8BAF-7C7EA6562C2A}"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1E69E70-7F8A-D24D-AAD0-D2DB2EF0C9EB}" type="datetimeFigureOut">
              <a:rPr lang="en-US" smtClean="0"/>
              <a:pPr/>
              <a:t>11/16/2020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801DFE7F-C9EA-CA48-8BAF-7C7EA6562C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Fungus" TargetMode="External"/><Relationship Id="rId3" Type="http://schemas.openxmlformats.org/officeDocument/2006/relationships/hyperlink" Target="https://en.wikipedia.org/wiki/Aqueous" TargetMode="External"/><Relationship Id="rId7" Type="http://schemas.openxmlformats.org/officeDocument/2006/relationships/hyperlink" Target="https://en.wikipedia.org/wiki/Protozoa" TargetMode="External"/><Relationship Id="rId2" Type="http://schemas.openxmlformats.org/officeDocument/2006/relationships/hyperlink" Target="https://en.wiktionary.org/wiki/substrate" TargetMode="External"/><Relationship Id="rId1" Type="http://schemas.openxmlformats.org/officeDocument/2006/relationships/slideLayout" Target="../slideLayouts/slideLayout2.xml"/><Relationship Id="rId6" Type="http://schemas.openxmlformats.org/officeDocument/2006/relationships/hyperlink" Target="https://en.wikipedia.org/wiki/Archaea" TargetMode="External"/><Relationship Id="rId5" Type="http://schemas.openxmlformats.org/officeDocument/2006/relationships/hyperlink" Target="https://en.wikipedia.org/wiki/Bacteria" TargetMode="External"/><Relationship Id="rId10" Type="http://schemas.openxmlformats.org/officeDocument/2006/relationships/hyperlink" Target="https://en.wikipedia.org/wiki/Metabolism" TargetMode="External"/><Relationship Id="rId4" Type="http://schemas.openxmlformats.org/officeDocument/2006/relationships/hyperlink" Target="https://en.wikipedia.org/wiki/Solution" TargetMode="External"/><Relationship Id="rId9" Type="http://schemas.openxmlformats.org/officeDocument/2006/relationships/hyperlink" Target="https://en.wikipedia.org/wiki/Alga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biologydictionary.net/nich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biologydictionary.net/ge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Biofilm" TargetMode="External"/><Relationship Id="rId2" Type="http://schemas.openxmlformats.org/officeDocument/2006/relationships/hyperlink" Target="https://www.researchgate.net/publication/286156974_Composition_and_Functions_of_the_Extracellular_Polymer_Matrix_of_Bacterial_Biofilms" TargetMode="External"/><Relationship Id="rId1" Type="http://schemas.openxmlformats.org/officeDocument/2006/relationships/slideLayout" Target="../slideLayouts/slideLayout2.xml"/><Relationship Id="rId4" Type="http://schemas.openxmlformats.org/officeDocument/2006/relationships/hyperlink" Target="https://biologydictionary.net/biofil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12B5371-80C2-B348-B8DD-B19935921984}"/>
              </a:ext>
            </a:extLst>
          </p:cNvPr>
          <p:cNvSpPr>
            <a:spLocks noGrp="1"/>
          </p:cNvSpPr>
          <p:nvPr>
            <p:ph idx="1"/>
          </p:nvPr>
        </p:nvSpPr>
        <p:spPr>
          <a:xfrm>
            <a:off x="891777" y="1736328"/>
            <a:ext cx="10966847" cy="4351338"/>
          </a:xfrm>
        </p:spPr>
        <p:txBody>
          <a:bodyPr/>
          <a:lstStyle/>
          <a:p>
            <a:r>
              <a:rPr lang="en-US" dirty="0"/>
              <a:t>The extracellular matrix (ECM) is the non-cellular component present within all tissues and organs, and provides not only essential physical scaffolding for the cellular constituents but also initiates crucial biochemical and biomechanical cues that are required for tissue morphogenesis, differentiation and homeostasis …</a:t>
            </a:r>
          </a:p>
        </p:txBody>
      </p:sp>
      <p:sp>
        <p:nvSpPr>
          <p:cNvPr id="2" name="Title 1">
            <a:extLst>
              <a:ext uri="{FF2B5EF4-FFF2-40B4-BE49-F238E27FC236}">
                <a16:creationId xmlns:a16="http://schemas.microsoft.com/office/drawing/2014/main" xmlns="" id="{B821951A-AB09-B54D-8D4A-B2F9858D10D6}"/>
              </a:ext>
            </a:extLst>
          </p:cNvPr>
          <p:cNvSpPr>
            <a:spLocks noGrp="1"/>
          </p:cNvSpPr>
          <p:nvPr>
            <p:ph type="title"/>
          </p:nvPr>
        </p:nvSpPr>
        <p:spPr/>
        <p:txBody>
          <a:bodyPr/>
          <a:lstStyle/>
          <a:p>
            <a:r>
              <a:rPr lang="en-US"/>
              <a:t>Extracellular matrix</a:t>
            </a:r>
          </a:p>
        </p:txBody>
      </p:sp>
    </p:spTree>
    <p:extLst>
      <p:ext uri="{BB962C8B-B14F-4D97-AF65-F5344CB8AC3E}">
        <p14:creationId xmlns:p14="http://schemas.microsoft.com/office/powerpoint/2010/main" xmlns="" val="3881841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935480"/>
            <a:ext cx="7467600" cy="4389120"/>
          </a:xfrm>
        </p:spPr>
        <p:txBody>
          <a:bodyPr/>
          <a:lstStyle/>
          <a:p>
            <a:r>
              <a:rPr lang="en-US" dirty="0" smtClean="0"/>
              <a:t>The micro-colonies progressively  enlarge and coalesce to form the first layer of the cells covering the surface .</a:t>
            </a:r>
          </a:p>
          <a:p>
            <a:pPr>
              <a:buNone/>
            </a:pPr>
            <a:r>
              <a:rPr lang="en-US" dirty="0" smtClean="0"/>
              <a:t> </a:t>
            </a:r>
          </a:p>
          <a:p>
            <a:r>
              <a:rPr lang="en-US" dirty="0" smtClean="0"/>
              <a:t>When multiple layers of cells pile up on the surface ,the third stage of formation is obtained.</a:t>
            </a:r>
            <a:endParaRPr lang="en-US" dirty="0"/>
          </a:p>
        </p:txBody>
      </p:sp>
      <p:sp>
        <p:nvSpPr>
          <p:cNvPr id="2" name="Title 1"/>
          <p:cNvSpPr>
            <a:spLocks noGrp="1"/>
          </p:cNvSpPr>
          <p:nvPr>
            <p:ph type="title"/>
          </p:nvPr>
        </p:nvSpPr>
        <p:spPr/>
        <p:txBody>
          <a:bodyPr/>
          <a:lstStyle/>
          <a:p>
            <a:r>
              <a:rPr lang="en-US" dirty="0" smtClean="0"/>
              <a:t>Continue…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35480"/>
            <a:ext cx="10515600" cy="4389120"/>
          </a:xfrm>
        </p:spPr>
        <p:txBody>
          <a:bodyPr>
            <a:normAutofit/>
          </a:bodyPr>
          <a:lstStyle/>
          <a:p>
            <a:r>
              <a:rPr lang="en-US" dirty="0" smtClean="0"/>
              <a:t>Indicated by the presence of a mature biofilm characterized by the presence of macro-colonies surrounded by water channels that helps distribute nutrients and signaling molecules </a:t>
            </a:r>
          </a:p>
          <a:p>
            <a:pPr>
              <a:buNone/>
            </a:pPr>
            <a:endParaRPr lang="en-US" dirty="0" smtClean="0"/>
          </a:p>
          <a:p>
            <a:r>
              <a:rPr lang="en-US" dirty="0" smtClean="0"/>
              <a:t>Finally ,to survive when nutrients become limited , or simply  to spread and  colonize to other niches ,some biofilm cells can detach individually or in clump</a:t>
            </a:r>
            <a:endParaRPr lang="en-US" dirty="0"/>
          </a:p>
        </p:txBody>
      </p:sp>
      <p:sp>
        <p:nvSpPr>
          <p:cNvPr id="2" name="Title 1"/>
          <p:cNvSpPr>
            <a:spLocks noGrp="1"/>
          </p:cNvSpPr>
          <p:nvPr>
            <p:ph type="title"/>
          </p:nvPr>
        </p:nvSpPr>
        <p:spPr/>
        <p:txBody>
          <a:bodyPr/>
          <a:lstStyle/>
          <a:p>
            <a:r>
              <a:rPr lang="en-US" dirty="0" smtClean="0"/>
              <a:t>Continuo….</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2743200" y="1371600"/>
            <a:ext cx="7183132" cy="4648199"/>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3048860" y="1481138"/>
            <a:ext cx="6094280" cy="4525962"/>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smtClean="0"/>
              <a:t>Contin…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04800"/>
            <a:ext cx="9144000" cy="1295400"/>
          </a:xfrm>
        </p:spPr>
        <p:txBody>
          <a:bodyPr>
            <a:normAutofit/>
          </a:bodyPr>
          <a:lstStyle/>
          <a:p>
            <a:r>
              <a:rPr lang="en-US" sz="1400" b="0" dirty="0" smtClean="0">
                <a:solidFill>
                  <a:srgbClr val="C00000"/>
                </a:solidFill>
              </a:rPr>
              <a:t>five stages of biofilm development: (1) Initial attachment, (2) Irreversible attachment, (3) Maturation I, (4) Maturation II, and (5) Dispersion. </a:t>
            </a:r>
            <a:endParaRPr lang="en-US" sz="1400" dirty="0">
              <a:solidFill>
                <a:srgbClr val="C00000"/>
              </a:solidFill>
            </a:endParaRPr>
          </a:p>
        </p:txBody>
      </p:sp>
      <p:pic>
        <p:nvPicPr>
          <p:cNvPr id="3074" name="Picture 2" descr="C:\Users\MUHIB\Documents\Biofilm.jpg"/>
          <p:cNvPicPr>
            <a:picLocks noGrp="1" noChangeAspect="1" noChangeArrowheads="1"/>
          </p:cNvPicPr>
          <p:nvPr>
            <p:ph idx="1"/>
          </p:nvPr>
        </p:nvPicPr>
        <p:blipFill>
          <a:blip r:embed="rId2" cstate="print"/>
          <a:srcRect/>
          <a:stretch>
            <a:fillRect/>
          </a:stretch>
        </p:blipFill>
        <p:spPr bwMode="auto">
          <a:xfrm>
            <a:off x="2477300" y="1481138"/>
            <a:ext cx="3923500" cy="452596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81329"/>
            <a:ext cx="9906000" cy="4525963"/>
          </a:xfrm>
        </p:spPr>
        <p:txBody>
          <a:bodyPr>
            <a:normAutofit lnSpcReduction="10000"/>
          </a:bodyPr>
          <a:lstStyle/>
          <a:p>
            <a:r>
              <a:rPr lang="en-US" dirty="0" smtClean="0"/>
              <a:t>Biofilms are usually found on</a:t>
            </a:r>
          </a:p>
          <a:p>
            <a:pPr>
              <a:buNone/>
            </a:pPr>
            <a:r>
              <a:rPr lang="en-US" dirty="0" smtClean="0"/>
              <a:t>solid </a:t>
            </a:r>
            <a:r>
              <a:rPr lang="en-US" sz="2800" b="1" dirty="0" smtClean="0">
                <a:solidFill>
                  <a:schemeClr val="tx1">
                    <a:lumMod val="95000"/>
                    <a:lumOff val="5000"/>
                  </a:schemeClr>
                </a:solidFill>
                <a:hlinkClick r:id="rId2" tooltip="wikt:substrate"/>
              </a:rPr>
              <a:t>substrates</a:t>
            </a:r>
            <a:r>
              <a:rPr lang="en-US" dirty="0" smtClean="0"/>
              <a:t> submerged in or exposed to an </a:t>
            </a:r>
            <a:r>
              <a:rPr lang="en-US" dirty="0" smtClean="0">
                <a:hlinkClick r:id="rId3" tooltip="Aqueous"/>
              </a:rPr>
              <a:t>aqueous</a:t>
            </a:r>
            <a:r>
              <a:rPr lang="en-US" dirty="0" smtClean="0"/>
              <a:t> </a:t>
            </a:r>
            <a:r>
              <a:rPr lang="en-US" dirty="0" smtClean="0">
                <a:hlinkClick r:id="rId4" tooltip="Solution"/>
              </a:rPr>
              <a:t>solution</a:t>
            </a:r>
            <a:r>
              <a:rPr lang="en-US" dirty="0" smtClean="0"/>
              <a:t>.</a:t>
            </a:r>
          </a:p>
          <a:p>
            <a:r>
              <a:rPr lang="en-US" dirty="0" smtClean="0"/>
              <a:t> although they can form as floating mats on liquid surfaces and also on the surface of leaves, particularly in high humidity climates.  A biofilm will quickly grow to be macroscopic (visible to the naked eye).</a:t>
            </a:r>
          </a:p>
          <a:p>
            <a:r>
              <a:rPr lang="en-US" dirty="0" smtClean="0"/>
              <a:t> Biofilms can contain many different types of microorganism, e.g. </a:t>
            </a:r>
            <a:r>
              <a:rPr lang="en-US" dirty="0" smtClean="0">
                <a:hlinkClick r:id="rId5" tooltip="Bacteria"/>
              </a:rPr>
              <a:t>bacteria</a:t>
            </a:r>
            <a:r>
              <a:rPr lang="en-US" dirty="0" smtClean="0"/>
              <a:t>, </a:t>
            </a:r>
            <a:r>
              <a:rPr lang="en-US" dirty="0" err="1" smtClean="0">
                <a:hlinkClick r:id="rId6" tooltip="Archaea"/>
              </a:rPr>
              <a:t>archaea</a:t>
            </a:r>
            <a:r>
              <a:rPr lang="en-US" dirty="0" smtClean="0"/>
              <a:t>, </a:t>
            </a:r>
            <a:r>
              <a:rPr lang="en-US" dirty="0" smtClean="0">
                <a:hlinkClick r:id="rId7" tooltip="Protozoa"/>
              </a:rPr>
              <a:t>protozoa</a:t>
            </a:r>
            <a:r>
              <a:rPr lang="en-US" dirty="0" smtClean="0"/>
              <a:t>, </a:t>
            </a:r>
            <a:r>
              <a:rPr lang="en-US" dirty="0" smtClean="0">
                <a:hlinkClick r:id="rId8" tooltip="Fungus"/>
              </a:rPr>
              <a:t>fungi</a:t>
            </a:r>
            <a:r>
              <a:rPr lang="en-US" dirty="0" smtClean="0"/>
              <a:t> and </a:t>
            </a:r>
            <a:r>
              <a:rPr lang="en-US" dirty="0" smtClean="0">
                <a:hlinkClick r:id="rId9" tooltip="Algae"/>
              </a:rPr>
              <a:t>algae</a:t>
            </a:r>
            <a:r>
              <a:rPr lang="en-US" dirty="0" smtClean="0"/>
              <a:t>; each group performs specialized </a:t>
            </a:r>
            <a:r>
              <a:rPr lang="en-US" dirty="0" smtClean="0">
                <a:hlinkClick r:id="rId10" tooltip="Metabolism"/>
              </a:rPr>
              <a:t>metabolic</a:t>
            </a:r>
            <a:r>
              <a:rPr lang="en-US" dirty="0" smtClean="0"/>
              <a:t> functions.</a:t>
            </a:r>
          </a:p>
        </p:txBody>
      </p:sp>
      <p:sp>
        <p:nvSpPr>
          <p:cNvPr id="3" name="Title 2"/>
          <p:cNvSpPr>
            <a:spLocks noGrp="1"/>
          </p:cNvSpPr>
          <p:nvPr>
            <p:ph type="title"/>
          </p:nvPr>
        </p:nvSpPr>
        <p:spPr/>
        <p:txBody>
          <a:bodyPr/>
          <a:lstStyle/>
          <a:p>
            <a:r>
              <a:rPr lang="en-US" dirty="0" smtClean="0"/>
              <a:t>Properties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9982200" cy="5693866"/>
          </a:xfrm>
          <a:prstGeom prst="rect">
            <a:avLst/>
          </a:prstGeom>
        </p:spPr>
        <p:txBody>
          <a:bodyPr wrap="square">
            <a:spAutoFit/>
          </a:bodyPr>
          <a:lstStyle/>
          <a:p>
            <a:pPr>
              <a:buFont typeface="Wingdings" pitchFamily="2" charset="2"/>
              <a:buChar char="Ø"/>
            </a:pPr>
            <a:r>
              <a:rPr lang="en-US" dirty="0" smtClean="0"/>
              <a:t> </a:t>
            </a:r>
            <a:r>
              <a:rPr lang="en-US" sz="2800" dirty="0" smtClean="0"/>
              <a:t>However, some organisms will form single-species films under certain conditions. The social structure (cooperation/competition) within a biofilm depends highly on the different species present.</a:t>
            </a:r>
          </a:p>
          <a:p>
            <a:pPr lvl="7"/>
            <a:endParaRPr lang="en-US" sz="3200" dirty="0" smtClean="0">
              <a:solidFill>
                <a:srgbClr val="FF0000"/>
              </a:solidFill>
            </a:endParaRPr>
          </a:p>
          <a:p>
            <a:pPr lvl="7"/>
            <a:endParaRPr lang="en-US" sz="3200" dirty="0" smtClean="0">
              <a:solidFill>
                <a:srgbClr val="FF0000"/>
              </a:solidFill>
            </a:endParaRPr>
          </a:p>
          <a:p>
            <a:pPr lvl="7"/>
            <a:r>
              <a:rPr lang="en-US" sz="3200" dirty="0" smtClean="0">
                <a:solidFill>
                  <a:srgbClr val="FF0000"/>
                </a:solidFill>
              </a:rPr>
              <a:t>FUNCTION OF BIOFILM </a:t>
            </a:r>
            <a:endParaRPr lang="en-US" sz="3200"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r>
              <a:rPr lang="en-US" sz="2800" dirty="0" smtClean="0"/>
              <a:t>The microorganisms in a biofilm aggregate to form a colony for metabolic cooperation.</a:t>
            </a:r>
          </a:p>
          <a:p>
            <a:pPr>
              <a:buFont typeface="Wingdings" pitchFamily="2" charset="2"/>
              <a:buChar char="Ø"/>
            </a:pPr>
            <a:r>
              <a:rPr lang="en-US" sz="2800" dirty="0" smtClean="0"/>
              <a:t>.</a:t>
            </a:r>
          </a:p>
          <a:p>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81329"/>
            <a:ext cx="8991600" cy="4525963"/>
          </a:xfrm>
        </p:spPr>
        <p:txBody>
          <a:bodyPr>
            <a:normAutofit/>
          </a:bodyPr>
          <a:lstStyle/>
          <a:p>
            <a:r>
              <a:rPr lang="en-US" sz="2400" dirty="0" err="1" smtClean="0"/>
              <a:t>Bifilm</a:t>
            </a:r>
            <a:r>
              <a:rPr lang="en-US" sz="2400" dirty="0" smtClean="0"/>
              <a:t> increases the cells’ survival through improved defense, increased availability of nutrients, and better opportunities for cellular communication and transfer of genetic material.</a:t>
            </a:r>
          </a:p>
          <a:p>
            <a:r>
              <a:rPr lang="en-US" dirty="0" smtClean="0"/>
              <a:t>Cellular defense is important to combat physical threats such as displacement by a flowing fluid or removal by the immune system.</a:t>
            </a:r>
          </a:p>
          <a:p>
            <a:r>
              <a:rPr lang="en-US" dirty="0" smtClean="0"/>
              <a:t>The polysaccharide coating on the biofilm acts as an adhesive to attach the colony to a surface. This prevents removal of the cells by physical force.</a:t>
            </a:r>
            <a:endParaRPr lang="en-US" dirty="0"/>
          </a:p>
        </p:txBody>
      </p:sp>
      <p:sp>
        <p:nvSpPr>
          <p:cNvPr id="3" name="Title 2"/>
          <p:cNvSpPr>
            <a:spLocks noGrp="1"/>
          </p:cNvSpPr>
          <p:nvPr>
            <p:ph type="title"/>
          </p:nvPr>
        </p:nvSpPr>
        <p:spPr/>
        <p:txBody>
          <a:bodyPr/>
          <a:lstStyle/>
          <a:p>
            <a:r>
              <a:rPr lang="en-US" dirty="0" err="1" smtClean="0"/>
              <a:t>Contin</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Biofilms can be difficult to remove and can cause risks to human health. For example, cystic Fibrosis and dental plaque.</a:t>
            </a:r>
          </a:p>
          <a:p>
            <a:r>
              <a:rPr lang="en-US" dirty="0" smtClean="0"/>
              <a:t> A number of other bacterial conditions may also be caused by biofilms including cholera, tuberculosis, and Legionnaire’s disease.</a:t>
            </a:r>
          </a:p>
          <a:p>
            <a:r>
              <a:rPr lang="en-US" dirty="0" smtClean="0"/>
              <a:t>The biofilm provides a favorable environment for the microorganisms.</a:t>
            </a:r>
          </a:p>
          <a:p>
            <a:r>
              <a:rPr lang="en-US" dirty="0" smtClean="0"/>
              <a:t> The cells adhere to a surface with increased nutrient source, retaining the cells in an optimal </a:t>
            </a:r>
            <a:r>
              <a:rPr lang="en-US" u="sng" dirty="0" smtClean="0">
                <a:hlinkClick r:id="rId2" tooltip="niche"/>
              </a:rPr>
              <a:t>niche</a:t>
            </a:r>
            <a:r>
              <a:rPr lang="en-US" dirty="0" smtClean="0"/>
              <a:t>.</a:t>
            </a:r>
          </a:p>
          <a:p>
            <a:r>
              <a:rPr lang="en-US" dirty="0" smtClean="0"/>
              <a:t>.</a:t>
            </a:r>
            <a:endParaRPr lang="en-US" dirty="0"/>
          </a:p>
        </p:txBody>
      </p:sp>
      <p:sp>
        <p:nvSpPr>
          <p:cNvPr id="3" name="Title 2"/>
          <p:cNvSpPr>
            <a:spLocks noGrp="1"/>
          </p:cNvSpPr>
          <p:nvPr>
            <p:ph type="title"/>
          </p:nvPr>
        </p:nvSpPr>
        <p:spPr/>
        <p:txBody>
          <a:bodyPr/>
          <a:lstStyle/>
          <a:p>
            <a:r>
              <a:rPr lang="en-US" dirty="0" err="1" smtClean="0"/>
              <a:t>Contin</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cells are in close proximity which allows for ease of cellular communication through signal molecules. The proximity also provides increased opportunity for horizontal </a:t>
            </a:r>
            <a:r>
              <a:rPr lang="en-US" u="sng" dirty="0" smtClean="0">
                <a:hlinkClick r:id="rId2" tooltip="gene"/>
              </a:rPr>
              <a:t>gene</a:t>
            </a:r>
            <a:r>
              <a:rPr lang="en-US" dirty="0" smtClean="0"/>
              <a:t> transfer, or exchange of genetic material among cells</a:t>
            </a:r>
            <a:endParaRPr lang="en-US" dirty="0"/>
          </a:p>
        </p:txBody>
      </p:sp>
      <p:sp>
        <p:nvSpPr>
          <p:cNvPr id="3" name="Title 2"/>
          <p:cNvSpPr>
            <a:spLocks noGrp="1"/>
          </p:cNvSpPr>
          <p:nvPr>
            <p:ph type="title"/>
          </p:nvPr>
        </p:nvSpPr>
        <p:spPr/>
        <p:txBody>
          <a:bodyPr/>
          <a:lstStyle/>
          <a:p>
            <a:r>
              <a:rPr lang="en-US" dirty="0" err="1" smtClean="0"/>
              <a:t>Contin</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D1F5AB9-0A13-874C-85CD-033DAC0AA481}"/>
              </a:ext>
            </a:extLst>
          </p:cNvPr>
          <p:cNvSpPr>
            <a:spLocks noGrp="1"/>
          </p:cNvSpPr>
          <p:nvPr>
            <p:ph idx="1"/>
          </p:nvPr>
        </p:nvSpPr>
        <p:spPr>
          <a:xfrm>
            <a:off x="856059" y="1789906"/>
            <a:ext cx="10515600" cy="4351338"/>
          </a:xfrm>
        </p:spPr>
        <p:txBody>
          <a:bodyPr/>
          <a:lstStyle/>
          <a:p>
            <a:r>
              <a:rPr lang="en-US" dirty="0"/>
              <a:t>In bacteria, it consists of three major components: </a:t>
            </a:r>
            <a:endParaRPr lang="en-US" dirty="0" smtClean="0"/>
          </a:p>
          <a:p>
            <a:r>
              <a:rPr lang="en-US" dirty="0" smtClean="0"/>
              <a:t>polysaccharides</a:t>
            </a:r>
          </a:p>
          <a:p>
            <a:r>
              <a:rPr lang="en-US" dirty="0" smtClean="0"/>
              <a:t>Proteins</a:t>
            </a:r>
          </a:p>
          <a:p>
            <a:r>
              <a:rPr lang="en-US" dirty="0" smtClean="0"/>
              <a:t>extracellular </a:t>
            </a:r>
            <a:r>
              <a:rPr lang="en-US" dirty="0"/>
              <a:t>DNA</a:t>
            </a:r>
            <a:r>
              <a:rPr lang="en-US" dirty="0" smtClean="0"/>
              <a:t>.</a:t>
            </a:r>
          </a:p>
          <a:p>
            <a:r>
              <a:rPr lang="en-US" dirty="0" smtClean="0"/>
              <a:t> </a:t>
            </a:r>
            <a:r>
              <a:rPr lang="en-US" dirty="0"/>
              <a:t>The bacterial ECM is mostly studied as a biofilm building material</a:t>
            </a:r>
          </a:p>
        </p:txBody>
      </p:sp>
      <p:sp>
        <p:nvSpPr>
          <p:cNvPr id="2" name="Title 1">
            <a:extLst>
              <a:ext uri="{FF2B5EF4-FFF2-40B4-BE49-F238E27FC236}">
                <a16:creationId xmlns:a16="http://schemas.microsoft.com/office/drawing/2014/main" xmlns="" id="{F4FF88FD-0B27-F14A-9C82-1BFE99FACA33}"/>
              </a:ext>
            </a:extLst>
          </p:cNvPr>
          <p:cNvSpPr>
            <a:spLocks noGrp="1"/>
          </p:cNvSpPr>
          <p:nvPr>
            <p:ph type="title"/>
          </p:nvPr>
        </p:nvSpPr>
        <p:spPr/>
        <p:txBody>
          <a:bodyPr/>
          <a:lstStyle/>
          <a:p>
            <a:r>
              <a:rPr lang="en-US" dirty="0" smtClean="0"/>
              <a:t>Bacterial extarcellular matrix</a:t>
            </a:r>
            <a:endParaRPr lang="en-US" dirty="0"/>
          </a:p>
        </p:txBody>
      </p:sp>
    </p:spTree>
    <p:extLst>
      <p:ext uri="{BB962C8B-B14F-4D97-AF65-F5344CB8AC3E}">
        <p14:creationId xmlns:p14="http://schemas.microsoft.com/office/powerpoint/2010/main" xmlns="" val="2719906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https://</a:t>
            </a:r>
            <a:r>
              <a:rPr lang="en-US" dirty="0" smtClean="0">
                <a:hlinkClick r:id="rId2"/>
              </a:rPr>
              <a:t>www.researchgate.net/publication/286156974_Composition_and_Functions_of_the_Extracellular_Polymer_Matrix_of_Bacterial_Biofilms</a:t>
            </a:r>
            <a:endParaRPr lang="en-US" dirty="0" smtClean="0"/>
          </a:p>
          <a:p>
            <a:r>
              <a:rPr lang="en-US" dirty="0" smtClean="0">
                <a:hlinkClick r:id="rId3"/>
              </a:rPr>
              <a:t>https://</a:t>
            </a:r>
            <a:r>
              <a:rPr lang="en-US" dirty="0" smtClean="0">
                <a:hlinkClick r:id="rId3"/>
              </a:rPr>
              <a:t>en.wikipedia.org/wiki/Biofilm</a:t>
            </a:r>
            <a:endParaRPr lang="en-US" dirty="0" smtClean="0"/>
          </a:p>
          <a:p>
            <a:r>
              <a:rPr lang="en-US" dirty="0" smtClean="0">
                <a:hlinkClick r:id="rId4"/>
              </a:rPr>
              <a:t>https://biologydictionary.net/biofilm</a:t>
            </a:r>
            <a:r>
              <a:rPr lang="en-US" dirty="0" smtClean="0">
                <a:hlinkClick r:id="rId4"/>
              </a:rPr>
              <a:t>/</a:t>
            </a:r>
            <a:endParaRPr lang="en-US" dirty="0" smtClean="0"/>
          </a:p>
          <a:p>
            <a:endParaRPr lang="en-US" dirty="0"/>
          </a:p>
        </p:txBody>
      </p:sp>
      <p:sp>
        <p:nvSpPr>
          <p:cNvPr id="3" name="Title 2"/>
          <p:cNvSpPr>
            <a:spLocks noGrp="1"/>
          </p:cNvSpPr>
          <p:nvPr>
            <p:ph type="title"/>
          </p:nvPr>
        </p:nvSpPr>
        <p:spPr/>
        <p:txBody>
          <a:bodyPr/>
          <a:lstStyle/>
          <a:p>
            <a:r>
              <a:rPr lang="en-US" dirty="0" err="1" smtClean="0"/>
              <a:t>Refrences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composition of the matrix has been studied in bacteria such as</a:t>
            </a:r>
          </a:p>
          <a:p>
            <a:r>
              <a:rPr lang="en-US" dirty="0" smtClean="0"/>
              <a:t> P. aeruginosa</a:t>
            </a:r>
          </a:p>
          <a:p>
            <a:r>
              <a:rPr lang="en-US" dirty="0" smtClean="0"/>
              <a:t> Bacillus spp</a:t>
            </a:r>
          </a:p>
          <a:p>
            <a:r>
              <a:rPr lang="en-US" dirty="0" smtClean="0"/>
              <a:t> Staphylococcus spp. </a:t>
            </a:r>
          </a:p>
          <a:p>
            <a:r>
              <a:rPr lang="en-US" dirty="0" smtClean="0"/>
              <a:t>and Streptococcus spp </a:t>
            </a:r>
          </a:p>
          <a:p>
            <a:r>
              <a:rPr lang="en-US" dirty="0" smtClean="0"/>
              <a:t>bacteria as well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constituents of extracellular matrix depend on the environment and the bacteria present within the biofilm  During the process of transition from a free living </a:t>
            </a:r>
            <a:r>
              <a:rPr lang="en-US" dirty="0" err="1" smtClean="0"/>
              <a:t>planktonic</a:t>
            </a:r>
            <a:r>
              <a:rPr lang="en-US" dirty="0" smtClean="0"/>
              <a:t> stage into a congregation of cells, bacteria require greater coordination to attain maximal efficiency within the limited space and nutrition.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2047875" y="2182019"/>
            <a:ext cx="8096250" cy="3124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2DF5DF1-4315-F347-8383-A6F13ED09A02}"/>
              </a:ext>
            </a:extLst>
          </p:cNvPr>
          <p:cNvSpPr>
            <a:spLocks noGrp="1"/>
          </p:cNvSpPr>
          <p:nvPr>
            <p:ph idx="1"/>
          </p:nvPr>
        </p:nvSpPr>
        <p:spPr>
          <a:xfrm>
            <a:off x="609600" y="1789906"/>
            <a:ext cx="10439400" cy="4351338"/>
          </a:xfrm>
        </p:spPr>
        <p:txBody>
          <a:bodyPr/>
          <a:lstStyle/>
          <a:p>
            <a:pPr marL="0" indent="0"/>
            <a:r>
              <a:rPr lang="en-US" dirty="0"/>
              <a:t>Biofilm is an assemblage of Surface </a:t>
            </a:r>
            <a:r>
              <a:rPr lang="en-US" dirty="0" smtClean="0"/>
              <a:t> associated  microbial cells that is enclosed in extracellular polymeric matrix </a:t>
            </a:r>
          </a:p>
          <a:p>
            <a:pPr marL="0" indent="0"/>
            <a:r>
              <a:rPr lang="en-US" dirty="0" smtClean="0"/>
              <a:t>Biofilms is major cause of human disease </a:t>
            </a:r>
          </a:p>
          <a:p>
            <a:pPr marL="0" indent="0"/>
            <a:r>
              <a:rPr lang="en-US" dirty="0" smtClean="0"/>
              <a:t>The majority of  hospital acquired infections are due to biofilms because they can be life threatening colonizers of biomedical devices  </a:t>
            </a:r>
            <a:endParaRPr lang="en-US" dirty="0"/>
          </a:p>
        </p:txBody>
      </p:sp>
      <p:sp>
        <p:nvSpPr>
          <p:cNvPr id="2" name="Title 1">
            <a:extLst>
              <a:ext uri="{FF2B5EF4-FFF2-40B4-BE49-F238E27FC236}">
                <a16:creationId xmlns:a16="http://schemas.microsoft.com/office/drawing/2014/main" xmlns="" id="{8833DF2B-ED2A-4A44-A215-78DE7D17525F}"/>
              </a:ext>
            </a:extLst>
          </p:cNvPr>
          <p:cNvSpPr>
            <a:spLocks noGrp="1"/>
          </p:cNvSpPr>
          <p:nvPr>
            <p:ph type="title"/>
          </p:nvPr>
        </p:nvSpPr>
        <p:spPr/>
        <p:txBody>
          <a:bodyPr/>
          <a:lstStyle/>
          <a:p>
            <a:r>
              <a:rPr lang="en-US" dirty="0"/>
              <a:t>Biofilm</a:t>
            </a:r>
          </a:p>
        </p:txBody>
      </p:sp>
    </p:spTree>
    <p:extLst>
      <p:ext uri="{BB962C8B-B14F-4D97-AF65-F5344CB8AC3E}">
        <p14:creationId xmlns:p14="http://schemas.microsoft.com/office/powerpoint/2010/main" xmlns="" val="184328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Biofilms are hypothesized to have arisen during primitive Earth as a defense mechanism for prokaryotes, as the conditions at that time were too harsh for their survival. Biofilms protect prokaryotic cells by providing them with homeostasis, encouraging the development of complex interactions between the cells in the biofilm.</a:t>
            </a:r>
            <a:endParaRPr lang="en-US" dirty="0"/>
          </a:p>
        </p:txBody>
      </p:sp>
      <p:sp>
        <p:nvSpPr>
          <p:cNvPr id="3" name="Title 2"/>
          <p:cNvSpPr>
            <a:spLocks noGrp="1"/>
          </p:cNvSpPr>
          <p:nvPr>
            <p:ph type="title"/>
          </p:nvPr>
        </p:nvSpPr>
        <p:spPr/>
        <p:txBody>
          <a:bodyPr/>
          <a:lstStyle/>
          <a:p>
            <a:r>
              <a:rPr lang="en-US" dirty="0" smtClean="0"/>
              <a:t>Origin of biofilm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first step is attachment of the bacterial cells to the selected abiotic or biotic surface </a:t>
            </a:r>
          </a:p>
          <a:p>
            <a:endParaRPr lang="en-US" dirty="0" smtClean="0"/>
          </a:p>
          <a:p>
            <a:r>
              <a:rPr lang="en-US" dirty="0" smtClean="0"/>
              <a:t>Initial attachment associated through weak reversible van der Waals interactions between the cell  and the substratum which can lead to stronger adhesion receptor mediated attachment .</a:t>
            </a:r>
            <a:endParaRPr lang="en-US" dirty="0"/>
          </a:p>
        </p:txBody>
      </p:sp>
      <p:sp>
        <p:nvSpPr>
          <p:cNvPr id="3" name="Title 2"/>
          <p:cNvSpPr>
            <a:spLocks noGrp="1"/>
          </p:cNvSpPr>
          <p:nvPr>
            <p:ph type="title"/>
          </p:nvPr>
        </p:nvSpPr>
        <p:spPr/>
        <p:txBody>
          <a:bodyPr/>
          <a:lstStyle/>
          <a:p>
            <a:r>
              <a:rPr lang="en-US" dirty="0" smtClean="0">
                <a:solidFill>
                  <a:schemeClr val="tx1"/>
                </a:solidFill>
              </a:rPr>
              <a:t>Biofilms formation</a:t>
            </a:r>
            <a:endParaRPr 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Bacterial cell surface  structure  such       as flagella , fimbriae ,LPS, and exopolysaccharides participate in irreversible interaction</a:t>
            </a:r>
          </a:p>
          <a:p>
            <a:pPr>
              <a:buNone/>
            </a:pPr>
            <a:endParaRPr lang="en-US" dirty="0" smtClean="0"/>
          </a:p>
          <a:p>
            <a:pPr>
              <a:buNone/>
            </a:pPr>
            <a:endParaRPr lang="en-US" dirty="0" smtClean="0"/>
          </a:p>
          <a:p>
            <a:r>
              <a:rPr lang="en-US" dirty="0" smtClean="0"/>
              <a:t>The second step corresponds to the development of micro-colonies promoted by the growth and division of the first attached cells(primary colonizer)</a:t>
            </a:r>
          </a:p>
        </p:txBody>
      </p:sp>
      <p:sp>
        <p:nvSpPr>
          <p:cNvPr id="2" name="Title 1"/>
          <p:cNvSpPr>
            <a:spLocks noGrp="1"/>
          </p:cNvSpPr>
          <p:nvPr>
            <p:ph type="title"/>
          </p:nvPr>
        </p:nvSpPr>
        <p:spPr/>
        <p:txBody>
          <a:bodyPr/>
          <a:lstStyle/>
          <a:p>
            <a:r>
              <a:rPr lang="en-US" dirty="0" smtClean="0"/>
              <a:t>Continue…..</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2">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236</TotalTime>
  <Words>671</Words>
  <Application>Microsoft Office PowerPoint</Application>
  <PresentationFormat>Custom</PresentationFormat>
  <Paragraphs>71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Extracellular matrix</vt:lpstr>
      <vt:lpstr>Bacterial extarcellular matrix</vt:lpstr>
      <vt:lpstr>Slide 3</vt:lpstr>
      <vt:lpstr>Slide 4</vt:lpstr>
      <vt:lpstr>Slide 5</vt:lpstr>
      <vt:lpstr>Biofilm</vt:lpstr>
      <vt:lpstr>Origin of biofilm</vt:lpstr>
      <vt:lpstr>Biofilms formation</vt:lpstr>
      <vt:lpstr>Continue…..</vt:lpstr>
      <vt:lpstr>Continue…</vt:lpstr>
      <vt:lpstr>Continuo….</vt:lpstr>
      <vt:lpstr>Slide 12</vt:lpstr>
      <vt:lpstr>Contin…</vt:lpstr>
      <vt:lpstr>five stages of biofilm development: (1) Initial attachment, (2) Irreversible attachment, (3) Maturation I, (4) Maturation II, and (5) Dispersion. </vt:lpstr>
      <vt:lpstr>Properties </vt:lpstr>
      <vt:lpstr>Slide 16</vt:lpstr>
      <vt:lpstr>Contin..</vt:lpstr>
      <vt:lpstr>Contin..</vt:lpstr>
      <vt:lpstr>Contin..</vt:lpstr>
      <vt:lpstr>Refrences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Extracellular matrix</dc:title>
  <dc:creator>Unknown User</dc:creator>
  <cp:lastModifiedBy>MUHIB</cp:lastModifiedBy>
  <cp:revision>28</cp:revision>
  <dcterms:created xsi:type="dcterms:W3CDTF">2020-11-15T04:26:08Z</dcterms:created>
  <dcterms:modified xsi:type="dcterms:W3CDTF">2020-11-16T08:08:42Z</dcterms:modified>
</cp:coreProperties>
</file>