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handoutMasterIdLst>
    <p:handoutMasterId r:id="rId16"/>
  </p:handoutMasterIdLst>
  <p:sldIdLst>
    <p:sldId id="259" r:id="rId2"/>
    <p:sldId id="261" r:id="rId3"/>
    <p:sldId id="284" r:id="rId4"/>
    <p:sldId id="262" r:id="rId5"/>
    <p:sldId id="287" r:id="rId6"/>
    <p:sldId id="286" r:id="rId7"/>
    <p:sldId id="267" r:id="rId8"/>
    <p:sldId id="268" r:id="rId9"/>
    <p:sldId id="288" r:id="rId10"/>
    <p:sldId id="269" r:id="rId11"/>
    <p:sldId id="270" r:id="rId12"/>
    <p:sldId id="289" r:id="rId13"/>
    <p:sldId id="29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61"/>
            <p14:sldId id="284"/>
            <p14:sldId id="262"/>
            <p14:sldId id="287"/>
          </p14:sldIdLst>
        </p14:section>
        <p14:section name="Topic 1" id="{6D9936A3-3945-4757-BC8B-B5C252D8E036}">
          <p14:sldIdLst>
            <p14:sldId id="286"/>
            <p14:sldId id="267"/>
          </p14:sldIdLst>
        </p14:section>
        <p14:section name="Sample Slides for Visuals" id="{BAB3A466-96C9-4230-9978-795378D75699}">
          <p14:sldIdLst>
            <p14:sldId id="268"/>
            <p14:sldId id="288"/>
            <p14:sldId id="269"/>
            <p14:sldId id="270"/>
            <p14:sldId id="289"/>
            <p14:sldId id="290"/>
          </p14:sldIdLst>
        </p14:section>
        <p14:section name="Case Study" id="{8C0305C9-B152-4FBA-A789-FE1976D53990}">
          <p14:sldIdLst/>
        </p14:section>
        <p14:section name="Conclusion and Summary" id="{790CEF5B-569A-4C2F-BED5-750B08C0E5AD}">
          <p14:sldIdLst/>
        </p14:section>
        <p14:section name="Appendix"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73" autoAdjust="0"/>
    <p:restoredTop sz="99844" autoAdjust="0"/>
  </p:normalViewPr>
  <p:slideViewPr>
    <p:cSldViewPr>
      <p:cViewPr varScale="1">
        <p:scale>
          <a:sx n="107" d="100"/>
          <a:sy n="107" d="100"/>
        </p:scale>
        <p:origin x="-120" y="-240"/>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2800" dirty="0" smtClean="0"/>
            <a:t>1</a:t>
          </a:r>
          <a:endParaRPr lang="en-US" sz="2800"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2800" dirty="0" smtClean="0"/>
            <a:t>2</a:t>
          </a:r>
          <a:endParaRPr lang="en-US" sz="28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sz="3200" dirty="0" smtClean="0">
              <a:effectLst>
                <a:outerShdw blurRad="38100" dist="38100" dir="2700000" algn="tl">
                  <a:srgbClr val="000000">
                    <a:alpha val="43137"/>
                  </a:srgbClr>
                </a:outerShdw>
              </a:effectLst>
            </a:rPr>
            <a:t>Migration</a:t>
          </a:r>
          <a:endParaRPr lang="en-US" sz="320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dgm:t>
        <a:bodyPr/>
        <a:lstStyle/>
        <a:p>
          <a:r>
            <a:rPr lang="en-US" sz="2800" dirty="0" smtClean="0"/>
            <a:t>3</a:t>
          </a:r>
          <a:endParaRPr lang="en-US" sz="2800" dirty="0"/>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dgm:t>
        <a:bodyPr/>
        <a:lstStyle/>
        <a:p>
          <a:pPr algn="l"/>
          <a:r>
            <a:rPr lang="en-US" sz="2800" dirty="0" smtClean="0">
              <a:solidFill>
                <a:schemeClr val="tx1"/>
              </a:solidFill>
              <a:effectLst>
                <a:outerShdw blurRad="38100" dist="38100" dir="2700000" algn="tl">
                  <a:srgbClr val="000000">
                    <a:alpha val="43137"/>
                  </a:srgbClr>
                </a:outerShdw>
              </a:effectLst>
            </a:rPr>
            <a:t>Marriages</a:t>
          </a:r>
          <a:endParaRPr lang="en-US" sz="2800" dirty="0">
            <a:solidFill>
              <a:schemeClr val="tx1"/>
            </a:solidFill>
            <a:effectLst>
              <a:outerShdw blurRad="38100" dist="38100" dir="2700000" algn="tl">
                <a:srgbClr val="000000">
                  <a:alpha val="43137"/>
                </a:srgbClr>
              </a:outerShdw>
            </a:effectLst>
          </a:endParaRP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r>
            <a:rPr lang="en-US" sz="3200" dirty="0" smtClean="0">
              <a:effectLst>
                <a:outerShdw blurRad="38100" dist="38100" dir="2700000" algn="tl">
                  <a:srgbClr val="000000">
                    <a:alpha val="43137"/>
                  </a:srgbClr>
                </a:outerShdw>
              </a:effectLst>
            </a:rPr>
            <a:t>Education</a:t>
          </a:r>
          <a:endParaRPr lang="en-US" sz="3200"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97BEF513-F486-5149-9EFF-F0313DA93645}">
      <dgm:prSet/>
      <dgm:spPr/>
      <dgm:t>
        <a:bodyPr/>
        <a:lstStyle/>
        <a:p>
          <a:r>
            <a:rPr lang="en-US" dirty="0" smtClean="0"/>
            <a:t>4</a:t>
          </a:r>
          <a:endParaRPr lang="en-US" dirty="0"/>
        </a:p>
      </dgm:t>
    </dgm:pt>
    <dgm:pt modelId="{242E8F8C-8099-5B4C-A76F-D0D7E3A33082}" type="parTrans" cxnId="{B3DB3C3D-ACCB-CD48-86D6-8B69EC6B17A4}">
      <dgm:prSet/>
      <dgm:spPr/>
      <dgm:t>
        <a:bodyPr/>
        <a:lstStyle/>
        <a:p>
          <a:endParaRPr lang="en-US"/>
        </a:p>
      </dgm:t>
    </dgm:pt>
    <dgm:pt modelId="{8FB58CE3-58C2-AD4A-8D4F-2CC0E36E6A26}" type="sibTrans" cxnId="{B3DB3C3D-ACCB-CD48-86D6-8B69EC6B17A4}">
      <dgm:prSet/>
      <dgm:spPr/>
      <dgm:t>
        <a:bodyPr/>
        <a:lstStyle/>
        <a:p>
          <a:endParaRPr lang="en-US"/>
        </a:p>
      </dgm:t>
    </dgm:pt>
    <dgm:pt modelId="{927F9340-493C-CC47-BA54-3E093838AF8C}">
      <dgm:prSet phldrT="[Text]" custT="1"/>
      <dgm:spPr/>
      <dgm:t>
        <a:bodyPr/>
        <a:lstStyle/>
        <a:p>
          <a:pPr algn="l"/>
          <a:r>
            <a:rPr lang="en-US" sz="2800" dirty="0" smtClean="0">
              <a:solidFill>
                <a:schemeClr val="tx1"/>
              </a:solidFill>
              <a:effectLst>
                <a:outerShdw blurRad="38100" dist="38100" dir="2700000" algn="tl">
                  <a:srgbClr val="000000">
                    <a:alpha val="43137"/>
                  </a:srgbClr>
                </a:outerShdw>
              </a:effectLst>
            </a:rPr>
            <a:t>Health Information &amp; Services</a:t>
          </a:r>
          <a:endParaRPr lang="en-US" sz="2800" dirty="0">
            <a:solidFill>
              <a:schemeClr val="tx1"/>
            </a:solidFill>
            <a:effectLst>
              <a:outerShdw blurRad="38100" dist="38100" dir="2700000" algn="tl">
                <a:srgbClr val="000000">
                  <a:alpha val="43137"/>
                </a:srgbClr>
              </a:outerShdw>
            </a:effectLst>
          </a:endParaRPr>
        </a:p>
      </dgm:t>
    </dgm:pt>
    <dgm:pt modelId="{3515EEA8-1DFA-9247-BF43-0708FD6F9B8E}" type="parTrans" cxnId="{37EFA4FD-4BF2-0247-A119-E8C3799D1A98}">
      <dgm:prSet/>
      <dgm:spPr/>
      <dgm:t>
        <a:bodyPr/>
        <a:lstStyle/>
        <a:p>
          <a:endParaRPr lang="en-US"/>
        </a:p>
      </dgm:t>
    </dgm:pt>
    <dgm:pt modelId="{E510EC58-9BFA-7D4E-8236-A3ED3CE5935E}" type="sibTrans" cxnId="{37EFA4FD-4BF2-0247-A119-E8C3799D1A98}">
      <dgm:prSet/>
      <dgm:spPr/>
      <dgm:t>
        <a:bodyPr/>
        <a:lstStyle/>
        <a:p>
          <a:endParaRPr lang="en-US"/>
        </a:p>
      </dgm:t>
    </dgm:pt>
    <dgm:pt modelId="{B19FBA8D-27A9-3A44-9256-7AB8C342D13F}">
      <dgm:prSet/>
      <dgm:spPr/>
      <dgm:t>
        <a:bodyPr/>
        <a:lstStyle/>
        <a:p>
          <a:r>
            <a:rPr lang="en-US" dirty="0" smtClean="0"/>
            <a:t>5</a:t>
          </a:r>
          <a:endParaRPr lang="en-US" dirty="0"/>
        </a:p>
      </dgm:t>
    </dgm:pt>
    <dgm:pt modelId="{B665C5E1-FEB9-2047-9733-F2FC3DAD941D}" type="parTrans" cxnId="{D591D030-EB23-EE44-9D97-E9DCDF1E966B}">
      <dgm:prSet/>
      <dgm:spPr/>
      <dgm:t>
        <a:bodyPr/>
        <a:lstStyle/>
        <a:p>
          <a:endParaRPr lang="en-US"/>
        </a:p>
      </dgm:t>
    </dgm:pt>
    <dgm:pt modelId="{68E0CC6C-0BC0-A54B-A8F4-33D886669BC1}" type="sibTrans" cxnId="{D591D030-EB23-EE44-9D97-E9DCDF1E966B}">
      <dgm:prSet/>
      <dgm:spPr/>
      <dgm:t>
        <a:bodyPr/>
        <a:lstStyle/>
        <a:p>
          <a:endParaRPr lang="en-US"/>
        </a:p>
      </dgm:t>
    </dgm:pt>
    <dgm:pt modelId="{DC897642-8A03-9141-918C-0286D55006B5}">
      <dgm:prSet phldrT="[Text]"/>
      <dgm:spPr/>
      <dgm:t>
        <a:bodyPr/>
        <a:lstStyle/>
        <a:p>
          <a:pPr algn="l"/>
          <a:r>
            <a:rPr lang="en-US" dirty="0" smtClean="0">
              <a:solidFill>
                <a:schemeClr val="tx1"/>
              </a:solidFill>
              <a:effectLst>
                <a:outerShdw blurRad="38100" dist="38100" dir="2700000" algn="tl">
                  <a:srgbClr val="000000">
                    <a:alpha val="43137"/>
                  </a:srgbClr>
                </a:outerShdw>
              </a:effectLst>
            </a:rPr>
            <a:t>Political Participation &amp; Empowerment</a:t>
          </a:r>
          <a:endParaRPr lang="en-US" dirty="0">
            <a:solidFill>
              <a:schemeClr val="tx1"/>
            </a:solidFill>
            <a:effectLst>
              <a:outerShdw blurRad="38100" dist="38100" dir="2700000" algn="tl">
                <a:srgbClr val="000000">
                  <a:alpha val="43137"/>
                </a:srgbClr>
              </a:outerShdw>
            </a:effectLst>
          </a:endParaRPr>
        </a:p>
      </dgm:t>
    </dgm:pt>
    <dgm:pt modelId="{448C59A7-E2F1-8D4F-A5E8-F34E16057514}" type="parTrans" cxnId="{172A7B4A-8D62-FB47-8F4E-6D0B08099B5F}">
      <dgm:prSet/>
      <dgm:spPr/>
      <dgm:t>
        <a:bodyPr/>
        <a:lstStyle/>
        <a:p>
          <a:endParaRPr lang="en-US"/>
        </a:p>
      </dgm:t>
    </dgm:pt>
    <dgm:pt modelId="{3DEE0FDB-6B97-0E4C-AA17-718A24CF0EDB}" type="sibTrans" cxnId="{172A7B4A-8D62-FB47-8F4E-6D0B08099B5F}">
      <dgm:prSet/>
      <dgm:spPr/>
      <dgm:t>
        <a:bodyPr/>
        <a:lstStyle/>
        <a:p>
          <a:endParaRPr lang="en-US"/>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7" custScaleY="148867" custLinFactNeighborX="-6" custLinFactNeighborY="34255">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3" custScaleX="259632" custScaleY="185521" custLinFactNeighborX="-1732" custLinFactNeighborY="44806">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7" custScaleY="138854" custLinFactY="36388" custLinFactNeighborX="-6" custLinFactNeighborY="100000">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3" custScaleX="259632" custScaleY="158586" custLinFactY="67074" custLinFactNeighborX="1554" custLinFactNeighborY="100000">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477213BE-9E91-4950-8451-7F60796F47F4}" type="pres">
      <dgm:prSet presAssocID="{D1776C8F-2B10-4075-8DF7-7F65AB725ED5}" presName="linNode" presStyleCnt="0"/>
      <dgm:spPr/>
      <dgm:t>
        <a:bodyPr/>
        <a:lstStyle/>
        <a:p>
          <a:endParaRPr lang="en-US"/>
        </a:p>
      </dgm:t>
    </dgm:pt>
    <dgm:pt modelId="{F5034101-5B7D-4FE7-B47A-5A48CF39606B}" type="pres">
      <dgm:prSet presAssocID="{D1776C8F-2B10-4075-8DF7-7F65AB725ED5}" presName="parentText" presStyleLbl="node1" presStyleIdx="2" presStyleCnt="7" custScaleY="137548" custLinFactY="84947" custLinFactNeighborX="-6" custLinFactNeighborY="100000">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2" presStyleCnt="3" custScaleX="259632" custScaleY="161090" custLinFactY="100000" custLinFactNeighborX="-1732" custLinFactNeighborY="127097">
        <dgm:presLayoutVars>
          <dgm:bulletEnabled val="1"/>
        </dgm:presLayoutVars>
      </dgm:prSet>
      <dgm:spPr>
        <a:prstGeom prst="rect">
          <a:avLst/>
        </a:prstGeom>
      </dgm:spPr>
      <dgm:t>
        <a:bodyPr/>
        <a:lstStyle/>
        <a:p>
          <a:endParaRPr lang="en-US"/>
        </a:p>
      </dgm:t>
    </dgm:pt>
    <dgm:pt modelId="{BA84BA4B-E0DB-F442-AF33-397E16BD4A63}" type="pres">
      <dgm:prSet presAssocID="{88B75C29-8054-417D-BCE3-878A55118F6D}" presName="sp" presStyleCnt="0"/>
      <dgm:spPr/>
    </dgm:pt>
    <dgm:pt modelId="{A4FA7EA2-ED6E-3A4E-A25A-6430F84833E5}" type="pres">
      <dgm:prSet presAssocID="{97BEF513-F486-5149-9EFF-F0313DA93645}" presName="linNode" presStyleCnt="0"/>
      <dgm:spPr/>
    </dgm:pt>
    <dgm:pt modelId="{E551C6A6-54D2-2C48-B4B6-E8149F600A41}" type="pres">
      <dgm:prSet presAssocID="{97BEF513-F486-5149-9EFF-F0313DA93645}" presName="parentText" presStyleLbl="node1" presStyleIdx="3" presStyleCnt="7" custScaleX="51388" custScaleY="129004" custLinFactY="100000" custLinFactNeighborX="-5" custLinFactNeighborY="117379">
        <dgm:presLayoutVars>
          <dgm:chMax val="1"/>
          <dgm:bulletEnabled val="1"/>
        </dgm:presLayoutVars>
      </dgm:prSet>
      <dgm:spPr/>
      <dgm:t>
        <a:bodyPr/>
        <a:lstStyle/>
        <a:p>
          <a:endParaRPr lang="en-US"/>
        </a:p>
      </dgm:t>
    </dgm:pt>
    <dgm:pt modelId="{402C49A6-E5D4-A145-9978-046880687D61}" type="pres">
      <dgm:prSet presAssocID="{8FB58CE3-58C2-AD4A-8D4F-2CC0E36E6A26}" presName="sp" presStyleCnt="0"/>
      <dgm:spPr/>
    </dgm:pt>
    <dgm:pt modelId="{FDB0F9ED-86DC-2940-BF10-CE12EECBC4F3}" type="pres">
      <dgm:prSet presAssocID="{B19FBA8D-27A9-3A44-9256-7AB8C342D13F}" presName="linNode" presStyleCnt="0"/>
      <dgm:spPr/>
    </dgm:pt>
    <dgm:pt modelId="{6A6FD6E0-A955-1340-9640-333D6A7C3999}" type="pres">
      <dgm:prSet presAssocID="{B19FBA8D-27A9-3A44-9256-7AB8C342D13F}" presName="parentText" presStyleLbl="node1" presStyleIdx="4" presStyleCnt="7" custScaleX="52768" custScaleY="138202" custLinFactY="117913" custLinFactNeighborX="-5" custLinFactNeighborY="200000">
        <dgm:presLayoutVars>
          <dgm:chMax val="1"/>
          <dgm:bulletEnabled val="1"/>
        </dgm:presLayoutVars>
      </dgm:prSet>
      <dgm:spPr/>
      <dgm:t>
        <a:bodyPr/>
        <a:lstStyle/>
        <a:p>
          <a:endParaRPr lang="en-US"/>
        </a:p>
      </dgm:t>
    </dgm:pt>
    <dgm:pt modelId="{A623B822-F7BA-304E-A85D-5AD1C1D729F8}" type="pres">
      <dgm:prSet presAssocID="{68E0CC6C-0BC0-A54B-A8F4-33D886669BC1}" presName="sp" presStyleCnt="0"/>
      <dgm:spPr/>
    </dgm:pt>
    <dgm:pt modelId="{3282DAFB-3F2E-9B41-9EEF-3DDC4401D2E7}" type="pres">
      <dgm:prSet presAssocID="{927F9340-493C-CC47-BA54-3E093838AF8C}" presName="linNode" presStyleCnt="0"/>
      <dgm:spPr/>
    </dgm:pt>
    <dgm:pt modelId="{4E5BAA9C-0BC4-4141-BDF2-450799BAC723}" type="pres">
      <dgm:prSet presAssocID="{927F9340-493C-CC47-BA54-3E093838AF8C}" presName="parentText" presStyleLbl="node1" presStyleIdx="5" presStyleCnt="7" custScaleX="226478" custScaleY="118971" custLinFactNeighborX="52129" custLinFactNeighborY="-39234">
        <dgm:presLayoutVars>
          <dgm:chMax val="1"/>
          <dgm:bulletEnabled val="1"/>
        </dgm:presLayoutVars>
      </dgm:prSet>
      <dgm:spPr>
        <a:prstGeom prst="rect">
          <a:avLst/>
        </a:prstGeom>
      </dgm:spPr>
      <dgm:t>
        <a:bodyPr/>
        <a:lstStyle/>
        <a:p>
          <a:endParaRPr lang="en-US"/>
        </a:p>
      </dgm:t>
    </dgm:pt>
    <dgm:pt modelId="{C5E58555-0224-B746-8D8C-4AE43CB718CB}" type="pres">
      <dgm:prSet presAssocID="{E510EC58-9BFA-7D4E-8236-A3ED3CE5935E}" presName="sp" presStyleCnt="0"/>
      <dgm:spPr/>
    </dgm:pt>
    <dgm:pt modelId="{2DE0748C-9BB9-6C4E-8730-79359C723F1E}" type="pres">
      <dgm:prSet presAssocID="{DC897642-8A03-9141-918C-0286D55006B5}" presName="linNode" presStyleCnt="0"/>
      <dgm:spPr/>
    </dgm:pt>
    <dgm:pt modelId="{F1F462B2-7608-5447-8712-FEC086EE5455}" type="pres">
      <dgm:prSet presAssocID="{DC897642-8A03-9141-918C-0286D55006B5}" presName="parentText" presStyleLbl="node1" presStyleIdx="6" presStyleCnt="7" custScaleX="226478" custScaleY="126392" custLinFactNeighborX="52129" custLinFactNeighborY="3416">
        <dgm:presLayoutVars>
          <dgm:chMax val="1"/>
          <dgm:bulletEnabled val="1"/>
        </dgm:presLayoutVars>
      </dgm:prSet>
      <dgm:spPr>
        <a:prstGeom prst="rect">
          <a:avLst/>
        </a:prstGeom>
      </dgm:spPr>
      <dgm:t>
        <a:bodyPr/>
        <a:lstStyle/>
        <a:p>
          <a:endParaRPr lang="en-US"/>
        </a:p>
      </dgm:t>
    </dgm:pt>
  </dgm:ptLst>
  <dgm:cxnLst>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3D887057-7E91-45EF-8E4B-3006C2DFECB4}" type="presOf" srcId="{6BE4E373-0656-4EDC-821E-BE09C952B1F6}" destId="{C7C3E6FD-D83F-4BDA-907E-B5EE041DA931}" srcOrd="0" destOrd="0" presId="urn:microsoft.com/office/officeart/2005/8/layout/vList5"/>
    <dgm:cxn modelId="{B6416E04-E5DE-46CA-AD27-47EBE280D636}" type="presOf" srcId="{C59269D0-92A5-481C-BA64-727AFB0DD545}" destId="{B37A5355-225B-4C6F-AED7-6C620F99EECC}" srcOrd="0" destOrd="0" presId="urn:microsoft.com/office/officeart/2005/8/layout/vList5"/>
    <dgm:cxn modelId="{37EFA4FD-4BF2-0247-A119-E8C3799D1A98}" srcId="{F6FEADD9-F67D-41F5-BA4C-3C84956E7F46}" destId="{927F9340-493C-CC47-BA54-3E093838AF8C}" srcOrd="5" destOrd="0" parTransId="{3515EEA8-1DFA-9247-BF43-0708FD6F9B8E}" sibTransId="{E510EC58-9BFA-7D4E-8236-A3ED3CE5935E}"/>
    <dgm:cxn modelId="{316E94AE-2F89-C54E-A03D-CE9B21DFBF67}" type="presOf" srcId="{927F9340-493C-CC47-BA54-3E093838AF8C}" destId="{4E5BAA9C-0BC4-4141-BDF2-450799BAC723}" srcOrd="0" destOrd="0" presId="urn:microsoft.com/office/officeart/2005/8/layout/vList5"/>
    <dgm:cxn modelId="{D591D030-EB23-EE44-9D97-E9DCDF1E966B}" srcId="{F6FEADD9-F67D-41F5-BA4C-3C84956E7F46}" destId="{B19FBA8D-27A9-3A44-9256-7AB8C342D13F}" srcOrd="4" destOrd="0" parTransId="{B665C5E1-FEB9-2047-9733-F2FC3DAD941D}" sibTransId="{68E0CC6C-0BC0-A54B-A8F4-33D886669BC1}"/>
    <dgm:cxn modelId="{23935DC1-BFD9-604D-9F50-C6ABB2EFCB4A}" type="presOf" srcId="{97BEF513-F486-5149-9EFF-F0313DA93645}" destId="{E551C6A6-54D2-2C48-B4B6-E8149F600A41}"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5417F3DF-8CAE-4E6C-ADBB-ED6F50084B8E}" type="presOf" srcId="{D1776C8F-2B10-4075-8DF7-7F65AB725ED5}" destId="{F5034101-5B7D-4FE7-B47A-5A48CF39606B}" srcOrd="0" destOrd="0"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DBCA7E61-D822-40A0-A27A-D7E092386A0B}" type="presOf" srcId="{F6FEADD9-F67D-41F5-BA4C-3C84956E7F46}" destId="{AAE7A1E6-6847-453D-B55B-8A82BF138C1D}" srcOrd="0" destOrd="0" presId="urn:microsoft.com/office/officeart/2005/8/layout/vList5"/>
    <dgm:cxn modelId="{9A0DCB65-9DCB-4972-9768-1762E4116F3C}" type="presOf" srcId="{74EE5CD8-078F-4590-BF9C-A341A294A016}" destId="{7E429971-BC57-430F-BB25-C0574E5E39E3}" srcOrd="0" destOrd="0" presId="urn:microsoft.com/office/officeart/2005/8/layout/vList5"/>
    <dgm:cxn modelId="{6632340D-4F31-4849-8249-9B7BBAE5EEC0}" type="presOf" srcId="{B19FBA8D-27A9-3A44-9256-7AB8C342D13F}" destId="{6A6FD6E0-A955-1340-9640-333D6A7C3999}" srcOrd="0" destOrd="0" presId="urn:microsoft.com/office/officeart/2005/8/layout/vList5"/>
    <dgm:cxn modelId="{172A7B4A-8D62-FB47-8F4E-6D0B08099B5F}" srcId="{F6FEADD9-F67D-41F5-BA4C-3C84956E7F46}" destId="{DC897642-8A03-9141-918C-0286D55006B5}" srcOrd="6" destOrd="0" parTransId="{448C59A7-E2F1-8D4F-A5E8-F34E16057514}" sibTransId="{3DEE0FDB-6B97-0E4C-AA17-718A24CF0EDB}"/>
    <dgm:cxn modelId="{63E4D827-0083-4625-9FD6-043D8D32091E}" srcId="{74EE5CD8-078F-4590-BF9C-A341A294A016}" destId="{1E4D3931-0DBD-4211-A24A-6AF364284B1E}" srcOrd="0" destOrd="0" parTransId="{FC93695B-FD0E-4353-B1FD-4328F4386DEC}" sibTransId="{CADAA3D9-7C63-4729-85B0-64C8AF644EEF}"/>
    <dgm:cxn modelId="{9A81B929-C57B-F84E-8740-320B5E621B46}" type="presOf" srcId="{DC897642-8A03-9141-918C-0286D55006B5}" destId="{F1F462B2-7608-5447-8712-FEC086EE5455}" srcOrd="0" destOrd="0" presId="urn:microsoft.com/office/officeart/2005/8/layout/vList5"/>
    <dgm:cxn modelId="{B3DB3C3D-ACCB-CD48-86D6-8B69EC6B17A4}" srcId="{F6FEADD9-F67D-41F5-BA4C-3C84956E7F46}" destId="{97BEF513-F486-5149-9EFF-F0313DA93645}" srcOrd="3" destOrd="0" parTransId="{242E8F8C-8099-5B4C-A76F-D0D7E3A33082}" sibTransId="{8FB58CE3-58C2-AD4A-8D4F-2CC0E36E6A26}"/>
    <dgm:cxn modelId="{1D12F37E-DF42-400C-B5B5-A8FAF49EC0EC}" type="presOf" srcId="{1E4D3931-0DBD-4211-A24A-6AF364284B1E}" destId="{D54B1729-BC98-42C1-9C6C-D65DCBA4358F}" srcOrd="0" destOrd="0" presId="urn:microsoft.com/office/officeart/2005/8/layout/vList5"/>
    <dgm:cxn modelId="{AFF7133D-5E9D-4613-9299-006F9E49301B}" type="presOf" srcId="{AA046201-5C4D-445E-BF0B-5C6D2B0A1945}" destId="{C04276DC-EE64-470A-B8BC-09067B8045FA}" srcOrd="0" destOrd="0" presId="urn:microsoft.com/office/officeart/2005/8/layout/vList5"/>
    <dgm:cxn modelId="{1E18118B-9778-4714-A249-2B714D5427F7}" type="presParOf" srcId="{AAE7A1E6-6847-453D-B55B-8A82BF138C1D}" destId="{C4407577-18A2-46E0-8805-2838042EB67A}" srcOrd="0" destOrd="0" presId="urn:microsoft.com/office/officeart/2005/8/layout/vList5"/>
    <dgm:cxn modelId="{84152E8A-21A6-4CAF-BC09-47C13F4FFFB8}" type="presParOf" srcId="{C4407577-18A2-46E0-8805-2838042EB67A}" destId="{7E429971-BC57-430F-BB25-C0574E5E39E3}" srcOrd="0" destOrd="0" presId="urn:microsoft.com/office/officeart/2005/8/layout/vList5"/>
    <dgm:cxn modelId="{1D51832F-3B38-483B-8C08-BDD413206841}" type="presParOf" srcId="{C4407577-18A2-46E0-8805-2838042EB67A}" destId="{D54B1729-BC98-42C1-9C6C-D65DCBA4358F}" srcOrd="1" destOrd="0" presId="urn:microsoft.com/office/officeart/2005/8/layout/vList5"/>
    <dgm:cxn modelId="{F2BB24AB-7DB6-4F0F-92D8-664E0F322520}" type="presParOf" srcId="{AAE7A1E6-6847-453D-B55B-8A82BF138C1D}" destId="{AB8574CC-D4F2-4555-AEE3-F4EE58B11D03}" srcOrd="1" destOrd="0" presId="urn:microsoft.com/office/officeart/2005/8/layout/vList5"/>
    <dgm:cxn modelId="{3F47CC38-27AC-4E4E-92A2-FDE046382C80}" type="presParOf" srcId="{AAE7A1E6-6847-453D-B55B-8A82BF138C1D}" destId="{85B8F607-FDD8-476A-ADBE-E1250824F294}" srcOrd="2" destOrd="0" presId="urn:microsoft.com/office/officeart/2005/8/layout/vList5"/>
    <dgm:cxn modelId="{B4BBC5E0-69C0-4FD2-84A6-C47E62DEA28D}" type="presParOf" srcId="{85B8F607-FDD8-476A-ADBE-E1250824F294}" destId="{C04276DC-EE64-470A-B8BC-09067B8045FA}" srcOrd="0" destOrd="0" presId="urn:microsoft.com/office/officeart/2005/8/layout/vList5"/>
    <dgm:cxn modelId="{71B90C6E-E0F2-4EE1-8864-5914AAFA20A7}" type="presParOf" srcId="{85B8F607-FDD8-476A-ADBE-E1250824F294}" destId="{B37A5355-225B-4C6F-AED7-6C620F99EECC}" srcOrd="1" destOrd="0" presId="urn:microsoft.com/office/officeart/2005/8/layout/vList5"/>
    <dgm:cxn modelId="{E6DEED78-0C33-4D1D-A595-AFE4311369E4}" type="presParOf" srcId="{AAE7A1E6-6847-453D-B55B-8A82BF138C1D}" destId="{5ACAA866-A8A8-4183-97B5-CEEAB1525C60}" srcOrd="3" destOrd="0" presId="urn:microsoft.com/office/officeart/2005/8/layout/vList5"/>
    <dgm:cxn modelId="{FD2A22C3-24B0-4E4D-A3BC-79528D3FBC48}" type="presParOf" srcId="{AAE7A1E6-6847-453D-B55B-8A82BF138C1D}" destId="{477213BE-9E91-4950-8451-7F60796F47F4}" srcOrd="4" destOrd="0" presId="urn:microsoft.com/office/officeart/2005/8/layout/vList5"/>
    <dgm:cxn modelId="{2D9E3819-8AF8-4F78-AD5E-1D892BCE0381}" type="presParOf" srcId="{477213BE-9E91-4950-8451-7F60796F47F4}" destId="{F5034101-5B7D-4FE7-B47A-5A48CF39606B}" srcOrd="0" destOrd="0" presId="urn:microsoft.com/office/officeart/2005/8/layout/vList5"/>
    <dgm:cxn modelId="{5FD7E964-E46A-45B4-A545-5D657B6094BB}" type="presParOf" srcId="{477213BE-9E91-4950-8451-7F60796F47F4}" destId="{C7C3E6FD-D83F-4BDA-907E-B5EE041DA931}" srcOrd="1" destOrd="0" presId="urn:microsoft.com/office/officeart/2005/8/layout/vList5"/>
    <dgm:cxn modelId="{462514C1-CB6D-9C4B-BD15-3DF0893ABB79}" type="presParOf" srcId="{AAE7A1E6-6847-453D-B55B-8A82BF138C1D}" destId="{BA84BA4B-E0DB-F442-AF33-397E16BD4A63}" srcOrd="5" destOrd="0" presId="urn:microsoft.com/office/officeart/2005/8/layout/vList5"/>
    <dgm:cxn modelId="{833FE32A-7669-0144-8C63-19EA4CF946F0}" type="presParOf" srcId="{AAE7A1E6-6847-453D-B55B-8A82BF138C1D}" destId="{A4FA7EA2-ED6E-3A4E-A25A-6430F84833E5}" srcOrd="6" destOrd="0" presId="urn:microsoft.com/office/officeart/2005/8/layout/vList5"/>
    <dgm:cxn modelId="{6086B9E3-FB15-D849-AD53-8546D26CAF6B}" type="presParOf" srcId="{A4FA7EA2-ED6E-3A4E-A25A-6430F84833E5}" destId="{E551C6A6-54D2-2C48-B4B6-E8149F600A41}" srcOrd="0" destOrd="0" presId="urn:microsoft.com/office/officeart/2005/8/layout/vList5"/>
    <dgm:cxn modelId="{E7FEBE16-A248-9144-9C6F-8185BB20A2BE}" type="presParOf" srcId="{AAE7A1E6-6847-453D-B55B-8A82BF138C1D}" destId="{402C49A6-E5D4-A145-9978-046880687D61}" srcOrd="7" destOrd="0" presId="urn:microsoft.com/office/officeart/2005/8/layout/vList5"/>
    <dgm:cxn modelId="{11FA98FE-C8F9-1D4C-85C4-E617870C5E44}" type="presParOf" srcId="{AAE7A1E6-6847-453D-B55B-8A82BF138C1D}" destId="{FDB0F9ED-86DC-2940-BF10-CE12EECBC4F3}" srcOrd="8" destOrd="0" presId="urn:microsoft.com/office/officeart/2005/8/layout/vList5"/>
    <dgm:cxn modelId="{55889822-8D86-2042-91CE-BB0E54ABDC94}" type="presParOf" srcId="{FDB0F9ED-86DC-2940-BF10-CE12EECBC4F3}" destId="{6A6FD6E0-A955-1340-9640-333D6A7C3999}" srcOrd="0" destOrd="0" presId="urn:microsoft.com/office/officeart/2005/8/layout/vList5"/>
    <dgm:cxn modelId="{BF11A3DD-0872-E245-AC6B-73B9362053EC}" type="presParOf" srcId="{AAE7A1E6-6847-453D-B55B-8A82BF138C1D}" destId="{A623B822-F7BA-304E-A85D-5AD1C1D729F8}" srcOrd="9" destOrd="0" presId="urn:microsoft.com/office/officeart/2005/8/layout/vList5"/>
    <dgm:cxn modelId="{11844E05-9C03-F04F-871D-AD7F1DD7B289}" type="presParOf" srcId="{AAE7A1E6-6847-453D-B55B-8A82BF138C1D}" destId="{3282DAFB-3F2E-9B41-9EEF-3DDC4401D2E7}" srcOrd="10" destOrd="0" presId="urn:microsoft.com/office/officeart/2005/8/layout/vList5"/>
    <dgm:cxn modelId="{4D5360A9-0E3A-4E47-BAD6-5C81A3220D2E}" type="presParOf" srcId="{3282DAFB-3F2E-9B41-9EEF-3DDC4401D2E7}" destId="{4E5BAA9C-0BC4-4141-BDF2-450799BAC723}" srcOrd="0" destOrd="0" presId="urn:microsoft.com/office/officeart/2005/8/layout/vList5"/>
    <dgm:cxn modelId="{E759E336-D62C-1541-9674-D87136C40E9C}" type="presParOf" srcId="{AAE7A1E6-6847-453D-B55B-8A82BF138C1D}" destId="{C5E58555-0224-B746-8D8C-4AE43CB718CB}" srcOrd="11" destOrd="0" presId="urn:microsoft.com/office/officeart/2005/8/layout/vList5"/>
    <dgm:cxn modelId="{C3A05F85-031D-7C41-AA2A-578ED4A18E39}" type="presParOf" srcId="{AAE7A1E6-6847-453D-B55B-8A82BF138C1D}" destId="{2DE0748C-9BB9-6C4E-8730-79359C723F1E}" srcOrd="12" destOrd="0" presId="urn:microsoft.com/office/officeart/2005/8/layout/vList5"/>
    <dgm:cxn modelId="{630AD819-0305-E440-BDA6-6FCBF1E612E4}" type="presParOf" srcId="{2DE0748C-9BB9-6C4E-8730-79359C723F1E}" destId="{F1F462B2-7608-5447-8712-FEC086EE5455}"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823297" y="-2386926"/>
          <a:ext cx="747478" cy="5887087"/>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422400">
            <a:lnSpc>
              <a:spcPct val="90000"/>
            </a:lnSpc>
            <a:spcBef>
              <a:spcPct val="0"/>
            </a:spcBef>
            <a:spcAft>
              <a:spcPct val="15000"/>
            </a:spcAft>
            <a:buChar char="••"/>
          </a:pPr>
          <a:r>
            <a:rPr lang="en-US" sz="3200" kern="1200" dirty="0" smtClean="0">
              <a:effectLst>
                <a:outerShdw blurRad="38100" dist="38100" dir="2700000" algn="tl">
                  <a:srgbClr val="000000">
                    <a:alpha val="43137"/>
                  </a:srgbClr>
                </a:outerShdw>
              </a:effectLst>
            </a:rPr>
            <a:t>Education</a:t>
          </a:r>
          <a:endParaRPr lang="en-US" sz="3200" kern="1200" dirty="0">
            <a:effectLst>
              <a:outerShdw blurRad="38100" dist="38100" dir="2700000" algn="tl">
                <a:srgbClr val="000000">
                  <a:alpha val="43137"/>
                </a:srgbClr>
              </a:outerShdw>
            </a:effectLst>
          </a:endParaRPr>
        </a:p>
      </dsp:txBody>
      <dsp:txXfrm rot="-5400000">
        <a:off x="1253493" y="182878"/>
        <a:ext cx="5887087" cy="747478"/>
      </dsp:txXfrm>
    </dsp:sp>
    <dsp:sp modelId="{7E429971-BC57-430F-BB25-C0574E5E39E3}">
      <dsp:nvSpPr>
        <dsp:cNvPr id="0" name=""/>
        <dsp:cNvSpPr/>
      </dsp:nvSpPr>
      <dsp:spPr>
        <a:xfrm>
          <a:off x="0" y="173737"/>
          <a:ext cx="1275454" cy="74974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1</a:t>
          </a:r>
          <a:endParaRPr lang="en-US" sz="2800" kern="1200" dirty="0"/>
        </a:p>
      </dsp:txBody>
      <dsp:txXfrm>
        <a:off x="36600" y="210337"/>
        <a:ext cx="1202254" cy="676545"/>
      </dsp:txXfrm>
    </dsp:sp>
    <dsp:sp modelId="{B37A5355-225B-4C6F-AED7-6C620F99EECC}">
      <dsp:nvSpPr>
        <dsp:cNvPr id="0" name=""/>
        <dsp:cNvSpPr/>
      </dsp:nvSpPr>
      <dsp:spPr>
        <a:xfrm rot="5400000">
          <a:off x="3899778" y="-1144587"/>
          <a:ext cx="638954" cy="5887087"/>
        </a:xfrm>
        <a:prstGeom prst="rect">
          <a:avLst/>
        </a:prstGeom>
        <a:solidFill>
          <a:schemeClr val="accent3">
            <a:tint val="40000"/>
            <a:alpha val="90000"/>
            <a:hueOff val="5358426"/>
            <a:satOff val="-6896"/>
            <a:lumOff val="-537"/>
            <a:alphaOff val="0"/>
          </a:schemeClr>
        </a:solidFill>
        <a:ln w="9525" cap="flat" cmpd="sng" algn="ctr">
          <a:solidFill>
            <a:schemeClr val="accent3">
              <a:tint val="40000"/>
              <a:alpha val="90000"/>
              <a:hueOff val="5358426"/>
              <a:satOff val="-6896"/>
              <a:lumOff val="-5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effectLst>
                <a:outerShdw blurRad="38100" dist="38100" dir="2700000" algn="tl">
                  <a:srgbClr val="000000">
                    <a:alpha val="43137"/>
                  </a:srgbClr>
                </a:outerShdw>
              </a:effectLst>
            </a:rPr>
            <a:t>Migration</a:t>
          </a:r>
          <a:endParaRPr lang="en-US" sz="3200" kern="1200" dirty="0">
            <a:effectLst>
              <a:outerShdw blurRad="38100" dist="38100" dir="2700000" algn="tl">
                <a:srgbClr val="000000">
                  <a:alpha val="43137"/>
                </a:srgbClr>
              </a:outerShdw>
            </a:effectLst>
          </a:endParaRPr>
        </a:p>
      </dsp:txBody>
      <dsp:txXfrm rot="-5400000">
        <a:off x="1275712" y="1479479"/>
        <a:ext cx="5887087" cy="638954"/>
      </dsp:txXfrm>
    </dsp:sp>
    <dsp:sp modelId="{C04276DC-EE64-470A-B8BC-09067B8045FA}">
      <dsp:nvSpPr>
        <dsp:cNvPr id="0" name=""/>
        <dsp:cNvSpPr/>
      </dsp:nvSpPr>
      <dsp:spPr>
        <a:xfrm>
          <a:off x="0" y="1463041"/>
          <a:ext cx="1275454" cy="699316"/>
        </a:xfrm>
        <a:prstGeom prst="roundRect">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2</a:t>
          </a:r>
          <a:endParaRPr lang="en-US" sz="2800" kern="1200" dirty="0"/>
        </a:p>
      </dsp:txBody>
      <dsp:txXfrm>
        <a:off x="34138" y="1497179"/>
        <a:ext cx="1207178" cy="631040"/>
      </dsp:txXfrm>
    </dsp:sp>
    <dsp:sp modelId="{C7C3E6FD-D83F-4BDA-907E-B5EE041DA931}">
      <dsp:nvSpPr>
        <dsp:cNvPr id="0" name=""/>
        <dsp:cNvSpPr/>
      </dsp:nvSpPr>
      <dsp:spPr>
        <a:xfrm rot="5400000">
          <a:off x="3872514" y="-181540"/>
          <a:ext cx="649043" cy="5887087"/>
        </a:xfrm>
        <a:prstGeom prst="rect">
          <a:avLst/>
        </a:prstGeom>
        <a:solidFill>
          <a:schemeClr val="accent3">
            <a:tint val="40000"/>
            <a:alpha val="90000"/>
            <a:hueOff val="10716852"/>
            <a:satOff val="-13793"/>
            <a:lumOff val="-1075"/>
            <a:alphaOff val="0"/>
          </a:schemeClr>
        </a:solidFill>
        <a:ln w="9525" cap="flat" cmpd="sng" algn="ctr">
          <a:solidFill>
            <a:schemeClr val="accent3">
              <a:tint val="40000"/>
              <a:alpha val="90000"/>
              <a:hueOff val="10716852"/>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tx1"/>
              </a:solidFill>
              <a:effectLst>
                <a:outerShdw blurRad="38100" dist="38100" dir="2700000" algn="tl">
                  <a:srgbClr val="000000">
                    <a:alpha val="43137"/>
                  </a:srgbClr>
                </a:outerShdw>
              </a:effectLst>
            </a:rPr>
            <a:t>Marriages</a:t>
          </a:r>
          <a:endParaRPr lang="en-US" sz="2800" kern="1200" dirty="0">
            <a:solidFill>
              <a:schemeClr val="tx1"/>
            </a:solidFill>
            <a:effectLst>
              <a:outerShdw blurRad="38100" dist="38100" dir="2700000" algn="tl">
                <a:srgbClr val="000000">
                  <a:alpha val="43137"/>
                </a:srgbClr>
              </a:outerShdw>
            </a:effectLst>
          </a:endParaRPr>
        </a:p>
      </dsp:txBody>
      <dsp:txXfrm rot="-5400000">
        <a:off x="1253492" y="2437482"/>
        <a:ext cx="5887087" cy="649043"/>
      </dsp:txXfrm>
    </dsp:sp>
    <dsp:sp modelId="{F5034101-5B7D-4FE7-B47A-5A48CF39606B}">
      <dsp:nvSpPr>
        <dsp:cNvPr id="0" name=""/>
        <dsp:cNvSpPr/>
      </dsp:nvSpPr>
      <dsp:spPr>
        <a:xfrm>
          <a:off x="0" y="2432099"/>
          <a:ext cx="1275454" cy="692739"/>
        </a:xfrm>
        <a:prstGeom prst="roundRect">
          <a:avLst/>
        </a:prstGeom>
        <a:gradFill rotWithShape="0">
          <a:gsLst>
            <a:gs pos="0">
              <a:schemeClr val="accent3">
                <a:hueOff val="3750089"/>
                <a:satOff val="-5627"/>
                <a:lumOff val="-915"/>
                <a:alphaOff val="0"/>
                <a:shade val="51000"/>
                <a:satMod val="130000"/>
              </a:schemeClr>
            </a:gs>
            <a:gs pos="80000">
              <a:schemeClr val="accent3">
                <a:hueOff val="3750089"/>
                <a:satOff val="-5627"/>
                <a:lumOff val="-915"/>
                <a:alphaOff val="0"/>
                <a:shade val="93000"/>
                <a:satMod val="130000"/>
              </a:schemeClr>
            </a:gs>
            <a:gs pos="100000">
              <a:schemeClr val="accent3">
                <a:hueOff val="3750089"/>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3</a:t>
          </a:r>
          <a:endParaRPr lang="en-US" sz="2800" kern="1200" dirty="0"/>
        </a:p>
      </dsp:txBody>
      <dsp:txXfrm>
        <a:off x="33817" y="2465916"/>
        <a:ext cx="1207820" cy="625105"/>
      </dsp:txXfrm>
    </dsp:sp>
    <dsp:sp modelId="{E551C6A6-54D2-2C48-B4B6-E8149F600A41}">
      <dsp:nvSpPr>
        <dsp:cNvPr id="0" name=""/>
        <dsp:cNvSpPr/>
      </dsp:nvSpPr>
      <dsp:spPr>
        <a:xfrm>
          <a:off x="0" y="3313358"/>
          <a:ext cx="1322508" cy="649708"/>
        </a:xfrm>
        <a:prstGeom prst="roundRect">
          <a:avLst/>
        </a:prstGeom>
        <a:gradFill rotWithShape="0">
          <a:gsLst>
            <a:gs pos="0">
              <a:schemeClr val="accent3">
                <a:hueOff val="5625133"/>
                <a:satOff val="-8440"/>
                <a:lumOff val="-1373"/>
                <a:alphaOff val="0"/>
                <a:shade val="51000"/>
                <a:satMod val="130000"/>
              </a:schemeClr>
            </a:gs>
            <a:gs pos="80000">
              <a:schemeClr val="accent3">
                <a:hueOff val="5625133"/>
                <a:satOff val="-8440"/>
                <a:lumOff val="-1373"/>
                <a:alphaOff val="0"/>
                <a:shade val="93000"/>
                <a:satMod val="130000"/>
              </a:schemeClr>
            </a:gs>
            <a:gs pos="100000">
              <a:schemeClr val="accent3">
                <a:hueOff val="5625133"/>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4</a:t>
          </a:r>
          <a:endParaRPr lang="en-US" sz="2800" kern="1200" dirty="0"/>
        </a:p>
      </dsp:txBody>
      <dsp:txXfrm>
        <a:off x="31716" y="3345074"/>
        <a:ext cx="1259076" cy="586276"/>
      </dsp:txXfrm>
    </dsp:sp>
    <dsp:sp modelId="{6A6FD6E0-A955-1340-9640-333D6A7C3999}">
      <dsp:nvSpPr>
        <dsp:cNvPr id="0" name=""/>
        <dsp:cNvSpPr/>
      </dsp:nvSpPr>
      <dsp:spPr>
        <a:xfrm>
          <a:off x="0" y="4180767"/>
          <a:ext cx="1358023" cy="696032"/>
        </a:xfrm>
        <a:prstGeom prst="roundRect">
          <a:avLst/>
        </a:prstGeom>
        <a:gradFill rotWithShape="0">
          <a:gsLst>
            <a:gs pos="0">
              <a:schemeClr val="accent3">
                <a:hueOff val="7500177"/>
                <a:satOff val="-11253"/>
                <a:lumOff val="-1830"/>
                <a:alphaOff val="0"/>
                <a:shade val="51000"/>
                <a:satMod val="130000"/>
              </a:schemeClr>
            </a:gs>
            <a:gs pos="80000">
              <a:schemeClr val="accent3">
                <a:hueOff val="7500177"/>
                <a:satOff val="-11253"/>
                <a:lumOff val="-1830"/>
                <a:alphaOff val="0"/>
                <a:shade val="93000"/>
                <a:satMod val="130000"/>
              </a:schemeClr>
            </a:gs>
            <a:gs pos="100000">
              <a:schemeClr val="accent3">
                <a:hueOff val="7500177"/>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5</a:t>
          </a:r>
          <a:endParaRPr lang="en-US" sz="2800" kern="1200" dirty="0"/>
        </a:p>
      </dsp:txBody>
      <dsp:txXfrm>
        <a:off x="33977" y="4214744"/>
        <a:ext cx="1290069" cy="628078"/>
      </dsp:txXfrm>
    </dsp:sp>
    <dsp:sp modelId="{4E5BAA9C-0BC4-4141-BDF2-450799BAC723}">
      <dsp:nvSpPr>
        <dsp:cNvPr id="0" name=""/>
        <dsp:cNvSpPr/>
      </dsp:nvSpPr>
      <dsp:spPr>
        <a:xfrm>
          <a:off x="1328523" y="3417072"/>
          <a:ext cx="5834276" cy="599178"/>
        </a:xfrm>
        <a:prstGeom prst="rect">
          <a:avLst/>
        </a:prstGeom>
        <a:gradFill rotWithShape="0">
          <a:gsLst>
            <a:gs pos="0">
              <a:schemeClr val="accent3">
                <a:hueOff val="9375221"/>
                <a:satOff val="-14067"/>
                <a:lumOff val="-2288"/>
                <a:alphaOff val="0"/>
                <a:shade val="51000"/>
                <a:satMod val="130000"/>
              </a:schemeClr>
            </a:gs>
            <a:gs pos="80000">
              <a:schemeClr val="accent3">
                <a:hueOff val="9375221"/>
                <a:satOff val="-14067"/>
                <a:lumOff val="-2288"/>
                <a:alphaOff val="0"/>
                <a:shade val="93000"/>
                <a:satMod val="130000"/>
              </a:schemeClr>
            </a:gs>
            <a:gs pos="100000">
              <a:schemeClr val="accent3">
                <a:hueOff val="9375221"/>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effectLst>
                <a:outerShdw blurRad="38100" dist="38100" dir="2700000" algn="tl">
                  <a:srgbClr val="000000">
                    <a:alpha val="43137"/>
                  </a:srgbClr>
                </a:outerShdw>
              </a:effectLst>
            </a:rPr>
            <a:t>Health Information &amp; Services</a:t>
          </a:r>
          <a:endParaRPr lang="en-US" sz="2800" kern="1200" dirty="0">
            <a:solidFill>
              <a:schemeClr val="tx1"/>
            </a:solidFill>
            <a:effectLst>
              <a:outerShdw blurRad="38100" dist="38100" dir="2700000" algn="tl">
                <a:srgbClr val="000000">
                  <a:alpha val="43137"/>
                </a:srgbClr>
              </a:outerShdw>
            </a:effectLst>
          </a:endParaRPr>
        </a:p>
      </dsp:txBody>
      <dsp:txXfrm>
        <a:off x="1328523" y="3417072"/>
        <a:ext cx="5834276" cy="599178"/>
      </dsp:txXfrm>
    </dsp:sp>
    <dsp:sp modelId="{F1F462B2-7608-5447-8712-FEC086EE5455}">
      <dsp:nvSpPr>
        <dsp:cNvPr id="0" name=""/>
        <dsp:cNvSpPr/>
      </dsp:nvSpPr>
      <dsp:spPr>
        <a:xfrm>
          <a:off x="1328523" y="4240246"/>
          <a:ext cx="5834276" cy="636553"/>
        </a:xfrm>
        <a:prstGeom prst="rect">
          <a:avLst/>
        </a:prstGeom>
        <a:gradFill rotWithShape="0">
          <a:gsLst>
            <a:gs pos="0">
              <a:schemeClr val="accent3">
                <a:hueOff val="11250266"/>
                <a:satOff val="-16880"/>
                <a:lumOff val="-2745"/>
                <a:alphaOff val="0"/>
                <a:shade val="51000"/>
                <a:satMod val="130000"/>
              </a:schemeClr>
            </a:gs>
            <a:gs pos="80000">
              <a:schemeClr val="accent3">
                <a:hueOff val="11250266"/>
                <a:satOff val="-16880"/>
                <a:lumOff val="-2745"/>
                <a:alphaOff val="0"/>
                <a:shade val="93000"/>
                <a:satMod val="130000"/>
              </a:schemeClr>
            </a:gs>
            <a:gs pos="100000">
              <a:schemeClr val="accent3">
                <a:hueOff val="11250266"/>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effectLst>
                <a:outerShdw blurRad="38100" dist="38100" dir="2700000" algn="tl">
                  <a:srgbClr val="000000">
                    <a:alpha val="43137"/>
                  </a:srgbClr>
                </a:outerShdw>
              </a:effectLst>
            </a:rPr>
            <a:t>Political Participation &amp; Empowerment</a:t>
          </a:r>
          <a:endParaRPr lang="en-US" sz="2800" kern="1200" dirty="0">
            <a:solidFill>
              <a:schemeClr val="tx1"/>
            </a:solidFill>
            <a:effectLst>
              <a:outerShdw blurRad="38100" dist="38100" dir="2700000" algn="tl">
                <a:srgbClr val="000000">
                  <a:alpha val="43137"/>
                </a:srgbClr>
              </a:outerShdw>
            </a:effectLst>
          </a:endParaRPr>
        </a:p>
      </dsp:txBody>
      <dsp:txXfrm>
        <a:off x="1328523" y="4240246"/>
        <a:ext cx="5834276" cy="63655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11/9/20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51581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11/9/20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7354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presenting training materials in a group setting.</a:t>
            </a:r>
          </a:p>
          <a:p>
            <a:endParaRPr lang="en-US" dirty="0" smtClean="0"/>
          </a:p>
          <a:p>
            <a:pPr lvl="0"/>
            <a:r>
              <a:rPr lang="en-US" sz="1200" b="1" dirty="0" smtClean="0"/>
              <a:t>Sections</a:t>
            </a:r>
            <a:endParaRPr lang="en-US" sz="1200" b="0" dirty="0" smtClean="0"/>
          </a:p>
          <a:p>
            <a:pPr lvl="0"/>
            <a:r>
              <a:rPr lang="en-US" sz="1200" u="none" kern="1200" dirty="0" smtClean="0">
                <a:solidFill>
                  <a:schemeClr val="tx1"/>
                </a:solidFill>
                <a:effectLst/>
                <a:latin typeface="+mn-lt"/>
                <a:ea typeface="+mn-ea"/>
                <a:cs typeface="+mn-cs"/>
              </a:rPr>
              <a:t>Sections can help to organize your slides or facilitate collaboration between multiple authors. On the </a:t>
            </a:r>
            <a:r>
              <a:rPr lang="en-US" sz="1200" b="1" u="none" kern="1200" dirty="0" smtClean="0">
                <a:solidFill>
                  <a:schemeClr val="tx1"/>
                </a:solidFill>
                <a:effectLst/>
                <a:latin typeface="+mn-lt"/>
                <a:ea typeface="+mn-ea"/>
                <a:cs typeface="+mn-cs"/>
              </a:rPr>
              <a:t>Home</a:t>
            </a:r>
            <a:r>
              <a:rPr lang="en-US" sz="1200" u="none" kern="1200" dirty="0" smtClean="0">
                <a:solidFill>
                  <a:schemeClr val="tx1"/>
                </a:solidFill>
                <a:effectLst/>
                <a:latin typeface="+mn-lt"/>
                <a:ea typeface="+mn-ea"/>
                <a:cs typeface="+mn-cs"/>
              </a:rPr>
              <a:t> tab under </a:t>
            </a:r>
            <a:r>
              <a:rPr lang="en-US" sz="1200" b="1" u="none" kern="1200" dirty="0" smtClean="0">
                <a:solidFill>
                  <a:schemeClr val="tx1"/>
                </a:solidFill>
                <a:effectLst/>
                <a:latin typeface="+mn-lt"/>
                <a:ea typeface="+mn-ea"/>
                <a:cs typeface="+mn-cs"/>
              </a:rPr>
              <a:t>Slides</a:t>
            </a:r>
            <a:r>
              <a:rPr lang="en-US" sz="1200" u="none" kern="1200" dirty="0" smtClean="0">
                <a:solidFill>
                  <a:schemeClr val="tx1"/>
                </a:solidFill>
                <a:effectLst/>
                <a:latin typeface="+mn-lt"/>
                <a:ea typeface="+mn-ea"/>
                <a:cs typeface="+mn-cs"/>
              </a:rPr>
              <a:t>, click </a:t>
            </a:r>
            <a:r>
              <a:rPr lang="en-US" sz="1200" b="1" u="none" kern="1200" dirty="0" smtClean="0">
                <a:solidFill>
                  <a:schemeClr val="tx1"/>
                </a:solidFill>
                <a:effectLst/>
                <a:latin typeface="+mn-lt"/>
                <a:ea typeface="+mn-ea"/>
                <a:cs typeface="+mn-cs"/>
              </a:rPr>
              <a:t>Section</a:t>
            </a:r>
            <a:r>
              <a:rPr lang="en-US" sz="1200" u="none" kern="1200" dirty="0" smtClean="0">
                <a:solidFill>
                  <a:schemeClr val="tx1"/>
                </a:solidFill>
                <a:effectLst/>
                <a:latin typeface="+mn-lt"/>
                <a:ea typeface="+mn-ea"/>
                <a:cs typeface="+mn-cs"/>
              </a:rPr>
              <a:t>, and then click </a:t>
            </a:r>
            <a:r>
              <a:rPr lang="en-US" sz="1200" b="1" u="none" kern="1200" dirty="0" smtClean="0">
                <a:solidFill>
                  <a:schemeClr val="tx1"/>
                </a:solidFill>
                <a:effectLst/>
                <a:latin typeface="+mn-lt"/>
                <a:ea typeface="+mn-ea"/>
                <a:cs typeface="+mn-cs"/>
              </a:rPr>
              <a:t>Add Section</a:t>
            </a:r>
            <a:r>
              <a:rPr lang="en-US" sz="1200" u="none" kern="1200" dirty="0" smtClean="0">
                <a:solidFill>
                  <a:schemeClr val="tx1"/>
                </a:solidFill>
                <a:effectLst/>
                <a:latin typeface="+mn-lt"/>
                <a:ea typeface="+mn-ea"/>
                <a:cs typeface="+mn-cs"/>
              </a:rPr>
              <a:t>.</a:t>
            </a:r>
          </a:p>
          <a:p>
            <a:pPr lvl="0"/>
            <a:endParaRPr lang="en-US" sz="1200" b="1" dirty="0" smtClean="0"/>
          </a:p>
          <a:p>
            <a:pPr lvl="0"/>
            <a:r>
              <a:rPr lang="en-US" sz="1200" b="1" dirty="0" smtClean="0"/>
              <a:t>Notes</a:t>
            </a:r>
          </a:p>
          <a:p>
            <a:pPr lvl="0"/>
            <a:r>
              <a:rPr lang="en-US" sz="1200" u="none" kern="1200" dirty="0" smtClean="0">
                <a:solidFill>
                  <a:schemeClr val="tx1"/>
                </a:solidFill>
                <a:effectLst/>
                <a:latin typeface="+mn-lt"/>
                <a:ea typeface="+mn-ea"/>
                <a:cs typeface="+mn-cs"/>
              </a:rPr>
              <a:t>Use the Notes pane for delivery notes or to provide additional details for the audience. You can see these notes in Presenter View during your presentation. </a:t>
            </a:r>
          </a:p>
          <a:p>
            <a:pPr lvl="0"/>
            <a:r>
              <a:rPr lang="en-US" sz="1200" dirty="0" smtClean="0"/>
              <a:t>Keep in mind the font size (important for accessibility, visibility, videotaping, and online production)</a:t>
            </a:r>
          </a:p>
          <a:p>
            <a:pPr lvl="0"/>
            <a:endParaRPr lang="en-US" sz="1200" dirty="0" smtClean="0"/>
          </a:p>
          <a:p>
            <a:pPr lvl="0">
              <a:buFontTx/>
              <a:buNone/>
            </a:pPr>
            <a:r>
              <a:rPr lang="en-US" sz="1200" b="1" dirty="0" smtClean="0"/>
              <a:t>Coordinated colors </a:t>
            </a:r>
          </a:p>
          <a:p>
            <a:pPr lvl="0">
              <a:buFontTx/>
              <a:buNone/>
            </a:pPr>
            <a:r>
              <a:rPr lang="en-US" sz="1200" dirty="0" smtClean="0"/>
              <a:t>Pay particular attention to the graphs, charts, and text boxes.</a:t>
            </a:r>
            <a:r>
              <a:rPr lang="en-US" sz="1200" baseline="0" dirty="0" smtClean="0"/>
              <a:t> </a:t>
            </a:r>
            <a:endParaRPr lang="en-US" sz="1200" dirty="0" smtClean="0"/>
          </a:p>
          <a:p>
            <a:pPr lvl="0"/>
            <a:r>
              <a:rPr lang="en-US" sz="1200" dirty="0" smtClean="0"/>
              <a:t>Consider that attendees will print in black and white or </a:t>
            </a:r>
            <a:r>
              <a:rPr lang="en-US" sz="1200" dirty="0" err="1" smtClean="0"/>
              <a:t>grayscale</a:t>
            </a:r>
            <a:r>
              <a:rPr lang="en-US" sz="1200" dirty="0" smtClean="0"/>
              <a:t>. Run a test print to make sure your colors work when printed in pure black and white and </a:t>
            </a:r>
            <a:r>
              <a:rPr lang="en-US" sz="1200" dirty="0" err="1" smtClean="0"/>
              <a:t>grayscale</a:t>
            </a:r>
            <a:r>
              <a:rPr lang="en-US" sz="1200" dirty="0" smtClean="0"/>
              <a:t>.</a:t>
            </a:r>
          </a:p>
          <a:p>
            <a:pPr lvl="0">
              <a:buFontTx/>
              <a:buNone/>
            </a:pPr>
            <a:endParaRPr lang="en-US" sz="1200" dirty="0" smtClean="0"/>
          </a:p>
          <a:p>
            <a:pPr lvl="0">
              <a:buFontTx/>
              <a:buNone/>
            </a:pPr>
            <a:r>
              <a:rPr lang="en-US" sz="1200" b="1" dirty="0" smtClean="0"/>
              <a:t>Graphics, tables, and graphs</a:t>
            </a:r>
          </a:p>
          <a:p>
            <a:pPr lvl="0"/>
            <a:r>
              <a:rPr lang="en-US" sz="1200" dirty="0" smtClean="0"/>
              <a:t>Keep it simple: If possible, use consistent, non-distracting styles and colors.</a:t>
            </a:r>
          </a:p>
          <a:p>
            <a:pPr lvl="0"/>
            <a:r>
              <a:rPr lang="en-US" sz="1200" dirty="0" smtClean="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6083" name="Rectangle 25"/>
          <p:cNvSpPr>
            <a:spLocks noGrp="1" noChangeArrowheads="1"/>
          </p:cNvSpPr>
          <p:nvPr>
            <p:ph type="ftr" sz="quarter" idx="4"/>
          </p:nvPr>
        </p:nvSpPr>
        <p:spPr>
          <a:noFill/>
        </p:spPr>
        <p:txBody>
          <a:bodyPr/>
          <a:lstStyle/>
          <a:p>
            <a:r>
              <a:rPr lang="en-US" smtClean="0"/>
              <a:t>Microsoft Confidential</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en-US" smtClean="0"/>
              <a:pPr/>
              <a:t>10</a:t>
            </a:fld>
            <a:endParaRPr lang="en-US" smtClean="0"/>
          </a:p>
        </p:txBody>
      </p:sp>
      <p:sp>
        <p:nvSpPr>
          <p:cNvPr id="46085" name="Rectangle 2"/>
          <p:cNvSpPr>
            <a:spLocks noGrp="1" noRot="1" noChangeAspect="1" noChangeArrowheads="1" noTextEdit="1"/>
          </p:cNvSpPr>
          <p:nvPr>
            <p:ph type="sldImg"/>
          </p:nvPr>
        </p:nvSpPr>
        <p:spPr>
          <a:xfrm>
            <a:off x="1143000" y="450850"/>
            <a:ext cx="4572000" cy="3429000"/>
          </a:xfrm>
          <a:ln/>
        </p:spPr>
      </p:sp>
      <p:sp>
        <p:nvSpPr>
          <p:cNvPr id="46086" name="Rectangle 3"/>
          <p:cNvSpPr>
            <a:spLocks noGrp="1" noChangeArrowheads="1"/>
          </p:cNvSpPr>
          <p:nvPr>
            <p:ph type="body" idx="1"/>
          </p:nvPr>
        </p:nvSpPr>
        <p:spPr>
          <a:xfrm>
            <a:off x="307492" y="4130103"/>
            <a:ext cx="6261652" cy="4593861"/>
          </a:xfrm>
          <a:noFill/>
          <a:ln/>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7107" name="Rectangle 25"/>
          <p:cNvSpPr>
            <a:spLocks noGrp="1" noChangeArrowheads="1"/>
          </p:cNvSpPr>
          <p:nvPr>
            <p:ph type="ftr" sz="quarter" idx="4"/>
          </p:nvPr>
        </p:nvSpPr>
        <p:spPr>
          <a:noFill/>
        </p:spPr>
        <p:txBody>
          <a:bodyPr/>
          <a:lstStyle/>
          <a:p>
            <a:r>
              <a:rPr lang="en-US" smtClean="0"/>
              <a:t>Microsoft Confidential</a:t>
            </a:r>
          </a:p>
        </p:txBody>
      </p:sp>
      <p:sp>
        <p:nvSpPr>
          <p:cNvPr id="47108" name="Rectangle 26"/>
          <p:cNvSpPr>
            <a:spLocks noGrp="1" noChangeArrowheads="1"/>
          </p:cNvSpPr>
          <p:nvPr>
            <p:ph type="sldNum" sz="quarter" idx="5"/>
          </p:nvPr>
        </p:nvSpPr>
        <p:spPr>
          <a:noFill/>
        </p:spPr>
        <p:txBody>
          <a:bodyPr/>
          <a:lstStyle/>
          <a:p>
            <a:fld id="{ED19570C-A909-40C0-B9F8-7AD3BA2C3C56}" type="slidenum">
              <a:rPr lang="en-US" smtClean="0"/>
              <a:pPr/>
              <a:t>11</a:t>
            </a:fld>
            <a:endParaRPr lang="en-US" smtClean="0"/>
          </a:p>
        </p:txBody>
      </p:sp>
      <p:sp>
        <p:nvSpPr>
          <p:cNvPr id="47109" name="Rectangle 2"/>
          <p:cNvSpPr>
            <a:spLocks noGrp="1" noRot="1" noChangeAspect="1" noChangeArrowheads="1" noTextEdit="1"/>
          </p:cNvSpPr>
          <p:nvPr>
            <p:ph type="sldImg"/>
          </p:nvPr>
        </p:nvSpPr>
        <p:spPr>
          <a:xfrm>
            <a:off x="1143000" y="450850"/>
            <a:ext cx="4572000" cy="3429000"/>
          </a:xfrm>
          <a:ln/>
        </p:spPr>
      </p:sp>
      <p:sp>
        <p:nvSpPr>
          <p:cNvPr id="47110" name="Rectangle 3"/>
          <p:cNvSpPr>
            <a:spLocks noGrp="1" noChangeArrowheads="1"/>
          </p:cNvSpPr>
          <p:nvPr>
            <p:ph type="body" idx="1"/>
          </p:nvPr>
        </p:nvSpPr>
        <p:spPr>
          <a:xfrm>
            <a:off x="307492" y="4130103"/>
            <a:ext cx="6261652" cy="4593861"/>
          </a:xfrm>
          <a:noFill/>
          <a:ln/>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dirty="0" smtClean="0"/>
              <a:t>If there is relevant</a:t>
            </a:r>
            <a:r>
              <a:rPr lang="en-US" baseline="0" dirty="0" smtClean="0"/>
              <a:t> video content, such as a case study video, demo of a product, or other training materials, include it in the presentation as well. </a:t>
            </a:r>
            <a:endParaRPr lang="en-US" dirty="0" smtClean="0"/>
          </a:p>
          <a:p>
            <a:pPr>
              <a:lnSpc>
                <a:spcPct val="80000"/>
              </a:lnSpc>
              <a:buFontTx/>
              <a:buNone/>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7107" name="Rectangle 25"/>
          <p:cNvSpPr>
            <a:spLocks noGrp="1" noChangeArrowheads="1"/>
          </p:cNvSpPr>
          <p:nvPr>
            <p:ph type="ftr" sz="quarter" idx="4"/>
          </p:nvPr>
        </p:nvSpPr>
        <p:spPr>
          <a:noFill/>
        </p:spPr>
        <p:txBody>
          <a:bodyPr/>
          <a:lstStyle/>
          <a:p>
            <a:r>
              <a:rPr lang="en-US" smtClean="0"/>
              <a:t>Microsoft Confidential</a:t>
            </a:r>
          </a:p>
        </p:txBody>
      </p:sp>
      <p:sp>
        <p:nvSpPr>
          <p:cNvPr id="47108" name="Rectangle 26"/>
          <p:cNvSpPr>
            <a:spLocks noGrp="1" noChangeArrowheads="1"/>
          </p:cNvSpPr>
          <p:nvPr>
            <p:ph type="sldNum" sz="quarter" idx="5"/>
          </p:nvPr>
        </p:nvSpPr>
        <p:spPr>
          <a:noFill/>
        </p:spPr>
        <p:txBody>
          <a:bodyPr/>
          <a:lstStyle/>
          <a:p>
            <a:fld id="{ED19570C-A909-40C0-B9F8-7AD3BA2C3C56}" type="slidenum">
              <a:rPr lang="en-US" smtClean="0"/>
              <a:pPr/>
              <a:t>12</a:t>
            </a:fld>
            <a:endParaRPr lang="en-US" smtClean="0"/>
          </a:p>
        </p:txBody>
      </p:sp>
      <p:sp>
        <p:nvSpPr>
          <p:cNvPr id="47109" name="Rectangle 2"/>
          <p:cNvSpPr>
            <a:spLocks noGrp="1" noRot="1" noChangeAspect="1" noChangeArrowheads="1" noTextEdit="1"/>
          </p:cNvSpPr>
          <p:nvPr>
            <p:ph type="sldImg"/>
          </p:nvPr>
        </p:nvSpPr>
        <p:spPr>
          <a:xfrm>
            <a:off x="1143000" y="450850"/>
            <a:ext cx="4572000" cy="3429000"/>
          </a:xfrm>
          <a:ln/>
        </p:spPr>
      </p:sp>
      <p:sp>
        <p:nvSpPr>
          <p:cNvPr id="47110" name="Rectangle 3"/>
          <p:cNvSpPr>
            <a:spLocks noGrp="1" noChangeArrowheads="1"/>
          </p:cNvSpPr>
          <p:nvPr>
            <p:ph type="body" idx="1"/>
          </p:nvPr>
        </p:nvSpPr>
        <p:spPr>
          <a:xfrm>
            <a:off x="307492" y="4130103"/>
            <a:ext cx="6261652" cy="4593861"/>
          </a:xfrm>
          <a:noFill/>
          <a:ln/>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dirty="0" smtClean="0"/>
              <a:t>If there is relevant</a:t>
            </a:r>
            <a:r>
              <a:rPr lang="en-US" baseline="0" dirty="0" smtClean="0"/>
              <a:t> video content, such as a case study video, demo of a product, or other training materials, include it in the presentation as well. </a:t>
            </a:r>
            <a:endParaRPr lang="en-US" dirty="0" smtClean="0"/>
          </a:p>
          <a:p>
            <a:pPr>
              <a:lnSpc>
                <a:spcPct val="80000"/>
              </a:lnSpc>
              <a:buFontTx/>
              <a:buNone/>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7107" name="Rectangle 25"/>
          <p:cNvSpPr>
            <a:spLocks noGrp="1" noChangeArrowheads="1"/>
          </p:cNvSpPr>
          <p:nvPr>
            <p:ph type="ftr" sz="quarter" idx="4"/>
          </p:nvPr>
        </p:nvSpPr>
        <p:spPr>
          <a:noFill/>
        </p:spPr>
        <p:txBody>
          <a:bodyPr/>
          <a:lstStyle/>
          <a:p>
            <a:r>
              <a:rPr lang="en-US" smtClean="0"/>
              <a:t>Microsoft Confidential</a:t>
            </a:r>
          </a:p>
        </p:txBody>
      </p:sp>
      <p:sp>
        <p:nvSpPr>
          <p:cNvPr id="47108" name="Rectangle 26"/>
          <p:cNvSpPr>
            <a:spLocks noGrp="1" noChangeArrowheads="1"/>
          </p:cNvSpPr>
          <p:nvPr>
            <p:ph type="sldNum" sz="quarter" idx="5"/>
          </p:nvPr>
        </p:nvSpPr>
        <p:spPr>
          <a:noFill/>
        </p:spPr>
        <p:txBody>
          <a:bodyPr/>
          <a:lstStyle/>
          <a:p>
            <a:fld id="{ED19570C-A909-40C0-B9F8-7AD3BA2C3C56}" type="slidenum">
              <a:rPr lang="en-US" smtClean="0"/>
              <a:pPr/>
              <a:t>13</a:t>
            </a:fld>
            <a:endParaRPr lang="en-US" smtClean="0"/>
          </a:p>
        </p:txBody>
      </p:sp>
      <p:sp>
        <p:nvSpPr>
          <p:cNvPr id="47109" name="Rectangle 2"/>
          <p:cNvSpPr>
            <a:spLocks noGrp="1" noRot="1" noChangeAspect="1" noChangeArrowheads="1" noTextEdit="1"/>
          </p:cNvSpPr>
          <p:nvPr>
            <p:ph type="sldImg"/>
          </p:nvPr>
        </p:nvSpPr>
        <p:spPr>
          <a:xfrm>
            <a:off x="1143000" y="450850"/>
            <a:ext cx="4572000" cy="3429000"/>
          </a:xfrm>
          <a:ln/>
        </p:spPr>
      </p:sp>
      <p:sp>
        <p:nvSpPr>
          <p:cNvPr id="47110" name="Rectangle 3"/>
          <p:cNvSpPr>
            <a:spLocks noGrp="1" noChangeArrowheads="1"/>
          </p:cNvSpPr>
          <p:nvPr>
            <p:ph type="body" idx="1"/>
          </p:nvPr>
        </p:nvSpPr>
        <p:spPr>
          <a:xfrm>
            <a:off x="307492" y="4130103"/>
            <a:ext cx="6261652" cy="4593861"/>
          </a:xfrm>
          <a:noFill/>
          <a:ln/>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dirty="0" smtClean="0"/>
              <a:t>If there is relevant</a:t>
            </a:r>
            <a:r>
              <a:rPr lang="en-US" baseline="0" dirty="0" smtClean="0"/>
              <a:t> video content, such as a case study video, demo of a product, or other training materials, include it in the presentation as well. </a:t>
            </a:r>
            <a:endParaRPr lang="en-US" dirty="0" smtClean="0"/>
          </a:p>
          <a:p>
            <a:pPr>
              <a:lnSpc>
                <a:spcPct val="80000"/>
              </a:lnSpc>
              <a:buFontTx/>
              <a:buNone/>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r>
              <a:rPr lang="en-US" sz="1200" u="none" kern="1200" dirty="0" smtClean="0">
                <a:solidFill>
                  <a:schemeClr val="tx1"/>
                </a:solidFill>
                <a:effectLst/>
                <a:latin typeface="+mn-lt"/>
                <a:ea typeface="+mn-ea"/>
                <a:cs typeface="+mn-cs"/>
              </a:rPr>
              <a:t>This is another option for an overview slide. </a:t>
            </a:r>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What</a:t>
            </a:r>
            <a:r>
              <a:rPr lang="en-US" b="0" baseline="0" dirty="0" smtClean="0"/>
              <a:t> will the audience be able to do after this training is complete?</a:t>
            </a:r>
            <a:r>
              <a:rPr lang="en-US" dirty="0" smtClean="0"/>
              <a:t> </a:t>
            </a:r>
            <a:r>
              <a:rPr lang="en-US" sz="1200" kern="1200" dirty="0" smtClean="0">
                <a:solidFill>
                  <a:schemeClr val="tx1"/>
                </a:solidFill>
                <a:effectLst/>
                <a:latin typeface="+mn-lt"/>
                <a:ea typeface="+mn-ea"/>
                <a:cs typeface="+mn-cs"/>
              </a:rPr>
              <a:t>Briefly describe each objective and how the audience will benefit from this presentation.</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slides to each topic section as necessary, including slides with tables, graphs, and images. </a:t>
            </a:r>
          </a:p>
          <a:p>
            <a:r>
              <a:rPr lang="en-US" dirty="0" smtClean="0"/>
              <a:t>See next section for sample</a:t>
            </a:r>
            <a:r>
              <a:rPr lang="en-US" baseline="0" dirty="0" smtClean="0"/>
              <a:t> </a:t>
            </a:r>
            <a:r>
              <a:rPr lang="en-US" dirty="0" smtClean="0"/>
              <a:t>table,</a:t>
            </a:r>
            <a:r>
              <a:rPr lang="en-US" baseline="0" dirty="0" smtClean="0"/>
              <a:t> graph, image, and video layouts. </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673100" y="1497013"/>
            <a:ext cx="3975100" cy="4759325"/>
          </a:xfrm>
        </p:spPr>
        <p:txBody>
          <a:bodyPr/>
          <a:lstStyle>
            <a:lvl4pPr>
              <a:defRPr baseline="0"/>
            </a:lvl4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4" name="Text Placeholder 3"/>
          <p:cNvSpPr>
            <a:spLocks noGrp="1"/>
          </p:cNvSpPr>
          <p:nvPr>
            <p:ph type="body" sz="half" idx="2"/>
          </p:nvPr>
        </p:nvSpPr>
        <p:spPr>
          <a:xfrm>
            <a:off x="4937760" y="1497013"/>
            <a:ext cx="3977640" cy="4759325"/>
          </a:xfrm>
        </p:spPr>
        <p:txBody>
          <a:bodyPr/>
          <a:lstStyle>
            <a:lvl4pPr>
              <a:defRPr baseline="0"/>
            </a:lvl4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11/9/20</a:t>
            </a:fld>
            <a:endParaRPr lang="en-US" dirty="0"/>
          </a:p>
        </p:txBody>
      </p:sp>
      <p:sp>
        <p:nvSpPr>
          <p:cNvPr id="6" name="Footer Placeholder 4"/>
          <p:cNvSpPr>
            <a:spLocks noGrp="1"/>
          </p:cNvSpPr>
          <p:nvPr>
            <p:ph type="ftr" sz="quarter" idx="11"/>
          </p:nvPr>
        </p:nvSpPr>
        <p:spPr>
          <a:xfrm>
            <a:off x="3352800" y="6356350"/>
            <a:ext cx="2895600" cy="365125"/>
          </a:xfrm>
        </p:spPr>
        <p:txBody>
          <a:bodyPr/>
          <a:lstStyle/>
          <a:p>
            <a:endParaRPr lang="en-US" dirty="0"/>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11/9/20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11/9/20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11/9/20</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11/9/20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11/9/20</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62" r:id="rId10"/>
    <p:sldLayoutId id="2147483654" r:id="rId11"/>
    <p:sldLayoutId id="2147483655" r:id="rId12"/>
    <p:sldLayoutId id="2147483663" r:id="rId13"/>
  </p:sldLayoutIdLst>
  <p:transition xmlns:p14="http://schemas.microsoft.com/office/powerpoint/2010/main" spd="slow">
    <p:wipe dir="d"/>
  </p:transition>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6.png"/><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notesSlide" Target="../notesSlides/notesSlide10.xml"/><Relationship Id="rId1" Type="http://schemas.openxmlformats.org/officeDocument/2006/relationships/tags" Target="../tags/tag15.xml"/><Relationship Id="rId2" Type="http://schemas.openxmlformats.org/officeDocument/2006/relationships/tags" Target="../tags/tag1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notesSlide" Target="../notesSlides/notesSlide11.xml"/><Relationship Id="rId1" Type="http://schemas.openxmlformats.org/officeDocument/2006/relationships/tags" Target="../tags/tag17.xml"/><Relationship Id="rId2"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notesSlide" Target="../notesSlides/notesSlide12.xml"/><Relationship Id="rId1" Type="http://schemas.openxmlformats.org/officeDocument/2006/relationships/tags" Target="../tags/tag19.xml"/><Relationship Id="rId2"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notesSlide" Target="../notesSlides/notesSlide13.xml"/><Relationship Id="rId1" Type="http://schemas.openxmlformats.org/officeDocument/2006/relationships/tags" Target="../tags/tag21.xml"/><Relationship Id="rId2"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4" Type="http://schemas.openxmlformats.org/officeDocument/2006/relationships/slideLayout" Target="../slideLayouts/slideLayout3.xml"/><Relationship Id="rId5" Type="http://schemas.openxmlformats.org/officeDocument/2006/relationships/notesSlide" Target="../notesSlides/notesSlide2.xml"/><Relationship Id="rId1" Type="http://schemas.openxmlformats.org/officeDocument/2006/relationships/tags" Target="../tags/tag3.xml"/><Relationship Id="rId2"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slideLayout" Target="../slideLayouts/slideLayout4.xml"/><Relationship Id="rId5" Type="http://schemas.openxmlformats.org/officeDocument/2006/relationships/notesSlide" Target="../notesSlides/notesSlide5.xml"/><Relationship Id="rId6" Type="http://schemas.openxmlformats.org/officeDocument/2006/relationships/image" Target="../media/image9.png"/><Relationship Id="rId1" Type="http://schemas.openxmlformats.org/officeDocument/2006/relationships/tags" Target="../tags/tag6.xml"/><Relationship Id="rId2" Type="http://schemas.openxmlformats.org/officeDocument/2006/relationships/tags" Target="../tags/tag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7.xml"/><Relationship Id="rId5" Type="http://schemas.openxmlformats.org/officeDocument/2006/relationships/image" Target="../media/image10.png"/><Relationship Id="rId1" Type="http://schemas.openxmlformats.org/officeDocument/2006/relationships/tags" Target="../tags/tag9.xml"/><Relationship Id="rId2"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8.xml"/><Relationship Id="rId5" Type="http://schemas.openxmlformats.org/officeDocument/2006/relationships/image" Target="../media/image11.png"/><Relationship Id="rId1" Type="http://schemas.openxmlformats.org/officeDocument/2006/relationships/tags" Target="../tags/tag11.xml"/><Relationship Id="rId2"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9.xml"/><Relationship Id="rId5" Type="http://schemas.openxmlformats.org/officeDocument/2006/relationships/image" Target="../media/image12.png"/><Relationship Id="rId1" Type="http://schemas.openxmlformats.org/officeDocument/2006/relationships/tags" Target="../tags/tag13.xml"/><Relationship Id="rId2"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743200" y="3810000"/>
            <a:ext cx="6180224" cy="1241425"/>
          </a:xfrm>
        </p:spPr>
        <p:txBody>
          <a:bodyPr/>
          <a:lstStyle/>
          <a:p>
            <a:r>
              <a:rPr lang="en-US" sz="6600" dirty="0" smtClean="0"/>
              <a:t>R</a:t>
            </a:r>
            <a:r>
              <a:rPr lang="en-US" dirty="0" smtClean="0"/>
              <a:t>ural </a:t>
            </a:r>
            <a:r>
              <a:rPr lang="en-US" sz="8000" dirty="0"/>
              <a:t>y</a:t>
            </a:r>
            <a:r>
              <a:rPr lang="en-US" dirty="0" smtClean="0"/>
              <a:t>outh </a:t>
            </a:r>
            <a:r>
              <a:rPr lang="en-US" sz="6600" dirty="0" smtClean="0"/>
              <a:t>i</a:t>
            </a:r>
            <a:r>
              <a:rPr lang="en-US" dirty="0" smtClean="0"/>
              <a:t>n </a:t>
            </a:r>
            <a:r>
              <a:rPr lang="en-US" sz="6600" dirty="0" smtClean="0"/>
              <a:t>P</a:t>
            </a:r>
            <a:r>
              <a:rPr lang="en-US" dirty="0" smtClean="0"/>
              <a:t>akistan</a:t>
            </a:r>
            <a:endParaRPr lang="en-US" dirty="0"/>
          </a:p>
        </p:txBody>
      </p:sp>
      <p:pic>
        <p:nvPicPr>
          <p:cNvPr id="3" name="Picture 2"/>
          <p:cNvPicPr>
            <a:picLocks noChangeAspect="1"/>
          </p:cNvPicPr>
          <p:nvPr/>
        </p:nvPicPr>
        <p:blipFill rotWithShape="1">
          <a:blip r:embed="rId5"/>
          <a:srcRect t="17789" b="15064"/>
          <a:stretch/>
        </p:blipFill>
        <p:spPr>
          <a:xfrm>
            <a:off x="1219200" y="609600"/>
            <a:ext cx="6553200" cy="24047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28" name="Rectangle 16"/>
          <p:cNvSpPr>
            <a:spLocks noGrp="1" noChangeArrowheads="1"/>
          </p:cNvSpPr>
          <p:nvPr>
            <p:ph type="title"/>
            <p:custDataLst>
              <p:tags r:id="rId2"/>
            </p:custDataLst>
          </p:nvPr>
        </p:nvSpPr>
        <p:spPr>
          <a:xfrm>
            <a:off x="838200" y="6511"/>
            <a:ext cx="8077200" cy="603089"/>
          </a:xfrm>
        </p:spPr>
        <p:txBody>
          <a:bodyPr>
            <a:noAutofit/>
          </a:bodyPr>
          <a:lstStyle/>
          <a:p>
            <a:pPr>
              <a:defRPr/>
            </a:pPr>
            <a:r>
              <a:rPr lang="en-US" sz="3200" b="1" dirty="0" smtClean="0"/>
              <a:t>Youth related donor investments in Pakistan</a:t>
            </a:r>
          </a:p>
        </p:txBody>
      </p:sp>
      <p:graphicFrame>
        <p:nvGraphicFramePr>
          <p:cNvPr id="2" name="Table 1"/>
          <p:cNvGraphicFramePr>
            <a:graphicFrameLocks noGrp="1"/>
          </p:cNvGraphicFramePr>
          <p:nvPr>
            <p:extLst>
              <p:ext uri="{D42A27DB-BD31-4B8C-83A1-F6EECF244321}">
                <p14:modId xmlns:p14="http://schemas.microsoft.com/office/powerpoint/2010/main" val="3327784826"/>
              </p:ext>
            </p:extLst>
          </p:nvPr>
        </p:nvGraphicFramePr>
        <p:xfrm>
          <a:off x="762000" y="685800"/>
          <a:ext cx="8229600" cy="6019800"/>
        </p:xfrm>
        <a:graphic>
          <a:graphicData uri="http://schemas.openxmlformats.org/drawingml/2006/table">
            <a:tbl>
              <a:tblPr firstRow="1" bandRow="1">
                <a:tableStyleId>{5C22544A-7EE6-4342-B048-85BDC9FD1C3A}</a:tableStyleId>
              </a:tblPr>
              <a:tblGrid>
                <a:gridCol w="1676400"/>
                <a:gridCol w="1447800"/>
                <a:gridCol w="1066800"/>
                <a:gridCol w="1295400"/>
                <a:gridCol w="2743200"/>
              </a:tblGrid>
              <a:tr h="384803">
                <a:tc>
                  <a:txBody>
                    <a:bodyPr/>
                    <a:lstStyle/>
                    <a:p>
                      <a:r>
                        <a:rPr lang="en-US" sz="1400" dirty="0" smtClean="0">
                          <a:solidFill>
                            <a:srgbClr val="FFFF00"/>
                          </a:solidFill>
                        </a:rPr>
                        <a:t>Agency</a:t>
                      </a:r>
                      <a:endParaRPr lang="en-US" sz="1400" dirty="0">
                        <a:solidFill>
                          <a:srgbClr val="FFFF00"/>
                        </a:solidFill>
                      </a:endParaRPr>
                    </a:p>
                  </a:txBody>
                  <a:tcPr/>
                </a:tc>
                <a:tc>
                  <a:txBody>
                    <a:bodyPr/>
                    <a:lstStyle/>
                    <a:p>
                      <a:r>
                        <a:rPr lang="en-US" sz="1400" dirty="0" smtClean="0">
                          <a:solidFill>
                            <a:srgbClr val="FFFF00"/>
                          </a:solidFill>
                        </a:rPr>
                        <a:t>Area of funding</a:t>
                      </a:r>
                      <a:endParaRPr lang="en-US" sz="1400" dirty="0">
                        <a:solidFill>
                          <a:srgbClr val="FFFF00"/>
                        </a:solidFill>
                      </a:endParaRPr>
                    </a:p>
                  </a:txBody>
                  <a:tcPr/>
                </a:tc>
                <a:tc>
                  <a:txBody>
                    <a:bodyPr/>
                    <a:lstStyle/>
                    <a:p>
                      <a:r>
                        <a:rPr lang="en-US" sz="1400" dirty="0" smtClean="0">
                          <a:solidFill>
                            <a:srgbClr val="FFFF00"/>
                          </a:solidFill>
                        </a:rPr>
                        <a:t>Duration</a:t>
                      </a:r>
                      <a:endParaRPr lang="en-US" sz="1400" dirty="0">
                        <a:solidFill>
                          <a:srgbClr val="FFFF00"/>
                        </a:solidFill>
                      </a:endParaRPr>
                    </a:p>
                  </a:txBody>
                  <a:tcPr/>
                </a:tc>
                <a:tc>
                  <a:txBody>
                    <a:bodyPr/>
                    <a:lstStyle/>
                    <a:p>
                      <a:r>
                        <a:rPr lang="en-US" sz="1400" dirty="0" smtClean="0">
                          <a:solidFill>
                            <a:srgbClr val="FFFF00"/>
                          </a:solidFill>
                        </a:rPr>
                        <a:t>Focus</a:t>
                      </a:r>
                      <a:endParaRPr lang="en-US" sz="1400" dirty="0">
                        <a:solidFill>
                          <a:srgbClr val="FFFF00"/>
                        </a:solidFill>
                      </a:endParaRPr>
                    </a:p>
                  </a:txBody>
                  <a:tcPr/>
                </a:tc>
                <a:tc>
                  <a:txBody>
                    <a:bodyPr/>
                    <a:lstStyle/>
                    <a:p>
                      <a:r>
                        <a:rPr lang="en-US" sz="1400" dirty="0" smtClean="0">
                          <a:solidFill>
                            <a:srgbClr val="FFFF00"/>
                          </a:solidFill>
                        </a:rPr>
                        <a:t>Partners</a:t>
                      </a:r>
                      <a:endParaRPr lang="en-US" sz="1400" dirty="0">
                        <a:solidFill>
                          <a:srgbClr val="FFFF00"/>
                        </a:solidFill>
                      </a:endParaRPr>
                    </a:p>
                  </a:txBody>
                  <a:tcPr/>
                </a:tc>
              </a:tr>
              <a:tr h="1201851">
                <a:tc>
                  <a:txBody>
                    <a:bodyPr/>
                    <a:lstStyle/>
                    <a:p>
                      <a:r>
                        <a:rPr lang="en-US" sz="1400" dirty="0" smtClean="0"/>
                        <a:t>Australian Agency for International Development (AUSAID)</a:t>
                      </a:r>
                      <a:endParaRPr lang="en-US" sz="1400" dirty="0"/>
                    </a:p>
                  </a:txBody>
                  <a:tcPr/>
                </a:tc>
                <a:tc>
                  <a:txBody>
                    <a:bodyPr/>
                    <a:lstStyle/>
                    <a:p>
                      <a:r>
                        <a:rPr lang="en-US" sz="1400" dirty="0" smtClean="0"/>
                        <a:t>Education (36%) Health (26%)</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sz="1400" kern="1200" dirty="0" smtClean="0">
                          <a:solidFill>
                            <a:schemeClr val="dk1"/>
                          </a:solidFill>
                          <a:effectLst/>
                          <a:latin typeface="+mn-lt"/>
                          <a:ea typeface="+mn-ea"/>
                          <a:cs typeface="+mn-cs"/>
                        </a:rPr>
                        <a:t>2011-2015 </a:t>
                      </a:r>
                      <a:endParaRPr lang="is-IS" sz="1400" dirty="0" smtClean="0"/>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Nation-wide, specifically under- privileged and remote areas </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Government organizations, multilateral development organizations </a:t>
                      </a:r>
                      <a:endParaRPr lang="en-US" sz="1400" dirty="0" smtClean="0"/>
                    </a:p>
                    <a:p>
                      <a:endParaRPr lang="en-US" sz="1400" dirty="0"/>
                    </a:p>
                  </a:txBody>
                  <a:tcPr/>
                </a:tc>
              </a:tr>
              <a:tr h="16815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Global Affairs Canada/Department of Foreign Affairs, Trade and Development (DFATD) </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Youth protection (education &amp;sustainable economic growth with focus on female empowerment)</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sz="1400" kern="1200" dirty="0" smtClean="0">
                          <a:solidFill>
                            <a:schemeClr val="dk1"/>
                          </a:solidFill>
                          <a:effectLst/>
                          <a:latin typeface="+mn-lt"/>
                          <a:ea typeface="+mn-ea"/>
                          <a:cs typeface="+mn-cs"/>
                        </a:rPr>
                        <a:t>2011-2017 </a:t>
                      </a:r>
                      <a:endParaRPr lang="is-IS" sz="1400" dirty="0" smtClean="0"/>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Nation-wide </a:t>
                      </a:r>
                      <a:endParaRPr lang="en-US" sz="1400" dirty="0" smtClean="0"/>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Government organizations, multilateral development organizations, donors, NGOs, academia, media, volunteers and the private sector. </a:t>
                      </a:r>
                      <a:endParaRPr lang="en-US" sz="1400" dirty="0" smtClean="0"/>
                    </a:p>
                    <a:p>
                      <a:endParaRPr lang="en-US" sz="1400" dirty="0"/>
                    </a:p>
                  </a:txBody>
                  <a:tcPr/>
                </a:tc>
              </a:tr>
              <a:tr h="27516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European Union (EU) </a:t>
                      </a:r>
                      <a:endParaRPr lang="en-US" sz="1400" dirty="0" smtClean="0"/>
                    </a:p>
                    <a:p>
                      <a:endParaRPr lang="en-US" sz="1400"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Formal and vocational training </a:t>
                      </a:r>
                      <a:endParaRPr lang="en-US" sz="1400" dirty="0" smtClean="0"/>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sz="1400" kern="1200" dirty="0" smtClean="0">
                          <a:solidFill>
                            <a:schemeClr val="dk1"/>
                          </a:solidFill>
                          <a:effectLst/>
                          <a:latin typeface="+mn-lt"/>
                          <a:ea typeface="+mn-ea"/>
                          <a:cs typeface="+mn-cs"/>
                        </a:rPr>
                        <a:t>2007-2013 </a:t>
                      </a:r>
                      <a:endParaRPr lang="is-IS" sz="1400" dirty="0" smtClean="0"/>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Countrywide – disaster-affected areas </a:t>
                      </a:r>
                      <a:endParaRPr lang="en-US" sz="1400" dirty="0" smtClean="0"/>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Democracy Reporting International, World Bank, UNDP, Inter news, International Alert, Search for Common Ground, Community Appraisal and Motivation </a:t>
                      </a:r>
                      <a:r>
                        <a:rPr lang="en-US" sz="1400" kern="1200" dirty="0" err="1" smtClean="0">
                          <a:solidFill>
                            <a:schemeClr val="dk1"/>
                          </a:solidFill>
                          <a:effectLst/>
                          <a:latin typeface="+mn-lt"/>
                          <a:ea typeface="+mn-ea"/>
                          <a:cs typeface="+mn-cs"/>
                        </a:rPr>
                        <a:t>Programme</a:t>
                      </a:r>
                      <a:r>
                        <a:rPr lang="en-US" sz="1400" kern="1200" dirty="0" smtClean="0">
                          <a:solidFill>
                            <a:schemeClr val="dk1"/>
                          </a:solidFill>
                          <a:effectLst/>
                          <a:latin typeface="+mn-lt"/>
                          <a:ea typeface="+mn-ea"/>
                          <a:cs typeface="+mn-cs"/>
                        </a:rPr>
                        <a:t> Society – CAMP, PAIMAN Alumni Trust, International Foundation for Electoral Systems, Trust for Democratic Education and Accountability (TDEA) / Free and Fair Elections Network </a:t>
                      </a:r>
                      <a:endParaRPr lang="en-US" sz="1400" dirty="0" smtClean="0"/>
                    </a:p>
                  </a:txBody>
                  <a:tcPr/>
                </a:tc>
              </a:tr>
            </a:tbl>
          </a:graphicData>
        </a:graphic>
      </p:graphicFrame>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custDataLst>
              <p:tags r:id="rId2"/>
            </p:custDataLst>
          </p:nvPr>
        </p:nvSpPr>
        <p:spPr>
          <a:xfrm>
            <a:off x="838200" y="0"/>
            <a:ext cx="7921752" cy="457200"/>
          </a:xfrm>
        </p:spPr>
        <p:txBody>
          <a:bodyPr>
            <a:noAutofit/>
          </a:bodyPr>
          <a:lstStyle/>
          <a:p>
            <a:pPr algn="r">
              <a:defRPr/>
            </a:pPr>
            <a:r>
              <a:rPr lang="en-US" sz="2800" b="1" dirty="0" smtClean="0"/>
              <a:t>Continued</a:t>
            </a:r>
            <a:r>
              <a:rPr lang="is-IS" sz="2800" b="1" dirty="0" smtClean="0"/>
              <a:t>…...</a:t>
            </a:r>
            <a:endParaRPr lang="en-US" sz="2800" b="1" dirty="0" smtClean="0"/>
          </a:p>
        </p:txBody>
      </p:sp>
      <p:graphicFrame>
        <p:nvGraphicFramePr>
          <p:cNvPr id="7" name="Table 6"/>
          <p:cNvGraphicFramePr>
            <a:graphicFrameLocks noGrp="1"/>
          </p:cNvGraphicFramePr>
          <p:nvPr>
            <p:extLst>
              <p:ext uri="{D42A27DB-BD31-4B8C-83A1-F6EECF244321}">
                <p14:modId xmlns:p14="http://schemas.microsoft.com/office/powerpoint/2010/main" val="788601060"/>
              </p:ext>
            </p:extLst>
          </p:nvPr>
        </p:nvGraphicFramePr>
        <p:xfrm>
          <a:off x="762000" y="533400"/>
          <a:ext cx="8229600" cy="5911425"/>
        </p:xfrm>
        <a:graphic>
          <a:graphicData uri="http://schemas.openxmlformats.org/drawingml/2006/table">
            <a:tbl>
              <a:tblPr firstRow="1" bandRow="1">
                <a:tableStyleId>{5C22544A-7EE6-4342-B048-85BDC9FD1C3A}</a:tableStyleId>
              </a:tblPr>
              <a:tblGrid>
                <a:gridCol w="1371600"/>
                <a:gridCol w="1371600"/>
                <a:gridCol w="1066800"/>
                <a:gridCol w="1295400"/>
                <a:gridCol w="3124200"/>
              </a:tblGrid>
              <a:tr h="394545">
                <a:tc>
                  <a:txBody>
                    <a:bodyPr/>
                    <a:lstStyle/>
                    <a:p>
                      <a:r>
                        <a:rPr lang="en-US" sz="1400" dirty="0" smtClean="0">
                          <a:solidFill>
                            <a:srgbClr val="FFFF00"/>
                          </a:solidFill>
                        </a:rPr>
                        <a:t>Agency</a:t>
                      </a:r>
                      <a:endParaRPr lang="en-US" sz="1400" dirty="0">
                        <a:solidFill>
                          <a:srgbClr val="FFFF00"/>
                        </a:solidFill>
                      </a:endParaRPr>
                    </a:p>
                  </a:txBody>
                  <a:tcPr/>
                </a:tc>
                <a:tc>
                  <a:txBody>
                    <a:bodyPr/>
                    <a:lstStyle/>
                    <a:p>
                      <a:r>
                        <a:rPr lang="en-US" sz="1400" dirty="0" smtClean="0">
                          <a:solidFill>
                            <a:srgbClr val="FFFF00"/>
                          </a:solidFill>
                        </a:rPr>
                        <a:t>Area of funding</a:t>
                      </a:r>
                      <a:endParaRPr lang="en-US" sz="1400" dirty="0">
                        <a:solidFill>
                          <a:srgbClr val="FFFF00"/>
                        </a:solidFill>
                      </a:endParaRPr>
                    </a:p>
                  </a:txBody>
                  <a:tcPr/>
                </a:tc>
                <a:tc>
                  <a:txBody>
                    <a:bodyPr/>
                    <a:lstStyle/>
                    <a:p>
                      <a:r>
                        <a:rPr lang="en-US" sz="1400" dirty="0" smtClean="0">
                          <a:solidFill>
                            <a:srgbClr val="FFFF00"/>
                          </a:solidFill>
                        </a:rPr>
                        <a:t>Duration</a:t>
                      </a:r>
                      <a:endParaRPr lang="en-US" sz="1400" dirty="0">
                        <a:solidFill>
                          <a:srgbClr val="FFFF00"/>
                        </a:solidFill>
                      </a:endParaRPr>
                    </a:p>
                  </a:txBody>
                  <a:tcPr/>
                </a:tc>
                <a:tc>
                  <a:txBody>
                    <a:bodyPr/>
                    <a:lstStyle/>
                    <a:p>
                      <a:r>
                        <a:rPr lang="en-US" sz="1400" dirty="0" smtClean="0">
                          <a:solidFill>
                            <a:srgbClr val="FFFF00"/>
                          </a:solidFill>
                        </a:rPr>
                        <a:t>Focus</a:t>
                      </a:r>
                      <a:endParaRPr lang="en-US" sz="1400" dirty="0">
                        <a:solidFill>
                          <a:srgbClr val="FFFF00"/>
                        </a:solidFill>
                      </a:endParaRPr>
                    </a:p>
                  </a:txBody>
                  <a:tcPr/>
                </a:tc>
                <a:tc>
                  <a:txBody>
                    <a:bodyPr/>
                    <a:lstStyle/>
                    <a:p>
                      <a:r>
                        <a:rPr lang="en-US" sz="1400" dirty="0" smtClean="0">
                          <a:solidFill>
                            <a:srgbClr val="FFFF00"/>
                          </a:solidFill>
                        </a:rPr>
                        <a:t>Partners</a:t>
                      </a:r>
                      <a:endParaRPr lang="en-US" sz="1400" dirty="0">
                        <a:solidFill>
                          <a:srgbClr val="FFFF00"/>
                        </a:solidFill>
                      </a:endParaRPr>
                    </a:p>
                  </a:txBody>
                  <a:tcPr/>
                </a:tc>
              </a:tr>
              <a:tr h="1232278">
                <a:tc>
                  <a:txBody>
                    <a:bodyPr/>
                    <a:lstStyle/>
                    <a:p>
                      <a:r>
                        <a:rPr lang="en-US" sz="1400" kern="1200" dirty="0" smtClean="0">
                          <a:solidFill>
                            <a:schemeClr val="dk1"/>
                          </a:solidFill>
                          <a:effectLst/>
                          <a:latin typeface="+mn-lt"/>
                          <a:ea typeface="+mn-ea"/>
                          <a:cs typeface="+mn-cs"/>
                        </a:rPr>
                        <a:t>Government of Norway </a:t>
                      </a:r>
                      <a:endParaRPr lang="en-US" sz="1400" dirty="0"/>
                    </a:p>
                  </a:txBody>
                  <a:tcPr/>
                </a:tc>
                <a:tc>
                  <a:txBody>
                    <a:bodyPr/>
                    <a:lstStyle/>
                    <a:p>
                      <a:r>
                        <a:rPr lang="en-US" sz="1400" kern="1200" dirty="0" smtClean="0">
                          <a:solidFill>
                            <a:schemeClr val="dk1"/>
                          </a:solidFill>
                          <a:effectLst/>
                          <a:latin typeface="+mn-lt"/>
                          <a:ea typeface="+mn-ea"/>
                          <a:cs typeface="+mn-cs"/>
                        </a:rPr>
                        <a:t>Education, gender equality and human rights </a:t>
                      </a:r>
                      <a:endParaRPr lang="en-US" sz="1400" dirty="0"/>
                    </a:p>
                  </a:txBody>
                  <a:tcPr/>
                </a:tc>
                <a:tc>
                  <a:txBody>
                    <a:bodyPr/>
                    <a:lstStyle/>
                    <a:p>
                      <a:r>
                        <a:rPr lang="en-US" sz="1400" kern="1200" dirty="0" smtClean="0">
                          <a:solidFill>
                            <a:schemeClr val="dk1"/>
                          </a:solidFill>
                          <a:effectLst/>
                          <a:latin typeface="+mn-lt"/>
                          <a:ea typeface="+mn-ea"/>
                          <a:cs typeface="+mn-cs"/>
                        </a:rPr>
                        <a:t>Funded till 2014 </a:t>
                      </a:r>
                      <a:endParaRPr lang="en-US" sz="1400" dirty="0" smtClean="0"/>
                    </a:p>
                    <a:p>
                      <a:endParaRPr lang="en-US" sz="1400" dirty="0"/>
                    </a:p>
                  </a:txBody>
                  <a:tcPr/>
                </a:tc>
                <a:tc>
                  <a:txBody>
                    <a:bodyPr/>
                    <a:lstStyle/>
                    <a:p>
                      <a:r>
                        <a:rPr lang="en-US" sz="1400" kern="1200" dirty="0" smtClean="0">
                          <a:solidFill>
                            <a:schemeClr val="dk1"/>
                          </a:solidFill>
                          <a:effectLst/>
                          <a:latin typeface="+mn-lt"/>
                          <a:ea typeface="+mn-ea"/>
                          <a:cs typeface="+mn-cs"/>
                        </a:rPr>
                        <a:t>Nation-wide specifically neglected areas (KP and GB) </a:t>
                      </a:r>
                      <a:endParaRPr lang="en-US" sz="1400" dirty="0"/>
                    </a:p>
                  </a:txBody>
                  <a:tcPr/>
                </a:tc>
                <a:tc>
                  <a:txBody>
                    <a:bodyPr/>
                    <a:lstStyle/>
                    <a:p>
                      <a:r>
                        <a:rPr lang="en-US" sz="1400" kern="1200" dirty="0" smtClean="0">
                          <a:solidFill>
                            <a:schemeClr val="dk1"/>
                          </a:solidFill>
                          <a:effectLst/>
                          <a:latin typeface="+mn-lt"/>
                          <a:ea typeface="+mn-ea"/>
                          <a:cs typeface="+mn-cs"/>
                        </a:rPr>
                        <a:t>National and local level development partners, the Unities nations (UN) system, e.g., United Nations office on Drugs and Crime (UNODC), United Nations office for the Coordination of Humanitarian Affairs (OCHA), National Disaster Management Authority (NDMA), and NGOs. </a:t>
                      </a:r>
                      <a:endParaRPr lang="en-US" sz="1400" dirty="0" smtClean="0"/>
                    </a:p>
                  </a:txBody>
                  <a:tcPr/>
                </a:tc>
              </a:tr>
              <a:tr h="1724109">
                <a:tc>
                  <a:txBody>
                    <a:bodyPr/>
                    <a:lstStyle/>
                    <a:p>
                      <a:r>
                        <a:rPr lang="en-US" sz="1400" kern="1200" dirty="0" smtClean="0">
                          <a:solidFill>
                            <a:schemeClr val="dk1"/>
                          </a:solidFill>
                          <a:effectLst/>
                          <a:latin typeface="+mn-lt"/>
                          <a:ea typeface="+mn-ea"/>
                          <a:cs typeface="+mn-cs"/>
                        </a:rPr>
                        <a:t>Government of Germany </a:t>
                      </a:r>
                      <a:endParaRPr lang="en-US" sz="1400" dirty="0"/>
                    </a:p>
                  </a:txBody>
                  <a:tcPr/>
                </a:tc>
                <a:tc>
                  <a:txBody>
                    <a:bodyPr/>
                    <a:lstStyle/>
                    <a:p>
                      <a:r>
                        <a:rPr lang="en-US" sz="1400" kern="1200" dirty="0" smtClean="0">
                          <a:solidFill>
                            <a:schemeClr val="dk1"/>
                          </a:solidFill>
                          <a:effectLst/>
                          <a:latin typeface="+mn-lt"/>
                          <a:ea typeface="+mn-ea"/>
                          <a:cs typeface="+mn-cs"/>
                        </a:rPr>
                        <a:t>Health (19%) and education/vocational training (4%) </a:t>
                      </a:r>
                      <a:endParaRPr lang="en-US" sz="1400" dirty="0"/>
                    </a:p>
                  </a:txBody>
                  <a:tcPr/>
                </a:tc>
                <a:tc>
                  <a:txBody>
                    <a:bodyPr/>
                    <a:lstStyle/>
                    <a:p>
                      <a:r>
                        <a:rPr lang="is-IS" sz="1400" kern="1200" dirty="0" smtClean="0">
                          <a:solidFill>
                            <a:schemeClr val="dk1"/>
                          </a:solidFill>
                          <a:effectLst/>
                          <a:latin typeface="+mn-lt"/>
                          <a:ea typeface="+mn-ea"/>
                          <a:cs typeface="+mn-cs"/>
                        </a:rPr>
                        <a:t>2015-2020 </a:t>
                      </a:r>
                      <a:endParaRPr lang="is-IS" sz="1400" dirty="0" smtClean="0"/>
                    </a:p>
                    <a:p>
                      <a:endParaRPr lang="en-US" sz="1400" dirty="0"/>
                    </a:p>
                  </a:txBody>
                  <a:tcPr/>
                </a:tc>
                <a:tc>
                  <a:txBody>
                    <a:bodyPr/>
                    <a:lstStyle/>
                    <a:p>
                      <a:r>
                        <a:rPr lang="en-US" sz="1400" kern="1200" dirty="0" smtClean="0">
                          <a:solidFill>
                            <a:schemeClr val="dk1"/>
                          </a:solidFill>
                          <a:effectLst/>
                          <a:latin typeface="+mn-lt"/>
                          <a:ea typeface="+mn-ea"/>
                          <a:cs typeface="+mn-cs"/>
                        </a:rPr>
                        <a:t>Countrywide, with a focus on KP and FATA </a:t>
                      </a:r>
                      <a:endParaRPr lang="en-US" sz="1400" dirty="0" smtClean="0"/>
                    </a:p>
                    <a:p>
                      <a:endParaRPr lang="en-US" sz="1400" dirty="0"/>
                    </a:p>
                  </a:txBody>
                  <a:tcPr/>
                </a:tc>
                <a:tc>
                  <a:txBody>
                    <a:bodyPr/>
                    <a:lstStyle/>
                    <a:p>
                      <a:r>
                        <a:rPr lang="en-US" sz="1400" kern="1200" dirty="0" smtClean="0">
                          <a:solidFill>
                            <a:schemeClr val="dk1"/>
                          </a:solidFill>
                          <a:effectLst/>
                          <a:latin typeface="+mn-lt"/>
                          <a:ea typeface="+mn-ea"/>
                          <a:cs typeface="+mn-cs"/>
                        </a:rPr>
                        <a:t>Dept. of Education in KP, Islamabad, Azad Jammu and Kashmir (AJK), </a:t>
                      </a:r>
                      <a:r>
                        <a:rPr lang="en-US" sz="1400" kern="1200" dirty="0" err="1" smtClean="0">
                          <a:solidFill>
                            <a:schemeClr val="dk1"/>
                          </a:solidFill>
                          <a:effectLst/>
                          <a:latin typeface="+mn-lt"/>
                          <a:ea typeface="+mn-ea"/>
                          <a:cs typeface="+mn-cs"/>
                        </a:rPr>
                        <a:t>Balochistan</a:t>
                      </a:r>
                      <a:r>
                        <a:rPr lang="en-US" sz="1400" kern="1200" dirty="0" smtClean="0">
                          <a:solidFill>
                            <a:schemeClr val="dk1"/>
                          </a:solidFill>
                          <a:effectLst/>
                          <a:latin typeface="+mn-lt"/>
                          <a:ea typeface="+mn-ea"/>
                          <a:cs typeface="+mn-cs"/>
                        </a:rPr>
                        <a:t>, Punjab, Federally Administered Tribal Areas (FATA); National Vocational and Technical Training Commission (NAVTTC), Technical Education and Vocational Training Authority (TEVTA) in all provinces and regions. </a:t>
                      </a:r>
                      <a:r>
                        <a:rPr lang="en-US" sz="1400" b="1" kern="1200" dirty="0" smtClean="0">
                          <a:solidFill>
                            <a:schemeClr val="dk1"/>
                          </a:solidFill>
                          <a:effectLst/>
                          <a:latin typeface="+mn-lt"/>
                          <a:ea typeface="+mn-ea"/>
                          <a:cs typeface="+mn-cs"/>
                        </a:rPr>
                        <a:t>Health: </a:t>
                      </a:r>
                      <a:r>
                        <a:rPr lang="en-US" sz="1400" kern="1200" dirty="0" smtClean="0">
                          <a:solidFill>
                            <a:schemeClr val="dk1"/>
                          </a:solidFill>
                          <a:effectLst/>
                          <a:latin typeface="+mn-lt"/>
                          <a:ea typeface="+mn-ea"/>
                          <a:cs typeface="+mn-cs"/>
                        </a:rPr>
                        <a:t>Dept. of Health in KP, AJK, </a:t>
                      </a:r>
                      <a:r>
                        <a:rPr lang="en-US" sz="1400" kern="1200" dirty="0" err="1" smtClean="0">
                          <a:solidFill>
                            <a:schemeClr val="dk1"/>
                          </a:solidFill>
                          <a:effectLst/>
                          <a:latin typeface="+mn-lt"/>
                          <a:ea typeface="+mn-ea"/>
                          <a:cs typeface="+mn-cs"/>
                        </a:rPr>
                        <a:t>Gilgit</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Baltistan</a:t>
                      </a:r>
                      <a:r>
                        <a:rPr lang="en-US" sz="1400" kern="1200" dirty="0" smtClean="0">
                          <a:solidFill>
                            <a:schemeClr val="dk1"/>
                          </a:solidFill>
                          <a:effectLst/>
                          <a:latin typeface="+mn-lt"/>
                          <a:ea typeface="+mn-ea"/>
                          <a:cs typeface="+mn-cs"/>
                        </a:rPr>
                        <a:t> (GB) and FATA; National Planning Commission and national Ministry for Health; social security stakeholders, including Benazir Income Support </a:t>
                      </a:r>
                      <a:r>
                        <a:rPr lang="en-US" sz="1400" kern="1200" dirty="0" err="1" smtClean="0">
                          <a:solidFill>
                            <a:schemeClr val="dk1"/>
                          </a:solidFill>
                          <a:effectLst/>
                          <a:latin typeface="+mn-lt"/>
                          <a:ea typeface="+mn-ea"/>
                          <a:cs typeface="+mn-cs"/>
                        </a:rPr>
                        <a:t>Programme</a:t>
                      </a:r>
                      <a:r>
                        <a:rPr lang="en-US" sz="1400" kern="1200" dirty="0" smtClean="0">
                          <a:solidFill>
                            <a:schemeClr val="dk1"/>
                          </a:solidFill>
                          <a:effectLst/>
                          <a:latin typeface="+mn-lt"/>
                          <a:ea typeface="+mn-ea"/>
                          <a:cs typeface="+mn-cs"/>
                        </a:rPr>
                        <a:t> (BISP); civil society organizations. </a:t>
                      </a:r>
                      <a:endParaRPr lang="en-US" sz="1400" dirty="0" smtClean="0"/>
                    </a:p>
                    <a:p>
                      <a:endParaRPr lang="en-US" sz="1400" dirty="0"/>
                    </a:p>
                  </a:txBody>
                  <a:tcPr/>
                </a:tc>
              </a:tr>
            </a:tbl>
          </a:graphicData>
        </a:graphic>
      </p:graphicFrame>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custDataLst>
              <p:tags r:id="rId2"/>
            </p:custDataLst>
          </p:nvPr>
        </p:nvSpPr>
        <p:spPr>
          <a:xfrm>
            <a:off x="838200" y="0"/>
            <a:ext cx="7921752" cy="457200"/>
          </a:xfrm>
        </p:spPr>
        <p:txBody>
          <a:bodyPr>
            <a:noAutofit/>
          </a:bodyPr>
          <a:lstStyle/>
          <a:p>
            <a:pPr algn="r">
              <a:defRPr/>
            </a:pPr>
            <a:r>
              <a:rPr lang="en-US" sz="2800" b="1" dirty="0" smtClean="0"/>
              <a:t>Continued</a:t>
            </a:r>
            <a:r>
              <a:rPr lang="is-IS" sz="2800" b="1" dirty="0" smtClean="0"/>
              <a:t>…...</a:t>
            </a:r>
            <a:endParaRPr lang="en-US" sz="2800" b="1" dirty="0" smtClean="0"/>
          </a:p>
        </p:txBody>
      </p:sp>
      <p:graphicFrame>
        <p:nvGraphicFramePr>
          <p:cNvPr id="7" name="Table 6"/>
          <p:cNvGraphicFramePr>
            <a:graphicFrameLocks noGrp="1"/>
          </p:cNvGraphicFramePr>
          <p:nvPr>
            <p:extLst>
              <p:ext uri="{D42A27DB-BD31-4B8C-83A1-F6EECF244321}">
                <p14:modId xmlns:p14="http://schemas.microsoft.com/office/powerpoint/2010/main" val="543101058"/>
              </p:ext>
            </p:extLst>
          </p:nvPr>
        </p:nvGraphicFramePr>
        <p:xfrm>
          <a:off x="762000" y="685800"/>
          <a:ext cx="8229600" cy="5667817"/>
        </p:xfrm>
        <a:graphic>
          <a:graphicData uri="http://schemas.openxmlformats.org/drawingml/2006/table">
            <a:tbl>
              <a:tblPr firstRow="1" bandRow="1">
                <a:tableStyleId>{5C22544A-7EE6-4342-B048-85BDC9FD1C3A}</a:tableStyleId>
              </a:tblPr>
              <a:tblGrid>
                <a:gridCol w="1371600"/>
                <a:gridCol w="1371600"/>
                <a:gridCol w="1066800"/>
                <a:gridCol w="1295400"/>
                <a:gridCol w="3124200"/>
              </a:tblGrid>
              <a:tr h="292735">
                <a:tc>
                  <a:txBody>
                    <a:bodyPr/>
                    <a:lstStyle/>
                    <a:p>
                      <a:r>
                        <a:rPr lang="en-US" sz="1400" dirty="0" smtClean="0">
                          <a:solidFill>
                            <a:srgbClr val="FFFF00"/>
                          </a:solidFill>
                        </a:rPr>
                        <a:t>Agency</a:t>
                      </a:r>
                      <a:endParaRPr lang="en-US" sz="1400" dirty="0">
                        <a:solidFill>
                          <a:srgbClr val="FFFF00"/>
                        </a:solidFill>
                      </a:endParaRPr>
                    </a:p>
                  </a:txBody>
                  <a:tcPr/>
                </a:tc>
                <a:tc>
                  <a:txBody>
                    <a:bodyPr/>
                    <a:lstStyle/>
                    <a:p>
                      <a:r>
                        <a:rPr lang="en-US" sz="1400" dirty="0" smtClean="0">
                          <a:solidFill>
                            <a:srgbClr val="FFFF00"/>
                          </a:solidFill>
                        </a:rPr>
                        <a:t>Area of funding</a:t>
                      </a:r>
                      <a:endParaRPr lang="en-US" sz="1400" dirty="0">
                        <a:solidFill>
                          <a:srgbClr val="FFFF00"/>
                        </a:solidFill>
                      </a:endParaRPr>
                    </a:p>
                  </a:txBody>
                  <a:tcPr/>
                </a:tc>
                <a:tc>
                  <a:txBody>
                    <a:bodyPr/>
                    <a:lstStyle/>
                    <a:p>
                      <a:r>
                        <a:rPr lang="en-US" sz="1400" dirty="0" smtClean="0">
                          <a:solidFill>
                            <a:srgbClr val="FFFF00"/>
                          </a:solidFill>
                        </a:rPr>
                        <a:t>Duration</a:t>
                      </a:r>
                      <a:endParaRPr lang="en-US" sz="1400" dirty="0">
                        <a:solidFill>
                          <a:srgbClr val="FFFF00"/>
                        </a:solidFill>
                      </a:endParaRPr>
                    </a:p>
                  </a:txBody>
                  <a:tcPr/>
                </a:tc>
                <a:tc>
                  <a:txBody>
                    <a:bodyPr/>
                    <a:lstStyle/>
                    <a:p>
                      <a:r>
                        <a:rPr lang="en-US" sz="1400" dirty="0" smtClean="0">
                          <a:solidFill>
                            <a:srgbClr val="FFFF00"/>
                          </a:solidFill>
                        </a:rPr>
                        <a:t>Focus</a:t>
                      </a:r>
                      <a:endParaRPr lang="en-US" sz="1400" dirty="0">
                        <a:solidFill>
                          <a:srgbClr val="FFFF00"/>
                        </a:solidFill>
                      </a:endParaRPr>
                    </a:p>
                  </a:txBody>
                  <a:tcPr/>
                </a:tc>
                <a:tc>
                  <a:txBody>
                    <a:bodyPr/>
                    <a:lstStyle/>
                    <a:p>
                      <a:r>
                        <a:rPr lang="en-US" sz="1400" dirty="0" smtClean="0">
                          <a:solidFill>
                            <a:srgbClr val="FFFF00"/>
                          </a:solidFill>
                        </a:rPr>
                        <a:t>Partners</a:t>
                      </a:r>
                      <a:endParaRPr lang="en-US" sz="1400" dirty="0">
                        <a:solidFill>
                          <a:srgbClr val="FFFF00"/>
                        </a:solidFill>
                      </a:endParaRPr>
                    </a:p>
                  </a:txBody>
                  <a:tcPr/>
                </a:tc>
              </a:tr>
              <a:tr h="2751710">
                <a:tc>
                  <a:txBody>
                    <a:bodyPr/>
                    <a:lstStyle/>
                    <a:p>
                      <a:r>
                        <a:rPr lang="en-US" sz="1400" kern="1200" dirty="0" smtClean="0">
                          <a:solidFill>
                            <a:schemeClr val="dk1"/>
                          </a:solidFill>
                          <a:effectLst/>
                          <a:latin typeface="+mn-lt"/>
                          <a:ea typeface="+mn-ea"/>
                          <a:cs typeface="+mn-cs"/>
                        </a:rPr>
                        <a:t>Swiss Development and Cooperation (SDC) </a:t>
                      </a:r>
                      <a:endParaRPr lang="en-US" sz="1400" dirty="0"/>
                    </a:p>
                  </a:txBody>
                  <a:tcPr/>
                </a:tc>
                <a:tc>
                  <a:txBody>
                    <a:bodyPr/>
                    <a:lstStyle/>
                    <a:p>
                      <a:r>
                        <a:rPr lang="en-US" sz="1400" kern="1200" dirty="0" smtClean="0">
                          <a:solidFill>
                            <a:schemeClr val="dk1"/>
                          </a:solidFill>
                          <a:effectLst/>
                          <a:latin typeface="+mn-lt"/>
                          <a:ea typeface="+mn-ea"/>
                          <a:cs typeface="+mn-cs"/>
                        </a:rPr>
                        <a:t>Promotion of human rights and education of women and girls </a:t>
                      </a:r>
                      <a:endParaRPr lang="en-US" sz="1400" dirty="0"/>
                    </a:p>
                  </a:txBody>
                  <a:tcPr/>
                </a:tc>
                <a:tc>
                  <a:txBody>
                    <a:bodyPr/>
                    <a:lstStyle/>
                    <a:p>
                      <a:r>
                        <a:rPr lang="en-US" sz="1400" kern="1200" dirty="0" smtClean="0">
                          <a:solidFill>
                            <a:schemeClr val="dk1"/>
                          </a:solidFill>
                          <a:effectLst/>
                          <a:latin typeface="+mn-lt"/>
                          <a:ea typeface="+mn-ea"/>
                          <a:cs typeface="+mn-cs"/>
                        </a:rPr>
                        <a:t>2012-2014; extended to 2016 </a:t>
                      </a:r>
                      <a:endParaRPr lang="en-US" sz="1400" dirty="0"/>
                    </a:p>
                  </a:txBody>
                  <a:tcPr/>
                </a:tc>
                <a:tc>
                  <a:txBody>
                    <a:bodyPr/>
                    <a:lstStyle/>
                    <a:p>
                      <a:r>
                        <a:rPr lang="en-US" sz="1400" kern="1200" dirty="0" smtClean="0">
                          <a:solidFill>
                            <a:schemeClr val="dk1"/>
                          </a:solidFill>
                          <a:effectLst/>
                          <a:latin typeface="+mn-lt"/>
                          <a:ea typeface="+mn-ea"/>
                          <a:cs typeface="+mn-cs"/>
                        </a:rPr>
                        <a:t>Countrywide, with focus on KP, FATA and Northern Areas </a:t>
                      </a:r>
                      <a:endParaRPr lang="en-US" sz="1400" dirty="0"/>
                    </a:p>
                  </a:txBody>
                  <a:tcPr/>
                </a:tc>
                <a:tc>
                  <a:txBody>
                    <a:bodyPr/>
                    <a:lstStyle/>
                    <a:p>
                      <a:r>
                        <a:rPr lang="en-US" sz="1400" kern="1200" dirty="0" smtClean="0">
                          <a:solidFill>
                            <a:schemeClr val="dk1"/>
                          </a:solidFill>
                          <a:effectLst/>
                          <a:latin typeface="+mn-lt"/>
                          <a:ea typeface="+mn-ea"/>
                          <a:cs typeface="+mn-cs"/>
                        </a:rPr>
                        <a:t>Local and national NGOs and public institutions; United Nations Development Program (UNDP), United Nations Children’s Fund (UNICEF), International </a:t>
                      </a:r>
                      <a:r>
                        <a:rPr lang="en-US" sz="1400" kern="1200" dirty="0" err="1" smtClean="0">
                          <a:solidFill>
                            <a:schemeClr val="dk1"/>
                          </a:solidFill>
                          <a:effectLst/>
                          <a:latin typeface="+mn-lt"/>
                          <a:ea typeface="+mn-ea"/>
                          <a:cs typeface="+mn-cs"/>
                        </a:rPr>
                        <a:t>Labour</a:t>
                      </a:r>
                      <a:r>
                        <a:rPr lang="en-US" sz="1400" kern="1200" dirty="0" smtClean="0">
                          <a:solidFill>
                            <a:schemeClr val="dk1"/>
                          </a:solidFill>
                          <a:effectLst/>
                          <a:latin typeface="+mn-lt"/>
                          <a:ea typeface="+mn-ea"/>
                          <a:cs typeface="+mn-cs"/>
                        </a:rPr>
                        <a:t> Organization (ILO and International Union for Conservation of Nature (IUCN); international financial institutions, e.g., World Bank, ADB; governments of KP and Pakistan; State Bank of Pakistan; commercial banks and leasing companies; donors focusing on microfinance </a:t>
                      </a:r>
                      <a:endParaRPr lang="en-US" sz="1400" dirty="0"/>
                    </a:p>
                  </a:txBody>
                  <a:tcPr/>
                </a:tc>
              </a:tr>
              <a:tr h="1630680">
                <a:tc>
                  <a:txBody>
                    <a:bodyPr/>
                    <a:lstStyle/>
                    <a:p>
                      <a:r>
                        <a:rPr lang="en-US" sz="1400" kern="1200" dirty="0" smtClean="0">
                          <a:solidFill>
                            <a:schemeClr val="dk1"/>
                          </a:solidFill>
                          <a:effectLst/>
                          <a:latin typeface="+mn-lt"/>
                          <a:ea typeface="+mn-ea"/>
                          <a:cs typeface="+mn-cs"/>
                        </a:rPr>
                        <a:t>UK Department for </a:t>
                      </a:r>
                      <a:endParaRPr lang="en-US" sz="1400" dirty="0" smtClean="0"/>
                    </a:p>
                    <a:p>
                      <a:r>
                        <a:rPr lang="en-US" sz="1400" kern="1200" dirty="0" smtClean="0">
                          <a:solidFill>
                            <a:schemeClr val="dk1"/>
                          </a:solidFill>
                          <a:effectLst/>
                          <a:latin typeface="+mn-lt"/>
                          <a:ea typeface="+mn-ea"/>
                          <a:cs typeface="+mn-cs"/>
                        </a:rPr>
                        <a:t>International Development (DFID) </a:t>
                      </a:r>
                      <a:endParaRPr lang="en-US" sz="1400" dirty="0"/>
                    </a:p>
                  </a:txBody>
                  <a:tcPr/>
                </a:tc>
                <a:tc>
                  <a:txBody>
                    <a:bodyPr/>
                    <a:lstStyle/>
                    <a:p>
                      <a:r>
                        <a:rPr lang="en-US" sz="1400" kern="1200" dirty="0" smtClean="0">
                          <a:solidFill>
                            <a:schemeClr val="dk1"/>
                          </a:solidFill>
                          <a:effectLst/>
                          <a:latin typeface="+mn-lt"/>
                          <a:ea typeface="+mn-ea"/>
                          <a:cs typeface="+mn-cs"/>
                        </a:rPr>
                        <a:t>Education (31%) (</a:t>
                      </a:r>
                      <a:r>
                        <a:rPr lang="en-US" sz="1400" kern="1200" dirty="0" err="1" smtClean="0">
                          <a:solidFill>
                            <a:schemeClr val="dk1"/>
                          </a:solidFill>
                          <a:effectLst/>
                          <a:latin typeface="+mn-lt"/>
                          <a:ea typeface="+mn-ea"/>
                          <a:cs typeface="+mn-cs"/>
                        </a:rPr>
                        <a:t>sectoral</a:t>
                      </a:r>
                      <a:r>
                        <a:rPr lang="en-US" sz="1400" kern="1200" dirty="0" smtClean="0">
                          <a:solidFill>
                            <a:schemeClr val="dk1"/>
                          </a:solidFill>
                          <a:effectLst/>
                          <a:latin typeface="+mn-lt"/>
                          <a:ea typeface="+mn-ea"/>
                          <a:cs typeface="+mn-cs"/>
                        </a:rPr>
                        <a:t> </a:t>
                      </a:r>
                      <a:endParaRPr lang="en-US" sz="1400" dirty="0" smtClean="0"/>
                    </a:p>
                    <a:p>
                      <a:r>
                        <a:rPr lang="en-US" sz="1400" kern="1200" dirty="0" smtClean="0">
                          <a:solidFill>
                            <a:schemeClr val="dk1"/>
                          </a:solidFill>
                          <a:effectLst/>
                          <a:latin typeface="+mn-lt"/>
                          <a:ea typeface="+mn-ea"/>
                          <a:cs typeface="+mn-cs"/>
                        </a:rPr>
                        <a:t>reforms) </a:t>
                      </a:r>
                      <a:endParaRPr lang="en-US" sz="1400" dirty="0"/>
                    </a:p>
                  </a:txBody>
                  <a:tcPr/>
                </a:tc>
                <a:tc>
                  <a:txBody>
                    <a:bodyPr/>
                    <a:lstStyle/>
                    <a:p>
                      <a:r>
                        <a:rPr lang="is-IS" sz="1400" kern="1200" dirty="0" smtClean="0">
                          <a:solidFill>
                            <a:schemeClr val="dk1"/>
                          </a:solidFill>
                          <a:effectLst/>
                          <a:latin typeface="+mn-lt"/>
                          <a:ea typeface="+mn-ea"/>
                          <a:cs typeface="+mn-cs"/>
                        </a:rPr>
                        <a:t>2011-2019 </a:t>
                      </a:r>
                      <a:endParaRPr lang="is-IS" sz="1400" dirty="0" smtClean="0"/>
                    </a:p>
                    <a:p>
                      <a:endParaRPr lang="en-US" sz="1400" dirty="0"/>
                    </a:p>
                  </a:txBody>
                  <a:tcPr/>
                </a:tc>
                <a:tc>
                  <a:txBody>
                    <a:bodyPr/>
                    <a:lstStyle/>
                    <a:p>
                      <a:r>
                        <a:rPr lang="en-US" sz="1400" kern="1200" dirty="0" smtClean="0">
                          <a:solidFill>
                            <a:schemeClr val="dk1"/>
                          </a:solidFill>
                          <a:effectLst/>
                          <a:latin typeface="+mn-lt"/>
                          <a:ea typeface="+mn-ea"/>
                          <a:cs typeface="+mn-cs"/>
                        </a:rPr>
                        <a:t>Nation-wide </a:t>
                      </a:r>
                      <a:endParaRPr lang="en-US" sz="1400" dirty="0" smtClean="0"/>
                    </a:p>
                    <a:p>
                      <a:endParaRPr lang="en-US" sz="1400" dirty="0"/>
                    </a:p>
                  </a:txBody>
                  <a:tcPr/>
                </a:tc>
                <a:tc>
                  <a:txBody>
                    <a:bodyPr/>
                    <a:lstStyle/>
                    <a:p>
                      <a:r>
                        <a:rPr lang="en-US" sz="1400" kern="1200" dirty="0" smtClean="0">
                          <a:solidFill>
                            <a:schemeClr val="dk1"/>
                          </a:solidFill>
                          <a:effectLst/>
                          <a:latin typeface="+mn-lt"/>
                          <a:ea typeface="+mn-ea"/>
                          <a:cs typeface="+mn-cs"/>
                        </a:rPr>
                        <a:t>Government entities at national, provincial/ </a:t>
                      </a:r>
                      <a:endParaRPr lang="en-US" sz="1400" dirty="0" smtClean="0"/>
                    </a:p>
                    <a:p>
                      <a:r>
                        <a:rPr lang="en-US" sz="1400" kern="1200" dirty="0" smtClean="0">
                          <a:solidFill>
                            <a:schemeClr val="dk1"/>
                          </a:solidFill>
                          <a:effectLst/>
                          <a:latin typeface="+mn-lt"/>
                          <a:ea typeface="+mn-ea"/>
                          <a:cs typeface="+mn-cs"/>
                        </a:rPr>
                        <a:t>regional and district levels, private sector, academia, media and local civil, society organizations in </a:t>
                      </a:r>
                      <a:r>
                        <a:rPr lang="en-US" sz="1400" kern="1200" dirty="0" err="1" smtClean="0">
                          <a:solidFill>
                            <a:schemeClr val="dk1"/>
                          </a:solidFill>
                          <a:effectLst/>
                          <a:latin typeface="+mn-lt"/>
                          <a:ea typeface="+mn-ea"/>
                          <a:cs typeface="+mn-cs"/>
                        </a:rPr>
                        <a:t>programme</a:t>
                      </a:r>
                      <a:r>
                        <a:rPr lang="en-US" sz="1400" kern="1200" dirty="0" smtClean="0">
                          <a:solidFill>
                            <a:schemeClr val="dk1"/>
                          </a:solidFill>
                          <a:effectLst/>
                          <a:latin typeface="+mn-lt"/>
                          <a:ea typeface="+mn-ea"/>
                          <a:cs typeface="+mn-cs"/>
                        </a:rPr>
                        <a:t> implementation, and strategic partnership with the World Bank </a:t>
                      </a:r>
                      <a:endParaRPr lang="en-US" sz="1400" dirty="0" smtClean="0"/>
                    </a:p>
                  </a:txBody>
                  <a:tcPr/>
                </a:tc>
              </a:tr>
              <a:tr h="8672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Government of the Netherlands* </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Education (50%) </a:t>
                      </a:r>
                      <a:endParaRPr lang="en-US" sz="1400" dirty="0" smtClean="0"/>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Funded till 2015 </a:t>
                      </a:r>
                      <a:endParaRPr lang="en-US" sz="1400" dirty="0" smtClean="0"/>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err="1" smtClean="0">
                          <a:solidFill>
                            <a:schemeClr val="dk1"/>
                          </a:solidFill>
                          <a:effectLst/>
                          <a:latin typeface="+mn-lt"/>
                          <a:ea typeface="+mn-ea"/>
                          <a:cs typeface="+mn-cs"/>
                        </a:rPr>
                        <a:t>Malakand</a:t>
                      </a:r>
                      <a:r>
                        <a:rPr lang="en-US" sz="1400" kern="1200" dirty="0" smtClean="0">
                          <a:solidFill>
                            <a:schemeClr val="dk1"/>
                          </a:solidFill>
                          <a:effectLst/>
                          <a:latin typeface="+mn-lt"/>
                          <a:ea typeface="+mn-ea"/>
                          <a:cs typeface="+mn-cs"/>
                        </a:rPr>
                        <a:t> Division of KP </a:t>
                      </a:r>
                      <a:endParaRPr lang="en-US" sz="1400" dirty="0" smtClean="0"/>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UNICEF, Save the Children, World Vision and GIZ; provincial and district education government officials </a:t>
                      </a:r>
                      <a:endParaRPr lang="en-US" sz="1400" dirty="0" smtClean="0"/>
                    </a:p>
                  </a:txBody>
                  <a:tcPr/>
                </a:tc>
              </a:tr>
            </a:tbl>
          </a:graphicData>
        </a:graphic>
      </p:graphicFrame>
    </p:spTree>
    <p:custDataLst>
      <p:tags r:id="rId1"/>
    </p:custDataLst>
    <p:extLst>
      <p:ext uri="{BB962C8B-B14F-4D97-AF65-F5344CB8AC3E}">
        <p14:creationId xmlns:p14="http://schemas.microsoft.com/office/powerpoint/2010/main" val="1604344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custDataLst>
              <p:tags r:id="rId2"/>
            </p:custDataLst>
          </p:nvPr>
        </p:nvSpPr>
        <p:spPr>
          <a:xfrm>
            <a:off x="838200" y="0"/>
            <a:ext cx="7921752" cy="457200"/>
          </a:xfrm>
        </p:spPr>
        <p:txBody>
          <a:bodyPr>
            <a:noAutofit/>
          </a:bodyPr>
          <a:lstStyle/>
          <a:p>
            <a:pPr algn="r">
              <a:defRPr/>
            </a:pPr>
            <a:r>
              <a:rPr lang="en-US" sz="2800" b="1" dirty="0" smtClean="0"/>
              <a:t>Continued</a:t>
            </a:r>
            <a:r>
              <a:rPr lang="is-IS" sz="2800" b="1" dirty="0" smtClean="0"/>
              <a:t>…...</a:t>
            </a:r>
            <a:endParaRPr lang="en-US" sz="2800" b="1" dirty="0" smtClean="0"/>
          </a:p>
        </p:txBody>
      </p:sp>
      <p:graphicFrame>
        <p:nvGraphicFramePr>
          <p:cNvPr id="7" name="Table 6"/>
          <p:cNvGraphicFramePr>
            <a:graphicFrameLocks noGrp="1"/>
          </p:cNvGraphicFramePr>
          <p:nvPr>
            <p:extLst>
              <p:ext uri="{D42A27DB-BD31-4B8C-83A1-F6EECF244321}">
                <p14:modId xmlns:p14="http://schemas.microsoft.com/office/powerpoint/2010/main" val="4045792956"/>
              </p:ext>
            </p:extLst>
          </p:nvPr>
        </p:nvGraphicFramePr>
        <p:xfrm>
          <a:off x="762000" y="685800"/>
          <a:ext cx="8229600" cy="5598297"/>
        </p:xfrm>
        <a:graphic>
          <a:graphicData uri="http://schemas.openxmlformats.org/drawingml/2006/table">
            <a:tbl>
              <a:tblPr firstRow="1" bandRow="1">
                <a:tableStyleId>{5C22544A-7EE6-4342-B048-85BDC9FD1C3A}</a:tableStyleId>
              </a:tblPr>
              <a:tblGrid>
                <a:gridCol w="1371600"/>
                <a:gridCol w="1828800"/>
                <a:gridCol w="914400"/>
                <a:gridCol w="1371600"/>
                <a:gridCol w="2743200"/>
              </a:tblGrid>
              <a:tr h="343243">
                <a:tc>
                  <a:txBody>
                    <a:bodyPr/>
                    <a:lstStyle/>
                    <a:p>
                      <a:r>
                        <a:rPr lang="en-US" sz="1400" dirty="0" smtClean="0">
                          <a:solidFill>
                            <a:srgbClr val="FFFF00"/>
                          </a:solidFill>
                        </a:rPr>
                        <a:t>Agency</a:t>
                      </a:r>
                      <a:endParaRPr lang="en-US" sz="1400" dirty="0">
                        <a:solidFill>
                          <a:srgbClr val="FFFF00"/>
                        </a:solidFill>
                      </a:endParaRPr>
                    </a:p>
                  </a:txBody>
                  <a:tcPr/>
                </a:tc>
                <a:tc>
                  <a:txBody>
                    <a:bodyPr/>
                    <a:lstStyle/>
                    <a:p>
                      <a:r>
                        <a:rPr lang="en-US" sz="1400" dirty="0" smtClean="0">
                          <a:solidFill>
                            <a:srgbClr val="FFFF00"/>
                          </a:solidFill>
                        </a:rPr>
                        <a:t>Area of funding</a:t>
                      </a:r>
                      <a:endParaRPr lang="en-US" sz="1400" dirty="0">
                        <a:solidFill>
                          <a:srgbClr val="FFFF00"/>
                        </a:solidFill>
                      </a:endParaRPr>
                    </a:p>
                  </a:txBody>
                  <a:tcPr/>
                </a:tc>
                <a:tc>
                  <a:txBody>
                    <a:bodyPr/>
                    <a:lstStyle/>
                    <a:p>
                      <a:r>
                        <a:rPr lang="en-US" sz="1400" dirty="0" smtClean="0">
                          <a:solidFill>
                            <a:srgbClr val="FFFF00"/>
                          </a:solidFill>
                        </a:rPr>
                        <a:t>Duration</a:t>
                      </a:r>
                      <a:endParaRPr lang="en-US" sz="1400" dirty="0">
                        <a:solidFill>
                          <a:srgbClr val="FFFF00"/>
                        </a:solidFill>
                      </a:endParaRPr>
                    </a:p>
                  </a:txBody>
                  <a:tcPr/>
                </a:tc>
                <a:tc>
                  <a:txBody>
                    <a:bodyPr/>
                    <a:lstStyle/>
                    <a:p>
                      <a:r>
                        <a:rPr lang="en-US" sz="1400" dirty="0" smtClean="0">
                          <a:solidFill>
                            <a:srgbClr val="FFFF00"/>
                          </a:solidFill>
                        </a:rPr>
                        <a:t>Focus</a:t>
                      </a:r>
                      <a:endParaRPr lang="en-US" sz="1400" dirty="0">
                        <a:solidFill>
                          <a:srgbClr val="FFFF00"/>
                        </a:solidFill>
                      </a:endParaRPr>
                    </a:p>
                  </a:txBody>
                  <a:tcPr/>
                </a:tc>
                <a:tc>
                  <a:txBody>
                    <a:bodyPr/>
                    <a:lstStyle/>
                    <a:p>
                      <a:r>
                        <a:rPr lang="en-US" sz="1400" dirty="0" smtClean="0">
                          <a:solidFill>
                            <a:srgbClr val="FFFF00"/>
                          </a:solidFill>
                        </a:rPr>
                        <a:t>Partners</a:t>
                      </a:r>
                      <a:endParaRPr lang="en-US" sz="1400" dirty="0">
                        <a:solidFill>
                          <a:srgbClr val="FFFF00"/>
                        </a:solidFill>
                      </a:endParaRPr>
                    </a:p>
                  </a:txBody>
                  <a:tcPr/>
                </a:tc>
              </a:tr>
              <a:tr h="1942757">
                <a:tc>
                  <a:txBody>
                    <a:bodyPr/>
                    <a:lstStyle/>
                    <a:p>
                      <a:r>
                        <a:rPr lang="en-US" sz="1400" kern="1200" dirty="0" smtClean="0">
                          <a:solidFill>
                            <a:schemeClr val="dk1"/>
                          </a:solidFill>
                          <a:effectLst/>
                          <a:latin typeface="+mn-lt"/>
                          <a:ea typeface="+mn-ea"/>
                          <a:cs typeface="+mn-cs"/>
                        </a:rPr>
                        <a:t>US Agency for International Development (USAID) </a:t>
                      </a:r>
                      <a:endParaRPr lang="en-US" sz="1400" dirty="0"/>
                    </a:p>
                  </a:txBody>
                  <a:tcPr/>
                </a:tc>
                <a:tc>
                  <a:txBody>
                    <a:bodyPr/>
                    <a:lstStyle/>
                    <a:p>
                      <a:r>
                        <a:rPr lang="en-US" sz="1400" kern="1200" dirty="0" smtClean="0">
                          <a:solidFill>
                            <a:schemeClr val="dk1"/>
                          </a:solidFill>
                          <a:effectLst/>
                          <a:latin typeface="+mn-lt"/>
                          <a:ea typeface="+mn-ea"/>
                          <a:cs typeface="+mn-cs"/>
                        </a:rPr>
                        <a:t>Education (8%) and health (6%) </a:t>
                      </a:r>
                      <a:endParaRPr lang="en-US" sz="1400" dirty="0"/>
                    </a:p>
                  </a:txBody>
                  <a:tcPr/>
                </a:tc>
                <a:tc>
                  <a:txBody>
                    <a:bodyPr/>
                    <a:lstStyle/>
                    <a:p>
                      <a:r>
                        <a:rPr lang="en-US" sz="1400" kern="1200" dirty="0" smtClean="0">
                          <a:solidFill>
                            <a:schemeClr val="dk1"/>
                          </a:solidFill>
                          <a:effectLst/>
                          <a:latin typeface="+mn-lt"/>
                          <a:ea typeface="+mn-ea"/>
                          <a:cs typeface="+mn-cs"/>
                        </a:rPr>
                        <a:t>Funding till 2019 </a:t>
                      </a:r>
                      <a:endParaRPr lang="en-US" sz="1400" dirty="0"/>
                    </a:p>
                  </a:txBody>
                  <a:tcPr/>
                </a:tc>
                <a:tc>
                  <a:txBody>
                    <a:bodyPr/>
                    <a:lstStyle/>
                    <a:p>
                      <a:r>
                        <a:rPr lang="en-US" sz="1400" kern="1200" dirty="0" smtClean="0">
                          <a:solidFill>
                            <a:schemeClr val="dk1"/>
                          </a:solidFill>
                          <a:effectLst/>
                          <a:latin typeface="+mn-lt"/>
                          <a:ea typeface="+mn-ea"/>
                          <a:cs typeface="+mn-cs"/>
                        </a:rPr>
                        <a:t>Countrywide, especially underrepresented geographical areas, like </a:t>
                      </a:r>
                      <a:r>
                        <a:rPr lang="en-US" sz="1400" kern="1200" dirty="0" err="1" smtClean="0">
                          <a:solidFill>
                            <a:schemeClr val="dk1"/>
                          </a:solidFill>
                          <a:effectLst/>
                          <a:latin typeface="+mn-lt"/>
                          <a:ea typeface="+mn-ea"/>
                          <a:cs typeface="+mn-cs"/>
                        </a:rPr>
                        <a:t>Balochistan</a:t>
                      </a:r>
                      <a:r>
                        <a:rPr lang="en-US" sz="1400" kern="1200" dirty="0" smtClean="0">
                          <a:solidFill>
                            <a:schemeClr val="dk1"/>
                          </a:solidFill>
                          <a:effectLst/>
                          <a:latin typeface="+mn-lt"/>
                          <a:ea typeface="+mn-ea"/>
                          <a:cs typeface="+mn-cs"/>
                        </a:rPr>
                        <a:t>, Northern Areas, GB and AJK </a:t>
                      </a:r>
                      <a:endParaRPr lang="en-US" sz="1400" dirty="0"/>
                    </a:p>
                  </a:txBody>
                  <a:tcPr/>
                </a:tc>
                <a:tc>
                  <a:txBody>
                    <a:bodyPr/>
                    <a:lstStyle/>
                    <a:p>
                      <a:r>
                        <a:rPr lang="en-US" sz="1400" kern="1200" dirty="0" smtClean="0">
                          <a:solidFill>
                            <a:schemeClr val="dk1"/>
                          </a:solidFill>
                          <a:effectLst/>
                          <a:latin typeface="+mn-lt"/>
                          <a:ea typeface="+mn-ea"/>
                          <a:cs typeface="+mn-cs"/>
                        </a:rPr>
                        <a:t>Government organizations, NGOs, private sector (55 implementers) </a:t>
                      </a:r>
                      <a:endParaRPr lang="en-US" sz="1400" dirty="0">
                        <a:effectLst/>
                      </a:endParaRPr>
                    </a:p>
                  </a:txBody>
                  <a:tcPr/>
                </a:tc>
              </a:tr>
              <a:tr h="943919">
                <a:tc>
                  <a:txBody>
                    <a:bodyPr/>
                    <a:lstStyle/>
                    <a:p>
                      <a:r>
                        <a:rPr lang="en-US" sz="1400" kern="1200" dirty="0" smtClean="0">
                          <a:solidFill>
                            <a:schemeClr val="dk1"/>
                          </a:solidFill>
                          <a:effectLst/>
                          <a:latin typeface="+mn-lt"/>
                          <a:ea typeface="+mn-ea"/>
                          <a:cs typeface="+mn-cs"/>
                        </a:rPr>
                        <a:t>Asian Development Bank </a:t>
                      </a:r>
                      <a:endParaRPr lang="en-US" sz="1400" dirty="0"/>
                    </a:p>
                  </a:txBody>
                  <a:tcPr/>
                </a:tc>
                <a:tc>
                  <a:txBody>
                    <a:bodyPr/>
                    <a:lstStyle/>
                    <a:p>
                      <a:r>
                        <a:rPr lang="en-US" sz="1400" kern="1200" dirty="0" smtClean="0">
                          <a:solidFill>
                            <a:schemeClr val="dk1"/>
                          </a:solidFill>
                          <a:effectLst/>
                          <a:latin typeface="+mn-lt"/>
                          <a:ea typeface="+mn-ea"/>
                          <a:cs typeface="+mn-cs"/>
                        </a:rPr>
                        <a:t>Education (2%) and health (3%) </a:t>
                      </a:r>
                      <a:endParaRPr lang="en-US" sz="1400" dirty="0"/>
                    </a:p>
                  </a:txBody>
                  <a:tcPr/>
                </a:tc>
                <a:tc>
                  <a:txBody>
                    <a:bodyPr/>
                    <a:lstStyle/>
                    <a:p>
                      <a:r>
                        <a:rPr lang="is-IS" sz="1400" kern="1200" dirty="0" smtClean="0">
                          <a:solidFill>
                            <a:schemeClr val="dk1"/>
                          </a:solidFill>
                          <a:effectLst/>
                          <a:latin typeface="+mn-lt"/>
                          <a:ea typeface="+mn-ea"/>
                          <a:cs typeface="+mn-cs"/>
                        </a:rPr>
                        <a:t>2013 -2019 </a:t>
                      </a:r>
                      <a:endParaRPr lang="is-IS" sz="1400" dirty="0" smtClean="0"/>
                    </a:p>
                    <a:p>
                      <a:endParaRPr lang="en-US" sz="1400" dirty="0"/>
                    </a:p>
                  </a:txBody>
                  <a:tcPr/>
                </a:tc>
                <a:tc>
                  <a:txBody>
                    <a:bodyPr/>
                    <a:lstStyle/>
                    <a:p>
                      <a:r>
                        <a:rPr lang="en-US" sz="1400" kern="1200" dirty="0" smtClean="0">
                          <a:solidFill>
                            <a:schemeClr val="dk1"/>
                          </a:solidFill>
                          <a:effectLst/>
                          <a:latin typeface="+mn-lt"/>
                          <a:ea typeface="+mn-ea"/>
                          <a:cs typeface="+mn-cs"/>
                        </a:rPr>
                        <a:t>Nation-wide </a:t>
                      </a:r>
                      <a:endParaRPr lang="en-US" sz="1400" dirty="0" smtClean="0"/>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Government, State Bank of Pakistan, </a:t>
                      </a:r>
                      <a:r>
                        <a:rPr lang="en-US" sz="1400" kern="1200" dirty="0" err="1" smtClean="0">
                          <a:solidFill>
                            <a:schemeClr val="dk1"/>
                          </a:solidFill>
                          <a:effectLst/>
                          <a:latin typeface="+mn-lt"/>
                          <a:ea typeface="+mn-ea"/>
                          <a:cs typeface="+mn-cs"/>
                        </a:rPr>
                        <a:t>Khushali</a:t>
                      </a:r>
                      <a:r>
                        <a:rPr lang="en-US" sz="1400" kern="1200" dirty="0" smtClean="0">
                          <a:solidFill>
                            <a:schemeClr val="dk1"/>
                          </a:solidFill>
                          <a:effectLst/>
                          <a:latin typeface="+mn-lt"/>
                          <a:ea typeface="+mn-ea"/>
                          <a:cs typeface="+mn-cs"/>
                        </a:rPr>
                        <a:t> Bank of KP, and NGOs involved in micro financing </a:t>
                      </a:r>
                      <a:endParaRPr lang="en-US" sz="1400" dirty="0" smtClean="0">
                        <a:effectLst/>
                      </a:endParaRPr>
                    </a:p>
                  </a:txBody>
                  <a:tcPr/>
                </a:tc>
              </a:tr>
              <a:tr h="1064054">
                <a:tc>
                  <a:txBody>
                    <a:bodyPr/>
                    <a:lstStyle/>
                    <a:p>
                      <a:r>
                        <a:rPr lang="en-US" sz="1400" kern="1200" dirty="0" smtClean="0">
                          <a:solidFill>
                            <a:schemeClr val="dk1"/>
                          </a:solidFill>
                          <a:effectLst/>
                          <a:latin typeface="+mn-lt"/>
                          <a:ea typeface="+mn-ea"/>
                          <a:cs typeface="+mn-cs"/>
                        </a:rPr>
                        <a:t>Japan International Cooperation Agency (JICA) </a:t>
                      </a:r>
                      <a:endParaRPr lang="en-US" sz="1400" dirty="0"/>
                    </a:p>
                  </a:txBody>
                  <a:tcPr/>
                </a:tc>
                <a:tc>
                  <a:txBody>
                    <a:bodyPr/>
                    <a:lstStyle/>
                    <a:p>
                      <a:r>
                        <a:rPr lang="en-US" sz="1400" kern="1200" dirty="0" smtClean="0">
                          <a:solidFill>
                            <a:schemeClr val="dk1"/>
                          </a:solidFill>
                          <a:effectLst/>
                          <a:latin typeface="+mn-lt"/>
                          <a:ea typeface="+mn-ea"/>
                          <a:cs typeface="+mn-cs"/>
                        </a:rPr>
                        <a:t>Capacity development of technical and vocational institutes, non-formal education </a:t>
                      </a:r>
                      <a:endParaRPr lang="en-US" sz="1400" dirty="0"/>
                    </a:p>
                  </a:txBody>
                  <a:tcPr/>
                </a:tc>
                <a:tc>
                  <a:txBody>
                    <a:bodyPr/>
                    <a:lstStyle/>
                    <a:p>
                      <a:r>
                        <a:rPr lang="en-US" sz="1400" kern="1200" dirty="0" smtClean="0">
                          <a:solidFill>
                            <a:schemeClr val="dk1"/>
                          </a:solidFill>
                          <a:effectLst/>
                          <a:latin typeface="+mn-lt"/>
                          <a:ea typeface="+mn-ea"/>
                          <a:cs typeface="+mn-cs"/>
                        </a:rPr>
                        <a:t>Funded till 2014 </a:t>
                      </a:r>
                      <a:endParaRPr lang="en-US" sz="1400" dirty="0" smtClean="0"/>
                    </a:p>
                    <a:p>
                      <a:endParaRPr lang="en-US" sz="1400" dirty="0"/>
                    </a:p>
                  </a:txBody>
                  <a:tcPr/>
                </a:tc>
                <a:tc>
                  <a:txBody>
                    <a:bodyPr/>
                    <a:lstStyle/>
                    <a:p>
                      <a:r>
                        <a:rPr lang="en-US" sz="1400" kern="1200" dirty="0" smtClean="0">
                          <a:solidFill>
                            <a:schemeClr val="dk1"/>
                          </a:solidFill>
                          <a:effectLst/>
                          <a:latin typeface="+mn-lt"/>
                          <a:ea typeface="+mn-ea"/>
                          <a:cs typeface="+mn-cs"/>
                        </a:rPr>
                        <a:t>KP and Punjab </a:t>
                      </a:r>
                      <a:endParaRPr lang="en-US" sz="1400" dirty="0" smtClean="0"/>
                    </a:p>
                    <a:p>
                      <a:endParaRPr lang="en-US" sz="1400" dirty="0"/>
                    </a:p>
                  </a:txBody>
                  <a:tcPr/>
                </a:tc>
                <a:tc>
                  <a:txBody>
                    <a:bodyPr/>
                    <a:lstStyle/>
                    <a:p>
                      <a:r>
                        <a:rPr lang="en-US" sz="1400" kern="1200" dirty="0" smtClean="0">
                          <a:solidFill>
                            <a:schemeClr val="dk1"/>
                          </a:solidFill>
                          <a:effectLst/>
                          <a:latin typeface="+mn-lt"/>
                          <a:ea typeface="+mn-ea"/>
                          <a:cs typeface="+mn-cs"/>
                        </a:rPr>
                        <a:t>Provincial education departments </a:t>
                      </a:r>
                      <a:endParaRPr lang="en-US" sz="1400" dirty="0"/>
                    </a:p>
                  </a:txBody>
                  <a:tcPr/>
                </a:tc>
              </a:tr>
              <a:tr h="1304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The World Bank </a:t>
                      </a:r>
                      <a:endParaRPr lang="en-US" sz="1400" dirty="0" smtClean="0"/>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Education and skill development </a:t>
                      </a:r>
                      <a:endParaRPr lang="en-US" sz="1400" dirty="0" smtClean="0"/>
                    </a:p>
                    <a:p>
                      <a:endParaRPr lang="en-US" sz="1400" dirty="0"/>
                    </a:p>
                  </a:txBody>
                  <a:tcPr/>
                </a:tc>
                <a:tc>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Countrywide, including FATA </a:t>
                      </a:r>
                      <a:endParaRPr lang="en-US" sz="1400" dirty="0" smtClean="0"/>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Federal ministries, autonomous bodies, provincial/regional departments throughout the country, local civil society organizations, private sector </a:t>
                      </a:r>
                      <a:endParaRPr lang="en-US" sz="1400" dirty="0" smtClean="0"/>
                    </a:p>
                  </a:txBody>
                  <a:tcPr/>
                </a:tc>
              </a:tr>
            </a:tbl>
          </a:graphicData>
        </a:graphic>
      </p:graphicFrame>
    </p:spTree>
    <p:custDataLst>
      <p:tags r:id="rId1"/>
    </p:custDataLst>
    <p:extLst>
      <p:ext uri="{BB962C8B-B14F-4D97-AF65-F5344CB8AC3E}">
        <p14:creationId xmlns:p14="http://schemas.microsoft.com/office/powerpoint/2010/main" val="20774284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152400"/>
            <a:ext cx="8077200" cy="644768"/>
          </a:xfrm>
        </p:spPr>
        <p:txBody>
          <a:bodyPr>
            <a:noAutofit/>
          </a:bodyPr>
          <a:lstStyle/>
          <a:p>
            <a:pPr algn="ctr"/>
            <a:r>
              <a:rPr lang="en-US" b="1" u="sng" dirty="0" smtClean="0"/>
              <a:t>Some Facts</a:t>
            </a:r>
            <a:endParaRPr lang="en-US" b="1" u="sng" dirty="0"/>
          </a:p>
        </p:txBody>
      </p:sp>
      <p:sp>
        <p:nvSpPr>
          <p:cNvPr id="5" name="Content Placeholder 4"/>
          <p:cNvSpPr>
            <a:spLocks noGrp="1"/>
          </p:cNvSpPr>
          <p:nvPr>
            <p:ph idx="1"/>
            <p:custDataLst>
              <p:tags r:id="rId3"/>
            </p:custDataLst>
          </p:nvPr>
        </p:nvSpPr>
        <p:spPr>
          <a:xfrm>
            <a:off x="762000" y="990600"/>
            <a:ext cx="8077200" cy="5791201"/>
          </a:xfrm>
        </p:spPr>
        <p:txBody>
          <a:bodyPr>
            <a:normAutofit fontScale="92500"/>
          </a:bodyPr>
          <a:lstStyle/>
          <a:p>
            <a:r>
              <a:rPr lang="en-US" dirty="0" smtClean="0"/>
              <a:t>39.2 million population of Pakistan is youth (aged 15-24 years) </a:t>
            </a:r>
          </a:p>
          <a:p>
            <a:r>
              <a:rPr lang="en-US" dirty="0" smtClean="0"/>
              <a:t>20.4 million are male youth</a:t>
            </a:r>
          </a:p>
          <a:p>
            <a:r>
              <a:rPr lang="en-US" dirty="0" smtClean="0"/>
              <a:t>18.8 million are female youth</a:t>
            </a:r>
          </a:p>
          <a:p>
            <a:r>
              <a:rPr lang="en-US" dirty="0" smtClean="0"/>
              <a:t>Pakistan is ranked 22</a:t>
            </a:r>
            <a:r>
              <a:rPr lang="en-US" baseline="30000" dirty="0" smtClean="0"/>
              <a:t>nd</a:t>
            </a:r>
            <a:r>
              <a:rPr lang="en-US" dirty="0" smtClean="0"/>
              <a:t> in Commonwealth Youth Development Index (YDI) out of 54 countries</a:t>
            </a:r>
          </a:p>
          <a:p>
            <a:r>
              <a:rPr lang="en-US" dirty="0" smtClean="0"/>
              <a:t>YDI is based on 5 key indicators</a:t>
            </a:r>
            <a:r>
              <a:rPr lang="en-US" dirty="0"/>
              <a:t>:</a:t>
            </a:r>
            <a:r>
              <a:rPr lang="en-US" dirty="0" smtClean="0"/>
              <a:t> </a:t>
            </a:r>
          </a:p>
          <a:p>
            <a:pPr lvl="3"/>
            <a:r>
              <a:rPr lang="en-US" dirty="0" smtClean="0"/>
              <a:t>Education </a:t>
            </a:r>
          </a:p>
          <a:p>
            <a:pPr lvl="3"/>
            <a:r>
              <a:rPr lang="en-US" dirty="0" smtClean="0"/>
              <a:t>Health &amp; Well being</a:t>
            </a:r>
          </a:p>
          <a:p>
            <a:pPr lvl="3"/>
            <a:r>
              <a:rPr lang="en-US" dirty="0" smtClean="0"/>
              <a:t>Employment</a:t>
            </a:r>
          </a:p>
          <a:p>
            <a:pPr lvl="3"/>
            <a:r>
              <a:rPr lang="en-US" dirty="0" smtClean="0"/>
              <a:t>Civic participation</a:t>
            </a:r>
          </a:p>
          <a:p>
            <a:pPr lvl="3"/>
            <a:r>
              <a:rPr lang="en-US" dirty="0" smtClean="0"/>
              <a:t>Political participation</a:t>
            </a:r>
          </a:p>
          <a:p>
            <a:pPr lvl="3"/>
            <a:endParaRPr lang="en-US" dirty="0" smtClean="0"/>
          </a:p>
          <a:p>
            <a:endParaRPr lang="en-US" dirty="0" smtClean="0"/>
          </a:p>
        </p:txBody>
      </p:sp>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381000"/>
            <a:ext cx="8686800" cy="990600"/>
          </a:xfrm>
          <a:prstGeom prst="rect">
            <a:avLst/>
          </a:prstGeom>
          <a:noFill/>
        </p:spPr>
        <p:txBody>
          <a:bodyPr wrap="square" rtlCol="0">
            <a:noAutofit/>
          </a:bodyPr>
          <a:lstStyle/>
          <a:p>
            <a:r>
              <a:rPr lang="en-US" sz="5400" b="1" dirty="0" smtClean="0"/>
              <a:t>Youth in Pakistan: Key Issues </a:t>
            </a:r>
            <a:endParaRPr lang="en-US" sz="5400" b="1"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274109" y="20861"/>
            <a:ext cx="2895600" cy="6861081"/>
          </a:xfrm>
          <a:prstGeom prst="rect">
            <a:avLst/>
          </a:prstGeom>
        </p:spPr>
      </p:pic>
      <p:pic>
        <p:nvPicPr>
          <p:cNvPr id="2" name="Picture 1"/>
          <p:cNvPicPr>
            <a:picLocks noChangeAspect="1"/>
          </p:cNvPicPr>
          <p:nvPr/>
        </p:nvPicPr>
        <p:blipFill>
          <a:blip r:embed="rId4"/>
          <a:stretch>
            <a:fillRect/>
          </a:stretch>
        </p:blipFill>
        <p:spPr>
          <a:xfrm>
            <a:off x="3581400" y="2209800"/>
            <a:ext cx="3708400" cy="3708400"/>
          </a:xfrm>
          <a:prstGeom prst="rect">
            <a:avLst/>
          </a:prstGeom>
        </p:spPr>
      </p:pic>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45606807"/>
              </p:ext>
            </p:extLst>
          </p:nvPr>
        </p:nvGraphicFramePr>
        <p:xfrm>
          <a:off x="1371600" y="1295400"/>
          <a:ext cx="7162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38200" y="152400"/>
            <a:ext cx="8077200" cy="841248"/>
          </a:xfrm>
        </p:spPr>
        <p:txBody>
          <a:bodyPr>
            <a:normAutofit fontScale="90000"/>
          </a:bodyPr>
          <a:lstStyle/>
          <a:p>
            <a:pPr algn="ctr"/>
            <a:r>
              <a:rPr lang="en-US" sz="5400" b="1" dirty="0" smtClean="0"/>
              <a:t>Key Issues</a:t>
            </a:r>
            <a:endParaRPr lang="en-US" sz="54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7" dur="500"/>
                                        <p:tgtEl>
                                          <p:spTgt spid="3">
                                            <p:graphicEl>
                                              <a:dgm id="{F5034101-5B7D-4FE7-B47A-5A48CF39606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32" dur="500"/>
                                        <p:tgtEl>
                                          <p:spTgt spid="3">
                                            <p:graphicEl>
                                              <a:dgm id="{C7C3E6FD-D83F-4BDA-907E-B5EE041DA93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graphicEl>
                                              <a:dgm id="{E551C6A6-54D2-2C48-B4B6-E8149F600A41}"/>
                                            </p:graphicEl>
                                          </p:spTgt>
                                        </p:tgtEl>
                                        <p:attrNameLst>
                                          <p:attrName>style.visibility</p:attrName>
                                        </p:attrNameLst>
                                      </p:cBhvr>
                                      <p:to>
                                        <p:strVal val="visible"/>
                                      </p:to>
                                    </p:set>
                                    <p:animEffect transition="in" filter="wipe(left)">
                                      <p:cBhvr>
                                        <p:cTn id="37" dur="500"/>
                                        <p:tgtEl>
                                          <p:spTgt spid="3">
                                            <p:graphicEl>
                                              <a:dgm id="{E551C6A6-54D2-2C48-B4B6-E8149F600A41}"/>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graphicEl>
                                              <a:dgm id="{6A6FD6E0-A955-1340-9640-333D6A7C3999}"/>
                                            </p:graphicEl>
                                          </p:spTgt>
                                        </p:tgtEl>
                                        <p:attrNameLst>
                                          <p:attrName>style.visibility</p:attrName>
                                        </p:attrNameLst>
                                      </p:cBhvr>
                                      <p:to>
                                        <p:strVal val="visible"/>
                                      </p:to>
                                    </p:set>
                                    <p:animEffect transition="in" filter="wipe(left)">
                                      <p:cBhvr>
                                        <p:cTn id="42" dur="500"/>
                                        <p:tgtEl>
                                          <p:spTgt spid="3">
                                            <p:graphicEl>
                                              <a:dgm id="{6A6FD6E0-A955-1340-9640-333D6A7C399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graphicEl>
                                              <a:dgm id="{4E5BAA9C-0BC4-4141-BDF2-450799BAC723}"/>
                                            </p:graphicEl>
                                          </p:spTgt>
                                        </p:tgtEl>
                                        <p:attrNameLst>
                                          <p:attrName>style.visibility</p:attrName>
                                        </p:attrNameLst>
                                      </p:cBhvr>
                                      <p:to>
                                        <p:strVal val="visible"/>
                                      </p:to>
                                    </p:set>
                                    <p:animEffect transition="in" filter="wipe(left)">
                                      <p:cBhvr>
                                        <p:cTn id="47" dur="500"/>
                                        <p:tgtEl>
                                          <p:spTgt spid="3">
                                            <p:graphicEl>
                                              <a:dgm id="{4E5BAA9C-0BC4-4141-BDF2-450799BAC723}"/>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graphicEl>
                                              <a:dgm id="{F1F462B2-7608-5447-8712-FEC086EE5455}"/>
                                            </p:graphicEl>
                                          </p:spTgt>
                                        </p:tgtEl>
                                        <p:attrNameLst>
                                          <p:attrName>style.visibility</p:attrName>
                                        </p:attrNameLst>
                                      </p:cBhvr>
                                      <p:to>
                                        <p:strVal val="visible"/>
                                      </p:to>
                                    </p:set>
                                    <p:animEffect transition="in" filter="wipe(left)">
                                      <p:cBhvr>
                                        <p:cTn id="52" dur="500"/>
                                        <p:tgtEl>
                                          <p:spTgt spid="3">
                                            <p:graphicEl>
                                              <a:dgm id="{F1F462B2-7608-5447-8712-FEC086EE545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8077200" cy="1143000"/>
          </a:xfrm>
        </p:spPr>
        <p:txBody>
          <a:bodyPr>
            <a:normAutofit fontScale="90000"/>
          </a:bodyPr>
          <a:lstStyle/>
          <a:p>
            <a:r>
              <a:rPr lang="en-US" b="1" dirty="0" smtClean="0"/>
              <a:t>Youth in public policies &amp; strategies</a:t>
            </a:r>
            <a:endParaRPr lang="en-US" b="1" dirty="0"/>
          </a:p>
        </p:txBody>
      </p:sp>
      <p:sp>
        <p:nvSpPr>
          <p:cNvPr id="3" name="Content Placeholder 2"/>
          <p:cNvSpPr>
            <a:spLocks noGrp="1"/>
          </p:cNvSpPr>
          <p:nvPr>
            <p:ph sz="half" idx="1"/>
            <p:custDataLst>
              <p:tags r:id="rId3"/>
            </p:custDataLst>
          </p:nvPr>
        </p:nvSpPr>
        <p:spPr>
          <a:xfrm>
            <a:off x="533400" y="1524000"/>
            <a:ext cx="5715000" cy="4525963"/>
          </a:xfrm>
        </p:spPr>
        <p:txBody>
          <a:bodyPr>
            <a:normAutofit/>
          </a:bodyPr>
          <a:lstStyle/>
          <a:p>
            <a:r>
              <a:rPr lang="en-US" dirty="0" smtClean="0"/>
              <a:t>Youth inclusion in Vision-2025 </a:t>
            </a:r>
          </a:p>
          <a:p>
            <a:r>
              <a:rPr lang="en-US" dirty="0" smtClean="0"/>
              <a:t>Youth policies</a:t>
            </a:r>
          </a:p>
          <a:p>
            <a:r>
              <a:rPr lang="en-US" dirty="0" smtClean="0"/>
              <a:t>Health strategies</a:t>
            </a:r>
          </a:p>
          <a:p>
            <a:r>
              <a:rPr lang="en-US" dirty="0" smtClean="0"/>
              <a:t>Economic development strategies</a:t>
            </a:r>
            <a:endParaRPr lang="en-US" dirty="0"/>
          </a:p>
        </p:txBody>
      </p:sp>
      <p:pic>
        <p:nvPicPr>
          <p:cNvPr id="5" name="Picture 4"/>
          <p:cNvPicPr>
            <a:picLocks noChangeAspect="1"/>
          </p:cNvPicPr>
          <p:nvPr/>
        </p:nvPicPr>
        <p:blipFill>
          <a:blip r:embed="rId6"/>
          <a:stretch>
            <a:fillRect/>
          </a:stretch>
        </p:blipFill>
        <p:spPr>
          <a:xfrm>
            <a:off x="2743200" y="3810000"/>
            <a:ext cx="3873500" cy="2476500"/>
          </a:xfrm>
          <a:prstGeom prst="rect">
            <a:avLst/>
          </a:prstGeom>
        </p:spPr>
      </p:pic>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4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4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40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048000"/>
            <a:ext cx="5410200" cy="1362075"/>
          </a:xfrm>
        </p:spPr>
        <p:txBody>
          <a:bodyPr>
            <a:normAutofit fontScale="90000"/>
          </a:bodyPr>
          <a:lstStyle/>
          <a:p>
            <a:r>
              <a:rPr lang="en-US" sz="5400" dirty="0" smtClean="0"/>
              <a:t>Policies &amp; Strategies</a:t>
            </a:r>
            <a:endParaRPr lang="en-US" sz="5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152400"/>
            <a:ext cx="5943600" cy="1143000"/>
          </a:xfrm>
        </p:spPr>
        <p:txBody>
          <a:bodyPr>
            <a:normAutofit fontScale="90000"/>
          </a:bodyPr>
          <a:lstStyle/>
          <a:p>
            <a:r>
              <a:rPr lang="en-US" sz="3600" b="1" dirty="0" smtClean="0"/>
              <a:t>Policies &amp; Strategies generally:</a:t>
            </a:r>
            <a:endParaRPr lang="en-US" sz="3600" b="1" dirty="0"/>
          </a:p>
        </p:txBody>
      </p:sp>
      <p:sp>
        <p:nvSpPr>
          <p:cNvPr id="4" name="Content Placeholder 3"/>
          <p:cNvSpPr>
            <a:spLocks noGrp="1"/>
          </p:cNvSpPr>
          <p:nvPr>
            <p:ph idx="1"/>
          </p:nvPr>
        </p:nvSpPr>
        <p:spPr>
          <a:xfrm>
            <a:off x="609600" y="1295400"/>
            <a:ext cx="5943600" cy="1828800"/>
          </a:xfrm>
        </p:spPr>
        <p:txBody>
          <a:bodyPr>
            <a:normAutofit fontScale="70000" lnSpcReduction="20000"/>
          </a:bodyPr>
          <a:lstStyle/>
          <a:p>
            <a:pPr marL="0" indent="0">
              <a:buNone/>
            </a:pPr>
            <a:r>
              <a:rPr lang="en-US" sz="5800" b="1" dirty="0" smtClean="0">
                <a:solidFill>
                  <a:srgbClr val="008000"/>
                </a:solidFill>
              </a:rPr>
              <a:t>Focus on</a:t>
            </a:r>
          </a:p>
          <a:p>
            <a:pPr>
              <a:buFont typeface="Wingdings" charset="2"/>
              <a:buChar char="q"/>
            </a:pPr>
            <a:r>
              <a:rPr lang="en-US" sz="3800" dirty="0" smtClean="0">
                <a:solidFill>
                  <a:srgbClr val="008000"/>
                </a:solidFill>
              </a:rPr>
              <a:t>Skill Development</a:t>
            </a:r>
          </a:p>
          <a:p>
            <a:pPr>
              <a:buFont typeface="Wingdings" charset="2"/>
              <a:buChar char="q"/>
            </a:pPr>
            <a:r>
              <a:rPr lang="en-US" sz="3800" dirty="0" smtClean="0">
                <a:solidFill>
                  <a:srgbClr val="008000"/>
                </a:solidFill>
              </a:rPr>
              <a:t>Employment Opportunities</a:t>
            </a:r>
          </a:p>
          <a:p>
            <a:pPr>
              <a:buFont typeface="Wingdings" charset="2"/>
              <a:buChar char="q"/>
            </a:pPr>
            <a:r>
              <a:rPr lang="en-US" sz="3800" dirty="0" smtClean="0">
                <a:solidFill>
                  <a:srgbClr val="008000"/>
                </a:solidFill>
              </a:rPr>
              <a:t>Education</a:t>
            </a:r>
          </a:p>
          <a:p>
            <a:pPr marL="0" indent="0">
              <a:buNone/>
            </a:pPr>
            <a:endParaRPr lang="en-US" dirty="0"/>
          </a:p>
        </p:txBody>
      </p:sp>
      <p:sp>
        <p:nvSpPr>
          <p:cNvPr id="6" name="5-Point Star 5"/>
          <p:cNvSpPr/>
          <p:nvPr/>
        </p:nvSpPr>
        <p:spPr>
          <a:xfrm>
            <a:off x="4648200" y="3048000"/>
            <a:ext cx="685800" cy="685800"/>
          </a:xfrm>
          <a:prstGeom prst="star5">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3"/>
          <p:cNvSpPr txBox="1">
            <a:spLocks/>
          </p:cNvSpPr>
          <p:nvPr/>
        </p:nvSpPr>
        <p:spPr>
          <a:xfrm>
            <a:off x="609600" y="3505200"/>
            <a:ext cx="5943600" cy="30480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5800" b="1" dirty="0" smtClean="0">
                <a:solidFill>
                  <a:srgbClr val="800000"/>
                </a:solidFill>
              </a:rPr>
              <a:t>Ignore</a:t>
            </a:r>
          </a:p>
          <a:p>
            <a:pPr>
              <a:buFont typeface="Wingdings" charset="2"/>
              <a:buChar char="q"/>
            </a:pPr>
            <a:r>
              <a:rPr lang="en-US" sz="3800" dirty="0" smtClean="0">
                <a:solidFill>
                  <a:srgbClr val="800000"/>
                </a:solidFill>
              </a:rPr>
              <a:t>Marriage &amp; rights</a:t>
            </a:r>
          </a:p>
          <a:p>
            <a:pPr>
              <a:buFont typeface="Wingdings" charset="2"/>
              <a:buChar char="q"/>
            </a:pPr>
            <a:r>
              <a:rPr lang="en-US" sz="3800" dirty="0" smtClean="0">
                <a:solidFill>
                  <a:srgbClr val="800000"/>
                </a:solidFill>
              </a:rPr>
              <a:t>Life skills development</a:t>
            </a:r>
          </a:p>
          <a:p>
            <a:pPr>
              <a:buFont typeface="Wingdings" charset="2"/>
              <a:buChar char="q"/>
            </a:pPr>
            <a:r>
              <a:rPr lang="en-US" sz="3800" dirty="0" smtClean="0">
                <a:solidFill>
                  <a:srgbClr val="800000"/>
                </a:solidFill>
              </a:rPr>
              <a:t>Health services</a:t>
            </a:r>
          </a:p>
          <a:p>
            <a:pPr>
              <a:buFont typeface="Wingdings" charset="2"/>
              <a:buChar char="q"/>
            </a:pPr>
            <a:r>
              <a:rPr lang="en-US" sz="3800" dirty="0" smtClean="0">
                <a:solidFill>
                  <a:srgbClr val="800000"/>
                </a:solidFill>
              </a:rPr>
              <a:t>Gender equality</a:t>
            </a:r>
          </a:p>
          <a:p>
            <a:pPr>
              <a:buFont typeface="Wingdings" charset="2"/>
              <a:buChar char="q"/>
            </a:pPr>
            <a:r>
              <a:rPr lang="en-US" sz="3800" dirty="0" smtClean="0">
                <a:solidFill>
                  <a:srgbClr val="800000"/>
                </a:solidFill>
              </a:rPr>
              <a:t>Civic &amp; political engagement/ empowerment</a:t>
            </a:r>
          </a:p>
          <a:p>
            <a:pPr>
              <a:buFont typeface="Wingdings" charset="2"/>
              <a:buChar char="q"/>
            </a:pPr>
            <a:r>
              <a:rPr lang="en-US" sz="3800" dirty="0" smtClean="0">
                <a:solidFill>
                  <a:srgbClr val="800000"/>
                </a:solidFill>
              </a:rPr>
              <a:t>Needs of poor, uneducated, &amp; rural youth</a:t>
            </a:r>
          </a:p>
        </p:txBody>
      </p:sp>
      <p:pic>
        <p:nvPicPr>
          <p:cNvPr id="8" name="Picture 7"/>
          <p:cNvPicPr>
            <a:picLocks noChangeAspect="1"/>
          </p:cNvPicPr>
          <p:nvPr/>
        </p:nvPicPr>
        <p:blipFill>
          <a:blip r:embed="rId5"/>
          <a:stretch>
            <a:fillRect/>
          </a:stretch>
        </p:blipFill>
        <p:spPr>
          <a:xfrm rot="848342">
            <a:off x="5821245" y="965976"/>
            <a:ext cx="2792409" cy="4876800"/>
          </a:xfrm>
          <a:prstGeom prst="rect">
            <a:avLst/>
          </a:prstGeom>
        </p:spPr>
      </p:pic>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56848" y="0"/>
            <a:ext cx="8610600" cy="797168"/>
          </a:xfrm>
        </p:spPr>
        <p:txBody>
          <a:bodyPr>
            <a:noAutofit/>
          </a:bodyPr>
          <a:lstStyle/>
          <a:p>
            <a:r>
              <a:rPr lang="en-US" sz="2100" b="1" dirty="0" smtClean="0"/>
              <a:t>Youth Empowerment Initiatives of the Federal &amp; Provincial Governments</a:t>
            </a:r>
            <a:endParaRPr lang="en-US" sz="2100" b="1" dirty="0"/>
          </a:p>
        </p:txBody>
      </p:sp>
      <p:pic>
        <p:nvPicPr>
          <p:cNvPr id="7" name="Picture 6"/>
          <p:cNvPicPr>
            <a:picLocks noChangeAspect="1"/>
          </p:cNvPicPr>
          <p:nvPr/>
        </p:nvPicPr>
        <p:blipFill>
          <a:blip r:embed="rId5"/>
          <a:stretch>
            <a:fillRect/>
          </a:stretch>
        </p:blipFill>
        <p:spPr>
          <a:xfrm>
            <a:off x="609600" y="914400"/>
            <a:ext cx="8305800" cy="5658159"/>
          </a:xfrm>
          <a:prstGeom prst="rect">
            <a:avLst/>
          </a:prstGeom>
        </p:spPr>
      </p:pic>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56848" y="0"/>
            <a:ext cx="8610600" cy="797168"/>
          </a:xfrm>
        </p:spPr>
        <p:txBody>
          <a:bodyPr>
            <a:noAutofit/>
          </a:bodyPr>
          <a:lstStyle/>
          <a:p>
            <a:pPr algn="r"/>
            <a:r>
              <a:rPr lang="en-US" sz="2100" b="1" dirty="0" smtClean="0"/>
              <a:t>Continued</a:t>
            </a:r>
            <a:r>
              <a:rPr lang="is-IS" sz="2100" b="1" dirty="0" smtClean="0"/>
              <a:t>…........</a:t>
            </a:r>
            <a:endParaRPr lang="en-US" sz="2100" b="1" dirty="0"/>
          </a:p>
        </p:txBody>
      </p:sp>
      <p:pic>
        <p:nvPicPr>
          <p:cNvPr id="3" name="Picture 2"/>
          <p:cNvPicPr>
            <a:picLocks noChangeAspect="1"/>
          </p:cNvPicPr>
          <p:nvPr/>
        </p:nvPicPr>
        <p:blipFill>
          <a:blip r:embed="rId5"/>
          <a:stretch>
            <a:fillRect/>
          </a:stretch>
        </p:blipFill>
        <p:spPr>
          <a:xfrm>
            <a:off x="609600" y="1066800"/>
            <a:ext cx="8458200" cy="4666160"/>
          </a:xfrm>
          <a:prstGeom prst="rect">
            <a:avLst/>
          </a:prstGeom>
        </p:spPr>
      </p:pic>
    </p:spTree>
    <p:custDataLst>
      <p:tags r:id="rId1"/>
    </p:custDataLst>
    <p:extLst>
      <p:ext uri="{BB962C8B-B14F-4D97-AF65-F5344CB8AC3E}">
        <p14:creationId xmlns:p14="http://schemas.microsoft.com/office/powerpoint/2010/main" val="377899316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1.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2.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3.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4.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5.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16.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17.xml><?xml version="1.0" encoding="utf-8"?>
<p:tagLst xmlns:a="http://schemas.openxmlformats.org/drawingml/2006/main" xmlns:r="http://schemas.openxmlformats.org/officeDocument/2006/relationships" xmlns:p="http://schemas.openxmlformats.org/presentationml/2006/main">
  <p:tag name="DVSECTIONID" val="HsVeI2TwAzQM9S4tQjLvMM"/>
</p:tagLst>
</file>

<file path=ppt/tags/tag18.xml><?xml version="1.0" encoding="utf-8"?>
<p:tagLst xmlns:a="http://schemas.openxmlformats.org/drawingml/2006/main" xmlns:r="http://schemas.openxmlformats.org/officeDocument/2006/relationships" xmlns:p="http://schemas.openxmlformats.org/presentationml/2006/main">
  <p:tag name="DVSHAPEID" val="ulJFhM9s1uk4SUavhm7qdN"/>
</p:tagLst>
</file>

<file path=ppt/tags/tag19.xml><?xml version="1.0" encoding="utf-8"?>
<p:tagLst xmlns:a="http://schemas.openxmlformats.org/drawingml/2006/main" xmlns:r="http://schemas.openxmlformats.org/officeDocument/2006/relationships" xmlns:p="http://schemas.openxmlformats.org/presentationml/2006/main">
  <p:tag name="DVSECTIONID" val="HsVeI2TwAzQM9S4tQjLvMM"/>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HAPEID" val="ulJFhM9s1uk4SUavhm7qdN"/>
</p:tagLst>
</file>

<file path=ppt/tags/tag21.xml><?xml version="1.0" encoding="utf-8"?>
<p:tagLst xmlns:a="http://schemas.openxmlformats.org/drawingml/2006/main" xmlns:r="http://schemas.openxmlformats.org/officeDocument/2006/relationships" xmlns:p="http://schemas.openxmlformats.org/presentationml/2006/main">
  <p:tag name="DVSECTIONID" val="HsVeI2TwAzQM9S4tQjLvMM"/>
</p:tagLst>
</file>

<file path=ppt/tags/tag22.xml><?xml version="1.0" encoding="utf-8"?>
<p:tagLst xmlns:a="http://schemas.openxmlformats.org/drawingml/2006/main" xmlns:r="http://schemas.openxmlformats.org/officeDocument/2006/relationships" xmlns:p="http://schemas.openxmlformats.org/presentationml/2006/main">
  <p:tag name="DVSHAPEID" val="ulJFhM9s1uk4SUavhm7qdN"/>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7.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8.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9.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heme/theme1.xml><?xml version="1.0" encoding="utf-8"?>
<a:theme xmlns:a="http://schemas.openxmlformats.org/drawingml/2006/main" name="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New Employees.potx</Template>
  <TotalTime>0</TotalTime>
  <Words>1418</Words>
  <Application>Microsoft Macintosh PowerPoint</Application>
  <PresentationFormat>On-screen Show (4:3)</PresentationFormat>
  <Paragraphs>180</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Training New Employees</vt:lpstr>
      <vt:lpstr>Rural youth in Pakistan</vt:lpstr>
      <vt:lpstr>Some Facts</vt:lpstr>
      <vt:lpstr>PowerPoint Presentation</vt:lpstr>
      <vt:lpstr>Key Issues</vt:lpstr>
      <vt:lpstr>Youth in public policies &amp; strategies</vt:lpstr>
      <vt:lpstr>Policies &amp; Strategies</vt:lpstr>
      <vt:lpstr>Policies &amp; Strategies generally:</vt:lpstr>
      <vt:lpstr>Youth Empowerment Initiatives of the Federal &amp; Provincial Governments</vt:lpstr>
      <vt:lpstr>Continued…........</vt:lpstr>
      <vt:lpstr>Youth related donor investments in Pakistan</vt:lpstr>
      <vt:lpstr>Continued…...</vt:lpstr>
      <vt:lpstr>Continued…...</vt:lpstr>
      <vt:lpstr>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2010-02-01T21:33:28Z</dcterms:created>
  <dcterms:modified xsi:type="dcterms:W3CDTF">2020-11-09T03:44:25Z</dcterms:modified>
</cp:coreProperties>
</file>