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9"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A5938A-134C-4F84-8AC7-456E94B9A073}"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5938A-134C-4F84-8AC7-456E94B9A073}"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5938A-134C-4F84-8AC7-456E94B9A073}"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5938A-134C-4F84-8AC7-456E94B9A073}"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5938A-134C-4F84-8AC7-456E94B9A073}"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A5938A-134C-4F84-8AC7-456E94B9A073}"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A5938A-134C-4F84-8AC7-456E94B9A073}"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A5938A-134C-4F84-8AC7-456E94B9A073}"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5938A-134C-4F84-8AC7-456E94B9A073}"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5938A-134C-4F84-8AC7-456E94B9A073}"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5938A-134C-4F84-8AC7-456E94B9A073}"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D35E0-C4FC-43AD-8577-DF633597B1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5938A-134C-4F84-8AC7-456E94B9A073}" type="datetimeFigureOut">
              <a:rPr lang="en-US" smtClean="0"/>
              <a:pPr/>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D35E0-C4FC-43AD-8577-DF633597B1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solidFill>
                  <a:srgbClr val="FF0000"/>
                </a:solidFill>
              </a:rPr>
              <a:t>Urban transition</a:t>
            </a:r>
            <a:endParaRPr lang="en-US" sz="4800" b="1"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GDP per capita and the level of urbanization:</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t>A country’s level of development, measured, say, by its GDP per capita increases with its level of urbanization: A 10% increase in the level of urbanization is associated with a 75% increase in GDP per capita.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25798" t="18520" r="35268" b="3602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Urbanization and economic development:</a:t>
            </a:r>
            <a:endParaRPr lang="en-US" dirty="0"/>
          </a:p>
        </p:txBody>
      </p:sp>
      <p:sp>
        <p:nvSpPr>
          <p:cNvPr id="3" name="Content Placeholder 2"/>
          <p:cNvSpPr>
            <a:spLocks noGrp="1"/>
          </p:cNvSpPr>
          <p:nvPr>
            <p:ph idx="1"/>
          </p:nvPr>
        </p:nvSpPr>
        <p:spPr/>
        <p:txBody>
          <a:bodyPr/>
          <a:lstStyle/>
          <a:p>
            <a:r>
              <a:rPr lang="en-US" dirty="0" smtClean="0"/>
              <a:t>This relationship also persists over time. As the level of urbanization in all world regions increased between 1960 and 2015, so did all the regions’ levels of economic development, including that of Sub-Saharan Africa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24746" t="47141" r="26850" b="15819"/>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Urbanization and public health:</a:t>
            </a:r>
            <a:endParaRPr lang="en-US" b="1" dirty="0">
              <a:solidFill>
                <a:srgbClr val="7030A0"/>
              </a:solidFill>
            </a:endParaRPr>
          </a:p>
        </p:txBody>
      </p:sp>
      <p:sp>
        <p:nvSpPr>
          <p:cNvPr id="3" name="Content Placeholder 2"/>
          <p:cNvSpPr>
            <a:spLocks noGrp="1"/>
          </p:cNvSpPr>
          <p:nvPr>
            <p:ph idx="1"/>
          </p:nvPr>
        </p:nvSpPr>
        <p:spPr/>
        <p:txBody>
          <a:bodyPr/>
          <a:lstStyle/>
          <a:p>
            <a:r>
              <a:rPr lang="en-US" dirty="0" smtClean="0"/>
              <a:t>As the level of urbanization in all world regions increased between 1960 and 2015, life expectancy at birth, a key public health indicator, increased systematically in all regions, and by as much as 27 years in the Asia and Pacific region (figure 6).</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24746" t="31989" r="25798" b="2592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solidFill>
              </a:rPr>
              <a:t>Urban Transition in Pakistan</a:t>
            </a:r>
            <a:endParaRPr lang="en-US" dirty="0">
              <a:solidFill>
                <a:schemeClr val="accent6"/>
              </a:solidFill>
            </a:endParaRPr>
          </a:p>
        </p:txBody>
      </p:sp>
      <p:sp>
        <p:nvSpPr>
          <p:cNvPr id="3" name="Content Placeholder 2"/>
          <p:cNvSpPr>
            <a:spLocks noGrp="1"/>
          </p:cNvSpPr>
          <p:nvPr>
            <p:ph idx="1"/>
          </p:nvPr>
        </p:nvSpPr>
        <p:spPr/>
        <p:txBody>
          <a:bodyPr/>
          <a:lstStyle/>
          <a:p>
            <a:pPr>
              <a:buNone/>
            </a:pPr>
            <a:r>
              <a:rPr lang="en-US" dirty="0"/>
              <a:t> </a:t>
            </a:r>
            <a:r>
              <a:rPr lang="en-US" dirty="0" smtClean="0"/>
              <a:t>   </a:t>
            </a:r>
            <a:r>
              <a:rPr lang="en-US" dirty="0"/>
              <a:t>Urbanization is not a new story in Pakistan. ... The second big migration flow towards cities occurred in 1965 and 1971 during the wars between India and Pakistan. In the 1990s, the anti-soviet insurgency resulted into further migration to the</a:t>
            </a:r>
            <a:r>
              <a:rPr lang="en-US" b="1" dirty="0"/>
              <a:t> </a:t>
            </a:r>
            <a:r>
              <a:rPr lang="en-US" dirty="0"/>
              <a:t>urban </a:t>
            </a:r>
            <a:r>
              <a:rPr lang="en-US" dirty="0" smtClean="0"/>
              <a:t>centers.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Pakistan - Urban Population Growth (annual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Urban </a:t>
            </a:r>
            <a:r>
              <a:rPr lang="en-US" dirty="0"/>
              <a:t>population growth (annual %) in Pakistan was reported at 2.6687 % in 2018, according to the World Bank collection of development indicators, compiled from officially recognized sources. Pakistan - Urban population growth (annual %) - actual values, historical data, forecasts and projections were sourced from the World Bank on May of 2020.</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l="2648" t="28622" r="34216" b="1413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Pakistan has the highest rate of urbanization in South Asia</a:t>
            </a:r>
            <a:r>
              <a:rPr lang="en-US" dirty="0" smtClean="0"/>
              <a:t>.</a:t>
            </a:r>
          </a:p>
          <a:p>
            <a:r>
              <a:rPr lang="en-US" dirty="0" smtClean="0"/>
              <a:t> </a:t>
            </a:r>
            <a:r>
              <a:rPr lang="en-US" dirty="0"/>
              <a:t>According to the 2017 Population Census, 36.4 percent of the population lives in urban areas</a:t>
            </a:r>
            <a:r>
              <a:rPr lang="en-US" dirty="0" smtClean="0"/>
              <a:t>.</a:t>
            </a:r>
          </a:p>
          <a:p>
            <a:r>
              <a:rPr lang="en-US" dirty="0" smtClean="0"/>
              <a:t> </a:t>
            </a:r>
            <a:r>
              <a:rPr lang="en-US" dirty="0"/>
              <a:t>In 1998, this figure stood at 32.5 percent</a:t>
            </a:r>
            <a:r>
              <a:rPr lang="en-US" dirty="0" smtClean="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Definition </a:t>
            </a:r>
            <a:endParaRPr lang="en-US" b="1" dirty="0">
              <a:solidFill>
                <a:srgbClr val="FF0000"/>
              </a:solidFill>
            </a:endParaRPr>
          </a:p>
        </p:txBody>
      </p:sp>
      <p:sp>
        <p:nvSpPr>
          <p:cNvPr id="3" name="Content Placeholder 2"/>
          <p:cNvSpPr>
            <a:spLocks noGrp="1"/>
          </p:cNvSpPr>
          <p:nvPr>
            <p:ph idx="1"/>
          </p:nvPr>
        </p:nvSpPr>
        <p:spPr/>
        <p:txBody>
          <a:bodyPr/>
          <a:lstStyle/>
          <a:p>
            <a:r>
              <a:rPr lang="en-US" dirty="0"/>
              <a:t>Urban</a:t>
            </a:r>
            <a:r>
              <a:rPr lang="en-US" b="1" dirty="0"/>
              <a:t> </a:t>
            </a:r>
            <a:r>
              <a:rPr lang="en-US" dirty="0"/>
              <a:t>transition is defined as the shift from rural to urban and from agricultural employment to industrial, commercial, or service employment</a:t>
            </a:r>
            <a:r>
              <a:rPr lang="en-US" dirty="0" smtClean="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smtClean="0"/>
              <a:t> Other estimates, based on a modified definition of urban settlements, suggest that the ratio of urban to rural population could be 40.5 percent and even higher.</a:t>
            </a:r>
          </a:p>
          <a:p>
            <a:r>
              <a:rPr lang="en-US" dirty="0" smtClean="0"/>
              <a:t> The United Nations Population Division estimates that, by 2025, nearly half the country's population will be living in cities.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normAutofit/>
          </a:bodyPr>
          <a:lstStyle/>
          <a:p>
            <a:r>
              <a:rPr lang="en-US" dirty="0"/>
              <a:t>cities in Pakistan generate 55 percent of the GDP. </a:t>
            </a:r>
            <a:endParaRPr lang="en-US" dirty="0" smtClean="0"/>
          </a:p>
          <a:p>
            <a:r>
              <a:rPr lang="en-US" dirty="0" smtClean="0"/>
              <a:t>Moreover</a:t>
            </a:r>
            <a:r>
              <a:rPr lang="en-US" dirty="0"/>
              <a:t>, Pakistan generates 95 percent of its federal tax revenue from 10 major cities</a:t>
            </a:r>
            <a:r>
              <a:rPr lang="en-US" dirty="0" smtClean="0"/>
              <a:t>.</a:t>
            </a:r>
          </a:p>
          <a:p>
            <a:r>
              <a:rPr lang="en-US" dirty="0" smtClean="0"/>
              <a:t> </a:t>
            </a:r>
            <a:r>
              <a:rPr lang="en-US" dirty="0"/>
              <a:t>Karachi alone generates 12-15 percent of Pakistan's GDP and contributes 55 percent of the federal tax revenue of the country</a:t>
            </a:r>
            <a:r>
              <a:rPr lang="en-US" dirty="0" smtClean="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smtClean="0"/>
              <a:t> 7 out of 10 major cities in Pakistan have larger per-capita incomes than the average.</a:t>
            </a:r>
          </a:p>
          <a:p>
            <a:r>
              <a:rPr lang="en-US" dirty="0" smtClean="0"/>
              <a:t> Poverty in cities is generally lower (i.e. urban multi-dimensional poverty is one-sixth of that of rural areas).</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normAutofit/>
          </a:bodyPr>
          <a:lstStyle/>
          <a:p>
            <a:r>
              <a:rPr lang="en-US" dirty="0"/>
              <a:t>However, recent research suggests that the relationship between urbanization and growth is not automatic</a:t>
            </a:r>
            <a:r>
              <a:rPr lang="en-US" dirty="0" smtClean="0"/>
              <a:t>.</a:t>
            </a:r>
          </a:p>
          <a:p>
            <a:r>
              <a:rPr lang="en-US" dirty="0" smtClean="0"/>
              <a:t> </a:t>
            </a:r>
            <a:r>
              <a:rPr lang="en-US" dirty="0"/>
              <a:t>Urbanization in many developing countries has occurred without growth, jobs and productivity. </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Continued--</a:t>
            </a:r>
            <a:endParaRPr lang="en-US" dirty="0"/>
          </a:p>
        </p:txBody>
      </p:sp>
      <p:sp>
        <p:nvSpPr>
          <p:cNvPr id="3" name="Content Placeholder 2"/>
          <p:cNvSpPr>
            <a:spLocks noGrp="1"/>
          </p:cNvSpPr>
          <p:nvPr>
            <p:ph idx="1"/>
          </p:nvPr>
        </p:nvSpPr>
        <p:spPr/>
        <p:txBody>
          <a:bodyPr/>
          <a:lstStyle/>
          <a:p>
            <a:r>
              <a:rPr lang="en-US" dirty="0" smtClean="0"/>
              <a:t>The benefits of urbanization can only be accrued by sound public policies.</a:t>
            </a:r>
          </a:p>
          <a:p>
            <a:r>
              <a:rPr lang="en-US" dirty="0" smtClean="0"/>
              <a:t> Unplanned and unmanaged urbanization has rather resulted into urban slums, environmental degradation, poverty and inequality.</a:t>
            </a:r>
          </a:p>
          <a:p>
            <a:r>
              <a:rPr lang="en-US" dirty="0" smtClean="0"/>
              <a:t> Pakistan too, is confronted with a host of urban challenges.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The share of the population living in cities: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 share of the world’s total population living in cities increased from 30% in 1950 to 50% in 2007, and to 54% by 2015. It is now scheduled to increase to 66% by 2050 and possibly, as noted earlier, to 75-80% by 2100.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rPr>
              <a:t>The share of the urban population in less developed countries:</a:t>
            </a:r>
            <a:endParaRPr lang="en-US" b="1" dirty="0">
              <a:solidFill>
                <a:srgbClr val="FFC000"/>
              </a:solidFill>
            </a:endParaRPr>
          </a:p>
        </p:txBody>
      </p:sp>
      <p:sp>
        <p:nvSpPr>
          <p:cNvPr id="3" name="Content Placeholder 2"/>
          <p:cNvSpPr>
            <a:spLocks noGrp="1"/>
          </p:cNvSpPr>
          <p:nvPr>
            <p:ph idx="1"/>
          </p:nvPr>
        </p:nvSpPr>
        <p:spPr/>
        <p:txBody>
          <a:bodyPr/>
          <a:lstStyle/>
          <a:p>
            <a:r>
              <a:rPr lang="en-US" dirty="0" smtClean="0"/>
              <a:t>The share of the world’s urban population living in less developed countries is increasing rapidly: It amounted to 40% in 1950, 69% in 2000, and 75% by 2015, and it is now expected to increase to 82% by 2050 and possibly to 86% by 2100.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92D050"/>
                </a:solidFill>
              </a:rPr>
              <a:t>Urban population growth, 2015-2050</a:t>
            </a:r>
            <a:r>
              <a:rPr lang="en-US" dirty="0" smtClean="0">
                <a:solidFill>
                  <a:srgbClr val="92D050"/>
                </a:solidFill>
              </a:rPr>
              <a:t>:</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Between 2015 and 2050, 2.25 billion people will be added to the urban population in less developed countries, compared to 130 million that will be added to the urban population in more developed countries (of which 85 million will be in the U.S.).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The 18-to-1 ratio:</a:t>
            </a:r>
            <a:endParaRPr lang="en-US" b="1" dirty="0">
              <a:solidFill>
                <a:srgbClr val="00B050"/>
              </a:solidFill>
            </a:endParaRPr>
          </a:p>
        </p:txBody>
      </p:sp>
      <p:sp>
        <p:nvSpPr>
          <p:cNvPr id="3" name="Content Placeholder 2"/>
          <p:cNvSpPr>
            <a:spLocks noGrp="1"/>
          </p:cNvSpPr>
          <p:nvPr>
            <p:ph idx="1"/>
          </p:nvPr>
        </p:nvSpPr>
        <p:spPr/>
        <p:txBody>
          <a:bodyPr/>
          <a:lstStyle/>
          <a:p>
            <a:r>
              <a:rPr lang="en-US" dirty="0" smtClean="0"/>
              <a:t> In other words, between 2015 and 2050, 18 persons will be added to the urban population in less developed countries for every single person added to the urban population in the more developed countries.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rPr>
              <a:t>Two regions will absorb almost 60% of urban population growth, 2015-2050:</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t>Urban population growth in the coming decades will be concentrated in two world regions: One third (32.6%) in Sub-Saharan Africa and one quarter in South and Central Asia (25.6%), most of it (24.7%) in the Indian Subcontinent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25798" t="47141" r="27902" b="14135"/>
          <a:stretch>
            <a:fillRect/>
          </a:stretch>
        </p:blipFill>
        <p:spPr bwMode="auto">
          <a:xfrm>
            <a:off x="0" y="0"/>
            <a:ext cx="9144000" cy="6705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Explaining the share of the population living in cities:</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The share of the population residing in cities is associated with higher levels of economic development, with smaller household sizes, and with better health outcomes, including increased life expectancy and decreased child mortality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822</Words>
  <Application>Microsoft Office PowerPoint</Application>
  <PresentationFormat>On-screen Show (4:3)</PresentationFormat>
  <Paragraphs>46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Urban transition</vt:lpstr>
      <vt:lpstr>Definition </vt:lpstr>
      <vt:lpstr>The share of the population living in cities:</vt:lpstr>
      <vt:lpstr>The share of the urban population in less developed countries:</vt:lpstr>
      <vt:lpstr>Urban population growth, 2015-2050:</vt:lpstr>
      <vt:lpstr>The 18-to-1 ratio:</vt:lpstr>
      <vt:lpstr>Two regions will absorb almost 60% of urban population growth, 2015-2050:</vt:lpstr>
      <vt:lpstr>Slide 8</vt:lpstr>
      <vt:lpstr>Explaining the share of the population living in cities:</vt:lpstr>
      <vt:lpstr>GDP per capita and the level of urbanization:</vt:lpstr>
      <vt:lpstr>Slide 11</vt:lpstr>
      <vt:lpstr>Urbanization and economic development:</vt:lpstr>
      <vt:lpstr>Slide 13</vt:lpstr>
      <vt:lpstr>Urbanization and public health:</vt:lpstr>
      <vt:lpstr>Slide 15</vt:lpstr>
      <vt:lpstr>Urban Transition in Pakistan</vt:lpstr>
      <vt:lpstr>Pakistan - Urban Population Growth (annual %) </vt:lpstr>
      <vt:lpstr>Slide 18</vt:lpstr>
      <vt:lpstr>Continued--</vt:lpstr>
      <vt:lpstr>Continued--</vt:lpstr>
      <vt:lpstr>Continued--</vt:lpstr>
      <vt:lpstr>Continued--</vt:lpstr>
      <vt:lpstr>Continued--</vt:lpstr>
      <vt:lpstr>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transition</dc:title>
  <dc:creator>JAFFAR</dc:creator>
  <cp:lastModifiedBy>JAFFAR</cp:lastModifiedBy>
  <cp:revision>2</cp:revision>
  <dcterms:created xsi:type="dcterms:W3CDTF">2020-05-01T16:28:52Z</dcterms:created>
  <dcterms:modified xsi:type="dcterms:W3CDTF">2020-05-02T16:18:12Z</dcterms:modified>
</cp:coreProperties>
</file>