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2" r:id="rId2"/>
    <p:sldId id="361" r:id="rId3"/>
    <p:sldId id="362" r:id="rId4"/>
    <p:sldId id="334" r:id="rId5"/>
    <p:sldId id="363" r:id="rId6"/>
    <p:sldId id="365" r:id="rId7"/>
    <p:sldId id="366" r:id="rId8"/>
    <p:sldId id="367" r:id="rId9"/>
    <p:sldId id="337" r:id="rId10"/>
    <p:sldId id="369" r:id="rId11"/>
    <p:sldId id="371" r:id="rId12"/>
    <p:sldId id="370" r:id="rId13"/>
    <p:sldId id="372" r:id="rId14"/>
    <p:sldId id="374" r:id="rId15"/>
    <p:sldId id="375" r:id="rId16"/>
    <p:sldId id="376" r:id="rId17"/>
    <p:sldId id="377" r:id="rId18"/>
    <p:sldId id="378" r:id="rId19"/>
    <p:sldId id="379" r:id="rId20"/>
    <p:sldId id="380" r:id="rId21"/>
    <p:sldId id="381" r:id="rId22"/>
    <p:sldId id="383" r:id="rId23"/>
    <p:sldId id="382" r:id="rId24"/>
    <p:sldId id="384" r:id="rId25"/>
    <p:sldId id="386" r:id="rId26"/>
    <p:sldId id="387" r:id="rId27"/>
    <p:sldId id="3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A3F4F-530D-426F-A0B2-B4C8A50F99F4}" type="datetimeFigureOut">
              <a:rPr lang="en-US" smtClean="0"/>
              <a:t>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0E7DD-8EEA-433C-AB1F-A17411DDBE3F}" type="slidenum">
              <a:rPr lang="en-US" smtClean="0"/>
              <a:t>‹#›</a:t>
            </a:fld>
            <a:endParaRPr lang="en-US"/>
          </a:p>
        </p:txBody>
      </p:sp>
    </p:spTree>
    <p:extLst>
      <p:ext uri="{BB962C8B-B14F-4D97-AF65-F5344CB8AC3E}">
        <p14:creationId xmlns:p14="http://schemas.microsoft.com/office/powerpoint/2010/main" val="1583920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E9353F-4AD8-4E9A-A6CE-73CE2B8BE0C6}"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43006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507711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01474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52959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E9353F-4AD8-4E9A-A6CE-73CE2B8BE0C6}"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43785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E9353F-4AD8-4E9A-A6CE-73CE2B8BE0C6}"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118311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E9353F-4AD8-4E9A-A6CE-73CE2B8BE0C6}" type="datetimeFigureOut">
              <a:rPr lang="en-US" smtClean="0"/>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98681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E9353F-4AD8-4E9A-A6CE-73CE2B8BE0C6}" type="datetimeFigureOut">
              <a:rPr lang="en-US" smtClean="0"/>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67995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9353F-4AD8-4E9A-A6CE-73CE2B8BE0C6}" type="datetimeFigureOut">
              <a:rPr lang="en-US" smtClean="0"/>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75499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E9353F-4AD8-4E9A-A6CE-73CE2B8BE0C6}"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55216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E9353F-4AD8-4E9A-A6CE-73CE2B8BE0C6}"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130372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9353F-4AD8-4E9A-A6CE-73CE2B8BE0C6}" type="datetimeFigureOut">
              <a:rPr lang="en-US" smtClean="0"/>
              <a:t>1/14/2021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4A372-CFAF-4D4B-B4C8-8BF4BB8FDF73}" type="slidenum">
              <a:rPr lang="en-US" smtClean="0"/>
              <a:t>‹#›</a:t>
            </a:fld>
            <a:endParaRPr lang="en-US"/>
          </a:p>
        </p:txBody>
      </p:sp>
    </p:spTree>
    <p:extLst>
      <p:ext uri="{BB962C8B-B14F-4D97-AF65-F5344CB8AC3E}">
        <p14:creationId xmlns:p14="http://schemas.microsoft.com/office/powerpoint/2010/main" val="2045804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14438"/>
            <a:ext cx="9505950" cy="2387600"/>
          </a:xfrm>
        </p:spPr>
        <p:txBody>
          <a:bodyPr anchor="t">
            <a:normAutofit/>
          </a:bodyPr>
          <a:lstStyle/>
          <a:p>
            <a:pPr algn="l"/>
            <a:r>
              <a:rPr lang="en-US" sz="2800" dirty="0">
                <a:ln w="0"/>
                <a:effectLst>
                  <a:outerShdw blurRad="38100" dist="19050" dir="2700000" algn="tl" rotWithShape="0">
                    <a:schemeClr val="dk1">
                      <a:alpha val="40000"/>
                    </a:schemeClr>
                  </a:outerShdw>
                </a:effectLst>
                <a:latin typeface="Arial Black" panose="020B0A04020102020204" pitchFamily="34" charset="0"/>
              </a:rPr>
              <a:t>COLLEGE OF ENGINEERING AND TECHNOLOGY </a:t>
            </a:r>
            <a:br>
              <a:rPr lang="en-US" sz="2800" dirty="0">
                <a:ln w="0"/>
                <a:effectLst>
                  <a:outerShdw blurRad="38100" dist="19050" dir="2700000" algn="tl" rotWithShape="0">
                    <a:schemeClr val="dk1">
                      <a:alpha val="40000"/>
                    </a:schemeClr>
                  </a:outerShdw>
                </a:effectLst>
                <a:latin typeface="Arial Black" panose="020B0A04020102020204" pitchFamily="34" charset="0"/>
              </a:rPr>
            </a:br>
            <a:r>
              <a:rPr lang="en-US" sz="2800" dirty="0">
                <a:ln w="0"/>
                <a:effectLst>
                  <a:outerShdw blurRad="38100" dist="19050" dir="2700000" algn="tl" rotWithShape="0">
                    <a:schemeClr val="dk1">
                      <a:alpha val="40000"/>
                    </a:schemeClr>
                  </a:outerShdw>
                </a:effectLst>
                <a:latin typeface="Arial Black" panose="020B0A04020102020204" pitchFamily="34" charset="0"/>
              </a:rPr>
              <a:t>              UNIVERSITY OF SARGODHA </a:t>
            </a:r>
            <a:br>
              <a:rPr lang="en-US" sz="2800" dirty="0">
                <a:ln w="0"/>
                <a:effectLst>
                  <a:outerShdw blurRad="38100" dist="19050" dir="2700000" algn="tl" rotWithShape="0">
                    <a:schemeClr val="dk1">
                      <a:alpha val="40000"/>
                    </a:schemeClr>
                  </a:outerShdw>
                </a:effectLst>
              </a:rPr>
            </a:br>
            <a:br>
              <a:rPr lang="en-US" sz="2800" dirty="0">
                <a:ln w="0"/>
                <a:effectLst>
                  <a:outerShdw blurRad="38100" dist="19050" dir="2700000" algn="tl" rotWithShape="0">
                    <a:schemeClr val="dk1">
                      <a:alpha val="40000"/>
                    </a:schemeClr>
                  </a:outerShdw>
                </a:effectLst>
              </a:rPr>
            </a:br>
            <a:r>
              <a:rPr lang="en-US" sz="2800" u="sng">
                <a:ln w="0"/>
                <a:effectLst>
                  <a:outerShdw blurRad="38100" dist="19050" dir="2700000" algn="tl" rotWithShape="0">
                    <a:schemeClr val="dk1">
                      <a:alpha val="40000"/>
                    </a:schemeClr>
                  </a:outerShdw>
                </a:effectLst>
                <a:latin typeface="Arial Black" panose="020B0A04020102020204" pitchFamily="34" charset="0"/>
              </a:rPr>
              <a:t>STEEL STRUCTURES (CT-313)</a:t>
            </a:r>
            <a:br>
              <a:rPr lang="en-US" sz="2800" u="sng" dirty="0">
                <a:ln w="0"/>
                <a:effectLst>
                  <a:outerShdw blurRad="38100" dist="19050" dir="2700000" algn="tl" rotWithShape="0">
                    <a:schemeClr val="dk1">
                      <a:alpha val="40000"/>
                    </a:schemeClr>
                  </a:outerShdw>
                </a:effectLst>
                <a:latin typeface="Arial Black" panose="020B0A04020102020204" pitchFamily="34" charset="0"/>
              </a:rPr>
            </a:br>
            <a:r>
              <a:rPr lang="en-US" sz="2800" u="sng" dirty="0">
                <a:ln w="0"/>
                <a:effectLst>
                  <a:outerShdw blurRad="38100" dist="19050" dir="2700000" algn="tl" rotWithShape="0">
                    <a:schemeClr val="dk1">
                      <a:alpha val="40000"/>
                    </a:schemeClr>
                  </a:outerShdw>
                </a:effectLst>
                <a:latin typeface="Arial Black" panose="020B0A04020102020204" pitchFamily="34" charset="0"/>
              </a:rPr>
              <a:t>(B.S TECHNOLOGY)</a:t>
            </a:r>
          </a:p>
        </p:txBody>
      </p:sp>
      <p:sp>
        <p:nvSpPr>
          <p:cNvPr id="3" name="Subtitle 2"/>
          <p:cNvSpPr>
            <a:spLocks noGrp="1"/>
          </p:cNvSpPr>
          <p:nvPr>
            <p:ph type="subTitle" idx="1"/>
          </p:nvPr>
        </p:nvSpPr>
        <p:spPr>
          <a:xfrm>
            <a:off x="1524000" y="3602038"/>
            <a:ext cx="9144000" cy="2584450"/>
          </a:xfrm>
        </p:spPr>
        <p:txBody>
          <a:bodyPr>
            <a:normAutofit fontScale="85000" lnSpcReduction="20000"/>
          </a:bodyPr>
          <a:lstStyle/>
          <a:p>
            <a:pPr algn="just"/>
            <a:r>
              <a:rPr lang="en-US" b="1" dirty="0">
                <a:latin typeface="Bookman Old Style" panose="02050604050505020204" pitchFamily="18" charset="0"/>
              </a:rPr>
              <a:t>                         LECTURE-25, 26 &amp; 27</a:t>
            </a:r>
          </a:p>
          <a:p>
            <a:pPr algn="just"/>
            <a:r>
              <a:rPr lang="en-US" b="1" dirty="0">
                <a:latin typeface="Bookman Old Style" panose="02050604050505020204" pitchFamily="18" charset="0"/>
              </a:rPr>
              <a:t>                         </a:t>
            </a:r>
          </a:p>
          <a:p>
            <a:pPr algn="just"/>
            <a:r>
              <a:rPr lang="en-US" b="1" dirty="0">
                <a:latin typeface="Bookman Old Style" panose="02050604050505020204" pitchFamily="18" charset="0"/>
              </a:rPr>
              <a:t>      </a:t>
            </a:r>
            <a:r>
              <a:rPr lang="en-US" b="1" u="sng" dirty="0">
                <a:latin typeface="Bookman Old Style" panose="02050604050505020204" pitchFamily="18" charset="0"/>
              </a:rPr>
              <a:t>COMPRESSION MEMBERS </a:t>
            </a:r>
          </a:p>
          <a:p>
            <a:pPr algn="l"/>
            <a:endParaRPr lang="en-US" b="1" dirty="0">
              <a:latin typeface="Bookman Old Style" panose="02050604050505020204" pitchFamily="18" charset="0"/>
            </a:endParaRPr>
          </a:p>
          <a:p>
            <a:pPr algn="l"/>
            <a:endParaRPr lang="en-US" b="1" dirty="0">
              <a:latin typeface="Bookman Old Style" panose="02050604050505020204" pitchFamily="18" charset="0"/>
            </a:endParaRPr>
          </a:p>
          <a:p>
            <a:pPr algn="l">
              <a:lnSpc>
                <a:spcPct val="10000"/>
              </a:lnSpc>
            </a:pPr>
            <a:r>
              <a:rPr lang="en-US" b="1" dirty="0">
                <a:latin typeface="Bookman Old Style" panose="02050604050505020204" pitchFamily="18" charset="0"/>
              </a:rPr>
              <a:t>Engineer Aqeel Ahmed</a:t>
            </a:r>
          </a:p>
          <a:p>
            <a:pPr algn="l">
              <a:lnSpc>
                <a:spcPct val="10000"/>
              </a:lnSpc>
            </a:pPr>
            <a:endParaRPr lang="en-US" sz="1200" b="1" dirty="0">
              <a:latin typeface="Bookman Old Style" panose="02050604050505020204" pitchFamily="18" charset="0"/>
            </a:endParaRPr>
          </a:p>
          <a:p>
            <a:pPr algn="l">
              <a:lnSpc>
                <a:spcPct val="10000"/>
              </a:lnSpc>
            </a:pPr>
            <a:endParaRPr lang="en-US" sz="1200" b="1" dirty="0">
              <a:latin typeface="Bookman Old Style" panose="02050604050505020204" pitchFamily="18" charset="0"/>
            </a:endParaRPr>
          </a:p>
          <a:p>
            <a:pPr algn="l">
              <a:lnSpc>
                <a:spcPct val="10000"/>
              </a:lnSpc>
            </a:pPr>
            <a:r>
              <a:rPr lang="en-US" b="1" dirty="0">
                <a:latin typeface="Bookman Old Style" panose="02050604050505020204" pitchFamily="18" charset="0"/>
              </a:rPr>
              <a:t>Lecturer, Civil Engineering Department</a:t>
            </a:r>
          </a:p>
          <a:p>
            <a:pPr algn="l">
              <a:lnSpc>
                <a:spcPct val="10000"/>
              </a:lnSpc>
            </a:pPr>
            <a:endParaRPr lang="en-US" b="1" dirty="0">
              <a:latin typeface="Bookman Old Style" panose="02050604050505020204" pitchFamily="18" charset="0"/>
            </a:endParaRPr>
          </a:p>
          <a:p>
            <a:pPr algn="l">
              <a:lnSpc>
                <a:spcPct val="10000"/>
              </a:lnSpc>
            </a:pPr>
            <a:endParaRPr lang="en-US" sz="1400" b="1" dirty="0">
              <a:latin typeface="Bookman Old Style" panose="02050604050505020204" pitchFamily="18" charset="0"/>
            </a:endParaRPr>
          </a:p>
          <a:p>
            <a:pPr algn="l">
              <a:lnSpc>
                <a:spcPct val="10000"/>
              </a:lnSpc>
            </a:pPr>
            <a:r>
              <a:rPr lang="en-US" b="1" dirty="0">
                <a:latin typeface="Bookman Old Style" panose="02050604050505020204" pitchFamily="18" charset="0"/>
              </a:rPr>
              <a:t>CET, UOS, Sargodha</a:t>
            </a:r>
          </a:p>
          <a:p>
            <a:pPr algn="l">
              <a:lnSpc>
                <a:spcPct val="10000"/>
              </a:lnSpc>
            </a:pPr>
            <a:endParaRPr lang="en-US" b="1" dirty="0">
              <a:latin typeface="Bookman Old Style" panose="020506040505050202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137" t="16851" r="30466" b="20166"/>
          <a:stretch/>
        </p:blipFill>
        <p:spPr>
          <a:xfrm>
            <a:off x="5176837" y="0"/>
            <a:ext cx="1100138" cy="1085850"/>
          </a:xfrm>
          <a:prstGeom prst="rect">
            <a:avLst/>
          </a:prstGeom>
        </p:spPr>
      </p:pic>
      <p:sp>
        <p:nvSpPr>
          <p:cNvPr id="6" name="TextBox 5"/>
          <p:cNvSpPr txBox="1"/>
          <p:nvPr/>
        </p:nvSpPr>
        <p:spPr>
          <a:xfrm>
            <a:off x="1604962" y="3602038"/>
            <a:ext cx="2482685" cy="646331"/>
          </a:xfrm>
          <a:prstGeom prst="rect">
            <a:avLst/>
          </a:prstGeom>
          <a:noFill/>
        </p:spPr>
        <p:txBody>
          <a:bodyPr wrap="square" rtlCol="0">
            <a:spAutoFit/>
          </a:bodyPr>
          <a:lstStyle/>
          <a:p>
            <a:r>
              <a:rPr lang="en-US" b="1" dirty="0">
                <a:latin typeface="Bookman Old Style" panose="02050604050505020204" pitchFamily="18" charset="0"/>
              </a:rPr>
              <a:t>15-01-2021</a:t>
            </a:r>
          </a:p>
          <a:p>
            <a:endParaRPr lang="en-US" dirty="0"/>
          </a:p>
        </p:txBody>
      </p:sp>
      <p:pic>
        <p:nvPicPr>
          <p:cNvPr id="1026" name="Picture 2" descr="Image result for tension member in st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381" y="2203070"/>
            <a:ext cx="4148407" cy="3211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931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791"/>
            <a:ext cx="10515600" cy="1325563"/>
          </a:xfrm>
        </p:spPr>
        <p:txBody>
          <a:bodyPr/>
          <a:lstStyle/>
          <a:p>
            <a:pPr marL="0" indent="0"/>
            <a:r>
              <a:rPr lang="en-US" b="1" u="sng" dirty="0"/>
              <a:t>AISC Requirements </a:t>
            </a:r>
          </a:p>
        </p:txBody>
      </p:sp>
      <p:sp>
        <p:nvSpPr>
          <p:cNvPr id="3" name="Content Placeholder 2"/>
          <p:cNvSpPr>
            <a:spLocks noGrp="1"/>
          </p:cNvSpPr>
          <p:nvPr>
            <p:ph idx="1"/>
          </p:nvPr>
        </p:nvSpPr>
        <p:spPr>
          <a:xfrm>
            <a:off x="838200" y="1057265"/>
            <a:ext cx="10515600" cy="5119698"/>
          </a:xfrm>
        </p:spPr>
        <p:txBody>
          <a:bodyPr>
            <a:normAutofit/>
          </a:bodyPr>
          <a:lstStyle/>
          <a:p>
            <a:pPr marL="0" indent="0" algn="just">
              <a:buNone/>
            </a:pPr>
            <a:endParaRPr lang="en-US" sz="2400" dirty="0"/>
          </a:p>
          <a:p>
            <a:pPr algn="just"/>
            <a:endParaRPr lang="en-US" sz="2400" dirty="0"/>
          </a:p>
          <a:p>
            <a:pPr marL="0" indent="0" algn="just">
              <a:buNone/>
            </a:pPr>
            <a:endParaRPr lang="en-US" sz="2400" dirty="0"/>
          </a:p>
          <a:p>
            <a:pPr marL="0" indent="0" algn="just">
              <a:buNone/>
            </a:pPr>
            <a:r>
              <a:rPr lang="en-US" sz="2400" dirty="0"/>
              <a:t>             </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rotWithShape="1">
          <a:blip r:embed="rId2"/>
          <a:srcRect l="2394" t="7639" r="1680" b="19212"/>
          <a:stretch/>
        </p:blipFill>
        <p:spPr>
          <a:xfrm>
            <a:off x="971551" y="982649"/>
            <a:ext cx="8972550" cy="1185862"/>
          </a:xfrm>
          <a:prstGeom prst="rect">
            <a:avLst/>
          </a:prstGeom>
        </p:spPr>
      </p:pic>
      <p:pic>
        <p:nvPicPr>
          <p:cNvPr id="6" name="Picture 5"/>
          <p:cNvPicPr>
            <a:picLocks noChangeAspect="1"/>
          </p:cNvPicPr>
          <p:nvPr/>
        </p:nvPicPr>
        <p:blipFill>
          <a:blip r:embed="rId3"/>
          <a:stretch>
            <a:fillRect/>
          </a:stretch>
        </p:blipFill>
        <p:spPr>
          <a:xfrm>
            <a:off x="1428750" y="2182799"/>
            <a:ext cx="8929688" cy="3832239"/>
          </a:xfrm>
          <a:prstGeom prst="rect">
            <a:avLst/>
          </a:prstGeom>
        </p:spPr>
      </p:pic>
    </p:spTree>
    <p:extLst>
      <p:ext uri="{BB962C8B-B14F-4D97-AF65-F5344CB8AC3E}">
        <p14:creationId xmlns:p14="http://schemas.microsoft.com/office/powerpoint/2010/main" val="661731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791"/>
            <a:ext cx="10515600" cy="1325563"/>
          </a:xfrm>
        </p:spPr>
        <p:txBody>
          <a:bodyPr/>
          <a:lstStyle/>
          <a:p>
            <a:pPr marL="0" indent="0"/>
            <a:r>
              <a:rPr lang="en-US" b="1" u="sng" dirty="0"/>
              <a:t>AISC Requirements………</a:t>
            </a:r>
          </a:p>
        </p:txBody>
      </p:sp>
      <p:sp>
        <p:nvSpPr>
          <p:cNvPr id="3" name="Content Placeholder 2"/>
          <p:cNvSpPr>
            <a:spLocks noGrp="1"/>
          </p:cNvSpPr>
          <p:nvPr>
            <p:ph idx="1"/>
          </p:nvPr>
        </p:nvSpPr>
        <p:spPr>
          <a:xfrm>
            <a:off x="838200" y="1057265"/>
            <a:ext cx="10515600" cy="5119698"/>
          </a:xfrm>
        </p:spPr>
        <p:txBody>
          <a:bodyPr>
            <a:normAutofit/>
          </a:bodyPr>
          <a:lstStyle/>
          <a:p>
            <a:pPr marL="0" indent="0" algn="just">
              <a:buNone/>
            </a:pPr>
            <a:endParaRPr lang="en-US" sz="2400" dirty="0"/>
          </a:p>
          <a:p>
            <a:pPr algn="just"/>
            <a:endParaRPr lang="en-US" sz="2400" dirty="0"/>
          </a:p>
          <a:p>
            <a:pPr marL="0" indent="0" algn="just">
              <a:buNone/>
            </a:pPr>
            <a:endParaRPr lang="en-US" sz="2400" dirty="0"/>
          </a:p>
          <a:p>
            <a:pPr marL="0" indent="0" algn="just">
              <a:buNone/>
            </a:pPr>
            <a:r>
              <a:rPr lang="en-US" sz="2400" dirty="0"/>
              <a:t>             </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400175" y="1390642"/>
            <a:ext cx="8301038" cy="3824296"/>
          </a:xfrm>
          <a:prstGeom prst="rect">
            <a:avLst/>
          </a:prstGeom>
        </p:spPr>
      </p:pic>
    </p:spTree>
    <p:extLst>
      <p:ext uri="{BB962C8B-B14F-4D97-AF65-F5344CB8AC3E}">
        <p14:creationId xmlns:p14="http://schemas.microsoft.com/office/powerpoint/2010/main" val="2102503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791"/>
            <a:ext cx="10515600" cy="1325563"/>
          </a:xfrm>
        </p:spPr>
        <p:txBody>
          <a:bodyPr/>
          <a:lstStyle/>
          <a:p>
            <a:pPr marL="0" indent="0"/>
            <a:r>
              <a:rPr lang="en-US" b="1" u="sng" dirty="0"/>
              <a:t>AISC Requirements……… </a:t>
            </a:r>
          </a:p>
        </p:txBody>
      </p:sp>
      <p:sp>
        <p:nvSpPr>
          <p:cNvPr id="3" name="Content Placeholder 2"/>
          <p:cNvSpPr>
            <a:spLocks noGrp="1"/>
          </p:cNvSpPr>
          <p:nvPr>
            <p:ph idx="1"/>
          </p:nvPr>
        </p:nvSpPr>
        <p:spPr>
          <a:xfrm>
            <a:off x="838200" y="1057265"/>
            <a:ext cx="10515600" cy="5119698"/>
          </a:xfrm>
        </p:spPr>
        <p:txBody>
          <a:bodyPr>
            <a:normAutofit/>
          </a:bodyPr>
          <a:lstStyle/>
          <a:p>
            <a:pPr marL="0" indent="0" algn="just">
              <a:buNone/>
            </a:pPr>
            <a:endParaRPr lang="en-US" sz="2400" dirty="0"/>
          </a:p>
          <a:p>
            <a:pPr algn="just"/>
            <a:endParaRPr lang="en-US" sz="2400" dirty="0"/>
          </a:p>
          <a:p>
            <a:pPr marL="0" indent="0" algn="just">
              <a:buNone/>
            </a:pPr>
            <a:endParaRPr lang="en-US" sz="2400" dirty="0"/>
          </a:p>
          <a:p>
            <a:pPr marL="0" indent="0" algn="just">
              <a:buNone/>
            </a:pPr>
            <a:r>
              <a:rPr lang="en-US" sz="2400" dirty="0"/>
              <a:t>             </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100138" y="1057265"/>
            <a:ext cx="10029825" cy="4800609"/>
          </a:xfrm>
          <a:prstGeom prst="rect">
            <a:avLst/>
          </a:prstGeom>
        </p:spPr>
      </p:pic>
    </p:spTree>
    <p:extLst>
      <p:ext uri="{BB962C8B-B14F-4D97-AF65-F5344CB8AC3E}">
        <p14:creationId xmlns:p14="http://schemas.microsoft.com/office/powerpoint/2010/main" val="1642239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791"/>
            <a:ext cx="10515600" cy="1325563"/>
          </a:xfrm>
        </p:spPr>
        <p:txBody>
          <a:bodyPr/>
          <a:lstStyle/>
          <a:p>
            <a:pPr marL="0" indent="0"/>
            <a:r>
              <a:rPr lang="en-US" b="1" u="sng" dirty="0"/>
              <a:t>AISC Requirements…….. </a:t>
            </a:r>
          </a:p>
        </p:txBody>
      </p:sp>
      <p:sp>
        <p:nvSpPr>
          <p:cNvPr id="3" name="Content Placeholder 2"/>
          <p:cNvSpPr>
            <a:spLocks noGrp="1"/>
          </p:cNvSpPr>
          <p:nvPr>
            <p:ph idx="1"/>
          </p:nvPr>
        </p:nvSpPr>
        <p:spPr>
          <a:xfrm>
            <a:off x="838200" y="1057265"/>
            <a:ext cx="10515600" cy="5119698"/>
          </a:xfrm>
        </p:spPr>
        <p:txBody>
          <a:bodyPr>
            <a:normAutofit/>
          </a:bodyPr>
          <a:lstStyle/>
          <a:p>
            <a:pPr marL="0" indent="0" algn="just">
              <a:buNone/>
            </a:pPr>
            <a:endParaRPr lang="en-US" sz="2400" dirty="0"/>
          </a:p>
          <a:p>
            <a:pPr algn="just"/>
            <a:endParaRPr lang="en-US" sz="2400" dirty="0"/>
          </a:p>
          <a:p>
            <a:pPr marL="0" indent="0" algn="just">
              <a:buNone/>
            </a:pPr>
            <a:endParaRPr lang="en-US" sz="2400" dirty="0"/>
          </a:p>
          <a:p>
            <a:pPr marL="0" indent="0" algn="just">
              <a:buNone/>
            </a:pPr>
            <a:r>
              <a:rPr lang="en-US" sz="2400" dirty="0"/>
              <a:t>             </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a:blip r:embed="rId2"/>
          <a:stretch>
            <a:fillRect/>
          </a:stretch>
        </p:blipFill>
        <p:spPr>
          <a:xfrm>
            <a:off x="1471614" y="1271588"/>
            <a:ext cx="9305924" cy="4457700"/>
          </a:xfrm>
          <a:prstGeom prst="rect">
            <a:avLst/>
          </a:prstGeom>
        </p:spPr>
      </p:pic>
    </p:spTree>
    <p:extLst>
      <p:ext uri="{BB962C8B-B14F-4D97-AF65-F5344CB8AC3E}">
        <p14:creationId xmlns:p14="http://schemas.microsoft.com/office/powerpoint/2010/main" val="2066633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791"/>
            <a:ext cx="10515600" cy="1325563"/>
          </a:xfrm>
        </p:spPr>
        <p:txBody>
          <a:bodyPr/>
          <a:lstStyle/>
          <a:p>
            <a:pPr marL="0" indent="0"/>
            <a:r>
              <a:rPr lang="en-US" b="1" u="sng" dirty="0"/>
              <a:t>AISC Requirements…….. </a:t>
            </a:r>
          </a:p>
        </p:txBody>
      </p:sp>
      <p:sp>
        <p:nvSpPr>
          <p:cNvPr id="3" name="Content Placeholder 2"/>
          <p:cNvSpPr>
            <a:spLocks noGrp="1"/>
          </p:cNvSpPr>
          <p:nvPr>
            <p:ph idx="1"/>
          </p:nvPr>
        </p:nvSpPr>
        <p:spPr>
          <a:xfrm>
            <a:off x="838200" y="1057265"/>
            <a:ext cx="10515600" cy="5119698"/>
          </a:xfrm>
        </p:spPr>
        <p:txBody>
          <a:bodyPr>
            <a:normAutofit/>
          </a:bodyPr>
          <a:lstStyle/>
          <a:p>
            <a:pPr marL="0" indent="0" algn="just">
              <a:buNone/>
            </a:pPr>
            <a:endParaRPr lang="en-US" sz="2400" dirty="0"/>
          </a:p>
          <a:p>
            <a:pPr algn="just"/>
            <a:endParaRPr lang="en-US" sz="2400" dirty="0"/>
          </a:p>
          <a:p>
            <a:pPr marL="0" indent="0" algn="just">
              <a:buNone/>
            </a:pPr>
            <a:endParaRPr lang="en-US" sz="2400" dirty="0"/>
          </a:p>
          <a:p>
            <a:pPr marL="0" indent="0" algn="just">
              <a:buNone/>
            </a:pPr>
            <a:r>
              <a:rPr lang="en-US" sz="2400" dirty="0"/>
              <a:t>             </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247773" y="1504142"/>
            <a:ext cx="9010651" cy="2112972"/>
          </a:xfrm>
          <a:prstGeom prst="rect">
            <a:avLst/>
          </a:prstGeom>
        </p:spPr>
      </p:pic>
    </p:spTree>
    <p:extLst>
      <p:ext uri="{BB962C8B-B14F-4D97-AF65-F5344CB8AC3E}">
        <p14:creationId xmlns:p14="http://schemas.microsoft.com/office/powerpoint/2010/main" val="542111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9" name="Picture 8"/>
          <p:cNvPicPr>
            <a:picLocks noChangeAspect="1"/>
          </p:cNvPicPr>
          <p:nvPr/>
        </p:nvPicPr>
        <p:blipFill>
          <a:blip r:embed="rId2"/>
          <a:stretch>
            <a:fillRect/>
          </a:stretch>
        </p:blipFill>
        <p:spPr>
          <a:xfrm>
            <a:off x="923926" y="271462"/>
            <a:ext cx="10306050" cy="828675"/>
          </a:xfrm>
          <a:prstGeom prst="rect">
            <a:avLst/>
          </a:prstGeom>
        </p:spPr>
      </p:pic>
      <p:pic>
        <p:nvPicPr>
          <p:cNvPr id="10" name="Picture 9"/>
          <p:cNvPicPr>
            <a:picLocks noChangeAspect="1"/>
          </p:cNvPicPr>
          <p:nvPr/>
        </p:nvPicPr>
        <p:blipFill>
          <a:blip r:embed="rId3"/>
          <a:stretch>
            <a:fillRect/>
          </a:stretch>
        </p:blipFill>
        <p:spPr>
          <a:xfrm>
            <a:off x="1066800" y="1290636"/>
            <a:ext cx="9405938" cy="4638677"/>
          </a:xfrm>
          <a:prstGeom prst="rect">
            <a:avLst/>
          </a:prstGeom>
        </p:spPr>
      </p:pic>
    </p:spTree>
    <p:extLst>
      <p:ext uri="{BB962C8B-B14F-4D97-AF65-F5344CB8AC3E}">
        <p14:creationId xmlns:p14="http://schemas.microsoft.com/office/powerpoint/2010/main" val="2479825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813319" y="114300"/>
            <a:ext cx="8458199" cy="5900738"/>
          </a:xfrm>
          <a:prstGeom prst="rect">
            <a:avLst/>
          </a:prstGeom>
        </p:spPr>
      </p:pic>
      <p:sp>
        <p:nvSpPr>
          <p:cNvPr id="11" name="Rectangle 10"/>
          <p:cNvSpPr/>
          <p:nvPr/>
        </p:nvSpPr>
        <p:spPr>
          <a:xfrm>
            <a:off x="1971668" y="3829045"/>
            <a:ext cx="7915282" cy="200032"/>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55806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2"/>
          <a:stretch>
            <a:fillRect/>
          </a:stretch>
        </p:blipFill>
        <p:spPr>
          <a:xfrm>
            <a:off x="1123950" y="511967"/>
            <a:ext cx="10715625" cy="5381625"/>
          </a:xfrm>
          <a:prstGeom prst="rect">
            <a:avLst/>
          </a:prstGeom>
        </p:spPr>
      </p:pic>
    </p:spTree>
    <p:extLst>
      <p:ext uri="{BB962C8B-B14F-4D97-AF65-F5344CB8AC3E}">
        <p14:creationId xmlns:p14="http://schemas.microsoft.com/office/powerpoint/2010/main" val="1983103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538287" y="285750"/>
            <a:ext cx="7686675" cy="5229225"/>
          </a:xfrm>
          <a:prstGeom prst="rect">
            <a:avLst/>
          </a:prstGeom>
        </p:spPr>
      </p:pic>
    </p:spTree>
    <p:extLst>
      <p:ext uri="{BB962C8B-B14F-4D97-AF65-F5344CB8AC3E}">
        <p14:creationId xmlns:p14="http://schemas.microsoft.com/office/powerpoint/2010/main" val="1373810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2"/>
          <a:stretch>
            <a:fillRect/>
          </a:stretch>
        </p:blipFill>
        <p:spPr>
          <a:xfrm>
            <a:off x="942976" y="611982"/>
            <a:ext cx="10782774" cy="4845843"/>
          </a:xfrm>
          <a:prstGeom prst="rect">
            <a:avLst/>
          </a:prstGeom>
        </p:spPr>
      </p:pic>
    </p:spTree>
    <p:extLst>
      <p:ext uri="{BB962C8B-B14F-4D97-AF65-F5344CB8AC3E}">
        <p14:creationId xmlns:p14="http://schemas.microsoft.com/office/powerpoint/2010/main" val="394394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791"/>
            <a:ext cx="10515600" cy="1325563"/>
          </a:xfrm>
        </p:spPr>
        <p:txBody>
          <a:bodyPr/>
          <a:lstStyle/>
          <a:p>
            <a:pPr marL="0" indent="0"/>
            <a:r>
              <a:rPr lang="en-US" b="1" dirty="0"/>
              <a:t>Column Theory……….</a:t>
            </a:r>
          </a:p>
        </p:txBody>
      </p:sp>
      <p:sp>
        <p:nvSpPr>
          <p:cNvPr id="3" name="Content Placeholder 2"/>
          <p:cNvSpPr>
            <a:spLocks noGrp="1"/>
          </p:cNvSpPr>
          <p:nvPr>
            <p:ph idx="1"/>
          </p:nvPr>
        </p:nvSpPr>
        <p:spPr>
          <a:xfrm>
            <a:off x="838200" y="1057265"/>
            <a:ext cx="10515600" cy="5119698"/>
          </a:xfrm>
        </p:spPr>
        <p:txBody>
          <a:bodyPr>
            <a:normAutofit fontScale="92500" lnSpcReduction="10000"/>
          </a:bodyPr>
          <a:lstStyle/>
          <a:p>
            <a:pPr algn="just"/>
            <a:r>
              <a:rPr lang="en-US" sz="2400" dirty="0"/>
              <a:t>If the critical load is divided by the cross-sectional area, the critical buckling stress is obtained by:-</a:t>
            </a:r>
          </a:p>
          <a:p>
            <a:pPr algn="just"/>
            <a:endParaRPr lang="en-US" sz="2400" dirty="0"/>
          </a:p>
          <a:p>
            <a:pPr algn="just"/>
            <a:endParaRPr lang="en-US" sz="2400" dirty="0"/>
          </a:p>
          <a:p>
            <a:pPr algn="just"/>
            <a:endParaRPr lang="en-US" sz="2400" dirty="0"/>
          </a:p>
          <a:p>
            <a:pPr algn="just"/>
            <a:r>
              <a:rPr lang="en-US" sz="2400" dirty="0"/>
              <a:t>At this compressive stress, buckling will occur about the axis corresponding to r. </a:t>
            </a:r>
          </a:p>
          <a:p>
            <a:pPr algn="just"/>
            <a:r>
              <a:rPr lang="en-US" sz="2400" dirty="0"/>
              <a:t>Buckling will take place as soon as the load reaches the value given by equation 4.3, and the column will become unstable about the principal axis corresponding to the largest slenderness ratio.</a:t>
            </a:r>
          </a:p>
          <a:p>
            <a:pPr algn="just"/>
            <a:r>
              <a:rPr lang="en-US" sz="2400" dirty="0"/>
              <a:t>This axis usually is the axis with the smaller moment of inertia.</a:t>
            </a:r>
          </a:p>
          <a:p>
            <a:pPr algn="just"/>
            <a:r>
              <a:rPr lang="en-US" sz="2400" dirty="0"/>
              <a:t>Thus the moment of inertia and radius of gyration of the cross-section should ordinarily be used in equations 4.3 and 4.4 </a:t>
            </a:r>
          </a:p>
          <a:p>
            <a:pPr marL="0" indent="0" algn="just">
              <a:buNone/>
            </a:pPr>
            <a:endParaRPr lang="en-US" sz="2400" dirty="0"/>
          </a:p>
          <a:p>
            <a:pPr marL="0" indent="0" algn="just">
              <a:buNone/>
            </a:pPr>
            <a:r>
              <a:rPr lang="en-US" sz="2400" dirty="0"/>
              <a:t>             </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2138362" y="1973253"/>
            <a:ext cx="7915275" cy="819150"/>
          </a:xfrm>
          <a:prstGeom prst="rect">
            <a:avLst/>
          </a:prstGeom>
        </p:spPr>
      </p:pic>
    </p:spTree>
    <p:extLst>
      <p:ext uri="{BB962C8B-B14F-4D97-AF65-F5344CB8AC3E}">
        <p14:creationId xmlns:p14="http://schemas.microsoft.com/office/powerpoint/2010/main" val="4008536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904874" y="754856"/>
            <a:ext cx="9839325" cy="5017293"/>
          </a:xfrm>
          <a:prstGeom prst="rect">
            <a:avLst/>
          </a:prstGeom>
        </p:spPr>
      </p:pic>
    </p:spTree>
    <p:extLst>
      <p:ext uri="{BB962C8B-B14F-4D97-AF65-F5344CB8AC3E}">
        <p14:creationId xmlns:p14="http://schemas.microsoft.com/office/powerpoint/2010/main" val="4104802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2"/>
          <a:stretch>
            <a:fillRect/>
          </a:stretch>
        </p:blipFill>
        <p:spPr>
          <a:xfrm>
            <a:off x="1238249" y="490537"/>
            <a:ext cx="10071683" cy="5010151"/>
          </a:xfrm>
          <a:prstGeom prst="rect">
            <a:avLst/>
          </a:prstGeom>
        </p:spPr>
      </p:pic>
    </p:spTree>
    <p:extLst>
      <p:ext uri="{BB962C8B-B14F-4D97-AF65-F5344CB8AC3E}">
        <p14:creationId xmlns:p14="http://schemas.microsoft.com/office/powerpoint/2010/main" val="425825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rotWithShape="1">
          <a:blip r:embed="rId2"/>
          <a:srcRect l="1927" t="2104" r="6841"/>
          <a:stretch/>
        </p:blipFill>
        <p:spPr>
          <a:xfrm>
            <a:off x="1828801" y="447675"/>
            <a:ext cx="7600949" cy="5062118"/>
          </a:xfrm>
          <a:prstGeom prst="rect">
            <a:avLst/>
          </a:prstGeom>
        </p:spPr>
      </p:pic>
      <p:sp>
        <p:nvSpPr>
          <p:cNvPr id="4" name="Rectangle 3"/>
          <p:cNvSpPr/>
          <p:nvPr/>
        </p:nvSpPr>
        <p:spPr>
          <a:xfrm>
            <a:off x="1528763" y="4143375"/>
            <a:ext cx="7643812" cy="257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4274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360881" y="747713"/>
            <a:ext cx="10571214" cy="4667250"/>
          </a:xfrm>
          <a:prstGeom prst="rect">
            <a:avLst/>
          </a:prstGeom>
        </p:spPr>
      </p:pic>
    </p:spTree>
    <p:extLst>
      <p:ext uri="{BB962C8B-B14F-4D97-AF65-F5344CB8AC3E}">
        <p14:creationId xmlns:p14="http://schemas.microsoft.com/office/powerpoint/2010/main" val="1329300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2"/>
          <a:stretch>
            <a:fillRect/>
          </a:stretch>
        </p:blipFill>
        <p:spPr>
          <a:xfrm>
            <a:off x="1000125" y="785811"/>
            <a:ext cx="9635386" cy="4657727"/>
          </a:xfrm>
          <a:prstGeom prst="rect">
            <a:avLst/>
          </a:prstGeom>
        </p:spPr>
      </p:pic>
    </p:spTree>
    <p:extLst>
      <p:ext uri="{BB962C8B-B14F-4D97-AF65-F5344CB8AC3E}">
        <p14:creationId xmlns:p14="http://schemas.microsoft.com/office/powerpoint/2010/main" val="1334411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676400" y="352425"/>
            <a:ext cx="7496175" cy="4943475"/>
          </a:xfrm>
          <a:prstGeom prst="rect">
            <a:avLst/>
          </a:prstGeom>
        </p:spPr>
      </p:pic>
      <p:sp>
        <p:nvSpPr>
          <p:cNvPr id="9" name="Rectangle 8"/>
          <p:cNvSpPr/>
          <p:nvPr/>
        </p:nvSpPr>
        <p:spPr>
          <a:xfrm>
            <a:off x="1528763" y="5038725"/>
            <a:ext cx="7643812" cy="257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9716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528762" y="0"/>
            <a:ext cx="8505825" cy="5688889"/>
          </a:xfrm>
          <a:prstGeom prst="rect">
            <a:avLst/>
          </a:prstGeom>
        </p:spPr>
      </p:pic>
      <p:sp>
        <p:nvSpPr>
          <p:cNvPr id="10" name="Rectangle 9"/>
          <p:cNvSpPr/>
          <p:nvPr/>
        </p:nvSpPr>
        <p:spPr>
          <a:xfrm>
            <a:off x="1959768" y="5419890"/>
            <a:ext cx="7643812" cy="257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416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985838" y="1028700"/>
            <a:ext cx="10927080" cy="4286250"/>
          </a:xfrm>
          <a:prstGeom prst="rect">
            <a:avLst/>
          </a:prstGeom>
        </p:spPr>
      </p:pic>
    </p:spTree>
    <p:extLst>
      <p:ext uri="{BB962C8B-B14F-4D97-AF65-F5344CB8AC3E}">
        <p14:creationId xmlns:p14="http://schemas.microsoft.com/office/powerpoint/2010/main" val="3994502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57265"/>
            <a:ext cx="10515600" cy="5119698"/>
          </a:xfrm>
        </p:spPr>
        <p:txBody>
          <a:bodyPr>
            <a:normAutofit fontScale="85000" lnSpcReduction="20000"/>
          </a:bodyPr>
          <a:lstStyle/>
          <a:p>
            <a:pPr algn="just"/>
            <a:r>
              <a:rPr lang="en-US" sz="2400" dirty="0"/>
              <a:t>Early researchers soon found out that Euler’s equation did not give reliable results for stocky, or less slender, compression members.</a:t>
            </a:r>
          </a:p>
          <a:p>
            <a:pPr algn="just"/>
            <a:r>
              <a:rPr lang="en-US" sz="2400" dirty="0"/>
              <a:t>The reason is that smaller slenderness ratio for members of this type causes a large buckling stress, it can be seen from equation 4.4.</a:t>
            </a:r>
          </a:p>
          <a:p>
            <a:pPr algn="just"/>
            <a:endParaRPr lang="en-US" sz="2400" dirty="0"/>
          </a:p>
          <a:p>
            <a:pPr algn="just"/>
            <a:endParaRPr lang="en-US" sz="2400" dirty="0"/>
          </a:p>
          <a:p>
            <a:pPr algn="just"/>
            <a:endParaRPr lang="en-US" sz="2400" dirty="0"/>
          </a:p>
          <a:p>
            <a:pPr algn="just"/>
            <a:endParaRPr lang="en-US" sz="2400" dirty="0"/>
          </a:p>
          <a:p>
            <a:pPr algn="just"/>
            <a:r>
              <a:rPr lang="en-US" sz="2400" dirty="0"/>
              <a:t>If the stress at which buckling occurs is greater than the proportional limit of the material, the relation between stress and strain is no longer linear and the modulus of elasticity E can no longer be used.</a:t>
            </a:r>
          </a:p>
          <a:p>
            <a:pPr algn="just"/>
            <a:endParaRPr lang="en-US" sz="2400" dirty="0"/>
          </a:p>
          <a:p>
            <a:pPr algn="just"/>
            <a:r>
              <a:rPr lang="en-US" sz="2400" dirty="0"/>
              <a:t>In Example 4.1, the stress at buckling is </a:t>
            </a:r>
            <a:r>
              <a:rPr lang="en-US" sz="2400" dirty="0" err="1"/>
              <a:t>Pcr</a:t>
            </a:r>
            <a:r>
              <a:rPr lang="en-US" sz="2400" dirty="0"/>
              <a:t>/A=278.9/14.6=19.10 </a:t>
            </a:r>
            <a:r>
              <a:rPr lang="en-US" sz="2400" dirty="0" err="1"/>
              <a:t>Ksi</a:t>
            </a:r>
            <a:r>
              <a:rPr lang="en-US" sz="2400" dirty="0"/>
              <a:t>, which is well below the proportional limit of any grade of structural steel.</a:t>
            </a:r>
          </a:p>
          <a:p>
            <a:pPr marL="0" indent="0" algn="just">
              <a:buNone/>
            </a:pPr>
            <a:endParaRPr lang="en-US" sz="2400" dirty="0"/>
          </a:p>
          <a:p>
            <a:pPr marL="0" indent="0" algn="just">
              <a:buNone/>
            </a:pPr>
            <a:endParaRPr lang="en-US" sz="2400" dirty="0"/>
          </a:p>
          <a:p>
            <a:pPr marL="0" indent="0" algn="just">
              <a:buNone/>
            </a:pPr>
            <a:r>
              <a:rPr lang="en-US" sz="2400" dirty="0"/>
              <a:t>             </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909762" y="2593174"/>
            <a:ext cx="7915275" cy="819150"/>
          </a:xfrm>
          <a:prstGeom prst="rect">
            <a:avLst/>
          </a:prstGeom>
        </p:spPr>
      </p:pic>
    </p:spTree>
    <p:extLst>
      <p:ext uri="{BB962C8B-B14F-4D97-AF65-F5344CB8AC3E}">
        <p14:creationId xmlns:p14="http://schemas.microsoft.com/office/powerpoint/2010/main" val="2380694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2"/>
          <a:stretch>
            <a:fillRect/>
          </a:stretch>
        </p:blipFill>
        <p:spPr>
          <a:xfrm>
            <a:off x="1728789" y="542925"/>
            <a:ext cx="8572500" cy="5153025"/>
          </a:xfrm>
          <a:prstGeom prst="rect">
            <a:avLst/>
          </a:prstGeom>
        </p:spPr>
      </p:pic>
    </p:spTree>
    <p:extLst>
      <p:ext uri="{BB962C8B-B14F-4D97-AF65-F5344CB8AC3E}">
        <p14:creationId xmlns:p14="http://schemas.microsoft.com/office/powerpoint/2010/main" val="344966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57265"/>
            <a:ext cx="10515600" cy="5119698"/>
          </a:xfrm>
        </p:spPr>
        <p:txBody>
          <a:bodyPr>
            <a:normAutofit fontScale="47500" lnSpcReduction="20000"/>
          </a:bodyPr>
          <a:lstStyle/>
          <a:p>
            <a:pPr algn="just"/>
            <a:r>
              <a:rPr lang="en-US" sz="4500" dirty="0"/>
              <a:t>This difficulty was initially resolved by Friedrich </a:t>
            </a:r>
            <a:r>
              <a:rPr lang="en-US" sz="4500" dirty="0" err="1"/>
              <a:t>Engesser</a:t>
            </a:r>
            <a:r>
              <a:rPr lang="en-US" sz="4500" dirty="0"/>
              <a:t>, who proposed in 1889 the use of a variable tangent modulus, E</a:t>
            </a:r>
            <a:r>
              <a:rPr lang="en-US" sz="4500" baseline="-25000" dirty="0"/>
              <a:t>t</a:t>
            </a:r>
            <a:r>
              <a:rPr lang="en-US" sz="4500" dirty="0"/>
              <a:t> in equation 4.3.</a:t>
            </a:r>
          </a:p>
          <a:p>
            <a:pPr algn="just"/>
            <a:endParaRPr lang="en-US" sz="4500" dirty="0"/>
          </a:p>
          <a:p>
            <a:pPr algn="just"/>
            <a:r>
              <a:rPr lang="en-US" sz="4500" dirty="0"/>
              <a:t>For a material with a stress-strain curve like the one shown in Figure 4.5, E is not a constant for stresses greater than the proportional limit </a:t>
            </a:r>
            <a:r>
              <a:rPr lang="en-US" sz="4500" dirty="0" err="1"/>
              <a:t>Fpl</a:t>
            </a:r>
            <a:r>
              <a:rPr lang="en-US" sz="4500" dirty="0"/>
              <a:t>.</a:t>
            </a:r>
          </a:p>
          <a:p>
            <a:pPr algn="just"/>
            <a:endParaRPr lang="en-US" sz="4500" dirty="0"/>
          </a:p>
          <a:p>
            <a:pPr algn="just"/>
            <a:r>
              <a:rPr lang="en-US" sz="4500" dirty="0"/>
              <a:t>The tangent modulus E</a:t>
            </a:r>
            <a:r>
              <a:rPr lang="en-US" sz="4500" baseline="-25000" dirty="0"/>
              <a:t>t</a:t>
            </a:r>
            <a:r>
              <a:rPr lang="en-US" sz="4500" dirty="0"/>
              <a:t> is defined as the slope of the tangent to the stress-strain curve for values of </a:t>
            </a:r>
            <a:r>
              <a:rPr lang="en-US" sz="4500" i="1" dirty="0"/>
              <a:t>f </a:t>
            </a:r>
            <a:r>
              <a:rPr lang="en-US" sz="4500" dirty="0"/>
              <a:t>between </a:t>
            </a:r>
            <a:r>
              <a:rPr lang="en-US" sz="4500" dirty="0" err="1"/>
              <a:t>Fpl</a:t>
            </a:r>
            <a:r>
              <a:rPr lang="en-US" sz="4500" dirty="0"/>
              <a:t> and </a:t>
            </a:r>
            <a:r>
              <a:rPr lang="en-US" sz="4500" dirty="0" err="1"/>
              <a:t>Fy</a:t>
            </a:r>
            <a:r>
              <a:rPr lang="en-US" sz="4500" dirty="0"/>
              <a:t>.  So the equation can be shown as equation 4.5</a:t>
            </a:r>
          </a:p>
          <a:p>
            <a:pPr algn="just"/>
            <a:endParaRPr lang="en-US" sz="4500" dirty="0"/>
          </a:p>
          <a:p>
            <a:pPr algn="just"/>
            <a:r>
              <a:rPr lang="en-US" sz="4500" dirty="0"/>
              <a:t>The equation 4.5 is identical to the Euler equation, except that E</a:t>
            </a:r>
            <a:r>
              <a:rPr lang="en-US" sz="4500" baseline="-25000" dirty="0"/>
              <a:t>t</a:t>
            </a:r>
            <a:r>
              <a:rPr lang="en-US" sz="4500" dirty="0"/>
              <a:t> is substituted for E.</a:t>
            </a:r>
          </a:p>
          <a:p>
            <a:pPr algn="just"/>
            <a:endParaRPr lang="en-US" sz="2400" dirty="0"/>
          </a:p>
          <a:p>
            <a:pPr algn="just"/>
            <a:endParaRPr lang="en-US" sz="2400" dirty="0"/>
          </a:p>
          <a:p>
            <a:pPr marL="0" indent="0" algn="just">
              <a:buNone/>
            </a:pPr>
            <a:r>
              <a:rPr lang="en-US" sz="2400" dirty="0"/>
              <a:t> </a:t>
            </a:r>
          </a:p>
          <a:p>
            <a:pPr marL="0" indent="0" algn="just">
              <a:buNone/>
            </a:pPr>
            <a:endParaRPr lang="en-US" sz="2400" dirty="0"/>
          </a:p>
          <a:p>
            <a:pPr marL="0" indent="0" algn="just">
              <a:buNone/>
            </a:pPr>
            <a:r>
              <a:rPr lang="en-US" sz="2400" dirty="0"/>
              <a:t>             </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375170" y="5069682"/>
            <a:ext cx="7934325" cy="742950"/>
          </a:xfrm>
          <a:prstGeom prst="rect">
            <a:avLst/>
          </a:prstGeom>
        </p:spPr>
      </p:pic>
    </p:spTree>
    <p:extLst>
      <p:ext uri="{BB962C8B-B14F-4D97-AF65-F5344CB8AC3E}">
        <p14:creationId xmlns:p14="http://schemas.microsoft.com/office/powerpoint/2010/main" val="1071368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791"/>
            <a:ext cx="10515600" cy="1325563"/>
          </a:xfrm>
        </p:spPr>
        <p:txBody>
          <a:bodyPr/>
          <a:lstStyle/>
          <a:p>
            <a:pPr marL="0" indent="0"/>
            <a:r>
              <a:rPr lang="en-US" b="1" dirty="0"/>
              <a:t>Effective Length</a:t>
            </a:r>
          </a:p>
        </p:txBody>
      </p:sp>
      <p:sp>
        <p:nvSpPr>
          <p:cNvPr id="3" name="Content Placeholder 2"/>
          <p:cNvSpPr>
            <a:spLocks noGrp="1"/>
          </p:cNvSpPr>
          <p:nvPr>
            <p:ph idx="1"/>
          </p:nvPr>
        </p:nvSpPr>
        <p:spPr>
          <a:xfrm>
            <a:off x="838200" y="1057265"/>
            <a:ext cx="10515600" cy="5119698"/>
          </a:xfrm>
        </p:spPr>
        <p:txBody>
          <a:bodyPr>
            <a:normAutofit fontScale="92500" lnSpcReduction="10000"/>
          </a:bodyPr>
          <a:lstStyle/>
          <a:p>
            <a:pPr algn="just"/>
            <a:r>
              <a:rPr lang="en-US" sz="2400" dirty="0"/>
              <a:t>Both the Euler and tangent modulus equations are based on the following assumptions:</a:t>
            </a:r>
          </a:p>
          <a:p>
            <a:pPr marL="0" indent="0" algn="just">
              <a:buNone/>
            </a:pPr>
            <a:r>
              <a:rPr lang="en-US" sz="2400" dirty="0"/>
              <a:t>           1. The Column is perfectly straight with no initial crookedness.</a:t>
            </a:r>
          </a:p>
          <a:p>
            <a:pPr marL="0" indent="0" algn="just">
              <a:buNone/>
            </a:pPr>
            <a:r>
              <a:rPr lang="en-US" sz="2400" dirty="0"/>
              <a:t>           2. The Load is axial, with no eccentricity.</a:t>
            </a:r>
          </a:p>
          <a:p>
            <a:pPr marL="0" indent="0" algn="just">
              <a:buNone/>
            </a:pPr>
            <a:r>
              <a:rPr lang="en-US" sz="2400" dirty="0"/>
              <a:t>           3.  The Column is pinned at both ends.</a:t>
            </a:r>
          </a:p>
          <a:p>
            <a:pPr marL="342900" indent="-342900" algn="just">
              <a:buNone/>
            </a:pPr>
            <a:r>
              <a:rPr lang="en-US" sz="2400" dirty="0"/>
              <a:t> • The first two conditions mean that there is no bending moment in the member before buckling.</a:t>
            </a:r>
          </a:p>
          <a:p>
            <a:pPr algn="just"/>
            <a:r>
              <a:rPr lang="en-US" sz="2400" dirty="0"/>
              <a:t>For dealing with columns other than pinned end conditions, such as One end pinned and one end fixed as  shown in figure-4.7. the Euler equation for this case can be derived as;</a:t>
            </a:r>
          </a:p>
          <a:p>
            <a:pPr marL="0" indent="0" algn="just">
              <a:buNone/>
            </a:pPr>
            <a:endParaRPr lang="en-US" sz="2400" dirty="0"/>
          </a:p>
          <a:p>
            <a:pPr algn="just"/>
            <a:endParaRPr lang="en-US" sz="2400" dirty="0"/>
          </a:p>
          <a:p>
            <a:pPr algn="just"/>
            <a:endParaRPr lang="en-US" sz="2400" dirty="0"/>
          </a:p>
          <a:p>
            <a:pPr marL="0" indent="0" algn="just">
              <a:buNone/>
            </a:pPr>
            <a:endParaRPr lang="en-US" sz="2400" dirty="0"/>
          </a:p>
          <a:p>
            <a:pPr marL="0" indent="0" algn="just">
              <a:buNone/>
            </a:pPr>
            <a:r>
              <a:rPr lang="en-US" sz="2400" dirty="0"/>
              <a:t>             </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a:blip r:embed="rId2"/>
          <a:stretch>
            <a:fillRect/>
          </a:stretch>
        </p:blipFill>
        <p:spPr>
          <a:xfrm>
            <a:off x="3595687" y="4300538"/>
            <a:ext cx="3829050" cy="1714499"/>
          </a:xfrm>
          <a:prstGeom prst="rect">
            <a:avLst/>
          </a:prstGeom>
        </p:spPr>
      </p:pic>
    </p:spTree>
    <p:extLst>
      <p:ext uri="{BB962C8B-B14F-4D97-AF65-F5344CB8AC3E}">
        <p14:creationId xmlns:p14="http://schemas.microsoft.com/office/powerpoint/2010/main" val="1222941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791"/>
            <a:ext cx="10515600" cy="1325563"/>
          </a:xfrm>
        </p:spPr>
        <p:txBody>
          <a:bodyPr/>
          <a:lstStyle/>
          <a:p>
            <a:pPr marL="0" indent="0"/>
            <a:r>
              <a:rPr lang="en-US" b="1" dirty="0"/>
              <a:t>Effective Length…….</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a:blip r:embed="rId2"/>
          <a:stretch>
            <a:fillRect/>
          </a:stretch>
        </p:blipFill>
        <p:spPr>
          <a:xfrm>
            <a:off x="4048125" y="847725"/>
            <a:ext cx="4095750" cy="5162550"/>
          </a:xfrm>
          <a:prstGeom prst="rect">
            <a:avLst/>
          </a:prstGeom>
        </p:spPr>
      </p:pic>
    </p:spTree>
    <p:extLst>
      <p:ext uri="{BB962C8B-B14F-4D97-AF65-F5344CB8AC3E}">
        <p14:creationId xmlns:p14="http://schemas.microsoft.com/office/powerpoint/2010/main" val="2024443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791"/>
            <a:ext cx="10515600" cy="1325563"/>
          </a:xfrm>
        </p:spPr>
        <p:txBody>
          <a:bodyPr/>
          <a:lstStyle/>
          <a:p>
            <a:pPr marL="0" indent="0"/>
            <a:r>
              <a:rPr lang="en-US" b="1" dirty="0"/>
              <a:t>Effective Length</a:t>
            </a:r>
          </a:p>
        </p:txBody>
      </p:sp>
      <p:sp>
        <p:nvSpPr>
          <p:cNvPr id="3" name="Content Placeholder 2"/>
          <p:cNvSpPr>
            <a:spLocks noGrp="1"/>
          </p:cNvSpPr>
          <p:nvPr>
            <p:ph idx="1"/>
          </p:nvPr>
        </p:nvSpPr>
        <p:spPr>
          <a:xfrm>
            <a:off x="838200" y="1057265"/>
            <a:ext cx="10515600" cy="5119698"/>
          </a:xfrm>
        </p:spPr>
        <p:txBody>
          <a:bodyPr>
            <a:normAutofit fontScale="77500" lnSpcReduction="20000"/>
          </a:bodyPr>
          <a:lstStyle/>
          <a:p>
            <a:pPr marL="0" indent="0" algn="just">
              <a:buNone/>
            </a:pPr>
            <a:endParaRPr lang="en-US" sz="2400" dirty="0"/>
          </a:p>
          <a:p>
            <a:pPr algn="just"/>
            <a:r>
              <a:rPr lang="en-US" sz="2400" dirty="0"/>
              <a:t>For convenience, the equations for buckling load will be written as:</a:t>
            </a:r>
          </a:p>
          <a:p>
            <a:pPr algn="just"/>
            <a:endParaRPr lang="en-US" sz="2400" dirty="0"/>
          </a:p>
          <a:p>
            <a:pPr algn="just"/>
            <a:endParaRPr lang="en-US" sz="2400" dirty="0"/>
          </a:p>
          <a:p>
            <a:pPr algn="just"/>
            <a:endParaRPr lang="en-US" sz="2400" dirty="0"/>
          </a:p>
          <a:p>
            <a:pPr algn="just"/>
            <a:r>
              <a:rPr lang="en-US" sz="2400" dirty="0"/>
              <a:t>Where KL is the effective length and K is the effective length factor.</a:t>
            </a:r>
          </a:p>
          <a:p>
            <a:pPr marL="0" indent="0" algn="just">
              <a:buNone/>
            </a:pPr>
            <a:endParaRPr lang="en-US" sz="2400" dirty="0"/>
          </a:p>
          <a:p>
            <a:pPr algn="just"/>
            <a:r>
              <a:rPr lang="en-US" sz="2400" dirty="0"/>
              <a:t>The effective length factor for the fixed-pinned compression member is 0.70.</a:t>
            </a:r>
          </a:p>
          <a:p>
            <a:pPr algn="just"/>
            <a:endParaRPr lang="en-US" sz="2400" dirty="0"/>
          </a:p>
          <a:p>
            <a:pPr algn="just"/>
            <a:r>
              <a:rPr lang="en-US" sz="2400" dirty="0"/>
              <a:t>Values of K for these and other cases can be determined with the aid of Table C-C2.2 in the commentary of AISC Specification.</a:t>
            </a:r>
          </a:p>
          <a:p>
            <a:pPr marL="0" indent="0" algn="just">
              <a:buNone/>
            </a:pPr>
            <a:endParaRPr lang="en-US" sz="2400" dirty="0"/>
          </a:p>
          <a:p>
            <a:pPr marL="0" indent="0" algn="just">
              <a:buNone/>
            </a:pPr>
            <a:r>
              <a:rPr lang="en-US" sz="2400" dirty="0"/>
              <a:t> </a:t>
            </a:r>
          </a:p>
          <a:p>
            <a:pPr algn="just"/>
            <a:endParaRPr lang="en-US" sz="2400" dirty="0"/>
          </a:p>
          <a:p>
            <a:pPr marL="0" indent="0" algn="just">
              <a:buNone/>
            </a:pPr>
            <a:endParaRPr lang="en-US" sz="2400" dirty="0"/>
          </a:p>
          <a:p>
            <a:pPr marL="0" indent="0" algn="just">
              <a:buNone/>
            </a:pPr>
            <a:r>
              <a:rPr lang="en-US" sz="2400" dirty="0"/>
              <a:t>             </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2157412" y="1820849"/>
            <a:ext cx="7877175" cy="895350"/>
          </a:xfrm>
          <a:prstGeom prst="rect">
            <a:avLst/>
          </a:prstGeom>
        </p:spPr>
      </p:pic>
    </p:spTree>
    <p:extLst>
      <p:ext uri="{BB962C8B-B14F-4D97-AF65-F5344CB8AC3E}">
        <p14:creationId xmlns:p14="http://schemas.microsoft.com/office/powerpoint/2010/main" val="3854501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57164"/>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endParaRPr lang="en-US" b="1" u="sng"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585787" y="-14288"/>
            <a:ext cx="9844088" cy="6574444"/>
          </a:xfrm>
          <a:prstGeom prst="rect">
            <a:avLst/>
          </a:prstGeom>
        </p:spPr>
      </p:pic>
    </p:spTree>
    <p:extLst>
      <p:ext uri="{BB962C8B-B14F-4D97-AF65-F5344CB8AC3E}">
        <p14:creationId xmlns:p14="http://schemas.microsoft.com/office/powerpoint/2010/main" val="3204079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3248</TotalTime>
  <Words>580</Words>
  <Application>Microsoft Office PowerPoint</Application>
  <PresentationFormat>Widescreen</PresentationFormat>
  <Paragraphs>105</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Black</vt:lpstr>
      <vt:lpstr>Bookman Old Style</vt:lpstr>
      <vt:lpstr>Calibri</vt:lpstr>
      <vt:lpstr>Calibri Light</vt:lpstr>
      <vt:lpstr>Office Theme</vt:lpstr>
      <vt:lpstr>COLLEGE OF ENGINEERING AND TECHNOLOGY                UNIVERSITY OF SARGODHA   STEEL STRUCTURES (CT-313) (B.S TECHNOLOGY)</vt:lpstr>
      <vt:lpstr>Column Theory……….</vt:lpstr>
      <vt:lpstr>PowerPoint Presentation</vt:lpstr>
      <vt:lpstr>PowerPoint Presentation</vt:lpstr>
      <vt:lpstr>PowerPoint Presentation</vt:lpstr>
      <vt:lpstr>Effective Length</vt:lpstr>
      <vt:lpstr>Effective Length…….</vt:lpstr>
      <vt:lpstr>Effective Length</vt:lpstr>
      <vt:lpstr>PowerPoint Presentation</vt:lpstr>
      <vt:lpstr>AISC Requirements </vt:lpstr>
      <vt:lpstr>AISC Requirements………</vt:lpstr>
      <vt:lpstr>AISC Requirements……… </vt:lpstr>
      <vt:lpstr>AISC Requirements…….. </vt:lpstr>
      <vt:lpstr>AISC Requirements……..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Aqeel Ahmed</dc:creator>
  <cp:lastModifiedBy>Aqeel Ahmed</cp:lastModifiedBy>
  <cp:revision>497</cp:revision>
  <dcterms:created xsi:type="dcterms:W3CDTF">2018-08-27T04:07:34Z</dcterms:created>
  <dcterms:modified xsi:type="dcterms:W3CDTF">2021-01-14T09:00:16Z</dcterms:modified>
</cp:coreProperties>
</file>