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411D0-00A6-489F-8961-2681899BA220}" type="datetimeFigureOut">
              <a:rPr lang="en-US" smtClean="0"/>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3568-81A6-4783-954B-47E3C1BBF8B5}" type="slidenum">
              <a:rPr lang="en-US" smtClean="0"/>
              <a:t>‹#›</a:t>
            </a:fld>
            <a:endParaRPr lang="en-US"/>
          </a:p>
        </p:txBody>
      </p:sp>
    </p:spTree>
    <p:extLst>
      <p:ext uri="{BB962C8B-B14F-4D97-AF65-F5344CB8AC3E}">
        <p14:creationId xmlns:p14="http://schemas.microsoft.com/office/powerpoint/2010/main" val="423678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D413D8-5FEF-4E4F-812A-21555F5AEB91}" type="slidenum">
              <a:rPr lang="ar-SA" altLang="en-US" sz="1200" smtClean="0"/>
              <a:pPr/>
              <a:t>2</a:t>
            </a:fld>
            <a:endParaRPr lang="en-US" altLang="en-US" sz="1200" smtClean="0"/>
          </a:p>
        </p:txBody>
      </p:sp>
      <p:sp>
        <p:nvSpPr>
          <p:cNvPr id="49155" name="Rectangle 2"/>
          <p:cNvSpPr>
            <a:spLocks noRo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53BBF8-3FED-4AAF-9F12-9A7436D14C45}" type="datetimeFigureOut">
              <a:rPr lang="en-US" smtClean="0"/>
              <a:t>4/18/2020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C1A40C-AAC5-4030-8D8C-A6D843C0FC7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CC8D87-0779-4753-B24F-217BD210E625}" type="slidenum">
              <a:rPr lang="en-US"/>
              <a:pPr>
                <a:defRPr/>
              </a:pPr>
              <a:t>‹#›</a:t>
            </a:fld>
            <a:endParaRPr lang="en-US"/>
          </a:p>
        </p:txBody>
      </p:sp>
    </p:spTree>
    <p:extLst>
      <p:ext uri="{BB962C8B-B14F-4D97-AF65-F5344CB8AC3E}">
        <p14:creationId xmlns:p14="http://schemas.microsoft.com/office/powerpoint/2010/main" val="202270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3638"/>
            <a:ext cx="2133600" cy="457200"/>
          </a:xfrm>
        </p:spPr>
        <p:txBody>
          <a:bodyPr/>
          <a:lstStyle>
            <a:lvl1pPr>
              <a:defRPr/>
            </a:lvl1pPr>
          </a:lstStyle>
          <a:p>
            <a:pPr>
              <a:defRPr/>
            </a:pPr>
            <a:fld id="{1C39ED26-6A3C-4F7B-B939-F286DE749788}" type="slidenum">
              <a:rPr lang="en-US"/>
              <a:pPr>
                <a:defRPr/>
              </a:pPr>
              <a:t>‹#›</a:t>
            </a:fld>
            <a:endParaRPr lang="en-US"/>
          </a:p>
        </p:txBody>
      </p:sp>
      <p:sp>
        <p:nvSpPr>
          <p:cNvPr id="8" name="Date Placeholder 7"/>
          <p:cNvSpPr>
            <a:spLocks noGrp="1"/>
          </p:cNvSpPr>
          <p:nvPr>
            <p:ph type="dt" sz="half" idx="12"/>
          </p:nvPr>
        </p:nvSpPr>
        <p:spPr>
          <a:xfrm>
            <a:off x="457200" y="6248400"/>
            <a:ext cx="2133600" cy="457200"/>
          </a:xfrm>
        </p:spPr>
        <p:txBody>
          <a:bodyPr/>
          <a:lstStyle>
            <a:lvl1pPr>
              <a:defRPr/>
            </a:lvl1pPr>
          </a:lstStyle>
          <a:p>
            <a:pPr>
              <a:defRPr/>
            </a:pPr>
            <a:endParaRPr lang="en-US"/>
          </a:p>
        </p:txBody>
      </p:sp>
    </p:spTree>
    <p:extLst>
      <p:ext uri="{BB962C8B-B14F-4D97-AF65-F5344CB8AC3E}">
        <p14:creationId xmlns:p14="http://schemas.microsoft.com/office/powerpoint/2010/main" val="412378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F823AD-BDF4-416A-A264-7EA33DBBF3C8}" type="slidenum">
              <a:rPr lang="en-US"/>
              <a:pPr>
                <a:defRPr/>
              </a:pPr>
              <a:t>‹#›</a:t>
            </a:fld>
            <a:endParaRPr lang="en-US"/>
          </a:p>
        </p:txBody>
      </p:sp>
    </p:spTree>
    <p:extLst>
      <p:ext uri="{BB962C8B-B14F-4D97-AF65-F5344CB8AC3E}">
        <p14:creationId xmlns:p14="http://schemas.microsoft.com/office/powerpoint/2010/main" val="305796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53BBF8-3FED-4AAF-9F12-9A7436D14C45}"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C1A40C-AAC5-4030-8D8C-A6D843C0FC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53BBF8-3FED-4AAF-9F12-9A7436D14C45}"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3BBF8-3FED-4AAF-9F12-9A7436D14C45}"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BBF8-3FED-4AAF-9F12-9A7436D14C45}"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53BBF8-3FED-4AAF-9F12-9A7436D14C45}"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53BBF8-3FED-4AAF-9F12-9A7436D14C45}" type="datetimeFigureOut">
              <a:rPr lang="en-US" smtClean="0"/>
              <a:t>4/18/2020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C1A40C-AAC5-4030-8D8C-A6D843C0FC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jpeg"/><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heirloomroses.com/cgi-bin/browse.cgi?page=item&amp;item=1069&amp;cat=38&amp;fullsize=1"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heirloomroses.com/cgi-bin/browse.cgi?page=item&amp;item=834&amp;cat=38&amp;fullsize=1" TargetMode="External"/><Relationship Id="rId1" Type="http://schemas.openxmlformats.org/officeDocument/2006/relationships/slideLayout" Target="../slideLayouts/slideLayout13.xml"/><Relationship Id="rId6" Type="http://schemas.openxmlformats.org/officeDocument/2006/relationships/hyperlink" Target="http://www.heirloomroses.com/cgi-bin/browse.cgi?page=item&amp;item=998&amp;cat=38&amp;fullsize=1" TargetMode="External"/><Relationship Id="rId5" Type="http://schemas.openxmlformats.org/officeDocument/2006/relationships/image" Target="../media/image27.jpeg"/><Relationship Id="rId4" Type="http://schemas.openxmlformats.org/officeDocument/2006/relationships/hyperlink" Target="http://www.heirloomroses.com/cgi-bin/browse.cgi?page=item&amp;item=837&amp;cat=38&amp;fullsize=1" TargetMode="External"/><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2238" y="234950"/>
            <a:ext cx="8001000" cy="477838"/>
          </a:xfrm>
        </p:spPr>
        <p:txBody>
          <a:bodyPr rtlCol="0">
            <a:normAutofit fontScale="90000"/>
          </a:bodyPr>
          <a:lstStyle/>
          <a:p>
            <a:pPr eaLnBrk="1" fontAlgn="auto" hangingPunct="1">
              <a:spcAft>
                <a:spcPts val="0"/>
              </a:spcAft>
              <a:defRPr/>
            </a:pPr>
            <a:r>
              <a:rPr lang="en-US" sz="3300" dirty="0">
                <a:latin typeface="Georgia" pitchFamily="18" charset="0"/>
              </a:rPr>
              <a:t>Floriculture</a:t>
            </a:r>
          </a:p>
        </p:txBody>
      </p:sp>
      <p:sp>
        <p:nvSpPr>
          <p:cNvPr id="4099" name="Content Placeholder 2"/>
          <p:cNvSpPr>
            <a:spLocks noGrp="1"/>
          </p:cNvSpPr>
          <p:nvPr>
            <p:ph idx="1"/>
          </p:nvPr>
        </p:nvSpPr>
        <p:spPr>
          <a:xfrm>
            <a:off x="177800" y="1311275"/>
            <a:ext cx="8794750" cy="2139950"/>
          </a:xfrm>
        </p:spPr>
        <p:txBody>
          <a:bodyPr/>
          <a:lstStyle/>
          <a:p>
            <a:pPr marL="0" indent="0" algn="just" eaLnBrk="1" hangingPunct="1"/>
            <a:r>
              <a:rPr lang="en-US" altLang="en-US" sz="2800" smtClean="0">
                <a:latin typeface="Book Antiqua" pitchFamily="18" charset="0"/>
              </a:rPr>
              <a:t>Cultivation of ornamental and flowering plants </a:t>
            </a:r>
          </a:p>
          <a:p>
            <a:pPr marL="0" indent="0" eaLnBrk="1" hangingPunct="1"/>
            <a:endParaRPr lang="en-US" altLang="en-US" sz="2800" smtClean="0">
              <a:latin typeface="Book Antiqua" pitchFamily="18" charset="0"/>
            </a:endParaRPr>
          </a:p>
          <a:p>
            <a:pPr marL="0" indent="0" algn="just" eaLnBrk="1" hangingPunct="1"/>
            <a:r>
              <a:rPr lang="en-US" altLang="en-US" sz="2800" smtClean="0">
                <a:latin typeface="Book Antiqua" pitchFamily="18" charset="0"/>
              </a:rPr>
              <a:t>Floral industry engages in the production and sale of floriculture crops on a commercial scale</a:t>
            </a:r>
          </a:p>
        </p:txBody>
      </p:sp>
      <p:sp>
        <p:nvSpPr>
          <p:cNvPr id="4100" name="Slide Number Placeholder 3"/>
          <p:cNvSpPr>
            <a:spLocks noGrp="1"/>
          </p:cNvSpPr>
          <p:nvPr>
            <p:ph type="sldNum" sz="quarter" idx="12"/>
          </p:nvPr>
        </p:nvSpPr>
        <p:spPr bwMode="auto">
          <a:xfrm>
            <a:off x="457200" y="6557963"/>
            <a:ext cx="3657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rIns="93296" numCol="1" anchorCtr="0" compatLnSpc="1">
            <a:prstTxWarp prst="textNoShape">
              <a:avLst/>
            </a:prstTxWarp>
          </a:bodyPr>
          <a:lstStyle>
            <a:lvl1pPr defTabSz="912813">
              <a:defRPr sz="3200">
                <a:solidFill>
                  <a:schemeClr val="tx1"/>
                </a:solidFill>
                <a:latin typeface="Calibri" pitchFamily="34" charset="0"/>
              </a:defRPr>
            </a:lvl1pPr>
            <a:lvl2pPr defTabSz="912813">
              <a:defRPr sz="2800">
                <a:solidFill>
                  <a:schemeClr val="tx1"/>
                </a:solidFill>
                <a:latin typeface="Calibri" pitchFamily="34" charset="0"/>
              </a:defRPr>
            </a:lvl2pPr>
            <a:lvl3pPr defTabSz="912813">
              <a:defRPr sz="2400">
                <a:solidFill>
                  <a:schemeClr val="tx1"/>
                </a:solidFill>
                <a:latin typeface="Calibri" pitchFamily="34" charset="0"/>
              </a:defRPr>
            </a:lvl3pPr>
            <a:lvl4pPr defTabSz="912813">
              <a:defRPr sz="2000">
                <a:solidFill>
                  <a:schemeClr val="tx1"/>
                </a:solidFill>
                <a:latin typeface="Calibri" pitchFamily="34" charset="0"/>
              </a:defRPr>
            </a:lvl4pPr>
            <a:lvl5pPr defTabSz="912813">
              <a:defRPr sz="2000">
                <a:solidFill>
                  <a:schemeClr val="tx1"/>
                </a:solidFill>
                <a:latin typeface="Calibri" pitchFamily="34" charset="0"/>
              </a:defRPr>
            </a:lvl5pPr>
            <a:lvl6pPr defTabSz="912813" eaLnBrk="0" fontAlgn="base" hangingPunct="0">
              <a:spcAft>
                <a:spcPct val="0"/>
              </a:spcAft>
              <a:buFont typeface="Arial" charset="0"/>
              <a:buChar char="»"/>
              <a:defRPr sz="2000">
                <a:solidFill>
                  <a:schemeClr val="tx1"/>
                </a:solidFill>
                <a:latin typeface="Calibri" pitchFamily="34" charset="0"/>
              </a:defRPr>
            </a:lvl6pPr>
            <a:lvl7pPr defTabSz="912813" eaLnBrk="0" fontAlgn="base" hangingPunct="0">
              <a:spcAft>
                <a:spcPct val="0"/>
              </a:spcAft>
              <a:buFont typeface="Arial" charset="0"/>
              <a:buChar char="»"/>
              <a:defRPr sz="2000">
                <a:solidFill>
                  <a:schemeClr val="tx1"/>
                </a:solidFill>
                <a:latin typeface="Calibri" pitchFamily="34" charset="0"/>
              </a:defRPr>
            </a:lvl7pPr>
            <a:lvl8pPr defTabSz="912813" eaLnBrk="0" fontAlgn="base" hangingPunct="0">
              <a:spcAft>
                <a:spcPct val="0"/>
              </a:spcAft>
              <a:buFont typeface="Arial" charset="0"/>
              <a:buChar char="»"/>
              <a:defRPr sz="2000">
                <a:solidFill>
                  <a:schemeClr val="tx1"/>
                </a:solidFill>
                <a:latin typeface="Calibri" pitchFamily="34" charset="0"/>
              </a:defRPr>
            </a:lvl8pPr>
            <a:lvl9pPr defTabSz="912813" eaLnBrk="0" fontAlgn="base" hangingPunct="0">
              <a:spcAft>
                <a:spcPct val="0"/>
              </a:spcAft>
              <a:buFont typeface="Arial" charset="0"/>
              <a:buChar char="»"/>
              <a:defRPr sz="2000">
                <a:solidFill>
                  <a:schemeClr val="tx1"/>
                </a:solidFill>
                <a:latin typeface="Calibri" pitchFamily="34" charset="0"/>
              </a:defRPr>
            </a:lvl9pPr>
          </a:lstStyle>
          <a:p>
            <a:fld id="{556094C7-B71F-476B-A587-A65D2D4959C7}" type="slidenum">
              <a:rPr lang="en-US" altLang="en-US" sz="1200" smtClean="0">
                <a:latin typeface="Arial" charset="0"/>
              </a:rPr>
              <a:pPr/>
              <a:t>1</a:t>
            </a:fld>
            <a:endParaRPr lang="en-US" altLang="en-US" sz="1200" smtClean="0">
              <a:latin typeface="Arial" charset="0"/>
            </a:endParaRPr>
          </a:p>
        </p:txBody>
      </p:sp>
      <p:pic>
        <p:nvPicPr>
          <p:cNvPr id="4101" name="Picture 6" descr="http://web.tradekorea.com/upload_file/prod/marketing/mkt_files/new_company/imshlrose/img_en/o_P291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3451225"/>
            <a:ext cx="38227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3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7239000" cy="685800"/>
          </a:xfrm>
        </p:spPr>
        <p:txBody>
          <a:bodyPr rtlCol="0">
            <a:normAutofit fontScale="90000"/>
          </a:bodyPr>
          <a:lstStyle/>
          <a:p>
            <a:pPr eaLnBrk="1" fontAlgn="auto" hangingPunct="1">
              <a:spcAft>
                <a:spcPts val="0"/>
              </a:spcAft>
              <a:defRPr/>
            </a:pPr>
            <a:r>
              <a:rPr lang="en-US" dirty="0" smtClean="0"/>
              <a:t>Modern Roses</a:t>
            </a:r>
          </a:p>
        </p:txBody>
      </p:sp>
      <p:sp>
        <p:nvSpPr>
          <p:cNvPr id="13315" name="Rectangle 3"/>
          <p:cNvSpPr>
            <a:spLocks noGrp="1" noChangeArrowheads="1"/>
          </p:cNvSpPr>
          <p:nvPr>
            <p:ph idx="1"/>
          </p:nvPr>
        </p:nvSpPr>
        <p:spPr>
          <a:xfrm>
            <a:off x="0" y="914400"/>
            <a:ext cx="8153400" cy="5638800"/>
          </a:xfrm>
        </p:spPr>
        <p:txBody>
          <a:bodyPr/>
          <a:lstStyle/>
          <a:p>
            <a:pPr eaLnBrk="1" hangingPunct="1">
              <a:lnSpc>
                <a:spcPct val="90000"/>
              </a:lnSpc>
            </a:pPr>
            <a:r>
              <a:rPr lang="en-US" altLang="en-US" sz="2400" smtClean="0"/>
              <a:t>Roses developed after 1867 are called “Modern Roses”.</a:t>
            </a:r>
          </a:p>
          <a:p>
            <a:pPr eaLnBrk="1" hangingPunct="1">
              <a:lnSpc>
                <a:spcPct val="90000"/>
              </a:lnSpc>
            </a:pPr>
            <a:r>
              <a:rPr lang="en-US" altLang="en-US" sz="2000" b="1" smtClean="0"/>
              <a:t>These are originated from nearly 10 Species Roses like </a:t>
            </a:r>
          </a:p>
          <a:p>
            <a:pPr eaLnBrk="1" hangingPunct="1">
              <a:lnSpc>
                <a:spcPct val="90000"/>
              </a:lnSpc>
              <a:buFontTx/>
              <a:buNone/>
            </a:pPr>
            <a:r>
              <a:rPr lang="en-US" altLang="en-US" sz="2000" b="1" smtClean="0"/>
              <a:t>     </a:t>
            </a:r>
            <a:r>
              <a:rPr lang="en-US" altLang="en-US" sz="2000" b="1" i="1" smtClean="0"/>
              <a:t>R. canina, R. chinensis, R. foetida, Rosa gallica, R. gigantea, </a:t>
            </a:r>
          </a:p>
          <a:p>
            <a:pPr eaLnBrk="1" hangingPunct="1">
              <a:lnSpc>
                <a:spcPct val="90000"/>
              </a:lnSpc>
              <a:buFontTx/>
              <a:buNone/>
            </a:pPr>
            <a:r>
              <a:rPr lang="en-US" altLang="en-US" sz="2000" b="1" i="1" smtClean="0"/>
              <a:t>     R. moschata, R. multiflora, Rosa phoenicia, R rugosa and </a:t>
            </a:r>
          </a:p>
          <a:p>
            <a:pPr eaLnBrk="1" hangingPunct="1">
              <a:lnSpc>
                <a:spcPct val="90000"/>
              </a:lnSpc>
              <a:buFontTx/>
              <a:buNone/>
            </a:pPr>
            <a:r>
              <a:rPr lang="en-US" altLang="en-US" sz="2000" b="1" i="1" smtClean="0"/>
              <a:t>     R. wichuraiana</a:t>
            </a:r>
            <a:r>
              <a:rPr lang="en-US" altLang="en-US" sz="2000" b="1" smtClean="0"/>
              <a:t>.</a:t>
            </a:r>
          </a:p>
          <a:p>
            <a:pPr eaLnBrk="1" hangingPunct="1">
              <a:lnSpc>
                <a:spcPct val="90000"/>
              </a:lnSpc>
              <a:buFontTx/>
              <a:buNone/>
            </a:pPr>
            <a:r>
              <a:rPr lang="en-US" altLang="en-US" sz="2000" b="1" smtClean="0"/>
              <a:t>These are divided in further groups:</a:t>
            </a:r>
          </a:p>
          <a:p>
            <a:pPr eaLnBrk="1" hangingPunct="1">
              <a:lnSpc>
                <a:spcPct val="90000"/>
              </a:lnSpc>
              <a:buFont typeface="Wingdings" pitchFamily="2" charset="2"/>
              <a:buChar char="v"/>
            </a:pPr>
            <a:r>
              <a:rPr lang="en-US" altLang="en-US" sz="2000" b="1" smtClean="0"/>
              <a:t>Hybrid Tea: ( Tea roses x Hybrid perpatual)</a:t>
            </a:r>
          </a:p>
          <a:p>
            <a:pPr eaLnBrk="1" hangingPunct="1">
              <a:lnSpc>
                <a:spcPct val="90000"/>
              </a:lnSpc>
              <a:buFontTx/>
              <a:buNone/>
            </a:pPr>
            <a:r>
              <a:rPr lang="en-US" altLang="en-US" sz="2000" b="1" smtClean="0"/>
              <a:t>     Upright (1-2m tall), mostly single, well shaped flower with high spiralling centres at the end of long stem.</a:t>
            </a:r>
          </a:p>
          <a:p>
            <a:pPr eaLnBrk="1" hangingPunct="1">
              <a:lnSpc>
                <a:spcPct val="90000"/>
              </a:lnSpc>
              <a:buFontTx/>
              <a:buNone/>
            </a:pPr>
            <a:r>
              <a:rPr lang="en-US" altLang="en-US" sz="2000" b="1" smtClean="0"/>
              <a:t>     Sturdy, often shiny petals, pointed buds, large glossy and semi   glossy leaves and strong stems.</a:t>
            </a:r>
          </a:p>
          <a:p>
            <a:pPr eaLnBrk="1" hangingPunct="1">
              <a:lnSpc>
                <a:spcPct val="90000"/>
              </a:lnSpc>
            </a:pPr>
            <a:r>
              <a:rPr lang="en-US" altLang="en-US" sz="2000" b="1" smtClean="0"/>
              <a:t>Colors include pure white and shades of red, lavender, orange, pink, yellow, apricot, crimson, maroon and mauve. </a:t>
            </a:r>
          </a:p>
          <a:p>
            <a:pPr eaLnBrk="1" hangingPunct="1">
              <a:lnSpc>
                <a:spcPct val="90000"/>
              </a:lnSpc>
            </a:pPr>
            <a:r>
              <a:rPr lang="en-US" altLang="en-US" sz="2000" b="1" smtClean="0"/>
              <a:t>Most, but not all, hybrid teas have some fragrance</a:t>
            </a:r>
          </a:p>
          <a:p>
            <a:pPr eaLnBrk="1" hangingPunct="1">
              <a:lnSpc>
                <a:spcPct val="90000"/>
              </a:lnSpc>
              <a:buFontTx/>
              <a:buNone/>
            </a:pPr>
            <a:r>
              <a:rPr lang="en-US" altLang="en-US" sz="2000" b="1" smtClean="0"/>
              <a:t>These are used as cut flower and for Landscape</a:t>
            </a:r>
          </a:p>
        </p:txBody>
      </p:sp>
    </p:spTree>
    <p:extLst>
      <p:ext uri="{BB962C8B-B14F-4D97-AF65-F5344CB8AC3E}">
        <p14:creationId xmlns:p14="http://schemas.microsoft.com/office/powerpoint/2010/main" val="3412893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erfu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038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381000" y="62484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Pefume Delight</a:t>
            </a:r>
          </a:p>
        </p:txBody>
      </p:sp>
      <p:sp>
        <p:nvSpPr>
          <p:cNvPr id="14340" name="Text Box 10"/>
          <p:cNvSpPr txBox="1">
            <a:spLocks noChangeArrowheads="1"/>
          </p:cNvSpPr>
          <p:nvPr/>
        </p:nvSpPr>
        <p:spPr bwMode="auto">
          <a:xfrm>
            <a:off x="5715000" y="3124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Double Delight</a:t>
            </a:r>
          </a:p>
        </p:txBody>
      </p:sp>
      <p:sp>
        <p:nvSpPr>
          <p:cNvPr id="14341" name="Rectangle 15"/>
          <p:cNvSpPr>
            <a:spLocks noGrp="1" noChangeArrowheads="1"/>
          </p:cNvSpPr>
          <p:nvPr>
            <p:ph sz="half" idx="1"/>
          </p:nvPr>
        </p:nvSpPr>
        <p:spPr>
          <a:xfrm>
            <a:off x="5791200" y="6172200"/>
            <a:ext cx="1752600" cy="411163"/>
          </a:xfrm>
        </p:spPr>
        <p:txBody>
          <a:bodyPr/>
          <a:lstStyle/>
          <a:p>
            <a:pPr eaLnBrk="1" hangingPunct="1">
              <a:buFontTx/>
              <a:buNone/>
            </a:pPr>
            <a:r>
              <a:rPr lang="en-US" altLang="en-US" sz="1800" smtClean="0"/>
              <a:t>Cv. Alec’s Red</a:t>
            </a:r>
          </a:p>
        </p:txBody>
      </p:sp>
      <p:pic>
        <p:nvPicPr>
          <p:cNvPr id="14342" name="Picture 17" descr="Img10468PapaCropped.jpg Papa Meilland image by janvandersl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038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055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r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2057400" y="0"/>
            <a:ext cx="4572000" cy="762000"/>
          </a:xfrm>
        </p:spPr>
        <p:txBody>
          <a:bodyPr/>
          <a:lstStyle/>
          <a:p>
            <a:pPr eaLnBrk="1" hangingPunct="1"/>
            <a:r>
              <a:rPr lang="en-US" altLang="en-US" sz="3200" smtClean="0">
                <a:solidFill>
                  <a:srgbClr val="FFFF00"/>
                </a:solidFill>
              </a:rPr>
              <a:t>Hybrid Teas</a:t>
            </a:r>
          </a:p>
        </p:txBody>
      </p:sp>
      <p:sp>
        <p:nvSpPr>
          <p:cNvPr id="15364" name="Rectangle 4"/>
          <p:cNvSpPr>
            <a:spLocks noChangeArrowheads="1"/>
          </p:cNvSpPr>
          <p:nvPr/>
        </p:nvSpPr>
        <p:spPr bwMode="auto">
          <a:xfrm>
            <a:off x="7651750" y="6172200"/>
            <a:ext cx="149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a:solidFill>
                  <a:srgbClr val="FFFF00"/>
                </a:solidFill>
                <a:latin typeface="Arial" charset="0"/>
              </a:rPr>
              <a:t>Brandy</a:t>
            </a:r>
          </a:p>
        </p:txBody>
      </p:sp>
    </p:spTree>
    <p:extLst>
      <p:ext uri="{BB962C8B-B14F-4D97-AF65-F5344CB8AC3E}">
        <p14:creationId xmlns:p14="http://schemas.microsoft.com/office/powerpoint/2010/main" val="3363156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7239000" cy="762000"/>
          </a:xfrm>
        </p:spPr>
        <p:txBody>
          <a:bodyPr/>
          <a:lstStyle/>
          <a:p>
            <a:pPr eaLnBrk="1" hangingPunct="1"/>
            <a:r>
              <a:rPr lang="en-US" altLang="en-US" smtClean="0"/>
              <a:t>Modern Roses…..</a:t>
            </a:r>
          </a:p>
        </p:txBody>
      </p:sp>
      <p:sp>
        <p:nvSpPr>
          <p:cNvPr id="16387" name="Rectangle 3"/>
          <p:cNvSpPr>
            <a:spLocks noGrp="1" noChangeArrowheads="1"/>
          </p:cNvSpPr>
          <p:nvPr>
            <p:ph idx="1"/>
          </p:nvPr>
        </p:nvSpPr>
        <p:spPr>
          <a:xfrm>
            <a:off x="381000" y="990600"/>
            <a:ext cx="8229600" cy="762000"/>
          </a:xfrm>
        </p:spPr>
        <p:txBody>
          <a:bodyPr/>
          <a:lstStyle/>
          <a:p>
            <a:pPr eaLnBrk="1" hangingPunct="1">
              <a:lnSpc>
                <a:spcPct val="80000"/>
              </a:lnSpc>
              <a:buFont typeface="Wingdings" pitchFamily="2" charset="2"/>
              <a:buChar char="v"/>
            </a:pPr>
            <a:r>
              <a:rPr lang="en-US" altLang="en-US" sz="2400" b="1" smtClean="0"/>
              <a:t>Floribunda</a:t>
            </a:r>
            <a:r>
              <a:rPr lang="en-US" altLang="en-US" sz="2400" smtClean="0"/>
              <a:t> </a:t>
            </a:r>
            <a:r>
              <a:rPr lang="en-US" altLang="en-US" sz="1600" b="1" smtClean="0"/>
              <a:t>( Poliantha x Hybrid Tea)</a:t>
            </a:r>
          </a:p>
          <a:p>
            <a:pPr eaLnBrk="1" hangingPunct="1">
              <a:lnSpc>
                <a:spcPct val="80000"/>
              </a:lnSpc>
              <a:buFontTx/>
              <a:buNone/>
            </a:pPr>
            <a:r>
              <a:rPr lang="en-US" altLang="en-US" sz="2400" smtClean="0"/>
              <a:t>   </a:t>
            </a:r>
          </a:p>
        </p:txBody>
      </p:sp>
      <p:sp>
        <p:nvSpPr>
          <p:cNvPr id="16388" name="Rectangle 4"/>
          <p:cNvSpPr>
            <a:spLocks noChangeArrowheads="1"/>
          </p:cNvSpPr>
          <p:nvPr/>
        </p:nvSpPr>
        <p:spPr bwMode="auto">
          <a:xfrm>
            <a:off x="304800" y="1828800"/>
            <a:ext cx="7772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altLang="en-US" sz="2200" b="1"/>
              <a:t>These are shorter, more compact and have smaller canes   than hybrid teas. </a:t>
            </a:r>
          </a:p>
          <a:p>
            <a:pPr>
              <a:buFont typeface="Wingdings" pitchFamily="2" charset="2"/>
              <a:buChar char="Ø"/>
            </a:pPr>
            <a:r>
              <a:rPr lang="en-US" altLang="en-US" sz="2200" b="1"/>
              <a:t>Large clusters of small flowers are produced at the tips of the canes. </a:t>
            </a:r>
          </a:p>
          <a:p>
            <a:pPr>
              <a:buFont typeface="Wingdings" pitchFamily="2" charset="2"/>
              <a:buChar char="Ø"/>
            </a:pPr>
            <a:r>
              <a:rPr lang="en-US" altLang="en-US" sz="2200" b="1"/>
              <a:t>Their showy masses of color and compact growth make them most useful as a landscape rose for bed planting, grouping in shrub borders, or as a hedge.</a:t>
            </a:r>
          </a:p>
          <a:p>
            <a:pPr>
              <a:buFont typeface="Wingdings" pitchFamily="2" charset="2"/>
              <a:buChar char="Ø"/>
            </a:pPr>
            <a:r>
              <a:rPr lang="en-US" altLang="en-US" sz="2200" b="1"/>
              <a:t>These  are generally quite vigorous and perfuse bloomers.</a:t>
            </a:r>
          </a:p>
          <a:p>
            <a:pPr>
              <a:buFont typeface="Wingdings" pitchFamily="2" charset="2"/>
              <a:buChar char="Ø"/>
            </a:pPr>
            <a:r>
              <a:rPr lang="en-US" altLang="en-US" sz="2200" b="1"/>
              <a:t>They are generally more hardy and require less care than   hybrid teas. Mature plants range from 1 1⁄2 to 3 1⁄2 feet tall.</a:t>
            </a:r>
          </a:p>
          <a:p>
            <a:pPr>
              <a:buFont typeface="Wingdings" pitchFamily="2" charset="2"/>
              <a:buChar char="Ø"/>
            </a:pPr>
            <a:r>
              <a:rPr lang="en-US" altLang="en-US" sz="2200" b="1"/>
              <a:t>A broad range of colors is available in single, semi-double or double flowers.</a:t>
            </a:r>
          </a:p>
          <a:p>
            <a:pPr>
              <a:buFontTx/>
              <a:buChar char="•"/>
            </a:pPr>
            <a:endParaRPr lang="en-US" altLang="en-US" sz="2000" b="1"/>
          </a:p>
        </p:txBody>
      </p:sp>
    </p:spTree>
    <p:extLst>
      <p:ext uri="{BB962C8B-B14F-4D97-AF65-F5344CB8AC3E}">
        <p14:creationId xmlns:p14="http://schemas.microsoft.com/office/powerpoint/2010/main" val="1168068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752600" y="2286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2400">
              <a:latin typeface="Times New Roman" pitchFamily="18" charset="0"/>
            </a:endParaRPr>
          </a:p>
        </p:txBody>
      </p:sp>
      <p:sp>
        <p:nvSpPr>
          <p:cNvPr id="17411" name="Text Box 5"/>
          <p:cNvSpPr txBox="1">
            <a:spLocks noChangeArrowheads="1"/>
          </p:cNvSpPr>
          <p:nvPr/>
        </p:nvSpPr>
        <p:spPr bwMode="auto">
          <a:xfrm>
            <a:off x="2819400" y="2286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b="1">
                <a:latin typeface="Times New Roman" pitchFamily="18" charset="0"/>
              </a:rPr>
              <a:t>Floribunda group</a:t>
            </a:r>
          </a:p>
        </p:txBody>
      </p:sp>
      <p:pic>
        <p:nvPicPr>
          <p:cNvPr id="17412" name="Picture 11" descr="the-iceberg-rose-will-borde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1066800"/>
            <a:ext cx="2819400" cy="2338388"/>
          </a:xfrm>
          <a:noFill/>
        </p:spPr>
      </p:pic>
      <p:pic>
        <p:nvPicPr>
          <p:cNvPr id="17413" name="Picture 15" descr="Angel%20Face%20Ros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1143000"/>
            <a:ext cx="2743200" cy="2157413"/>
          </a:xfrm>
          <a:noFill/>
        </p:spPr>
      </p:pic>
      <p:graphicFrame>
        <p:nvGraphicFramePr>
          <p:cNvPr id="17414" name="Object 21"/>
          <p:cNvGraphicFramePr>
            <a:graphicFrameLocks noChangeAspect="1"/>
          </p:cNvGraphicFramePr>
          <p:nvPr>
            <p:ph sz="quarter" idx="3"/>
          </p:nvPr>
        </p:nvGraphicFramePr>
        <p:xfrm>
          <a:off x="609600" y="3962400"/>
          <a:ext cx="2727325" cy="2187575"/>
        </p:xfrm>
        <a:graphic>
          <a:graphicData uri="http://schemas.openxmlformats.org/presentationml/2006/ole">
            <mc:AlternateContent xmlns:mc="http://schemas.openxmlformats.org/markup-compatibility/2006">
              <mc:Choice xmlns:v="urn:schemas-microsoft-com:vml" Requires="v">
                <p:oleObj spid="_x0000_s4098" name="Bitmap Image" r:id="rId5" imgW="2838846" imgH="2276793" progId="Paint.Picture">
                  <p:embed/>
                </p:oleObj>
              </mc:Choice>
              <mc:Fallback>
                <p:oleObj name="Bitmap Image" r:id="rId5" imgW="2838846" imgH="227679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962400"/>
                        <a:ext cx="272732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24"/>
          <p:cNvGraphicFramePr>
            <a:graphicFrameLocks noChangeAspect="1"/>
          </p:cNvGraphicFramePr>
          <p:nvPr>
            <p:ph sz="quarter" idx="4"/>
          </p:nvPr>
        </p:nvGraphicFramePr>
        <p:xfrm>
          <a:off x="5302250" y="3938588"/>
          <a:ext cx="2730500" cy="2187575"/>
        </p:xfrm>
        <a:graphic>
          <a:graphicData uri="http://schemas.openxmlformats.org/presentationml/2006/ole">
            <mc:AlternateContent xmlns:mc="http://schemas.openxmlformats.org/markup-compatibility/2006">
              <mc:Choice xmlns:v="urn:schemas-microsoft-com:vml" Requires="v">
                <p:oleObj spid="_x0000_s4099" name="Bitmap Image" r:id="rId7" imgW="2828571" imgH="2266667" progId="Paint.Picture">
                  <p:embed/>
                </p:oleObj>
              </mc:Choice>
              <mc:Fallback>
                <p:oleObj name="Bitmap Image" r:id="rId7" imgW="2828571" imgH="2266667"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2250" y="3938588"/>
                        <a:ext cx="27305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Text Box 13"/>
          <p:cNvSpPr txBox="1">
            <a:spLocks noChangeArrowheads="1"/>
          </p:cNvSpPr>
          <p:nvPr/>
        </p:nvSpPr>
        <p:spPr bwMode="auto">
          <a:xfrm>
            <a:off x="1371600" y="3581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Ice berg</a:t>
            </a:r>
          </a:p>
        </p:txBody>
      </p:sp>
      <p:sp>
        <p:nvSpPr>
          <p:cNvPr id="17417" name="Text Box 18"/>
          <p:cNvSpPr txBox="1">
            <a:spLocks noChangeArrowheads="1"/>
          </p:cNvSpPr>
          <p:nvPr/>
        </p:nvSpPr>
        <p:spPr bwMode="auto">
          <a:xfrm>
            <a:off x="5562600" y="35814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2400">
              <a:latin typeface="Times New Roman" pitchFamily="18" charset="0"/>
            </a:endParaRPr>
          </a:p>
        </p:txBody>
      </p:sp>
      <p:sp>
        <p:nvSpPr>
          <p:cNvPr id="17418" name="Text Box 19"/>
          <p:cNvSpPr txBox="1">
            <a:spLocks noChangeArrowheads="1"/>
          </p:cNvSpPr>
          <p:nvPr/>
        </p:nvSpPr>
        <p:spPr bwMode="auto">
          <a:xfrm>
            <a:off x="5867400" y="3505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Angel face</a:t>
            </a:r>
          </a:p>
        </p:txBody>
      </p:sp>
      <p:sp>
        <p:nvSpPr>
          <p:cNvPr id="17419" name="Text Box 27"/>
          <p:cNvSpPr txBox="1">
            <a:spLocks noChangeArrowheads="1"/>
          </p:cNvSpPr>
          <p:nvPr/>
        </p:nvSpPr>
        <p:spPr bwMode="auto">
          <a:xfrm>
            <a:off x="1066800" y="62484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Simplicity</a:t>
            </a:r>
          </a:p>
        </p:txBody>
      </p:sp>
      <p:sp>
        <p:nvSpPr>
          <p:cNvPr id="17420" name="Text Box 28"/>
          <p:cNvSpPr txBox="1">
            <a:spLocks noChangeArrowheads="1"/>
          </p:cNvSpPr>
          <p:nvPr/>
        </p:nvSpPr>
        <p:spPr bwMode="auto">
          <a:xfrm>
            <a:off x="5486400" y="62484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Durban July</a:t>
            </a:r>
          </a:p>
        </p:txBody>
      </p:sp>
    </p:spTree>
    <p:extLst>
      <p:ext uri="{BB962C8B-B14F-4D97-AF65-F5344CB8AC3E}">
        <p14:creationId xmlns:p14="http://schemas.microsoft.com/office/powerpoint/2010/main" val="152117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2438400" y="0"/>
            <a:ext cx="4495800" cy="609600"/>
          </a:xfrm>
        </p:spPr>
        <p:txBody>
          <a:bodyPr rtlCol="0">
            <a:normAutofit fontScale="90000"/>
          </a:bodyPr>
          <a:lstStyle/>
          <a:p>
            <a:pPr eaLnBrk="1" fontAlgn="auto" hangingPunct="1">
              <a:spcAft>
                <a:spcPts val="0"/>
              </a:spcAft>
              <a:defRPr/>
            </a:pPr>
            <a:r>
              <a:rPr lang="en-US" sz="4800" dirty="0" smtClean="0">
                <a:solidFill>
                  <a:srgbClr val="FFFF00"/>
                </a:solidFill>
              </a:rPr>
              <a:t>Floribundas</a:t>
            </a:r>
          </a:p>
        </p:txBody>
      </p:sp>
      <p:pic>
        <p:nvPicPr>
          <p:cNvPr id="18435" name="Picture 2" descr="Floribund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 y="0"/>
            <a:ext cx="9144001" cy="6858000"/>
          </a:xfrm>
          <a:noFill/>
        </p:spPr>
      </p:pic>
      <p:sp>
        <p:nvSpPr>
          <p:cNvPr id="18436" name="Rectangle 4"/>
          <p:cNvSpPr>
            <a:spLocks noChangeArrowheads="1"/>
          </p:cNvSpPr>
          <p:nvPr/>
        </p:nvSpPr>
        <p:spPr bwMode="auto">
          <a:xfrm>
            <a:off x="7543800" y="6146800"/>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a:solidFill>
                  <a:srgbClr val="FFFF00"/>
                </a:solidFill>
                <a:latin typeface="Arial" charset="0"/>
              </a:rPr>
              <a:t>Bon Bon</a:t>
            </a:r>
          </a:p>
        </p:txBody>
      </p:sp>
    </p:spTree>
    <p:extLst>
      <p:ext uri="{BB962C8B-B14F-4D97-AF65-F5344CB8AC3E}">
        <p14:creationId xmlns:p14="http://schemas.microsoft.com/office/powerpoint/2010/main" val="217695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5638800" cy="609600"/>
          </a:xfrm>
        </p:spPr>
        <p:txBody>
          <a:bodyPr/>
          <a:lstStyle/>
          <a:p>
            <a:pPr eaLnBrk="1" hangingPunct="1">
              <a:buFont typeface="Wingdings" pitchFamily="2" charset="2"/>
              <a:buChar char="v"/>
            </a:pPr>
            <a:r>
              <a:rPr lang="en-US" altLang="en-US" sz="2000" smtClean="0"/>
              <a:t>Grandiflora (Floribunda x Hybrid Tea)</a:t>
            </a:r>
          </a:p>
        </p:txBody>
      </p:sp>
      <p:sp>
        <p:nvSpPr>
          <p:cNvPr id="19459" name="Rectangle 3"/>
          <p:cNvSpPr>
            <a:spLocks noGrp="1" noChangeArrowheads="1"/>
          </p:cNvSpPr>
          <p:nvPr>
            <p:ph idx="1"/>
          </p:nvPr>
        </p:nvSpPr>
        <p:spPr>
          <a:xfrm>
            <a:off x="0" y="1447800"/>
            <a:ext cx="8229600" cy="4525963"/>
          </a:xfrm>
        </p:spPr>
        <p:txBody>
          <a:bodyPr/>
          <a:lstStyle/>
          <a:p>
            <a:pPr eaLnBrk="1" hangingPunct="1">
              <a:spcBef>
                <a:spcPct val="0"/>
              </a:spcBef>
            </a:pPr>
            <a:r>
              <a:rPr lang="en-US" altLang="en-US" sz="2000" b="1" smtClean="0"/>
              <a:t>These have some of the characteristics of both hybrid teas and floribundas. </a:t>
            </a:r>
          </a:p>
          <a:p>
            <a:pPr eaLnBrk="1" hangingPunct="1">
              <a:spcBef>
                <a:spcPct val="0"/>
              </a:spcBef>
            </a:pPr>
            <a:r>
              <a:rPr lang="en-US" altLang="en-US" sz="2000" b="1" smtClean="0"/>
              <a:t>Their flowers resemble hybrid teas but are smaller and are produced in groups of 5 to 7 resembling the cluster effect of floribundas. </a:t>
            </a:r>
          </a:p>
          <a:p>
            <a:pPr eaLnBrk="1" hangingPunct="1">
              <a:spcBef>
                <a:spcPct val="0"/>
              </a:spcBef>
            </a:pPr>
            <a:r>
              <a:rPr lang="en-US" altLang="en-US" sz="2000" b="1" smtClean="0"/>
              <a:t>They bloom more abundantly than hybrid teas, and their long stemmed flowers are also good for cutting. </a:t>
            </a:r>
          </a:p>
          <a:p>
            <a:pPr eaLnBrk="1" hangingPunct="1">
              <a:spcBef>
                <a:spcPct val="0"/>
              </a:spcBef>
            </a:pPr>
            <a:r>
              <a:rPr lang="en-US" altLang="en-US" sz="2000" b="1" smtClean="0"/>
              <a:t>These are the tallest of the bush roses, reaching a height of 5 to 6 feet.</a:t>
            </a:r>
          </a:p>
          <a:p>
            <a:pPr eaLnBrk="1" hangingPunct="1">
              <a:spcBef>
                <a:spcPct val="0"/>
              </a:spcBef>
            </a:pPr>
            <a:r>
              <a:rPr lang="en-US" altLang="en-US" sz="2000" b="1" smtClean="0"/>
              <a:t>They require the same degree of winter protection as hybrid teas.</a:t>
            </a:r>
          </a:p>
          <a:p>
            <a:pPr eaLnBrk="1" hangingPunct="1">
              <a:spcBef>
                <a:spcPct val="0"/>
              </a:spcBef>
            </a:pPr>
            <a:endParaRPr lang="en-US" altLang="en-US" sz="2000" b="1" smtClean="0"/>
          </a:p>
        </p:txBody>
      </p:sp>
    </p:spTree>
    <p:extLst>
      <p:ext uri="{BB962C8B-B14F-4D97-AF65-F5344CB8AC3E}">
        <p14:creationId xmlns:p14="http://schemas.microsoft.com/office/powerpoint/2010/main" val="1866184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GOLD MEDAL® (AROquel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350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3352800" y="228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Grandiflora Roses</a:t>
            </a:r>
          </a:p>
        </p:txBody>
      </p:sp>
      <p:sp>
        <p:nvSpPr>
          <p:cNvPr id="20484" name="Text Box 7"/>
          <p:cNvSpPr txBox="1">
            <a:spLocks noChangeArrowheads="1"/>
          </p:cNvSpPr>
          <p:nvPr/>
        </p:nvSpPr>
        <p:spPr bwMode="auto">
          <a:xfrm>
            <a:off x="914400" y="3276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Gold Medal</a:t>
            </a:r>
          </a:p>
        </p:txBody>
      </p:sp>
      <p:pic>
        <p:nvPicPr>
          <p:cNvPr id="20485" name="Picture 9" descr="QUEEN ELIZABETH">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562600" y="685800"/>
            <a:ext cx="2628900" cy="2333625"/>
          </a:xfrm>
        </p:spPr>
      </p:pic>
      <p:pic>
        <p:nvPicPr>
          <p:cNvPr id="20486" name="Picture 13" descr="LUCKY LADY (ARMlu)">
            <a:hlinkClick r:id="rId6"/>
          </p:cNvPr>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685800" y="3657600"/>
            <a:ext cx="2857500" cy="2209800"/>
          </a:xfrm>
        </p:spPr>
      </p:pic>
      <p:pic>
        <p:nvPicPr>
          <p:cNvPr id="20487" name="Picture 18" descr="STRIKE IT RICH™  PPAF">
            <a:hlinkClick r:id="rId8"/>
          </p:cNvPr>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5791200" y="3657600"/>
            <a:ext cx="2133600" cy="2286000"/>
          </a:xfrm>
        </p:spPr>
      </p:pic>
      <p:sp>
        <p:nvSpPr>
          <p:cNvPr id="20488" name="Text Box 11"/>
          <p:cNvSpPr txBox="1">
            <a:spLocks noChangeArrowheads="1"/>
          </p:cNvSpPr>
          <p:nvPr/>
        </p:nvSpPr>
        <p:spPr bwMode="auto">
          <a:xfrm>
            <a:off x="5715000" y="32004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Queen Elizabeth</a:t>
            </a:r>
          </a:p>
        </p:txBody>
      </p:sp>
      <p:sp>
        <p:nvSpPr>
          <p:cNvPr id="20489" name="Text Box 16"/>
          <p:cNvSpPr txBox="1">
            <a:spLocks noChangeArrowheads="1"/>
          </p:cNvSpPr>
          <p:nvPr/>
        </p:nvSpPr>
        <p:spPr bwMode="auto">
          <a:xfrm>
            <a:off x="685800" y="6096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Luck Lady</a:t>
            </a:r>
          </a:p>
        </p:txBody>
      </p:sp>
      <p:sp>
        <p:nvSpPr>
          <p:cNvPr id="20490" name="Text Box 21"/>
          <p:cNvSpPr txBox="1">
            <a:spLocks noChangeArrowheads="1"/>
          </p:cNvSpPr>
          <p:nvPr/>
        </p:nvSpPr>
        <p:spPr bwMode="auto">
          <a:xfrm>
            <a:off x="6019800" y="6096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Cv. Strike it Rich</a:t>
            </a:r>
          </a:p>
        </p:txBody>
      </p:sp>
    </p:spTree>
    <p:extLst>
      <p:ext uri="{BB962C8B-B14F-4D97-AF65-F5344CB8AC3E}">
        <p14:creationId xmlns:p14="http://schemas.microsoft.com/office/powerpoint/2010/main" val="3208386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992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28600" y="228600"/>
            <a:ext cx="579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Wingdings" pitchFamily="2" charset="2"/>
              <a:buChar char="v"/>
            </a:pPr>
            <a:r>
              <a:rPr lang="en-US" altLang="en-US" b="1"/>
              <a:t> Miniatures </a:t>
            </a:r>
            <a:r>
              <a:rPr lang="en-US" altLang="en-US" sz="1600" b="1"/>
              <a:t>( Polyantha x Rosa chinensis)</a:t>
            </a:r>
          </a:p>
        </p:txBody>
      </p:sp>
      <p:sp>
        <p:nvSpPr>
          <p:cNvPr id="22531" name="Rectangle 5"/>
          <p:cNvSpPr>
            <a:spLocks noChangeArrowheads="1"/>
          </p:cNvSpPr>
          <p:nvPr/>
        </p:nvSpPr>
        <p:spPr bwMode="auto">
          <a:xfrm>
            <a:off x="457200" y="37338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altLang="en-US" sz="2000" b="1">
              <a:solidFill>
                <a:srgbClr val="CC0000"/>
              </a:solidFill>
            </a:endParaRPr>
          </a:p>
          <a:p>
            <a:pPr marL="342900" indent="-342900">
              <a:spcBef>
                <a:spcPct val="20000"/>
              </a:spcBef>
              <a:buFontTx/>
              <a:buChar char="•"/>
            </a:pPr>
            <a:endParaRPr lang="en-US" altLang="en-US" sz="2000" b="1">
              <a:solidFill>
                <a:srgbClr val="CC0000"/>
              </a:solidFill>
            </a:endParaRPr>
          </a:p>
          <a:p>
            <a:pPr marL="342900" indent="-342900">
              <a:spcBef>
                <a:spcPct val="20000"/>
              </a:spcBef>
              <a:buFontTx/>
              <a:buChar char="•"/>
            </a:pPr>
            <a:endParaRPr lang="en-US" altLang="en-US" sz="3200"/>
          </a:p>
        </p:txBody>
      </p:sp>
      <p:sp>
        <p:nvSpPr>
          <p:cNvPr id="22532" name="Rectangle 6"/>
          <p:cNvSpPr>
            <a:spLocks noChangeArrowheads="1"/>
          </p:cNvSpPr>
          <p:nvPr/>
        </p:nvSpPr>
        <p:spPr bwMode="auto">
          <a:xfrm>
            <a:off x="228600" y="1733550"/>
            <a:ext cx="77866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en-US" altLang="en-US" sz="2000" b="1"/>
              <a:t> </a:t>
            </a:r>
            <a:r>
              <a:rPr lang="en-US" altLang="en-US" b="1"/>
              <a:t>Miniature roses have become popular in recent years. </a:t>
            </a:r>
          </a:p>
          <a:p>
            <a:pPr algn="just">
              <a:buFontTx/>
              <a:buChar char="•"/>
            </a:pPr>
            <a:r>
              <a:rPr lang="en-US" altLang="en-US" b="1"/>
              <a:t> Their small size makes them useful for growing in containers and small gardens. </a:t>
            </a:r>
          </a:p>
          <a:p>
            <a:pPr algn="just">
              <a:buFontTx/>
              <a:buChar char="•"/>
            </a:pPr>
            <a:r>
              <a:rPr lang="en-US" altLang="en-US" b="1"/>
              <a:t> Flowers average about 1 inch in diameter in white and shades of       pink, red or yellow. </a:t>
            </a:r>
          </a:p>
          <a:p>
            <a:pPr algn="just">
              <a:buFontTx/>
              <a:buChar char="•"/>
            </a:pPr>
            <a:r>
              <a:rPr lang="en-US" altLang="en-US" b="1"/>
              <a:t> The flowers can be used for miniature arrangements, corsages and boutonnieres. </a:t>
            </a:r>
          </a:p>
          <a:p>
            <a:pPr algn="just">
              <a:buFontTx/>
              <a:buChar char="•"/>
            </a:pPr>
            <a:r>
              <a:rPr lang="en-US" altLang="en-US" b="1"/>
              <a:t>Miniatures are not grafted and many varieties are quite hardy</a:t>
            </a:r>
            <a:r>
              <a:rPr lang="en-US" altLang="en-US"/>
              <a:t>.</a:t>
            </a:r>
          </a:p>
        </p:txBody>
      </p:sp>
    </p:spTree>
    <p:extLst>
      <p:ext uri="{BB962C8B-B14F-4D97-AF65-F5344CB8AC3E}">
        <p14:creationId xmlns:p14="http://schemas.microsoft.com/office/powerpoint/2010/main" val="60978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09600" y="533400"/>
            <a:ext cx="7696200" cy="533400"/>
          </a:xfrm>
        </p:spPr>
        <p:txBody>
          <a:bodyPr rtlCol="0">
            <a:normAutofit fontScale="90000"/>
          </a:bodyPr>
          <a:lstStyle/>
          <a:p>
            <a:pPr eaLnBrk="1" fontAlgn="auto" hangingPunct="1">
              <a:spcAft>
                <a:spcPts val="0"/>
              </a:spcAft>
              <a:defRPr/>
            </a:pPr>
            <a:r>
              <a:rPr lang="en-US" sz="3600" dirty="0">
                <a:latin typeface="Tahoma" pitchFamily="34" charset="0"/>
              </a:rPr>
              <a:t>Importance</a:t>
            </a:r>
          </a:p>
        </p:txBody>
      </p:sp>
      <p:sp>
        <p:nvSpPr>
          <p:cNvPr id="5123" name="Rectangle 9"/>
          <p:cNvSpPr>
            <a:spLocks noChangeArrowheads="1"/>
          </p:cNvSpPr>
          <p:nvPr/>
        </p:nvSpPr>
        <p:spPr bwMode="auto">
          <a:xfrm>
            <a:off x="0" y="7620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pPr>
            <a:endParaRPr lang="en-US" altLang="en-US" sz="2000" b="1">
              <a:latin typeface="Tahoma" pitchFamily="34" charset="0"/>
            </a:endParaRPr>
          </a:p>
          <a:p>
            <a:pPr>
              <a:spcBef>
                <a:spcPct val="20000"/>
              </a:spcBef>
            </a:pPr>
            <a:endParaRPr lang="en-US" altLang="en-US" sz="2800" b="1"/>
          </a:p>
        </p:txBody>
      </p:sp>
      <p:sp>
        <p:nvSpPr>
          <p:cNvPr id="5124" name="Text Box 10"/>
          <p:cNvSpPr txBox="1">
            <a:spLocks noChangeArrowheads="1"/>
          </p:cNvSpPr>
          <p:nvPr/>
        </p:nvSpPr>
        <p:spPr bwMode="auto">
          <a:xfrm>
            <a:off x="838200" y="1219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rPr>
              <a:t>Historically flowers have for long been important for:</a:t>
            </a:r>
          </a:p>
        </p:txBody>
      </p:sp>
      <p:sp>
        <p:nvSpPr>
          <p:cNvPr id="5125" name="Text Box 11"/>
          <p:cNvSpPr txBox="1">
            <a:spLocks noChangeArrowheads="1"/>
          </p:cNvSpPr>
          <p:nvPr/>
        </p:nvSpPr>
        <p:spPr bwMode="auto">
          <a:xfrm>
            <a:off x="381000" y="2057400"/>
            <a:ext cx="3276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marL="457200">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3600">
                <a:latin typeface="Times New Roman" pitchFamily="18" charset="0"/>
              </a:rPr>
              <a:t>            Aesthetic</a:t>
            </a:r>
          </a:p>
          <a:p>
            <a:pPr lvl="1">
              <a:spcBef>
                <a:spcPct val="50000"/>
              </a:spcBef>
              <a:buFont typeface="Wingdings" pitchFamily="2" charset="2"/>
              <a:buChar char="q"/>
            </a:pPr>
            <a:r>
              <a:rPr lang="en-US" altLang="en-US" sz="2400">
                <a:latin typeface="Times New Roman" pitchFamily="18" charset="0"/>
              </a:rPr>
              <a:t>    </a:t>
            </a:r>
            <a:r>
              <a:rPr lang="en-US" altLang="en-US" sz="2400" b="1">
                <a:latin typeface="Times New Roman" pitchFamily="18" charset="0"/>
              </a:rPr>
              <a:t>Gardens</a:t>
            </a:r>
          </a:p>
          <a:p>
            <a:pPr lvl="1">
              <a:spcBef>
                <a:spcPct val="50000"/>
              </a:spcBef>
              <a:buFont typeface="Wingdings" pitchFamily="2" charset="2"/>
              <a:buChar char="q"/>
            </a:pPr>
            <a:r>
              <a:rPr lang="en-US" altLang="en-US" sz="2400" b="1">
                <a:latin typeface="Times New Roman" pitchFamily="18" charset="0"/>
              </a:rPr>
              <a:t>    Bedding plants</a:t>
            </a:r>
          </a:p>
          <a:p>
            <a:pPr lvl="1">
              <a:spcBef>
                <a:spcPct val="50000"/>
              </a:spcBef>
              <a:buFont typeface="Wingdings" pitchFamily="2" charset="2"/>
              <a:buChar char="q"/>
            </a:pPr>
            <a:r>
              <a:rPr lang="en-US" altLang="en-US" sz="2400" b="1">
                <a:latin typeface="Times New Roman" pitchFamily="18" charset="0"/>
              </a:rPr>
              <a:t>    Environment</a:t>
            </a:r>
          </a:p>
          <a:p>
            <a:pPr>
              <a:spcBef>
                <a:spcPct val="50000"/>
              </a:spcBef>
            </a:pPr>
            <a:endParaRPr lang="ar-SA" altLang="en-US" sz="2400" b="1">
              <a:latin typeface="Times New Roman" pitchFamily="18" charset="0"/>
            </a:endParaRPr>
          </a:p>
        </p:txBody>
      </p:sp>
      <p:sp>
        <p:nvSpPr>
          <p:cNvPr id="5126" name="Rectangle 12"/>
          <p:cNvSpPr>
            <a:spLocks noChangeArrowheads="1"/>
          </p:cNvSpPr>
          <p:nvPr/>
        </p:nvSpPr>
        <p:spPr bwMode="auto">
          <a:xfrm>
            <a:off x="4876800" y="2209800"/>
            <a:ext cx="426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t>                 Social</a:t>
            </a:r>
          </a:p>
          <a:p>
            <a:pPr lvl="1">
              <a:spcBef>
                <a:spcPct val="50000"/>
              </a:spcBef>
              <a:buFont typeface="Wingdings" pitchFamily="2" charset="2"/>
              <a:buChar char="q"/>
            </a:pPr>
            <a:r>
              <a:rPr lang="en-US" altLang="en-US"/>
              <a:t> </a:t>
            </a:r>
            <a:r>
              <a:rPr lang="en-US" altLang="en-US" b="1"/>
              <a:t>Express human sentiments</a:t>
            </a:r>
          </a:p>
          <a:p>
            <a:pPr lvl="1">
              <a:spcBef>
                <a:spcPct val="50000"/>
              </a:spcBef>
              <a:buFont typeface="Wingdings" pitchFamily="2" charset="2"/>
              <a:buChar char="q"/>
            </a:pPr>
            <a:r>
              <a:rPr lang="en-US" altLang="en-US" b="1"/>
              <a:t>  Use at wedding, funerals</a:t>
            </a:r>
          </a:p>
          <a:p>
            <a:pPr lvl="1">
              <a:spcBef>
                <a:spcPct val="50000"/>
              </a:spcBef>
              <a:buFont typeface="Wingdings" pitchFamily="2" charset="2"/>
              <a:buChar char="q"/>
            </a:pPr>
            <a:r>
              <a:rPr lang="en-US" altLang="en-US" b="1"/>
              <a:t>  Social functions and gift</a:t>
            </a:r>
          </a:p>
          <a:p>
            <a:pPr>
              <a:spcBef>
                <a:spcPct val="50000"/>
              </a:spcBef>
            </a:pPr>
            <a:endParaRPr lang="en-US" altLang="en-US" b="1">
              <a:cs typeface="Arial" charset="0"/>
            </a:endParaRPr>
          </a:p>
          <a:p>
            <a:endParaRPr lang="en-US" altLang="en-US" b="1"/>
          </a:p>
        </p:txBody>
      </p:sp>
      <p:sp>
        <p:nvSpPr>
          <p:cNvPr id="5127" name="Rectangle 13"/>
          <p:cNvSpPr>
            <a:spLocks noChangeArrowheads="1"/>
          </p:cNvSpPr>
          <p:nvPr/>
        </p:nvSpPr>
        <p:spPr bwMode="auto">
          <a:xfrm>
            <a:off x="2362200" y="4800600"/>
            <a:ext cx="5791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r>
              <a:rPr lang="en-US" altLang="en-US" sz="2800" b="1"/>
              <a:t>Economic</a:t>
            </a:r>
          </a:p>
          <a:p>
            <a:pPr lvl="1">
              <a:spcBef>
                <a:spcPct val="50000"/>
              </a:spcBef>
              <a:buFont typeface="Wingdings" pitchFamily="2" charset="2"/>
              <a:buNone/>
            </a:pPr>
            <a:r>
              <a:rPr lang="en-US" altLang="en-US" b="1"/>
              <a:t>Commercial Flower production is a   field with multiple economic potential</a:t>
            </a:r>
          </a:p>
          <a:p>
            <a:pPr lvl="1">
              <a:spcBef>
                <a:spcPct val="50000"/>
              </a:spcBef>
              <a:buFont typeface="Wingdings" pitchFamily="2" charset="2"/>
              <a:buNone/>
            </a:pPr>
            <a:endParaRPr lang="en-US" altLang="en-US" b="1">
              <a:cs typeface="Arial" charset="0"/>
            </a:endParaRPr>
          </a:p>
          <a:p>
            <a:endParaRPr lang="en-US" altLang="en-US" b="1"/>
          </a:p>
        </p:txBody>
      </p:sp>
    </p:spTree>
    <p:extLst>
      <p:ext uri="{BB962C8B-B14F-4D97-AF65-F5344CB8AC3E}">
        <p14:creationId xmlns:p14="http://schemas.microsoft.com/office/powerpoint/2010/main" val="1356607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descr="miniature rose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522288"/>
            <a:ext cx="3657600" cy="2746375"/>
          </a:xfrm>
          <a:noFill/>
        </p:spPr>
      </p:pic>
      <p:pic>
        <p:nvPicPr>
          <p:cNvPr id="23555" name="Picture 21" descr="miniature ros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70300" y="3305175"/>
            <a:ext cx="3714750" cy="2790825"/>
          </a:xfrm>
          <a:noFill/>
        </p:spPr>
      </p:pic>
      <p:sp>
        <p:nvSpPr>
          <p:cNvPr id="23556" name="Text Box 14"/>
          <p:cNvSpPr txBox="1">
            <a:spLocks noChangeArrowheads="1"/>
          </p:cNvSpPr>
          <p:nvPr/>
        </p:nvSpPr>
        <p:spPr bwMode="auto">
          <a:xfrm>
            <a:off x="4038600" y="3048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3600">
                <a:latin typeface="Times New Roman" pitchFamily="18" charset="0"/>
              </a:rPr>
              <a:t>Miniature Roses</a:t>
            </a:r>
          </a:p>
        </p:txBody>
      </p:sp>
      <p:sp>
        <p:nvSpPr>
          <p:cNvPr id="23557" name="Rectangle 19"/>
          <p:cNvSpPr>
            <a:spLocks noChangeArrowheads="1"/>
          </p:cNvSpPr>
          <p:nvPr/>
        </p:nvSpPr>
        <p:spPr bwMode="auto">
          <a:xfrm>
            <a:off x="914400" y="330517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en-US"/>
              <a:t>Cv. 'Little Artist' </a:t>
            </a:r>
          </a:p>
        </p:txBody>
      </p:sp>
      <p:sp>
        <p:nvSpPr>
          <p:cNvPr id="23558" name="Text Box 24"/>
          <p:cNvSpPr txBox="1">
            <a:spLocks noChangeArrowheads="1"/>
          </p:cNvSpPr>
          <p:nvPr/>
        </p:nvSpPr>
        <p:spPr bwMode="auto">
          <a:xfrm>
            <a:off x="3657600" y="6278563"/>
            <a:ext cx="185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a:latin typeface="Times New Roman" pitchFamily="18" charset="0"/>
              </a:rPr>
              <a:t>Cv.'Hot Tamale' </a:t>
            </a:r>
          </a:p>
        </p:txBody>
      </p:sp>
    </p:spTree>
    <p:extLst>
      <p:ext uri="{BB962C8B-B14F-4D97-AF65-F5344CB8AC3E}">
        <p14:creationId xmlns:p14="http://schemas.microsoft.com/office/powerpoint/2010/main" val="4152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600" smtClean="0"/>
              <a:t>Roses as cut flowers</a:t>
            </a:r>
          </a:p>
        </p:txBody>
      </p:sp>
      <p:sp>
        <p:nvSpPr>
          <p:cNvPr id="24579" name="Rectangle 3"/>
          <p:cNvSpPr>
            <a:spLocks noGrp="1" noChangeArrowheads="1"/>
          </p:cNvSpPr>
          <p:nvPr>
            <p:ph idx="1"/>
          </p:nvPr>
        </p:nvSpPr>
        <p:spPr/>
        <p:txBody>
          <a:bodyPr/>
          <a:lstStyle/>
          <a:p>
            <a:pPr algn="just" eaLnBrk="1" hangingPunct="1"/>
            <a:r>
              <a:rPr lang="en-US" altLang="en-US" b="1" smtClean="0"/>
              <a:t>Value of fresh cut flower trade amounts to 50% followed by live ornamental plants (43%) and cut foliage (7%) of floriculture trade.</a:t>
            </a:r>
          </a:p>
          <a:p>
            <a:pPr algn="just" eaLnBrk="1" hangingPunct="1">
              <a:buFont typeface="Wingdings" pitchFamily="2" charset="2"/>
              <a:buNone/>
            </a:pPr>
            <a:endParaRPr lang="en-US" altLang="en-US" b="1" smtClean="0"/>
          </a:p>
          <a:p>
            <a:pPr eaLnBrk="1" hangingPunct="1"/>
            <a:r>
              <a:rPr lang="en-US" altLang="en-US" sz="2800" b="1" smtClean="0"/>
              <a:t>Out of all cut flowers, roses account for 50 % of total exports in world trade.</a:t>
            </a:r>
          </a:p>
        </p:txBody>
      </p:sp>
    </p:spTree>
    <p:extLst>
      <p:ext uri="{BB962C8B-B14F-4D97-AF65-F5344CB8AC3E}">
        <p14:creationId xmlns:p14="http://schemas.microsoft.com/office/powerpoint/2010/main" val="3254559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320675"/>
            <a:ext cx="7620000" cy="669925"/>
          </a:xfrm>
        </p:spPr>
        <p:txBody>
          <a:bodyPr rtlCol="0">
            <a:normAutofit fontScale="90000"/>
          </a:bodyPr>
          <a:lstStyle/>
          <a:p>
            <a:pPr eaLnBrk="1" fontAlgn="auto" hangingPunct="1">
              <a:spcAft>
                <a:spcPts val="0"/>
              </a:spcAft>
              <a:defRPr/>
            </a:pPr>
            <a:r>
              <a:rPr lang="en-US" dirty="0"/>
              <a:t>ROSE GROWING AREAS OF PAKISTAN</a:t>
            </a:r>
          </a:p>
        </p:txBody>
      </p:sp>
      <p:sp>
        <p:nvSpPr>
          <p:cNvPr id="25603" name="Rectangle 3"/>
          <p:cNvSpPr>
            <a:spLocks noGrp="1" noChangeArrowheads="1"/>
          </p:cNvSpPr>
          <p:nvPr>
            <p:ph idx="1"/>
          </p:nvPr>
        </p:nvSpPr>
        <p:spPr>
          <a:xfrm>
            <a:off x="457200" y="1295400"/>
            <a:ext cx="7239000" cy="5160963"/>
          </a:xfrm>
        </p:spPr>
        <p:txBody>
          <a:bodyPr/>
          <a:lstStyle/>
          <a:p>
            <a:pPr eaLnBrk="1" hangingPunct="1"/>
            <a:endParaRPr lang="en-US" altLang="en-US" b="1" smtClean="0">
              <a:solidFill>
                <a:srgbClr val="A2F0A8"/>
              </a:solidFill>
            </a:endParaRPr>
          </a:p>
          <a:p>
            <a:pPr eaLnBrk="1" hangingPunct="1"/>
            <a:r>
              <a:rPr lang="en-US" altLang="en-US" b="1" smtClean="0"/>
              <a:t>Qasur (Pattoki)</a:t>
            </a:r>
          </a:p>
          <a:p>
            <a:pPr eaLnBrk="1" hangingPunct="1"/>
            <a:r>
              <a:rPr lang="en-US" altLang="en-US" b="1" smtClean="0"/>
              <a:t>Lahore</a:t>
            </a:r>
          </a:p>
          <a:p>
            <a:pPr eaLnBrk="1" hangingPunct="1"/>
            <a:r>
              <a:rPr lang="en-US" altLang="en-US" b="1" smtClean="0"/>
              <a:t>Sheikhupura</a:t>
            </a:r>
          </a:p>
          <a:p>
            <a:pPr eaLnBrk="1" hangingPunct="1"/>
            <a:r>
              <a:rPr lang="en-US" altLang="en-US" b="1" smtClean="0"/>
              <a:t>Rawalpindi</a:t>
            </a:r>
          </a:p>
          <a:p>
            <a:pPr eaLnBrk="1" hangingPunct="1"/>
            <a:r>
              <a:rPr lang="en-US" altLang="en-US" b="1" smtClean="0"/>
              <a:t>Faisalabad</a:t>
            </a:r>
          </a:p>
          <a:p>
            <a:pPr eaLnBrk="1" hangingPunct="1"/>
            <a:r>
              <a:rPr lang="en-US" altLang="en-US" b="1" smtClean="0"/>
              <a:t>Hyderabad</a:t>
            </a:r>
          </a:p>
        </p:txBody>
      </p:sp>
    </p:spTree>
    <p:extLst>
      <p:ext uri="{BB962C8B-B14F-4D97-AF65-F5344CB8AC3E}">
        <p14:creationId xmlns:p14="http://schemas.microsoft.com/office/powerpoint/2010/main" val="3680483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8229600" cy="762000"/>
          </a:xfrm>
        </p:spPr>
        <p:txBody>
          <a:bodyPr/>
          <a:lstStyle/>
          <a:p>
            <a:pPr eaLnBrk="1" hangingPunct="1"/>
            <a:r>
              <a:rPr lang="en-US" altLang="en-US" sz="3200" smtClean="0"/>
              <a:t>Rose Cultivation in The green House</a:t>
            </a:r>
          </a:p>
        </p:txBody>
      </p:sp>
      <p:sp>
        <p:nvSpPr>
          <p:cNvPr id="26627" name="Rectangle 3"/>
          <p:cNvSpPr>
            <a:spLocks noGrp="1" noChangeArrowheads="1"/>
          </p:cNvSpPr>
          <p:nvPr>
            <p:ph idx="1"/>
          </p:nvPr>
        </p:nvSpPr>
        <p:spPr>
          <a:xfrm>
            <a:off x="457200" y="990600"/>
            <a:ext cx="7467600" cy="1143000"/>
          </a:xfrm>
        </p:spPr>
        <p:txBody>
          <a:bodyPr/>
          <a:lstStyle/>
          <a:p>
            <a:pPr eaLnBrk="1" hangingPunct="1">
              <a:lnSpc>
                <a:spcPct val="90000"/>
              </a:lnSpc>
              <a:buFontTx/>
              <a:buNone/>
            </a:pPr>
            <a:r>
              <a:rPr lang="en-US" altLang="en-US" sz="2400" smtClean="0"/>
              <a:t>   </a:t>
            </a:r>
            <a:r>
              <a:rPr lang="en-US" altLang="en-US" sz="2400" i="1" smtClean="0"/>
              <a:t>“A greenhouse is a structure which maintain the environmental conditions, like temperature, humidity, and air circulation inside it for crops”.</a:t>
            </a:r>
          </a:p>
        </p:txBody>
      </p:sp>
      <p:sp>
        <p:nvSpPr>
          <p:cNvPr id="26628" name="Text Box 4"/>
          <p:cNvSpPr txBox="1">
            <a:spLocks noChangeArrowheads="1"/>
          </p:cNvSpPr>
          <p:nvPr/>
        </p:nvSpPr>
        <p:spPr bwMode="auto">
          <a:xfrm>
            <a:off x="381000" y="25146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Components of Green House</a:t>
            </a:r>
          </a:p>
        </p:txBody>
      </p:sp>
      <p:sp>
        <p:nvSpPr>
          <p:cNvPr id="26629" name="Text Box 6"/>
          <p:cNvSpPr txBox="1">
            <a:spLocks noChangeArrowheads="1"/>
          </p:cNvSpPr>
          <p:nvPr/>
        </p:nvSpPr>
        <p:spPr bwMode="auto">
          <a:xfrm>
            <a:off x="152400" y="31242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b="1">
                <a:solidFill>
                  <a:srgbClr val="CC0000"/>
                </a:solidFill>
                <a:latin typeface="Times New Roman" pitchFamily="18" charset="0"/>
              </a:rPr>
              <a:t>1- </a:t>
            </a:r>
            <a:r>
              <a:rPr lang="en-US" altLang="en-US" sz="2400" b="1">
                <a:latin typeface="Times New Roman" pitchFamily="18" charset="0"/>
              </a:rPr>
              <a:t>Green House Framework and glass or polythene covering </a:t>
            </a:r>
          </a:p>
          <a:p>
            <a:pPr>
              <a:spcBef>
                <a:spcPct val="50000"/>
              </a:spcBef>
            </a:pPr>
            <a:r>
              <a:rPr lang="en-US" altLang="en-US" sz="2400" b="1">
                <a:latin typeface="Times New Roman" pitchFamily="18" charset="0"/>
              </a:rPr>
              <a:t>2- Cooling Pad system including, Fans, pads, exhaust fans and humidifier if we want to reduce the temperature and heating system if we increase the temperature in cool areas.</a:t>
            </a:r>
          </a:p>
          <a:p>
            <a:pPr>
              <a:spcBef>
                <a:spcPct val="50000"/>
              </a:spcBef>
            </a:pPr>
            <a:r>
              <a:rPr lang="en-US" altLang="en-US" sz="2400" b="1">
                <a:latin typeface="Times New Roman" pitchFamily="18" charset="0"/>
              </a:rPr>
              <a:t>3-Drip Irrigation System, including Water Reservoir, pump, Fertilizer mixer, Main pipes, Laterals and Drips.</a:t>
            </a:r>
          </a:p>
        </p:txBody>
      </p:sp>
    </p:spTree>
    <p:extLst>
      <p:ext uri="{BB962C8B-B14F-4D97-AF65-F5344CB8AC3E}">
        <p14:creationId xmlns:p14="http://schemas.microsoft.com/office/powerpoint/2010/main" val="1336999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070117-GREENHOUSE-INSIDE-LIGHT-R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78009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p:cNvSpPr txBox="1">
            <a:spLocks noChangeArrowheads="1"/>
          </p:cNvSpPr>
          <p:nvPr/>
        </p:nvSpPr>
        <p:spPr bwMode="auto">
          <a:xfrm>
            <a:off x="1295400" y="6019800"/>
            <a:ext cx="655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latin typeface="Times New Roman" pitchFamily="18" charset="0"/>
              </a:rPr>
              <a:t>Soil Culture for Rose Cultivation in Green House</a:t>
            </a:r>
          </a:p>
        </p:txBody>
      </p:sp>
    </p:spTree>
    <p:extLst>
      <p:ext uri="{BB962C8B-B14F-4D97-AF65-F5344CB8AC3E}">
        <p14:creationId xmlns:p14="http://schemas.microsoft.com/office/powerpoint/2010/main" val="228019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Advantages of Greenhouse Technology</a:t>
            </a:r>
          </a:p>
        </p:txBody>
      </p:sp>
      <p:sp>
        <p:nvSpPr>
          <p:cNvPr id="28675" name="Rectangle 3"/>
          <p:cNvSpPr>
            <a:spLocks noGrp="1" noChangeArrowheads="1"/>
          </p:cNvSpPr>
          <p:nvPr>
            <p:ph idx="1"/>
          </p:nvPr>
        </p:nvSpPr>
        <p:spPr/>
        <p:txBody>
          <a:bodyPr/>
          <a:lstStyle/>
          <a:p>
            <a:pPr algn="just" eaLnBrk="1" hangingPunct="1">
              <a:lnSpc>
                <a:spcPct val="80000"/>
              </a:lnSpc>
            </a:pPr>
            <a:r>
              <a:rPr lang="en-US" altLang="en-US" sz="2400" smtClean="0"/>
              <a:t>Controlled temperature and humidity that prevent pests and diseases</a:t>
            </a:r>
          </a:p>
          <a:p>
            <a:pPr algn="just" eaLnBrk="1" hangingPunct="1">
              <a:lnSpc>
                <a:spcPct val="80000"/>
              </a:lnSpc>
            </a:pPr>
            <a:r>
              <a:rPr lang="en-US" altLang="en-US" sz="2400" smtClean="0"/>
              <a:t>Standards are followed with more consistency </a:t>
            </a:r>
          </a:p>
          <a:p>
            <a:pPr algn="just" eaLnBrk="1" hangingPunct="1">
              <a:lnSpc>
                <a:spcPct val="80000"/>
              </a:lnSpc>
            </a:pPr>
            <a:r>
              <a:rPr lang="en-US" altLang="en-US" sz="2400" smtClean="0"/>
              <a:t>Varieties achieve their maximum potential in terms of bud size, color and other physical attributes </a:t>
            </a:r>
          </a:p>
          <a:p>
            <a:pPr algn="just" eaLnBrk="1" hangingPunct="1">
              <a:lnSpc>
                <a:spcPct val="80000"/>
              </a:lnSpc>
            </a:pPr>
            <a:r>
              <a:rPr lang="en-US" altLang="en-US" sz="2400" smtClean="0"/>
              <a:t>Sizes vary from short to very long stems (reaching up to a meter in length) and production may be programmed depending on buyers' demand</a:t>
            </a:r>
          </a:p>
        </p:txBody>
      </p:sp>
    </p:spTree>
    <p:extLst>
      <p:ext uri="{BB962C8B-B14F-4D97-AF65-F5344CB8AC3E}">
        <p14:creationId xmlns:p14="http://schemas.microsoft.com/office/powerpoint/2010/main" val="3323857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rtlCol="0">
            <a:normAutofit/>
          </a:bodyPr>
          <a:lstStyle/>
          <a:p>
            <a:pPr marL="274320" indent="-274320" algn="just" eaLnBrk="1" fontAlgn="auto" hangingPunct="1">
              <a:lnSpc>
                <a:spcPct val="80000"/>
              </a:lnSpc>
              <a:spcAft>
                <a:spcPts val="0"/>
              </a:spcAft>
              <a:buFont typeface="Wingdings 2"/>
              <a:buChar char=""/>
              <a:defRPr/>
            </a:pPr>
            <a:r>
              <a:rPr lang="en-US" sz="2800" dirty="0" smtClean="0"/>
              <a:t>Less thorns that makes handling easier </a:t>
            </a:r>
          </a:p>
          <a:p>
            <a:pPr marL="274320" indent="-274320" algn="just" eaLnBrk="1" fontAlgn="auto" hangingPunct="1">
              <a:lnSpc>
                <a:spcPct val="80000"/>
              </a:lnSpc>
              <a:spcAft>
                <a:spcPts val="0"/>
              </a:spcAft>
              <a:buFont typeface="Wingdings 2"/>
              <a:buChar char=""/>
              <a:defRPr/>
            </a:pPr>
            <a:r>
              <a:rPr lang="en-US" sz="2800" dirty="0" smtClean="0"/>
              <a:t>Clean petals and leaves, again for easier handling </a:t>
            </a:r>
          </a:p>
          <a:p>
            <a:pPr marL="274320" indent="-274320" algn="just" eaLnBrk="1" fontAlgn="auto" hangingPunct="1">
              <a:lnSpc>
                <a:spcPct val="80000"/>
              </a:lnSpc>
              <a:spcAft>
                <a:spcPts val="0"/>
              </a:spcAft>
              <a:buFont typeface="Wingdings 2"/>
              <a:buChar char=""/>
              <a:defRPr/>
            </a:pPr>
            <a:r>
              <a:rPr lang="en-US" sz="2800" dirty="0" smtClean="0"/>
              <a:t>Good vase life so consumers can enjoy the flowers longer </a:t>
            </a:r>
          </a:p>
          <a:p>
            <a:pPr marL="274320" indent="-274320" algn="just" eaLnBrk="1" fontAlgn="auto" hangingPunct="1">
              <a:lnSpc>
                <a:spcPct val="80000"/>
              </a:lnSpc>
              <a:spcAft>
                <a:spcPts val="0"/>
              </a:spcAft>
              <a:buFont typeface="Wingdings 2"/>
              <a:buChar char=""/>
              <a:defRPr/>
            </a:pPr>
            <a:r>
              <a:rPr lang="en-US" sz="2800" dirty="0" smtClean="0"/>
              <a:t>Year round reliable supply of flowers</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383364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Layout and Fertigation</a:t>
            </a:r>
          </a:p>
        </p:txBody>
      </p:sp>
      <p:sp>
        <p:nvSpPr>
          <p:cNvPr id="30723" name="Rectangle 3"/>
          <p:cNvSpPr>
            <a:spLocks noGrp="1" noChangeArrowheads="1"/>
          </p:cNvSpPr>
          <p:nvPr>
            <p:ph idx="1"/>
          </p:nvPr>
        </p:nvSpPr>
        <p:spPr/>
        <p:txBody>
          <a:bodyPr/>
          <a:lstStyle/>
          <a:p>
            <a:pPr algn="just" eaLnBrk="1" hangingPunct="1">
              <a:lnSpc>
                <a:spcPct val="90000"/>
              </a:lnSpc>
            </a:pPr>
            <a:r>
              <a:rPr lang="en-US" altLang="en-US" sz="2400" smtClean="0"/>
              <a:t>If roses are to be grown in greenhouse, trenches should be dug 4’ wide and 2’ deep which should be filled with sweet sand after lining with polythene sheet. </a:t>
            </a:r>
          </a:p>
          <a:p>
            <a:pPr algn="just" eaLnBrk="1" hangingPunct="1">
              <a:lnSpc>
                <a:spcPct val="90000"/>
              </a:lnSpc>
            </a:pPr>
            <a:r>
              <a:rPr lang="en-US" altLang="en-US" sz="2400" smtClean="0"/>
              <a:t>Plantation should be done at 1’ distance in 1’ apart rows with total plantation of 15,000 plants per acre. </a:t>
            </a:r>
          </a:p>
          <a:p>
            <a:pPr algn="just" eaLnBrk="1" hangingPunct="1">
              <a:lnSpc>
                <a:spcPct val="90000"/>
              </a:lnSpc>
            </a:pPr>
            <a:r>
              <a:rPr lang="en-US" altLang="en-US" sz="2400" smtClean="0"/>
              <a:t>Nutrition and irrigation is provided though drip irrigation system daily during summer and at alternate day during winter. </a:t>
            </a:r>
          </a:p>
          <a:p>
            <a:pPr eaLnBrk="1" hangingPunct="1">
              <a:lnSpc>
                <a:spcPct val="90000"/>
              </a:lnSpc>
              <a:buFont typeface="Wingdings" pitchFamily="2" charset="2"/>
              <a:buNone/>
            </a:pPr>
            <a:endParaRPr lang="en-US" altLang="en-US" sz="2400" b="1" smtClean="0">
              <a:solidFill>
                <a:schemeClr val="hlink"/>
              </a:solidFill>
            </a:endParaRPr>
          </a:p>
        </p:txBody>
      </p:sp>
    </p:spTree>
    <p:extLst>
      <p:ext uri="{BB962C8B-B14F-4D97-AF65-F5344CB8AC3E}">
        <p14:creationId xmlns:p14="http://schemas.microsoft.com/office/powerpoint/2010/main" val="2243804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8229600" cy="1139825"/>
          </a:xfrm>
        </p:spPr>
        <p:txBody>
          <a:bodyPr/>
          <a:lstStyle/>
          <a:p>
            <a:pPr eaLnBrk="1" hangingPunct="1"/>
            <a:r>
              <a:rPr lang="en-US" altLang="en-US" smtClean="0"/>
              <a:t>Fertilization</a:t>
            </a:r>
          </a:p>
        </p:txBody>
      </p:sp>
      <p:sp>
        <p:nvSpPr>
          <p:cNvPr id="31747" name="Rectangle 3"/>
          <p:cNvSpPr>
            <a:spLocks noGrp="1" noChangeArrowheads="1"/>
          </p:cNvSpPr>
          <p:nvPr>
            <p:ph idx="1"/>
          </p:nvPr>
        </p:nvSpPr>
        <p:spPr>
          <a:xfrm>
            <a:off x="228600" y="990600"/>
            <a:ext cx="7620000" cy="4530725"/>
          </a:xfrm>
        </p:spPr>
        <p:txBody>
          <a:bodyPr/>
          <a:lstStyle/>
          <a:p>
            <a:pPr algn="just" eaLnBrk="1" hangingPunct="1">
              <a:lnSpc>
                <a:spcPct val="80000"/>
              </a:lnSpc>
            </a:pPr>
            <a:r>
              <a:rPr lang="en-US" altLang="en-US" sz="2400" smtClean="0"/>
              <a:t>Application of nutrients should be based on analysis of soil and plant. </a:t>
            </a:r>
          </a:p>
          <a:p>
            <a:pPr algn="just" eaLnBrk="1" hangingPunct="1">
              <a:lnSpc>
                <a:spcPct val="80000"/>
              </a:lnSpc>
            </a:pPr>
            <a:r>
              <a:rPr lang="en-US" altLang="en-US" sz="2400" smtClean="0"/>
              <a:t>General recommendation is application of 2 bags of N: P: K (17:17:17) per acre per month. </a:t>
            </a:r>
          </a:p>
          <a:p>
            <a:pPr algn="just" eaLnBrk="1" hangingPunct="1">
              <a:lnSpc>
                <a:spcPct val="80000"/>
              </a:lnSpc>
            </a:pPr>
            <a:r>
              <a:rPr lang="en-US" altLang="en-US" sz="2400" smtClean="0"/>
              <a:t>If soil is poor, then micronutrients and growth promoters should also be used occasionally. </a:t>
            </a:r>
          </a:p>
          <a:p>
            <a:pPr algn="just" eaLnBrk="1" hangingPunct="1">
              <a:lnSpc>
                <a:spcPct val="80000"/>
              </a:lnSpc>
            </a:pPr>
            <a:r>
              <a:rPr lang="en-US" altLang="en-US" sz="2400" smtClean="0"/>
              <a:t>If fertilizer is applied through fertigation, then split these monthly doses into ten splits each of which should be applied at 3 days interval.  </a:t>
            </a:r>
          </a:p>
        </p:txBody>
      </p:sp>
    </p:spTree>
    <p:extLst>
      <p:ext uri="{BB962C8B-B14F-4D97-AF65-F5344CB8AC3E}">
        <p14:creationId xmlns:p14="http://schemas.microsoft.com/office/powerpoint/2010/main" val="2791629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Fertigation  Unit</a:t>
            </a:r>
          </a:p>
        </p:txBody>
      </p:sp>
      <p:pic>
        <p:nvPicPr>
          <p:cNvPr id="327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a:noFill/>
        </p:spPr>
      </p:pic>
    </p:spTree>
    <p:extLst>
      <p:ext uri="{BB962C8B-B14F-4D97-AF65-F5344CB8AC3E}">
        <p14:creationId xmlns:p14="http://schemas.microsoft.com/office/powerpoint/2010/main" val="164377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endParaRPr lang="en-US" altLang="en-US" smtClean="0"/>
          </a:p>
        </p:txBody>
      </p:sp>
      <p:sp>
        <p:nvSpPr>
          <p:cNvPr id="9219"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304800" y="228600"/>
            <a:ext cx="8458200" cy="1143000"/>
          </a:xfrm>
          <a:prstGeom prst="rect">
            <a:avLst/>
          </a:prstGeom>
        </p:spPr>
        <p:txBody>
          <a:bodyPr lIns="45720" tIns="0" rIns="45720" bIns="0" anchor="b">
            <a:normAutofit fontScale="90000"/>
          </a:bodyPr>
          <a:lstStyle>
            <a:lvl1pPr algn="r" rtl="0" eaLnBrk="0" fontAlgn="base" hangingPunct="0">
              <a:spcBef>
                <a:spcPct val="0"/>
              </a:spcBef>
              <a:spcAft>
                <a:spcPct val="0"/>
              </a:spcAft>
              <a:defRPr sz="42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a:lstStyle>
          <a:p>
            <a:pPr algn="ctr" eaLnBrk="1" fontAlgn="auto" hangingPunct="1">
              <a:spcAft>
                <a:spcPts val="0"/>
              </a:spcAft>
              <a:defRPr/>
            </a:pPr>
            <a:r>
              <a:rPr lang="en-US" sz="4000" dirty="0" smtClean="0">
                <a:solidFill>
                  <a:srgbClr val="FF0000"/>
                </a:solidFill>
                <a:latin typeface="Times New Roman" pitchFamily="18" charset="0"/>
              </a:rPr>
              <a:t>Largest Markets for </a:t>
            </a:r>
            <a:br>
              <a:rPr lang="en-US" sz="4000" dirty="0" smtClean="0">
                <a:solidFill>
                  <a:srgbClr val="FF0000"/>
                </a:solidFill>
                <a:latin typeface="Times New Roman" pitchFamily="18" charset="0"/>
              </a:rPr>
            </a:br>
            <a:r>
              <a:rPr lang="en-US" sz="4000" dirty="0" smtClean="0">
                <a:solidFill>
                  <a:srgbClr val="FF0000"/>
                </a:solidFill>
                <a:latin typeface="Times New Roman" pitchFamily="18" charset="0"/>
              </a:rPr>
              <a:t>Floral Products in the World</a:t>
            </a:r>
          </a:p>
        </p:txBody>
      </p:sp>
      <p:sp>
        <p:nvSpPr>
          <p:cNvPr id="6" name="Rectangle 3"/>
          <p:cNvSpPr txBox="1">
            <a:spLocks noChangeArrowheads="1"/>
          </p:cNvSpPr>
          <p:nvPr/>
        </p:nvSpPr>
        <p:spPr bwMode="auto">
          <a:xfrm>
            <a:off x="914400" y="1524000"/>
            <a:ext cx="7848600" cy="2058988"/>
          </a:xfrm>
          <a:prstGeom prst="rect">
            <a:avLst/>
          </a:prstGeom>
          <a:noFill/>
          <a:ln>
            <a:noFill/>
          </a:ln>
          <a:extLst/>
        </p:spPr>
        <p:txBody>
          <a:bodyPr lIns="92075" tIns="46038" rIns="92075" bIns="46038">
            <a:normAutofit/>
          </a:bodyPr>
          <a:lst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eaLnBrk="1" fontAlgn="auto" hangingPunct="1">
              <a:spcAft>
                <a:spcPts val="0"/>
              </a:spcAft>
              <a:buSzPct val="130000"/>
              <a:buFont typeface="Wingdings" pitchFamily="2" charset="2"/>
              <a:buBlip>
                <a:blip r:embed="rId3"/>
              </a:buBlip>
              <a:defRPr/>
            </a:pPr>
            <a:r>
              <a:rPr lang="en-US" b="1" dirty="0" smtClean="0">
                <a:solidFill>
                  <a:srgbClr val="000000"/>
                </a:solidFill>
                <a:effectLst>
                  <a:outerShdw blurRad="38100" dist="38100" dir="2700000" algn="tl">
                    <a:srgbClr val="FFFFFF"/>
                  </a:outerShdw>
                </a:effectLst>
                <a:latin typeface="Times New Roman" pitchFamily="18" charset="0"/>
              </a:rPr>
              <a:t>  Western Europe 		44%</a:t>
            </a:r>
          </a:p>
          <a:p>
            <a:pPr eaLnBrk="1" fontAlgn="auto" hangingPunct="1">
              <a:spcAft>
                <a:spcPts val="0"/>
              </a:spcAft>
              <a:buSzPct val="130000"/>
              <a:buFont typeface="Wingdings" pitchFamily="2" charset="2"/>
              <a:buBlip>
                <a:blip r:embed="rId3"/>
              </a:buBlip>
              <a:defRPr/>
            </a:pPr>
            <a:r>
              <a:rPr lang="en-US" b="1" dirty="0" smtClean="0">
                <a:solidFill>
                  <a:srgbClr val="000000"/>
                </a:solidFill>
                <a:effectLst>
                  <a:outerShdw blurRad="38100" dist="38100" dir="2700000" algn="tl">
                    <a:srgbClr val="FFFFFF"/>
                  </a:outerShdw>
                </a:effectLst>
                <a:latin typeface="Times New Roman" pitchFamily="18" charset="0"/>
              </a:rPr>
              <a:t>  USA and Canada 		21%</a:t>
            </a:r>
          </a:p>
          <a:p>
            <a:pPr eaLnBrk="1" fontAlgn="auto" hangingPunct="1">
              <a:spcAft>
                <a:spcPts val="0"/>
              </a:spcAft>
              <a:buSzPct val="130000"/>
              <a:buFont typeface="Wingdings" pitchFamily="2" charset="2"/>
              <a:buBlip>
                <a:blip r:embed="rId3"/>
              </a:buBlip>
              <a:defRPr/>
            </a:pPr>
            <a:r>
              <a:rPr lang="en-US" b="1" dirty="0" smtClean="0">
                <a:solidFill>
                  <a:srgbClr val="000000"/>
                </a:solidFill>
                <a:effectLst>
                  <a:outerShdw blurRad="38100" dist="38100" dir="2700000" algn="tl">
                    <a:srgbClr val="FFFFFF"/>
                  </a:outerShdw>
                </a:effectLst>
                <a:latin typeface="Times New Roman" pitchFamily="18" charset="0"/>
              </a:rPr>
              <a:t>  Japan				15 %</a:t>
            </a:r>
          </a:p>
        </p:txBody>
      </p:sp>
      <p:sp>
        <p:nvSpPr>
          <p:cNvPr id="6151" name="Text Box 5"/>
          <p:cNvSpPr txBox="1">
            <a:spLocks noChangeArrowheads="1"/>
          </p:cNvSpPr>
          <p:nvPr/>
        </p:nvSpPr>
        <p:spPr bwMode="auto">
          <a:xfrm>
            <a:off x="609600" y="3657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b="1">
                <a:solidFill>
                  <a:srgbClr val="FF0066"/>
                </a:solidFill>
                <a:latin typeface="Times New Roman" pitchFamily="18" charset="0"/>
                <a:cs typeface="Arial" charset="0"/>
              </a:rPr>
              <a:t>The rest of the world consumes the other 20%.</a:t>
            </a:r>
          </a:p>
        </p:txBody>
      </p:sp>
    </p:spTree>
    <p:extLst>
      <p:ext uri="{BB962C8B-B14F-4D97-AF65-F5344CB8AC3E}">
        <p14:creationId xmlns:p14="http://schemas.microsoft.com/office/powerpoint/2010/main" val="1467361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6" name="Rectangle 8"/>
          <p:cNvSpPr>
            <a:spLocks noGrp="1" noChangeArrowheads="1"/>
          </p:cNvSpPr>
          <p:nvPr>
            <p:ph type="title"/>
          </p:nvPr>
        </p:nvSpPr>
        <p:spPr>
          <a:xfrm>
            <a:off x="152400" y="152400"/>
            <a:ext cx="7696200" cy="549275"/>
          </a:xfrm>
        </p:spPr>
        <p:txBody>
          <a:bodyPr rtlCol="0">
            <a:normAutofit fontScale="90000"/>
          </a:bodyPr>
          <a:lstStyle/>
          <a:p>
            <a:pPr eaLnBrk="1" fontAlgn="auto" hangingPunct="1">
              <a:spcAft>
                <a:spcPts val="0"/>
              </a:spcAft>
              <a:defRPr/>
            </a:pPr>
            <a:r>
              <a:rPr lang="en-US" sz="3200" dirty="0"/>
              <a:t>Commercial rose production farm</a:t>
            </a:r>
          </a:p>
        </p:txBody>
      </p:sp>
      <p:pic>
        <p:nvPicPr>
          <p:cNvPr id="33795" name="Picture 4" descr="DSCI000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76288" y="1219200"/>
            <a:ext cx="3414712" cy="4911725"/>
          </a:xfrm>
          <a:noFill/>
        </p:spPr>
      </p:pic>
      <p:pic>
        <p:nvPicPr>
          <p:cNvPr id="33796" name="Picture 7" descr="DSCI00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0000" r="13208"/>
          <a:stretch>
            <a:fillRect/>
          </a:stretch>
        </p:blipFill>
        <p:spPr>
          <a:xfrm>
            <a:off x="4800600" y="1219200"/>
            <a:ext cx="3505200" cy="4953000"/>
          </a:xfrm>
          <a:noFill/>
        </p:spPr>
      </p:pic>
    </p:spTree>
    <p:extLst>
      <p:ext uri="{BB962C8B-B14F-4D97-AF65-F5344CB8AC3E}">
        <p14:creationId xmlns:p14="http://schemas.microsoft.com/office/powerpoint/2010/main" val="210768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838200" y="381000"/>
            <a:ext cx="7315200" cy="6477000"/>
          </a:xfrm>
        </p:spPr>
        <p:txBody>
          <a:bodyPr/>
          <a:lstStyle/>
          <a:p>
            <a:pPr eaLnBrk="1" hangingPunct="1">
              <a:buFont typeface="Wingdings" pitchFamily="2" charset="2"/>
              <a:buNone/>
            </a:pPr>
            <a:r>
              <a:rPr lang="en-US" altLang="en-US" sz="3600" b="1" smtClean="0"/>
              <a:t>Temperature</a:t>
            </a:r>
          </a:p>
          <a:p>
            <a:pPr eaLnBrk="1" hangingPunct="1">
              <a:buFont typeface="Wingdings" pitchFamily="2" charset="2"/>
              <a:buNone/>
            </a:pPr>
            <a:r>
              <a:rPr lang="en-US" altLang="en-US" b="1" smtClean="0"/>
              <a:t>Affects quality and quantity of plant and flowers </a:t>
            </a:r>
          </a:p>
          <a:p>
            <a:pPr eaLnBrk="1" hangingPunct="1">
              <a:buFont typeface="Wingdings" pitchFamily="2" charset="2"/>
              <a:buNone/>
            </a:pPr>
            <a:r>
              <a:rPr lang="en-US" altLang="en-US" b="1" smtClean="0">
                <a:solidFill>
                  <a:srgbClr val="C00000"/>
                </a:solidFill>
              </a:rPr>
              <a:t>Most of roses</a:t>
            </a:r>
          </a:p>
          <a:p>
            <a:pPr eaLnBrk="1" hangingPunct="1">
              <a:buFont typeface="Wingdings" pitchFamily="2" charset="2"/>
              <a:buNone/>
            </a:pPr>
            <a:r>
              <a:rPr lang="en-US" altLang="en-US" b="1" smtClean="0"/>
              <a:t>     Night temperature 60</a:t>
            </a:r>
            <a:r>
              <a:rPr lang="en-US" altLang="en-US" b="1" baseline="30000" smtClean="0"/>
              <a:t>o</a:t>
            </a:r>
            <a:r>
              <a:rPr lang="en-US" altLang="en-US" b="1" smtClean="0"/>
              <a:t>F  (15.5</a:t>
            </a:r>
            <a:r>
              <a:rPr lang="en-US" altLang="en-US" b="1" baseline="30000" smtClean="0"/>
              <a:t>o</a:t>
            </a:r>
            <a:r>
              <a:rPr lang="en-US" altLang="en-US" b="1" smtClean="0"/>
              <a:t>C) </a:t>
            </a:r>
          </a:p>
          <a:p>
            <a:pPr eaLnBrk="1" hangingPunct="1">
              <a:buFont typeface="Wingdings" pitchFamily="2" charset="2"/>
              <a:buNone/>
            </a:pPr>
            <a:r>
              <a:rPr lang="en-US" altLang="en-US" b="1" smtClean="0">
                <a:solidFill>
                  <a:srgbClr val="92D050"/>
                </a:solidFill>
              </a:rPr>
              <a:t>Optimum growing temperature 17-25</a:t>
            </a:r>
            <a:r>
              <a:rPr lang="en-US" altLang="en-US" b="1" baseline="30000" smtClean="0">
                <a:solidFill>
                  <a:srgbClr val="92D050"/>
                </a:solidFill>
              </a:rPr>
              <a:t>o</a:t>
            </a:r>
            <a:r>
              <a:rPr lang="en-US" altLang="en-US" b="1" smtClean="0">
                <a:solidFill>
                  <a:srgbClr val="92D050"/>
                </a:solidFill>
              </a:rPr>
              <a:t>C</a:t>
            </a:r>
          </a:p>
          <a:p>
            <a:pPr eaLnBrk="1" hangingPunct="1">
              <a:buFont typeface="Wingdings" pitchFamily="2" charset="2"/>
              <a:buNone/>
            </a:pPr>
            <a:r>
              <a:rPr lang="en-US" altLang="en-US" b="1" smtClean="0"/>
              <a:t>        Not below 15</a:t>
            </a:r>
            <a:r>
              <a:rPr lang="en-US" altLang="en-US" b="1" baseline="30000" smtClean="0"/>
              <a:t>o</a:t>
            </a:r>
            <a:r>
              <a:rPr lang="en-US" altLang="en-US" b="1" smtClean="0"/>
              <a:t>C ,above 27</a:t>
            </a:r>
            <a:r>
              <a:rPr lang="en-US" altLang="en-US" b="1" baseline="30000" smtClean="0"/>
              <a:t>o</a:t>
            </a:r>
            <a:r>
              <a:rPr lang="en-US" altLang="en-US" b="1" smtClean="0"/>
              <a:t>C</a:t>
            </a:r>
          </a:p>
          <a:p>
            <a:pPr eaLnBrk="1" hangingPunct="1">
              <a:buFont typeface="Wingdings" pitchFamily="2" charset="2"/>
              <a:buNone/>
            </a:pPr>
            <a:r>
              <a:rPr lang="en-US" altLang="en-US" b="1" smtClean="0">
                <a:solidFill>
                  <a:srgbClr val="C00000"/>
                </a:solidFill>
              </a:rPr>
              <a:t>Under high temperature </a:t>
            </a:r>
          </a:p>
          <a:p>
            <a:pPr eaLnBrk="1" hangingPunct="1">
              <a:buFont typeface="Wingdings" pitchFamily="2" charset="2"/>
              <a:buNone/>
            </a:pPr>
            <a:r>
              <a:rPr lang="en-US" altLang="en-US" b="1" smtClean="0"/>
              <a:t>    Flowers are small having few petals</a:t>
            </a:r>
          </a:p>
          <a:p>
            <a:pPr eaLnBrk="1" hangingPunct="1">
              <a:buFont typeface="Wingdings" pitchFamily="2" charset="2"/>
              <a:buNone/>
            </a:pPr>
            <a:r>
              <a:rPr lang="en-US" altLang="en-US" b="1" smtClean="0">
                <a:solidFill>
                  <a:srgbClr val="C00000"/>
                </a:solidFill>
              </a:rPr>
              <a:t>Cool temperature</a:t>
            </a:r>
          </a:p>
          <a:p>
            <a:pPr eaLnBrk="1" hangingPunct="1">
              <a:buFont typeface="Wingdings" pitchFamily="2" charset="2"/>
              <a:buNone/>
            </a:pPr>
            <a:r>
              <a:rPr lang="en-US" altLang="en-US" b="1" smtClean="0"/>
              <a:t>    Bullheads are produced </a:t>
            </a:r>
          </a:p>
        </p:txBody>
      </p:sp>
    </p:spTree>
    <p:extLst>
      <p:ext uri="{BB962C8B-B14F-4D97-AF65-F5344CB8AC3E}">
        <p14:creationId xmlns:p14="http://schemas.microsoft.com/office/powerpoint/2010/main" val="1456457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idx="1"/>
          </p:nvPr>
        </p:nvSpPr>
        <p:spPr>
          <a:xfrm>
            <a:off x="457200" y="152400"/>
            <a:ext cx="7696200" cy="10515600"/>
          </a:xfrm>
        </p:spPr>
        <p:txBody>
          <a:bodyPr rtlCol="0">
            <a:normAutofit/>
          </a:bodyPr>
          <a:lstStyle/>
          <a:p>
            <a:pPr marL="274320" indent="-274320" eaLnBrk="1" fontAlgn="auto" hangingPunct="1">
              <a:spcAft>
                <a:spcPts val="0"/>
              </a:spcAft>
              <a:buFont typeface="Wingdings" pitchFamily="2" charset="2"/>
              <a:buNone/>
              <a:defRPr/>
            </a:pPr>
            <a:r>
              <a:rPr lang="en-US" dirty="0"/>
              <a:t>  </a:t>
            </a:r>
            <a:r>
              <a:rPr lang="en-US" sz="4000" b="1" dirty="0"/>
              <a:t>Humidity </a:t>
            </a:r>
          </a:p>
          <a:p>
            <a:pPr marL="274320" indent="-274320" eaLnBrk="1" fontAlgn="auto" hangingPunct="1">
              <a:spcAft>
                <a:spcPts val="0"/>
              </a:spcAft>
              <a:buFont typeface="Wingdings" pitchFamily="2" charset="2"/>
              <a:buNone/>
              <a:defRPr/>
            </a:pPr>
            <a:r>
              <a:rPr lang="en-US" b="1" dirty="0"/>
              <a:t>Roses required high humidity</a:t>
            </a:r>
            <a:r>
              <a:rPr lang="en-US" sz="3600" b="1" dirty="0"/>
              <a:t> </a:t>
            </a:r>
            <a:r>
              <a:rPr lang="en-US" sz="2800" b="1" dirty="0" smtClean="0"/>
              <a:t>(65-75%)</a:t>
            </a:r>
            <a:endParaRPr lang="en-US" sz="2800" b="1" dirty="0"/>
          </a:p>
          <a:p>
            <a:pPr marL="274320" indent="-274320" eaLnBrk="1" fontAlgn="auto" hangingPunct="1">
              <a:spcAft>
                <a:spcPts val="0"/>
              </a:spcAft>
              <a:buClr>
                <a:srgbClr val="FFFF00"/>
              </a:buClr>
              <a:buFont typeface="Wingdings" pitchFamily="2" charset="2"/>
              <a:buChar char="Ø"/>
              <a:defRPr/>
            </a:pPr>
            <a:r>
              <a:rPr lang="en-US" sz="2800" dirty="0"/>
              <a:t>By damping the paths</a:t>
            </a:r>
          </a:p>
          <a:p>
            <a:pPr marL="274320" indent="-274320" eaLnBrk="1" fontAlgn="auto" hangingPunct="1">
              <a:spcAft>
                <a:spcPts val="0"/>
              </a:spcAft>
              <a:buClr>
                <a:srgbClr val="FFFF00"/>
              </a:buClr>
              <a:buFont typeface="Wingdings" pitchFamily="2" charset="2"/>
              <a:buChar char="Ø"/>
              <a:defRPr/>
            </a:pPr>
            <a:r>
              <a:rPr lang="en-US" sz="2800" dirty="0"/>
              <a:t>By Misting </a:t>
            </a:r>
          </a:p>
          <a:p>
            <a:pPr marL="274320" indent="-274320" eaLnBrk="1" fontAlgn="auto" hangingPunct="1">
              <a:spcAft>
                <a:spcPts val="0"/>
              </a:spcAft>
              <a:buFont typeface="Wingdings" pitchFamily="2" charset="2"/>
              <a:buNone/>
              <a:defRPr/>
            </a:pPr>
            <a:r>
              <a:rPr lang="en-US" b="1" dirty="0"/>
              <a:t>Humidity helps in two ways</a:t>
            </a:r>
          </a:p>
          <a:p>
            <a:pPr marL="274320" indent="-274320" eaLnBrk="1" fontAlgn="auto" hangingPunct="1">
              <a:spcAft>
                <a:spcPts val="0"/>
              </a:spcAft>
              <a:buClr>
                <a:srgbClr val="FFFF00"/>
              </a:buClr>
              <a:buFont typeface="Wingdings" pitchFamily="2" charset="2"/>
              <a:buChar char="Ø"/>
              <a:defRPr/>
            </a:pPr>
            <a:r>
              <a:rPr lang="en-US" sz="2800" dirty="0"/>
              <a:t>Reducing transpiration</a:t>
            </a:r>
          </a:p>
          <a:p>
            <a:pPr marL="274320" indent="-274320" eaLnBrk="1" fontAlgn="auto" hangingPunct="1">
              <a:spcAft>
                <a:spcPts val="0"/>
              </a:spcAft>
              <a:buClr>
                <a:srgbClr val="FFFF00"/>
              </a:buClr>
              <a:buFont typeface="Wingdings" pitchFamily="2" charset="2"/>
              <a:buChar char="Ø"/>
              <a:defRPr/>
            </a:pPr>
            <a:r>
              <a:rPr lang="en-US" sz="2800" dirty="0"/>
              <a:t>Reduce incidence of red spider mite</a:t>
            </a:r>
          </a:p>
          <a:p>
            <a:pPr marL="274320" indent="-274320" eaLnBrk="1" fontAlgn="auto" hangingPunct="1">
              <a:spcAft>
                <a:spcPts val="0"/>
              </a:spcAft>
              <a:buFont typeface="Wingdings" pitchFamily="2" charset="2"/>
              <a:buNone/>
              <a:defRPr/>
            </a:pPr>
            <a:r>
              <a:rPr lang="en-US" b="1" dirty="0"/>
              <a:t>Excessive Humidity</a:t>
            </a:r>
          </a:p>
          <a:p>
            <a:pPr marL="274320" indent="-274320" eaLnBrk="1" fontAlgn="auto" hangingPunct="1">
              <a:spcAft>
                <a:spcPts val="0"/>
              </a:spcAft>
              <a:buClr>
                <a:srgbClr val="FFFF00"/>
              </a:buClr>
              <a:buFont typeface="Wingdings" pitchFamily="2" charset="2"/>
              <a:buChar char="Ø"/>
              <a:defRPr/>
            </a:pPr>
            <a:r>
              <a:rPr lang="en-US" sz="2800" dirty="0"/>
              <a:t>Foliage decrease </a:t>
            </a:r>
          </a:p>
          <a:p>
            <a:pPr marL="274320" indent="-274320" eaLnBrk="1" fontAlgn="auto" hangingPunct="1">
              <a:spcAft>
                <a:spcPts val="0"/>
              </a:spcAft>
              <a:buClr>
                <a:srgbClr val="FFFF00"/>
              </a:buClr>
              <a:buFont typeface="Wingdings" pitchFamily="2" charset="2"/>
              <a:buChar char="Ø"/>
              <a:defRPr/>
            </a:pPr>
            <a:r>
              <a:rPr lang="en-US" sz="2800" dirty="0"/>
              <a:t>Downy mildew </a:t>
            </a:r>
          </a:p>
          <a:p>
            <a:pPr marL="274320" indent="-274320" eaLnBrk="1" fontAlgn="auto" hangingPunct="1">
              <a:spcAft>
                <a:spcPts val="0"/>
              </a:spcAft>
              <a:buClr>
                <a:srgbClr val="FFFF00"/>
              </a:buClr>
              <a:buFont typeface="Wingdings" pitchFamily="2" charset="2"/>
              <a:buChar char="Ø"/>
              <a:defRPr/>
            </a:pPr>
            <a:r>
              <a:rPr lang="en-US" sz="2800" dirty="0"/>
              <a:t>black spots</a:t>
            </a:r>
          </a:p>
          <a:p>
            <a:pPr marL="274320" indent="-274320" eaLnBrk="1" fontAlgn="auto" hangingPunct="1">
              <a:spcAft>
                <a:spcPts val="0"/>
              </a:spcAft>
              <a:buClr>
                <a:srgbClr val="FFFF00"/>
              </a:buClr>
              <a:buFont typeface="Wingdings" pitchFamily="2" charset="2"/>
              <a:buChar char="Ø"/>
              <a:defRPr/>
            </a:pPr>
            <a:endParaRPr lang="en-US" dirty="0">
              <a:solidFill>
                <a:schemeClr val="tx2"/>
              </a:solidFill>
              <a:effectLst>
                <a:outerShdw blurRad="38100" dist="38100" dir="2700000" algn="tl">
                  <a:srgbClr val="000000"/>
                </a:outerShdw>
              </a:effectLst>
            </a:endParaRPr>
          </a:p>
          <a:p>
            <a:pPr marL="274320" indent="-274320" eaLnBrk="1" fontAlgn="auto" hangingPunct="1">
              <a:spcAft>
                <a:spcPts val="0"/>
              </a:spcAft>
              <a:buFont typeface="Wingdings" pitchFamily="2" charset="2"/>
              <a:buNone/>
              <a:defRPr/>
            </a:pPr>
            <a:endParaRPr lang="en-US" dirty="0">
              <a:solidFill>
                <a:schemeClr val="tx2"/>
              </a:solidFill>
              <a:effectLst>
                <a:outerShdw blurRad="38100" dist="38100" dir="2700000" algn="tl">
                  <a:srgbClr val="000000"/>
                </a:outerShdw>
              </a:effectLst>
            </a:endParaRPr>
          </a:p>
          <a:p>
            <a:pPr marL="274320" indent="-274320" eaLnBrk="1" fontAlgn="auto" hangingPunct="1">
              <a:spcAft>
                <a:spcPts val="0"/>
              </a:spcAft>
              <a:buFont typeface="Wingdings" pitchFamily="2" charset="2"/>
              <a:buNone/>
              <a:defRPr/>
            </a:pPr>
            <a:endParaRPr lang="en-US" dirty="0">
              <a:solidFill>
                <a:schemeClr val="tx2"/>
              </a:solidFill>
              <a:effectLst>
                <a:outerShdw blurRad="38100" dist="38100" dir="2700000" algn="tl">
                  <a:srgbClr val="000000"/>
                </a:outerShdw>
              </a:effectLst>
            </a:endParaRPr>
          </a:p>
          <a:p>
            <a:pPr marL="274320" indent="-274320" eaLnBrk="1" fontAlgn="auto" hangingPunct="1">
              <a:spcAft>
                <a:spcPts val="0"/>
              </a:spcAft>
              <a:buFont typeface="Wingdings" pitchFamily="2" charset="2"/>
              <a:buNone/>
              <a:defRPr/>
            </a:pPr>
            <a:endParaRPr lang="en-US" dirty="0">
              <a:solidFill>
                <a:schemeClr val="tx2"/>
              </a:solidFill>
              <a:effectLst>
                <a:outerShdw blurRad="38100" dist="38100" dir="2700000" algn="tl">
                  <a:srgbClr val="000000"/>
                </a:outerShdw>
              </a:effectLst>
            </a:endParaRPr>
          </a:p>
          <a:p>
            <a:pPr marL="274320" indent="-274320" eaLnBrk="1" fontAlgn="auto" hangingPunct="1">
              <a:spcAft>
                <a:spcPts val="0"/>
              </a:spcAft>
              <a:buFont typeface="Wingdings" pitchFamily="2" charset="2"/>
              <a:buNone/>
              <a:defRPr/>
            </a:pPr>
            <a:endParaRPr lang="en-US" dirty="0">
              <a:solidFill>
                <a:schemeClr val="tx2"/>
              </a:solidFill>
              <a:effectLst>
                <a:outerShdw blurRad="38100" dist="38100" dir="2700000" algn="tl">
                  <a:srgbClr val="000000"/>
                </a:outerShdw>
              </a:effectLst>
            </a:endParaRPr>
          </a:p>
          <a:p>
            <a:pPr marL="274320" indent="-274320" eaLnBrk="1" fontAlgn="auto" hangingPunct="1">
              <a:spcAft>
                <a:spcPts val="0"/>
              </a:spcAft>
              <a:buFont typeface="Wingdings" pitchFamily="2" charset="2"/>
              <a:buNone/>
              <a:defRPr/>
            </a:pPr>
            <a:r>
              <a:rPr lang="en-US" sz="3600" dirty="0">
                <a:solidFill>
                  <a:schemeClr val="tx2"/>
                </a:solidFill>
                <a:effectLst>
                  <a:outerShdw blurRad="38100" dist="38100" dir="2700000" algn="tl">
                    <a:srgbClr val="000000"/>
                  </a:outerShdw>
                </a:effectLst>
              </a:rPr>
              <a:t> </a:t>
            </a:r>
          </a:p>
        </p:txBody>
      </p:sp>
    </p:spTree>
    <p:extLst>
      <p:ext uri="{BB962C8B-B14F-4D97-AF65-F5344CB8AC3E}">
        <p14:creationId xmlns:p14="http://schemas.microsoft.com/office/powerpoint/2010/main" val="235074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712788"/>
          </a:xfrm>
        </p:spPr>
        <p:txBody>
          <a:bodyPr/>
          <a:lstStyle/>
          <a:p>
            <a:pPr eaLnBrk="1" hangingPunct="1"/>
            <a:r>
              <a:rPr lang="en-US" altLang="en-US" sz="4000" smtClean="0"/>
              <a:t>Plants Management Practices.</a:t>
            </a:r>
          </a:p>
        </p:txBody>
      </p:sp>
      <p:sp>
        <p:nvSpPr>
          <p:cNvPr id="36867" name="Rectangle 3"/>
          <p:cNvSpPr>
            <a:spLocks noGrp="1" noChangeArrowheads="1"/>
          </p:cNvSpPr>
          <p:nvPr>
            <p:ph idx="1"/>
          </p:nvPr>
        </p:nvSpPr>
        <p:spPr>
          <a:xfrm>
            <a:off x="0" y="685800"/>
            <a:ext cx="8077200" cy="6172200"/>
          </a:xfrm>
        </p:spPr>
        <p:txBody>
          <a:bodyPr/>
          <a:lstStyle/>
          <a:p>
            <a:pPr algn="just" eaLnBrk="1" hangingPunct="1">
              <a:lnSpc>
                <a:spcPct val="90000"/>
              </a:lnSpc>
            </a:pPr>
            <a:r>
              <a:rPr lang="en-US" altLang="en-US" sz="2800" b="1" smtClean="0"/>
              <a:t>Pruning</a:t>
            </a:r>
            <a:r>
              <a:rPr lang="en-US" altLang="en-US" sz="2800" smtClean="0"/>
              <a:t> is an important step in regenerating the growth and flowering of roses.</a:t>
            </a:r>
          </a:p>
          <a:p>
            <a:pPr algn="just" eaLnBrk="1" hangingPunct="1">
              <a:lnSpc>
                <a:spcPct val="90000"/>
              </a:lnSpc>
            </a:pPr>
            <a:r>
              <a:rPr lang="en-US" altLang="en-US" sz="2800" smtClean="0"/>
              <a:t>Correct pruning is an essential factor for success in rose growing and there fore, should be done with precision and care.</a:t>
            </a:r>
          </a:p>
          <a:p>
            <a:pPr algn="just" eaLnBrk="1" hangingPunct="1">
              <a:lnSpc>
                <a:spcPct val="90000"/>
              </a:lnSpc>
            </a:pPr>
            <a:r>
              <a:rPr lang="en-US" altLang="en-US" sz="2800" smtClean="0"/>
              <a:t>There is a marked difference in growth habit of roses and each type has its own particular method and season of pruning. the practice of rose pruning consists of two operations.</a:t>
            </a:r>
          </a:p>
          <a:p>
            <a:pPr algn="just" eaLnBrk="1" hangingPunct="1">
              <a:lnSpc>
                <a:spcPct val="90000"/>
              </a:lnSpc>
              <a:buFont typeface="Wingdings" pitchFamily="2" charset="2"/>
              <a:buNone/>
            </a:pPr>
            <a:endParaRPr lang="en-US" altLang="en-US" sz="2800" smtClean="0"/>
          </a:p>
          <a:p>
            <a:pPr algn="just" eaLnBrk="1" hangingPunct="1">
              <a:lnSpc>
                <a:spcPct val="90000"/>
              </a:lnSpc>
              <a:buFont typeface="Wingdings" pitchFamily="2" charset="2"/>
              <a:buNone/>
            </a:pPr>
            <a:endParaRPr lang="en-US" altLang="en-US" sz="2800" smtClean="0"/>
          </a:p>
        </p:txBody>
      </p:sp>
    </p:spTree>
    <p:extLst>
      <p:ext uri="{BB962C8B-B14F-4D97-AF65-F5344CB8AC3E}">
        <p14:creationId xmlns:p14="http://schemas.microsoft.com/office/powerpoint/2010/main" val="1005391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rtlCol="0">
            <a:normAutofit/>
          </a:bodyPr>
          <a:lstStyle/>
          <a:p>
            <a:pPr marL="274320" indent="-274320" algn="just" eaLnBrk="1" fontAlgn="auto" hangingPunct="1">
              <a:lnSpc>
                <a:spcPct val="90000"/>
              </a:lnSpc>
              <a:spcAft>
                <a:spcPts val="0"/>
              </a:spcAft>
              <a:buFont typeface="Wingdings 2"/>
              <a:buChar char=""/>
              <a:defRPr/>
            </a:pPr>
            <a:r>
              <a:rPr lang="en-US" sz="2400" dirty="0" err="1" smtClean="0"/>
              <a:t>Thining</a:t>
            </a:r>
            <a:r>
              <a:rPr lang="en-US" sz="2400" dirty="0" smtClean="0"/>
              <a:t> out : Comprises removal of old, weak, dry, diseased stems.</a:t>
            </a:r>
          </a:p>
          <a:p>
            <a:pPr marL="274320" indent="-274320" algn="just" eaLnBrk="1" fontAlgn="auto" hangingPunct="1">
              <a:lnSpc>
                <a:spcPct val="90000"/>
              </a:lnSpc>
              <a:spcAft>
                <a:spcPts val="0"/>
              </a:spcAft>
              <a:buFont typeface="Wingdings 2"/>
              <a:buChar char=""/>
              <a:defRPr/>
            </a:pPr>
            <a:r>
              <a:rPr lang="en-US" sz="2400" dirty="0" smtClean="0"/>
              <a:t>Heading back/shortening of stems. </a:t>
            </a:r>
            <a:r>
              <a:rPr lang="en-US" sz="2000" b="1" dirty="0" smtClean="0"/>
              <a:t>Cutting down of last years growth to desirable</a:t>
            </a:r>
            <a:r>
              <a:rPr lang="en-US" sz="2000" b="1" dirty="0" smtClean="0">
                <a:solidFill>
                  <a:srgbClr val="FF9900"/>
                </a:solidFill>
                <a:effectLst>
                  <a:outerShdw blurRad="38100" dist="38100" dir="2700000" algn="tl">
                    <a:srgbClr val="000000"/>
                  </a:outerShdw>
                </a:effectLst>
              </a:rPr>
              <a:t> </a:t>
            </a:r>
            <a:r>
              <a:rPr lang="en-US" sz="2000" b="1" dirty="0" smtClean="0"/>
              <a:t>height</a:t>
            </a:r>
            <a:br>
              <a:rPr lang="en-US" sz="2000" b="1" dirty="0" smtClean="0"/>
            </a:br>
            <a:endParaRPr lang="en-US" sz="2400"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218158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457200"/>
            <a:ext cx="7543800" cy="762000"/>
          </a:xfrm>
        </p:spPr>
        <p:txBody>
          <a:bodyPr/>
          <a:lstStyle/>
          <a:p>
            <a:pPr eaLnBrk="1" hangingPunct="1"/>
            <a:r>
              <a:rPr lang="en-US" altLang="en-US" sz="2800" smtClean="0"/>
              <a:t>Objectives of pruning roses plants.</a:t>
            </a:r>
            <a:br>
              <a:rPr lang="en-US" altLang="en-US" sz="2800" smtClean="0"/>
            </a:br>
            <a:endParaRPr lang="en-US" altLang="en-US" sz="2800" smtClean="0"/>
          </a:p>
        </p:txBody>
      </p:sp>
      <p:sp>
        <p:nvSpPr>
          <p:cNvPr id="38915" name="Rectangle 3"/>
          <p:cNvSpPr>
            <a:spLocks noGrp="1" noChangeArrowheads="1"/>
          </p:cNvSpPr>
          <p:nvPr>
            <p:ph idx="1"/>
          </p:nvPr>
        </p:nvSpPr>
        <p:spPr>
          <a:xfrm>
            <a:off x="457200" y="1371600"/>
            <a:ext cx="7086600" cy="5181600"/>
          </a:xfrm>
        </p:spPr>
        <p:txBody>
          <a:bodyPr/>
          <a:lstStyle/>
          <a:p>
            <a:pPr algn="just" eaLnBrk="1" hangingPunct="1">
              <a:lnSpc>
                <a:spcPct val="90000"/>
              </a:lnSpc>
            </a:pPr>
            <a:r>
              <a:rPr lang="en-US" altLang="en-US" sz="2400" smtClean="0"/>
              <a:t>To remove the unproductive growth</a:t>
            </a:r>
          </a:p>
          <a:p>
            <a:pPr algn="just" eaLnBrk="1" hangingPunct="1">
              <a:lnSpc>
                <a:spcPct val="90000"/>
              </a:lnSpc>
            </a:pPr>
            <a:r>
              <a:rPr lang="en-US" altLang="en-US" sz="2400" smtClean="0"/>
              <a:t>To ensure production of large number of strong and healthy shoots, which will bear flowers and improve quality of blooms.</a:t>
            </a:r>
          </a:p>
          <a:p>
            <a:pPr algn="just" eaLnBrk="1" hangingPunct="1">
              <a:lnSpc>
                <a:spcPct val="90000"/>
              </a:lnSpc>
            </a:pPr>
            <a:r>
              <a:rPr lang="en-US" altLang="en-US" sz="2400" smtClean="0"/>
              <a:t>Keep the rose bush in proper shape and size.</a:t>
            </a:r>
          </a:p>
          <a:p>
            <a:pPr algn="just" eaLnBrk="1" hangingPunct="1">
              <a:lnSpc>
                <a:spcPct val="90000"/>
              </a:lnSpc>
            </a:pPr>
            <a:r>
              <a:rPr lang="en-US" altLang="en-US" sz="2400" smtClean="0"/>
              <a:t>To allow high and air to reach in centre of plant.</a:t>
            </a:r>
          </a:p>
          <a:p>
            <a:pPr algn="just" eaLnBrk="1" hangingPunct="1">
              <a:lnSpc>
                <a:spcPct val="90000"/>
              </a:lnSpc>
            </a:pPr>
            <a:endParaRPr lang="en-US" altLang="en-US" smtClean="0"/>
          </a:p>
        </p:txBody>
      </p:sp>
    </p:spTree>
    <p:extLst>
      <p:ext uri="{BB962C8B-B14F-4D97-AF65-F5344CB8AC3E}">
        <p14:creationId xmlns:p14="http://schemas.microsoft.com/office/powerpoint/2010/main" val="1698721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758-400x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1759-400x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729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runingcu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201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ef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460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ybridteabeforeaf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2238" y="234950"/>
            <a:ext cx="8001000" cy="477838"/>
          </a:xfrm>
        </p:spPr>
        <p:txBody>
          <a:bodyPr rtlCol="0">
            <a:normAutofit fontScale="90000"/>
          </a:bodyPr>
          <a:lstStyle/>
          <a:p>
            <a:pPr eaLnBrk="1" fontAlgn="auto" hangingPunct="1">
              <a:spcAft>
                <a:spcPts val="0"/>
              </a:spcAft>
              <a:defRPr/>
            </a:pPr>
            <a:r>
              <a:rPr lang="en-US" sz="3300" dirty="0">
                <a:latin typeface="Georgia" pitchFamily="18" charset="0"/>
              </a:rPr>
              <a:t>Floriculture in Pakistan</a:t>
            </a:r>
          </a:p>
        </p:txBody>
      </p:sp>
      <p:sp>
        <p:nvSpPr>
          <p:cNvPr id="7171" name="Content Placeholder 2"/>
          <p:cNvSpPr>
            <a:spLocks noGrp="1"/>
          </p:cNvSpPr>
          <p:nvPr>
            <p:ph idx="1"/>
          </p:nvPr>
        </p:nvSpPr>
        <p:spPr>
          <a:xfrm>
            <a:off x="0" y="762000"/>
            <a:ext cx="7975600" cy="4191000"/>
          </a:xfrm>
        </p:spPr>
        <p:txBody>
          <a:bodyPr/>
          <a:lstStyle/>
          <a:p>
            <a:pPr algn="just" eaLnBrk="1" hangingPunct="1">
              <a:lnSpc>
                <a:spcPct val="90000"/>
              </a:lnSpc>
            </a:pPr>
            <a:r>
              <a:rPr lang="en-GB" altLang="en-US" sz="2000" b="1" smtClean="0">
                <a:latin typeface="Book Antiqua" pitchFamily="18" charset="0"/>
              </a:rPr>
              <a:t>Pakistan is blessed with good soil, water, varied climatic conditions and low cost skilled labour</a:t>
            </a:r>
          </a:p>
          <a:p>
            <a:pPr algn="just" eaLnBrk="1" hangingPunct="1">
              <a:lnSpc>
                <a:spcPct val="90000"/>
              </a:lnSpc>
            </a:pPr>
            <a:endParaRPr lang="en-GB" altLang="en-US" sz="2000" b="1" smtClean="0">
              <a:latin typeface="Book Antiqua" pitchFamily="18" charset="0"/>
            </a:endParaRPr>
          </a:p>
          <a:p>
            <a:pPr algn="just" eaLnBrk="1" hangingPunct="1">
              <a:lnSpc>
                <a:spcPct val="90000"/>
              </a:lnSpc>
            </a:pPr>
            <a:r>
              <a:rPr lang="en-US" altLang="en-US" sz="2000" b="1" smtClean="0">
                <a:latin typeface="Book Antiqua" pitchFamily="18" charset="0"/>
              </a:rPr>
              <a:t>Floriculture Industry is blooming though its export is at growing stage</a:t>
            </a:r>
          </a:p>
          <a:p>
            <a:pPr algn="just" eaLnBrk="1" hangingPunct="1">
              <a:lnSpc>
                <a:spcPct val="90000"/>
              </a:lnSpc>
            </a:pPr>
            <a:endParaRPr lang="en-US" altLang="en-US" sz="2000" b="1" smtClean="0">
              <a:latin typeface="Book Antiqua" pitchFamily="18" charset="0"/>
            </a:endParaRPr>
          </a:p>
          <a:p>
            <a:pPr algn="just" eaLnBrk="1" hangingPunct="1">
              <a:lnSpc>
                <a:spcPct val="90000"/>
              </a:lnSpc>
            </a:pPr>
            <a:r>
              <a:rPr lang="en-US" altLang="en-US" sz="2000" b="1" smtClean="0">
                <a:latin typeface="Book Antiqua" pitchFamily="18" charset="0"/>
              </a:rPr>
              <a:t>Commercial flower growers with an export focus are in the minority — most growers in Pakistan produce traditional flowers, and 90% of flowers produced are sold on the domestic market</a:t>
            </a:r>
          </a:p>
          <a:p>
            <a:pPr algn="just" eaLnBrk="1" hangingPunct="1">
              <a:lnSpc>
                <a:spcPct val="90000"/>
              </a:lnSpc>
            </a:pPr>
            <a:endParaRPr lang="en-US" altLang="en-US" sz="2000" b="1" smtClean="0">
              <a:latin typeface="Book Antiqua" pitchFamily="18" charset="0"/>
            </a:endParaRPr>
          </a:p>
          <a:p>
            <a:pPr algn="just" eaLnBrk="1" hangingPunct="1">
              <a:lnSpc>
                <a:spcPct val="90000"/>
              </a:lnSpc>
            </a:pPr>
            <a:r>
              <a:rPr lang="en-US" altLang="en-US" sz="2000" b="1" smtClean="0">
                <a:latin typeface="Book Antiqua" pitchFamily="18" charset="0"/>
              </a:rPr>
              <a:t>There are lots of possibilities to develop an international standard floriculture Industry</a:t>
            </a:r>
          </a:p>
        </p:txBody>
      </p:sp>
      <p:sp>
        <p:nvSpPr>
          <p:cNvPr id="7172" name="Slide Number Placeholder 3"/>
          <p:cNvSpPr>
            <a:spLocks noGrp="1"/>
          </p:cNvSpPr>
          <p:nvPr>
            <p:ph type="sldNum" sz="quarter" idx="12"/>
          </p:nvPr>
        </p:nvSpPr>
        <p:spPr bwMode="auto">
          <a:xfrm>
            <a:off x="457200" y="6557963"/>
            <a:ext cx="3657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rIns="93296" numCol="1" anchorCtr="0" compatLnSpc="1">
            <a:prstTxWarp prst="textNoShape">
              <a:avLst/>
            </a:prstTxWarp>
          </a:bodyPr>
          <a:lstStyle>
            <a:lvl1pPr defTabSz="912813">
              <a:defRPr sz="3200">
                <a:solidFill>
                  <a:schemeClr val="tx1"/>
                </a:solidFill>
                <a:latin typeface="Calibri" pitchFamily="34" charset="0"/>
              </a:defRPr>
            </a:lvl1pPr>
            <a:lvl2pPr defTabSz="912813">
              <a:defRPr sz="2800">
                <a:solidFill>
                  <a:schemeClr val="tx1"/>
                </a:solidFill>
                <a:latin typeface="Calibri" pitchFamily="34" charset="0"/>
              </a:defRPr>
            </a:lvl2pPr>
            <a:lvl3pPr defTabSz="912813">
              <a:defRPr sz="2400">
                <a:solidFill>
                  <a:schemeClr val="tx1"/>
                </a:solidFill>
                <a:latin typeface="Calibri" pitchFamily="34" charset="0"/>
              </a:defRPr>
            </a:lvl3pPr>
            <a:lvl4pPr defTabSz="912813">
              <a:defRPr sz="2000">
                <a:solidFill>
                  <a:schemeClr val="tx1"/>
                </a:solidFill>
                <a:latin typeface="Calibri" pitchFamily="34" charset="0"/>
              </a:defRPr>
            </a:lvl4pPr>
            <a:lvl5pPr defTabSz="912813">
              <a:defRPr sz="2000">
                <a:solidFill>
                  <a:schemeClr val="tx1"/>
                </a:solidFill>
                <a:latin typeface="Calibri" pitchFamily="34" charset="0"/>
              </a:defRPr>
            </a:lvl5pPr>
            <a:lvl6pPr defTabSz="912813" eaLnBrk="0" fontAlgn="base" hangingPunct="0">
              <a:spcAft>
                <a:spcPct val="0"/>
              </a:spcAft>
              <a:buFont typeface="Arial" charset="0"/>
              <a:buChar char="»"/>
              <a:defRPr sz="2000">
                <a:solidFill>
                  <a:schemeClr val="tx1"/>
                </a:solidFill>
                <a:latin typeface="Calibri" pitchFamily="34" charset="0"/>
              </a:defRPr>
            </a:lvl6pPr>
            <a:lvl7pPr defTabSz="912813" eaLnBrk="0" fontAlgn="base" hangingPunct="0">
              <a:spcAft>
                <a:spcPct val="0"/>
              </a:spcAft>
              <a:buFont typeface="Arial" charset="0"/>
              <a:buChar char="»"/>
              <a:defRPr sz="2000">
                <a:solidFill>
                  <a:schemeClr val="tx1"/>
                </a:solidFill>
                <a:latin typeface="Calibri" pitchFamily="34" charset="0"/>
              </a:defRPr>
            </a:lvl7pPr>
            <a:lvl8pPr defTabSz="912813" eaLnBrk="0" fontAlgn="base" hangingPunct="0">
              <a:spcAft>
                <a:spcPct val="0"/>
              </a:spcAft>
              <a:buFont typeface="Arial" charset="0"/>
              <a:buChar char="»"/>
              <a:defRPr sz="2000">
                <a:solidFill>
                  <a:schemeClr val="tx1"/>
                </a:solidFill>
                <a:latin typeface="Calibri" pitchFamily="34" charset="0"/>
              </a:defRPr>
            </a:lvl8pPr>
            <a:lvl9pPr defTabSz="912813" eaLnBrk="0" fontAlgn="base" hangingPunct="0">
              <a:spcAft>
                <a:spcPct val="0"/>
              </a:spcAft>
              <a:buFont typeface="Arial" charset="0"/>
              <a:buChar char="»"/>
              <a:defRPr sz="2000">
                <a:solidFill>
                  <a:schemeClr val="tx1"/>
                </a:solidFill>
                <a:latin typeface="Calibri" pitchFamily="34" charset="0"/>
              </a:defRPr>
            </a:lvl9pPr>
          </a:lstStyle>
          <a:p>
            <a:fld id="{6BF745B7-BD11-4A92-9270-80E0AF435996}" type="slidenum">
              <a:rPr lang="en-US" altLang="en-US" sz="1200" smtClean="0">
                <a:latin typeface="Arial" charset="0"/>
              </a:rPr>
              <a:pPr/>
              <a:t>4</a:t>
            </a:fld>
            <a:endParaRPr lang="en-US" altLang="en-US" sz="1200" smtClean="0">
              <a:latin typeface="Arial" charset="0"/>
            </a:endParaRPr>
          </a:p>
        </p:txBody>
      </p:sp>
      <p:pic>
        <p:nvPicPr>
          <p:cNvPr id="7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4992688"/>
            <a:ext cx="25082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972050"/>
            <a:ext cx="25161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17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152400"/>
            <a:ext cx="8229600" cy="655638"/>
          </a:xfrm>
        </p:spPr>
        <p:txBody>
          <a:bodyPr/>
          <a:lstStyle/>
          <a:p>
            <a:pPr eaLnBrk="1" hangingPunct="1"/>
            <a:r>
              <a:rPr lang="en-US" altLang="en-US" sz="3200" smtClean="0"/>
              <a:t>Disbudding</a:t>
            </a:r>
          </a:p>
        </p:txBody>
      </p:sp>
      <p:sp>
        <p:nvSpPr>
          <p:cNvPr id="44035" name="Rectangle 3"/>
          <p:cNvSpPr>
            <a:spLocks noGrp="1" noChangeArrowheads="1"/>
          </p:cNvSpPr>
          <p:nvPr>
            <p:ph type="body" sz="half" idx="1"/>
          </p:nvPr>
        </p:nvSpPr>
        <p:spPr>
          <a:xfrm>
            <a:off x="457200" y="838200"/>
            <a:ext cx="8382000" cy="2209800"/>
          </a:xfrm>
        </p:spPr>
        <p:txBody>
          <a:bodyPr/>
          <a:lstStyle/>
          <a:p>
            <a:pPr eaLnBrk="1" hangingPunct="1">
              <a:buFont typeface="Wingdings" pitchFamily="2" charset="2"/>
              <a:buChar char="Ø"/>
            </a:pPr>
            <a:r>
              <a:rPr lang="en-US" altLang="en-US" sz="2200" smtClean="0"/>
              <a:t>Varieties produce some side buds below the center bud. These side buds have to be removed or disbudded. </a:t>
            </a:r>
          </a:p>
          <a:p>
            <a:pPr eaLnBrk="1" hangingPunct="1">
              <a:buFont typeface="Wingdings" pitchFamily="2" charset="2"/>
              <a:buChar char="Ø"/>
            </a:pPr>
            <a:r>
              <a:rPr lang="en-US" altLang="en-US" sz="2200" smtClean="0"/>
              <a:t>The disbudding must be done regularly and also as soon as possible in order to avoid large wounds in the upper leaf axil.</a:t>
            </a:r>
          </a:p>
        </p:txBody>
      </p:sp>
      <p:pic>
        <p:nvPicPr>
          <p:cNvPr id="44036" name="Picture 4" descr="horti_flower%20crops_cut%20rose_clip_image0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2590800"/>
            <a:ext cx="8839200" cy="4267200"/>
          </a:xfrm>
          <a:noFill/>
        </p:spPr>
      </p:pic>
    </p:spTree>
    <p:extLst>
      <p:ext uri="{BB962C8B-B14F-4D97-AF65-F5344CB8AC3E}">
        <p14:creationId xmlns:p14="http://schemas.microsoft.com/office/powerpoint/2010/main" val="935277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609600" y="443345"/>
            <a:ext cx="8153400" cy="1352550"/>
          </a:xfrm>
          <a:prstGeom prst="rect">
            <a:avLst/>
          </a:prstGeom>
        </p:spPr>
        <p:txBody>
          <a:bodyPr spcFirstLastPara="1" wrap="none" fromWordArt="1">
            <a:prstTxWarp prst="textArchUp">
              <a:avLst>
                <a:gd name="adj" fmla="val 10800004"/>
              </a:avLst>
            </a:prstTxWarp>
          </a:bodyPr>
          <a:lstStyle/>
          <a:p>
            <a:pPr algn="ctr">
              <a:defRPr/>
            </a:pPr>
            <a:r>
              <a:rPr lang="en-US" sz="4400" b="1" kern="10" dirty="0">
                <a:ln w="9525">
                  <a:solidFill>
                    <a:srgbClr val="000000"/>
                  </a:solidFill>
                  <a:round/>
                  <a:headEnd/>
                  <a:tailEnd/>
                </a:ln>
                <a:latin typeface="Arial Black"/>
              </a:rPr>
              <a:t>Post</a:t>
            </a:r>
            <a:r>
              <a:rPr lang="en-US" sz="4400" b="1" kern="10" dirty="0">
                <a:ln w="9525">
                  <a:solidFill>
                    <a:srgbClr val="000000"/>
                  </a:solidFill>
                  <a:round/>
                  <a:headEnd/>
                  <a:tailEnd/>
                </a:ln>
                <a:solidFill>
                  <a:srgbClr val="FF0066"/>
                </a:solidFill>
                <a:latin typeface="Arial Black"/>
              </a:rPr>
              <a:t> </a:t>
            </a:r>
            <a:r>
              <a:rPr lang="en-US" sz="4400" b="1" kern="10" dirty="0">
                <a:ln w="9525">
                  <a:solidFill>
                    <a:srgbClr val="000000"/>
                  </a:solidFill>
                  <a:round/>
                  <a:headEnd/>
                  <a:tailEnd/>
                </a:ln>
                <a:latin typeface="Arial Black"/>
              </a:rPr>
              <a:t>Harvest Management Techniques</a:t>
            </a:r>
          </a:p>
        </p:txBody>
      </p:sp>
      <p:sp>
        <p:nvSpPr>
          <p:cNvPr id="45059" name="Text Box 3"/>
          <p:cNvSpPr txBox="1">
            <a:spLocks noChangeArrowheads="1"/>
          </p:cNvSpPr>
          <p:nvPr/>
        </p:nvSpPr>
        <p:spPr bwMode="auto">
          <a:xfrm>
            <a:off x="838200" y="1219200"/>
            <a:ext cx="7848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buFontTx/>
              <a:buChar char="•"/>
            </a:pPr>
            <a:r>
              <a:rPr lang="en-US" altLang="en-US" sz="4000">
                <a:latin typeface="Times New Roman" pitchFamily="18" charset="0"/>
              </a:rPr>
              <a:t>Harvesting</a:t>
            </a:r>
          </a:p>
          <a:p>
            <a:pPr>
              <a:buFontTx/>
              <a:buChar char="•"/>
            </a:pPr>
            <a:r>
              <a:rPr lang="en-US" altLang="en-US" sz="4000">
                <a:latin typeface="Times New Roman" pitchFamily="18" charset="0"/>
              </a:rPr>
              <a:t>Grading</a:t>
            </a:r>
          </a:p>
          <a:p>
            <a:pPr>
              <a:buFontTx/>
              <a:buChar char="•"/>
            </a:pPr>
            <a:r>
              <a:rPr lang="en-US" altLang="en-US" sz="4000">
                <a:latin typeface="Times New Roman" pitchFamily="18" charset="0"/>
              </a:rPr>
              <a:t>Pulsing</a:t>
            </a:r>
          </a:p>
          <a:p>
            <a:pPr>
              <a:buFontTx/>
              <a:buChar char="•"/>
            </a:pPr>
            <a:r>
              <a:rPr lang="en-US" altLang="en-US" sz="4000">
                <a:latin typeface="Times New Roman" pitchFamily="18" charset="0"/>
              </a:rPr>
              <a:t>Bunching</a:t>
            </a:r>
          </a:p>
          <a:p>
            <a:pPr>
              <a:buFontTx/>
              <a:buChar char="•"/>
            </a:pPr>
            <a:r>
              <a:rPr lang="en-US" altLang="en-US" sz="4000">
                <a:latin typeface="Times New Roman" pitchFamily="18" charset="0"/>
              </a:rPr>
              <a:t>Sleeving</a:t>
            </a:r>
          </a:p>
          <a:p>
            <a:pPr>
              <a:buFontTx/>
              <a:buChar char="•"/>
            </a:pPr>
            <a:r>
              <a:rPr lang="en-US" altLang="en-US" sz="4000">
                <a:latin typeface="Times New Roman" pitchFamily="18" charset="0"/>
              </a:rPr>
              <a:t>Packing</a:t>
            </a:r>
          </a:p>
          <a:p>
            <a:pPr>
              <a:buFontTx/>
              <a:buChar char="•"/>
            </a:pPr>
            <a:r>
              <a:rPr lang="en-US" altLang="en-US" sz="4000">
                <a:latin typeface="Times New Roman" pitchFamily="18" charset="0"/>
              </a:rPr>
              <a:t>Pre-cooling</a:t>
            </a:r>
          </a:p>
          <a:p>
            <a:pPr>
              <a:buFontTx/>
              <a:buChar char="•"/>
            </a:pPr>
            <a:r>
              <a:rPr lang="en-US" altLang="en-US" sz="4000">
                <a:latin typeface="Times New Roman" pitchFamily="18" charset="0"/>
              </a:rPr>
              <a:t>Transportation</a:t>
            </a:r>
          </a:p>
        </p:txBody>
      </p:sp>
    </p:spTree>
    <p:extLst>
      <p:ext uri="{BB962C8B-B14F-4D97-AF65-F5344CB8AC3E}">
        <p14:creationId xmlns:p14="http://schemas.microsoft.com/office/powerpoint/2010/main" val="3085503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p:txBody>
          <a:bodyPr/>
          <a:lstStyle/>
          <a:p>
            <a:pPr eaLnBrk="1" hangingPunct="1"/>
            <a:r>
              <a:rPr lang="en-US" altLang="en-US" smtClean="0"/>
              <a:t>Mishandling of cut roses</a:t>
            </a:r>
          </a:p>
        </p:txBody>
      </p:sp>
      <p:pic>
        <p:nvPicPr>
          <p:cNvPr id="46083" name="Picture 4" descr="DSCI000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77875" y="1600200"/>
            <a:ext cx="3397250" cy="4525963"/>
          </a:xfrm>
          <a:noFill/>
        </p:spPr>
      </p:pic>
      <p:pic>
        <p:nvPicPr>
          <p:cNvPr id="46084" name="Picture 7" descr="DSCI00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8875" y="1600200"/>
            <a:ext cx="3397250" cy="4525963"/>
          </a:xfrm>
          <a:noFill/>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220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04800" y="2057400"/>
            <a:ext cx="7696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a:latin typeface="Times New Roman" pitchFamily="18" charset="0"/>
              </a:rPr>
              <a:t>Yield</a:t>
            </a:r>
            <a:r>
              <a:rPr lang="en-US" altLang="en-US" sz="2400">
                <a:latin typeface="Times New Roman" pitchFamily="18" charset="0"/>
              </a:rPr>
              <a:t> </a:t>
            </a:r>
            <a:br>
              <a:rPr lang="en-US" altLang="en-US" sz="2400">
                <a:latin typeface="Times New Roman" pitchFamily="18" charset="0"/>
              </a:rPr>
            </a:br>
            <a:r>
              <a:rPr lang="en-US" altLang="en-US" sz="2400" b="1">
                <a:latin typeface="Times New Roman" pitchFamily="18" charset="0"/>
              </a:rPr>
              <a:t>The Hybrid Teas roses can yield about 70 – 80 stems/plant/year,   while the Floribundas yield yields 80 -90 stems/plant/year.</a:t>
            </a:r>
          </a:p>
        </p:txBody>
      </p:sp>
    </p:spTree>
    <p:extLst>
      <p:ext uri="{BB962C8B-B14F-4D97-AF65-F5344CB8AC3E}">
        <p14:creationId xmlns:p14="http://schemas.microsoft.com/office/powerpoint/2010/main" val="199949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0"/>
            <a:ext cx="7924800" cy="606425"/>
          </a:xfrm>
        </p:spPr>
        <p:txBody>
          <a:bodyPr/>
          <a:lstStyle/>
          <a:p>
            <a:pPr eaLnBrk="1" hangingPunct="1"/>
            <a:r>
              <a:rPr lang="en-US" altLang="en-US" sz="3200" smtClean="0">
                <a:latin typeface="Times New Roman" pitchFamily="18" charset="0"/>
              </a:rPr>
              <a:t>Major Cut Flowers of Pakistan</a:t>
            </a:r>
          </a:p>
        </p:txBody>
      </p:sp>
      <p:sp>
        <p:nvSpPr>
          <p:cNvPr id="11267" name="Rectangle 3"/>
          <p:cNvSpPr>
            <a:spLocks noGrp="1" noChangeArrowheads="1"/>
          </p:cNvSpPr>
          <p:nvPr>
            <p:ph idx="1"/>
          </p:nvPr>
        </p:nvSpPr>
        <p:spPr>
          <a:xfrm>
            <a:off x="0" y="1447800"/>
            <a:ext cx="9144000" cy="4800600"/>
          </a:xfrm>
        </p:spPr>
        <p:txBody>
          <a:bodyPr rtlCol="0">
            <a:normAutofit lnSpcReduction="10000"/>
          </a:bodyPr>
          <a:lstStyle/>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Roses</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Gladiolus</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Tube rose</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Gerbera</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Statice</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Carnation</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Lilies</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Narcissus</a:t>
            </a:r>
          </a:p>
          <a:p>
            <a:pPr lvl="2" eaLnBrk="1" fontAlgn="auto" hangingPunct="1">
              <a:lnSpc>
                <a:spcPct val="90000"/>
              </a:lnSpc>
              <a:spcAft>
                <a:spcPts val="0"/>
              </a:spcAft>
              <a:buSzPct val="135000"/>
              <a:buFont typeface="Wingdings" pitchFamily="2" charset="2"/>
              <a:buBlip>
                <a:blip r:embed="rId3"/>
              </a:buBlip>
              <a:defRPr/>
            </a:pPr>
            <a:r>
              <a:rPr lang="en-US" sz="3200" smtClean="0">
                <a:latin typeface="Times New Roman" pitchFamily="18" charset="0"/>
              </a:rPr>
              <a:t>   Marigold</a:t>
            </a:r>
          </a:p>
        </p:txBody>
      </p:sp>
      <p:graphicFrame>
        <p:nvGraphicFramePr>
          <p:cNvPr id="8196" name="Object 4"/>
          <p:cNvGraphicFramePr>
            <a:graphicFrameLocks noChangeAspect="1"/>
          </p:cNvGraphicFramePr>
          <p:nvPr/>
        </p:nvGraphicFramePr>
        <p:xfrm>
          <a:off x="-14288" y="152400"/>
          <a:ext cx="1004888" cy="990600"/>
        </p:xfrm>
        <a:graphic>
          <a:graphicData uri="http://schemas.openxmlformats.org/presentationml/2006/ole">
            <mc:AlternateContent xmlns:mc="http://schemas.openxmlformats.org/markup-compatibility/2006">
              <mc:Choice xmlns:v="urn:schemas-microsoft-com:vml" Requires="v">
                <p:oleObj spid="_x0000_s3074" name="Clip" r:id="rId4" imgW="2825750" imgH="2787650" progId="MS_ClipArt_Gallery.2">
                  <p:embed/>
                </p:oleObj>
              </mc:Choice>
              <mc:Fallback>
                <p:oleObj name="Clip" r:id="rId4" imgW="2825750" imgH="278765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52400"/>
                        <a:ext cx="10048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7" name="Picture 3" descr="Lilies-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295400"/>
            <a:ext cx="26162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descr="gladiol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5814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descr="carnati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36576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cut flower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295400"/>
            <a:ext cx="25146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27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419600" y="457200"/>
            <a:ext cx="2667000" cy="1344613"/>
          </a:xfrm>
        </p:spPr>
        <p:txBody>
          <a:bodyPr/>
          <a:lstStyle/>
          <a:p>
            <a:pPr eaLnBrk="1" hangingPunct="1"/>
            <a:r>
              <a:rPr lang="en-US" altLang="en-US" sz="7200" smtClean="0"/>
              <a:t>ROSE</a:t>
            </a:r>
          </a:p>
        </p:txBody>
      </p:sp>
      <p:sp>
        <p:nvSpPr>
          <p:cNvPr id="12291" name="Subtitle 2"/>
          <p:cNvSpPr>
            <a:spLocks noGrp="1"/>
          </p:cNvSpPr>
          <p:nvPr>
            <p:ph type="subTitle" idx="1"/>
          </p:nvPr>
        </p:nvSpPr>
        <p:spPr>
          <a:xfrm>
            <a:off x="4191000" y="1905000"/>
            <a:ext cx="4800600" cy="990600"/>
          </a:xfrm>
        </p:spPr>
        <p:txBody>
          <a:bodyPr rtlCol="0">
            <a:normAutofit/>
          </a:bodyPr>
          <a:lstStyle/>
          <a:p>
            <a:pPr eaLnBrk="1" fontAlgn="auto" hangingPunct="1">
              <a:spcAft>
                <a:spcPts val="0"/>
              </a:spcAft>
              <a:buFont typeface="Arial" pitchFamily="34" charset="0"/>
              <a:buNone/>
              <a:defRPr/>
            </a:pPr>
            <a:r>
              <a:rPr lang="en-US" sz="3600" dirty="0" smtClean="0"/>
              <a:t> </a:t>
            </a:r>
          </a:p>
        </p:txBody>
      </p:sp>
      <p:pic>
        <p:nvPicPr>
          <p:cNvPr id="9220" name="Picture 5" descr="http://www.gujaratgifts.com/flowers/zoom/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33705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http://www.gujaratgifts.com/flowers/thumbs/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35438"/>
            <a:ext cx="26670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http://www.gujaratgifts.com/flowers/zoom/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148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descr="Roses-Variety-38310"/>
          <p:cNvPicPr>
            <a:picLocks noChangeAspect="1" noChangeArrowheads="1"/>
          </p:cNvPicPr>
          <p:nvPr/>
        </p:nvPicPr>
        <p:blipFill>
          <a:blip r:embed="rId5">
            <a:lum bright="-22000"/>
            <a:extLst>
              <a:ext uri="{28A0092B-C50C-407E-A947-70E740481C1C}">
                <a14:useLocalDpi xmlns:a14="http://schemas.microsoft.com/office/drawing/2010/main" val="0"/>
              </a:ext>
            </a:extLst>
          </a:blip>
          <a:srcRect/>
          <a:stretch>
            <a:fillRect/>
          </a:stretch>
        </p:blipFill>
        <p:spPr bwMode="auto">
          <a:xfrm>
            <a:off x="242888" y="609600"/>
            <a:ext cx="3200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5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Mundo dos Rec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0" y="60277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i="1">
                <a:solidFill>
                  <a:srgbClr val="FFFF00"/>
                </a:solidFill>
              </a:rPr>
              <a:t>“He who appreciates the beauty of a flower and its colors appreciate the beauty himself.”</a:t>
            </a:r>
            <a:endParaRPr lang="en-US" altLang="en-US">
              <a:solidFill>
                <a:srgbClr val="FFFF00"/>
              </a:solidFill>
            </a:endParaRPr>
          </a:p>
        </p:txBody>
      </p:sp>
    </p:spTree>
    <p:extLst>
      <p:ext uri="{BB962C8B-B14F-4D97-AF65-F5344CB8AC3E}">
        <p14:creationId xmlns:p14="http://schemas.microsoft.com/office/powerpoint/2010/main" val="189898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0"/>
            <a:ext cx="8229600" cy="1139825"/>
          </a:xfrm>
        </p:spPr>
        <p:txBody>
          <a:bodyPr/>
          <a:lstStyle/>
          <a:p>
            <a:pPr eaLnBrk="1" hangingPunct="1"/>
            <a:r>
              <a:rPr lang="en-US" altLang="en-US" smtClean="0"/>
              <a:t>INTRODUCTION</a:t>
            </a:r>
          </a:p>
        </p:txBody>
      </p:sp>
      <p:sp>
        <p:nvSpPr>
          <p:cNvPr id="14339" name="Rectangle 3"/>
          <p:cNvSpPr>
            <a:spLocks noGrp="1" noChangeArrowheads="1"/>
          </p:cNvSpPr>
          <p:nvPr>
            <p:ph idx="1"/>
          </p:nvPr>
        </p:nvSpPr>
        <p:spPr>
          <a:xfrm>
            <a:off x="0" y="1295400"/>
            <a:ext cx="8001000" cy="4648200"/>
          </a:xfrm>
        </p:spPr>
        <p:txBody>
          <a:bodyPr rtlCol="0">
            <a:normAutofit lnSpcReduction="10000"/>
          </a:bodyPr>
          <a:lstStyle/>
          <a:p>
            <a:pPr algn="just" eaLnBrk="1" fontAlgn="auto" hangingPunct="1">
              <a:lnSpc>
                <a:spcPct val="80000"/>
              </a:lnSpc>
              <a:spcAft>
                <a:spcPts val="0"/>
              </a:spcAft>
              <a:buFont typeface="Arial" pitchFamily="34" charset="0"/>
              <a:buChar char="•"/>
              <a:defRPr/>
            </a:pPr>
            <a:r>
              <a:rPr lang="en-US" sz="2800" b="1" dirty="0" smtClean="0"/>
              <a:t>Roses are symbol of beauty, love, affection, </a:t>
            </a:r>
            <a:r>
              <a:rPr lang="en-US" sz="2400" b="1" dirty="0" smtClean="0"/>
              <a:t>romance</a:t>
            </a:r>
            <a:r>
              <a:rPr lang="en-US" sz="2800" b="1" dirty="0" smtClean="0"/>
              <a:t> etc. </a:t>
            </a:r>
          </a:p>
          <a:p>
            <a:pPr algn="just" eaLnBrk="1" fontAlgn="auto" hangingPunct="1">
              <a:lnSpc>
                <a:spcPct val="80000"/>
              </a:lnSpc>
              <a:spcAft>
                <a:spcPts val="0"/>
              </a:spcAft>
              <a:buFont typeface="Arial" pitchFamily="34" charset="0"/>
              <a:buChar char="•"/>
              <a:defRPr/>
            </a:pPr>
            <a:r>
              <a:rPr lang="en-US" sz="2800" b="1" dirty="0" smtClean="0"/>
              <a:t>Besides their aesthetic value, they are important for their economic uses, such as </a:t>
            </a:r>
          </a:p>
          <a:p>
            <a:pPr lvl="1" algn="just" eaLnBrk="1" fontAlgn="auto" hangingPunct="1">
              <a:lnSpc>
                <a:spcPct val="80000"/>
              </a:lnSpc>
              <a:spcAft>
                <a:spcPts val="0"/>
              </a:spcAft>
              <a:buFont typeface="Arial" pitchFamily="34" charset="0"/>
              <a:buChar char="–"/>
              <a:defRPr/>
            </a:pPr>
            <a:r>
              <a:rPr lang="en-US" b="1" dirty="0" smtClean="0"/>
              <a:t> cut flowers</a:t>
            </a:r>
          </a:p>
          <a:p>
            <a:pPr lvl="1" algn="just" eaLnBrk="1" fontAlgn="auto" hangingPunct="1">
              <a:lnSpc>
                <a:spcPct val="80000"/>
              </a:lnSpc>
              <a:spcAft>
                <a:spcPts val="0"/>
              </a:spcAft>
              <a:buFont typeface="Arial" pitchFamily="34" charset="0"/>
              <a:buChar char="–"/>
              <a:defRPr/>
            </a:pPr>
            <a:r>
              <a:rPr lang="en-US" b="1" dirty="0" smtClean="0"/>
              <a:t> essential oils &amp; Essences for cosmetics</a:t>
            </a:r>
          </a:p>
          <a:p>
            <a:pPr lvl="1" algn="just" eaLnBrk="1" fontAlgn="auto" hangingPunct="1">
              <a:lnSpc>
                <a:spcPct val="80000"/>
              </a:lnSpc>
              <a:spcAft>
                <a:spcPts val="0"/>
              </a:spcAft>
              <a:buFont typeface="Arial" pitchFamily="34" charset="0"/>
              <a:buChar char="–"/>
              <a:defRPr/>
            </a:pPr>
            <a:r>
              <a:rPr lang="en-US" b="1" dirty="0" smtClean="0"/>
              <a:t> rose petals</a:t>
            </a:r>
          </a:p>
          <a:p>
            <a:pPr lvl="1" algn="just" eaLnBrk="1" fontAlgn="auto" hangingPunct="1">
              <a:lnSpc>
                <a:spcPct val="80000"/>
              </a:lnSpc>
              <a:spcAft>
                <a:spcPts val="0"/>
              </a:spcAft>
              <a:buFont typeface="Arial" pitchFamily="34" charset="0"/>
              <a:buChar char="–"/>
              <a:defRPr/>
            </a:pPr>
            <a:r>
              <a:rPr lang="en-US" b="1" dirty="0" smtClean="0"/>
              <a:t> rose dry buds</a:t>
            </a:r>
          </a:p>
          <a:p>
            <a:pPr lvl="1" algn="just" eaLnBrk="1" fontAlgn="auto" hangingPunct="1">
              <a:lnSpc>
                <a:spcPct val="80000"/>
              </a:lnSpc>
              <a:spcAft>
                <a:spcPts val="0"/>
              </a:spcAft>
              <a:buFont typeface="Arial" pitchFamily="34" charset="0"/>
              <a:buChar char="–"/>
              <a:defRPr/>
            </a:pPr>
            <a:r>
              <a:rPr lang="en-US" b="1" dirty="0" smtClean="0"/>
              <a:t> rose water</a:t>
            </a:r>
          </a:p>
          <a:p>
            <a:pPr lvl="1" algn="just" eaLnBrk="1" fontAlgn="auto" hangingPunct="1">
              <a:lnSpc>
                <a:spcPct val="80000"/>
              </a:lnSpc>
              <a:spcAft>
                <a:spcPts val="0"/>
              </a:spcAft>
              <a:buFont typeface="Arial" pitchFamily="34" charset="0"/>
              <a:buChar char="–"/>
              <a:defRPr/>
            </a:pPr>
            <a:r>
              <a:rPr lang="en-US" b="1" dirty="0" smtClean="0"/>
              <a:t> rose hips  </a:t>
            </a:r>
          </a:p>
          <a:p>
            <a:pPr lvl="1" algn="just" eaLnBrk="1" fontAlgn="auto" hangingPunct="1">
              <a:lnSpc>
                <a:spcPct val="80000"/>
              </a:lnSpc>
              <a:spcAft>
                <a:spcPts val="0"/>
              </a:spcAft>
              <a:buFont typeface="Arial" pitchFamily="34" charset="0"/>
              <a:buChar char="–"/>
              <a:defRPr/>
            </a:pPr>
            <a:r>
              <a:rPr lang="en-US" b="1" dirty="0" smtClean="0"/>
              <a:t> rose </a:t>
            </a:r>
            <a:r>
              <a:rPr lang="en-US" b="1" dirty="0" err="1" smtClean="0"/>
              <a:t>achenes</a:t>
            </a:r>
            <a:r>
              <a:rPr lang="en-US" b="1" dirty="0" smtClean="0"/>
              <a:t> (seeds of rose)</a:t>
            </a:r>
          </a:p>
          <a:p>
            <a:pPr lvl="1" algn="just" eaLnBrk="1" fontAlgn="auto" hangingPunct="1">
              <a:lnSpc>
                <a:spcPct val="80000"/>
              </a:lnSpc>
              <a:spcAft>
                <a:spcPts val="0"/>
              </a:spcAft>
              <a:buFont typeface="Arial" pitchFamily="34" charset="0"/>
              <a:buChar char="–"/>
              <a:defRPr/>
            </a:pPr>
            <a:r>
              <a:rPr lang="en-US" b="1" dirty="0" smtClean="0"/>
              <a:t> rose nursery stock</a:t>
            </a:r>
          </a:p>
          <a:p>
            <a:pPr lvl="1" algn="just" eaLnBrk="1" fontAlgn="auto" hangingPunct="1">
              <a:lnSpc>
                <a:spcPct val="80000"/>
              </a:lnSpc>
              <a:spcAft>
                <a:spcPts val="0"/>
              </a:spcAft>
              <a:buFont typeface="Wingdings" pitchFamily="2" charset="2"/>
              <a:buNone/>
              <a:defRPr/>
            </a:pPr>
            <a:endParaRPr lang="en-US" b="1" dirty="0" smtClean="0"/>
          </a:p>
        </p:txBody>
      </p:sp>
    </p:spTree>
    <p:extLst>
      <p:ext uri="{BB962C8B-B14F-4D97-AF65-F5344CB8AC3E}">
        <p14:creationId xmlns:p14="http://schemas.microsoft.com/office/powerpoint/2010/main" val="393822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6248400" cy="457200"/>
          </a:xfrm>
        </p:spPr>
        <p:txBody>
          <a:bodyPr/>
          <a:lstStyle/>
          <a:p>
            <a:pPr eaLnBrk="1" hangingPunct="1"/>
            <a:r>
              <a:rPr lang="en-US" altLang="en-US" sz="4000" smtClean="0"/>
              <a:t>Roses In The Landscape</a:t>
            </a:r>
          </a:p>
        </p:txBody>
      </p:sp>
      <p:sp>
        <p:nvSpPr>
          <p:cNvPr id="12291" name="Rectangle 3"/>
          <p:cNvSpPr>
            <a:spLocks noGrp="1" noChangeArrowheads="1"/>
          </p:cNvSpPr>
          <p:nvPr>
            <p:ph idx="1"/>
          </p:nvPr>
        </p:nvSpPr>
        <p:spPr>
          <a:xfrm>
            <a:off x="304800" y="1143000"/>
            <a:ext cx="7924800" cy="5334000"/>
          </a:xfrm>
        </p:spPr>
        <p:txBody>
          <a:bodyPr/>
          <a:lstStyle/>
          <a:p>
            <a:pPr eaLnBrk="1" hangingPunct="1">
              <a:buFont typeface="Wingdings 2" pitchFamily="18" charset="2"/>
              <a:buNone/>
            </a:pPr>
            <a:r>
              <a:rPr lang="en-US" altLang="en-US" sz="2800" smtClean="0"/>
              <a:t>These are used in today’s landscape as they have many advantages over other shrubs. </a:t>
            </a:r>
          </a:p>
          <a:p>
            <a:pPr eaLnBrk="1" hangingPunct="1"/>
            <a:r>
              <a:rPr lang="en-US" altLang="en-US" sz="2800" smtClean="0"/>
              <a:t>It blooms for </a:t>
            </a:r>
            <a:r>
              <a:rPr lang="en-US" altLang="en-US" sz="2800" b="1" smtClean="0"/>
              <a:t>long period </a:t>
            </a:r>
            <a:r>
              <a:rPr lang="en-US" altLang="en-US" sz="2800" smtClean="0"/>
              <a:t>and the effect and range of the flower is remarkable. The autumn coloring of the foliage, the shape and color of the hips (fruits), sometime supplemented by decorative thorns make the rose important to be used in the landscape. </a:t>
            </a:r>
          </a:p>
          <a:p>
            <a:pPr eaLnBrk="1" hangingPunct="1"/>
            <a:r>
              <a:rPr lang="en-US" altLang="en-US" sz="2800" smtClean="0"/>
              <a:t>In large parks, housing developments, city green belts, along highways and in community gardens the rose has a spiritual palace in formal beds.</a:t>
            </a:r>
          </a:p>
        </p:txBody>
      </p:sp>
    </p:spTree>
    <p:extLst>
      <p:ext uri="{BB962C8B-B14F-4D97-AF65-F5344CB8AC3E}">
        <p14:creationId xmlns:p14="http://schemas.microsoft.com/office/powerpoint/2010/main" val="1528882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TotalTime>
  <Words>1614</Words>
  <Application>Microsoft Office PowerPoint</Application>
  <PresentationFormat>On-screen Show (4:3)</PresentationFormat>
  <Paragraphs>206</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Apex</vt:lpstr>
      <vt:lpstr>Microsoft Clip Gallery</vt:lpstr>
      <vt:lpstr>Bitmap Image</vt:lpstr>
      <vt:lpstr>Floriculture</vt:lpstr>
      <vt:lpstr>Importance</vt:lpstr>
      <vt:lpstr>PowerPoint Presentation</vt:lpstr>
      <vt:lpstr>Floriculture in Pakistan</vt:lpstr>
      <vt:lpstr>Major Cut Flowers of Pakistan</vt:lpstr>
      <vt:lpstr>ROSE</vt:lpstr>
      <vt:lpstr>PowerPoint Presentation</vt:lpstr>
      <vt:lpstr>INTRODUCTION</vt:lpstr>
      <vt:lpstr>Roses In The Landscape</vt:lpstr>
      <vt:lpstr>Modern Roses</vt:lpstr>
      <vt:lpstr>PowerPoint Presentation</vt:lpstr>
      <vt:lpstr>Hybrid Teas</vt:lpstr>
      <vt:lpstr>Modern Roses…..</vt:lpstr>
      <vt:lpstr>PowerPoint Presentation</vt:lpstr>
      <vt:lpstr>Floribundas</vt:lpstr>
      <vt:lpstr>Grandiflora (Floribunda x Hybrid Tea)</vt:lpstr>
      <vt:lpstr>PowerPoint Presentation</vt:lpstr>
      <vt:lpstr>PowerPoint Presentation</vt:lpstr>
      <vt:lpstr>PowerPoint Presentation</vt:lpstr>
      <vt:lpstr>PowerPoint Presentation</vt:lpstr>
      <vt:lpstr>Roses as cut flowers</vt:lpstr>
      <vt:lpstr>ROSE GROWING AREAS OF PAKISTAN</vt:lpstr>
      <vt:lpstr>Rose Cultivation in The green House</vt:lpstr>
      <vt:lpstr>PowerPoint Presentation</vt:lpstr>
      <vt:lpstr>Advantages of Greenhouse Technology</vt:lpstr>
      <vt:lpstr>PowerPoint Presentation</vt:lpstr>
      <vt:lpstr>Layout and Fertigation</vt:lpstr>
      <vt:lpstr>Fertilization</vt:lpstr>
      <vt:lpstr>Fertigation  Unit</vt:lpstr>
      <vt:lpstr>Commercial rose production farm</vt:lpstr>
      <vt:lpstr>PowerPoint Presentation</vt:lpstr>
      <vt:lpstr>PowerPoint Presentation</vt:lpstr>
      <vt:lpstr>Plants Management Practices.</vt:lpstr>
      <vt:lpstr>PowerPoint Presentation</vt:lpstr>
      <vt:lpstr>Objectives of pruning roses plants. </vt:lpstr>
      <vt:lpstr>PowerPoint Presentation</vt:lpstr>
      <vt:lpstr>PowerPoint Presentation</vt:lpstr>
      <vt:lpstr>PowerPoint Presentation</vt:lpstr>
      <vt:lpstr>PowerPoint Presentation</vt:lpstr>
      <vt:lpstr>Disbudding</vt:lpstr>
      <vt:lpstr>PowerPoint Presentation</vt:lpstr>
      <vt:lpstr>Mishandling of cut roses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 308</dc:title>
  <dc:creator>Hp</dc:creator>
  <cp:lastModifiedBy>Hp</cp:lastModifiedBy>
  <cp:revision>11</cp:revision>
  <dcterms:created xsi:type="dcterms:W3CDTF">2020-04-16T15:20:31Z</dcterms:created>
  <dcterms:modified xsi:type="dcterms:W3CDTF">2020-04-18T09:33:40Z</dcterms:modified>
</cp:coreProperties>
</file>