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9" r:id="rId4"/>
    <p:sldId id="278" r:id="rId5"/>
    <p:sldId id="281" r:id="rId6"/>
    <p:sldId id="279" r:id="rId7"/>
    <p:sldId id="280" r:id="rId8"/>
    <p:sldId id="277" r:id="rId9"/>
    <p:sldId id="289" r:id="rId10"/>
    <p:sldId id="261" r:id="rId11"/>
    <p:sldId id="282" r:id="rId12"/>
    <p:sldId id="283" r:id="rId13"/>
    <p:sldId id="290" r:id="rId14"/>
    <p:sldId id="284" r:id="rId15"/>
    <p:sldId id="285" r:id="rId16"/>
    <p:sldId id="286" r:id="rId17"/>
    <p:sldId id="287" r:id="rId18"/>
    <p:sldId id="288" r:id="rId19"/>
    <p:sldId id="271" r:id="rId20"/>
    <p:sldId id="273" r:id="rId2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FE807F-A38B-49B2-A6C9-80414A1AFE89}" type="datetimeFigureOut">
              <a:rPr lang="en-US" smtClean="0"/>
              <a:pPr/>
              <a:t>4/24/2019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676DD-0738-478A-945F-FA37FE018D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9676DD-0738-478A-945F-FA37FE018DE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507DAD-EB11-40E3-8EA6-16DB48973406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4325" y="506413"/>
            <a:ext cx="3452813" cy="2589212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5918" y="3264694"/>
            <a:ext cx="6769100" cy="30956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4/24/2019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4D504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4/24/2019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4D504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4/24/2019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4D504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4/24/2019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4/24/2019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6B83B-FD57-4928-AF35-3DDFC7557C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9514" y="-93472"/>
            <a:ext cx="8684971" cy="10020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4D504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8739" y="1621282"/>
            <a:ext cx="8986520" cy="40265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4/24/2019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67864" y="173228"/>
            <a:ext cx="5281930" cy="16748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65530" marR="5080" indent="-1053465">
              <a:lnSpc>
                <a:spcPct val="100000"/>
              </a:lnSpc>
              <a:spcBef>
                <a:spcPts val="100"/>
              </a:spcBef>
            </a:pPr>
            <a:r>
              <a:rPr sz="3600" spc="-5" smtClean="0"/>
              <a:t>ENVIRONMENT</a:t>
            </a:r>
            <a:r>
              <a:rPr lang="en-US" sz="3600" spc="-5" dirty="0" smtClean="0"/>
              <a:t>AL</a:t>
            </a:r>
            <a:r>
              <a:rPr sz="3600" spc="-35" smtClean="0"/>
              <a:t> </a:t>
            </a:r>
            <a:r>
              <a:rPr sz="3600" spc="-5" dirty="0"/>
              <a:t>IMPACT  ASSESSMENT</a:t>
            </a:r>
            <a:endParaRPr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1066800"/>
            <a:ext cx="8757285" cy="517898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3600" b="1" spc="-5" dirty="0" smtClean="0">
                <a:solidFill>
                  <a:srgbClr val="4D5040"/>
                </a:solidFill>
                <a:latin typeface="Arial"/>
                <a:cs typeface="Arial"/>
              </a:rPr>
              <a:t>                 </a:t>
            </a:r>
            <a:r>
              <a:rPr sz="3600" b="1" spc="-5" smtClean="0">
                <a:solidFill>
                  <a:srgbClr val="4D5040"/>
                </a:solidFill>
                <a:latin typeface="Arial"/>
                <a:cs typeface="Arial"/>
              </a:rPr>
              <a:t>Screening </a:t>
            </a:r>
            <a:endParaRPr lang="en-US" sz="3600" b="1" spc="-5" dirty="0" smtClean="0">
              <a:solidFill>
                <a:srgbClr val="4D5040"/>
              </a:solidFill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en-US" sz="3600" dirty="0" smtClean="0"/>
          </a:p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3600" dirty="0" smtClean="0"/>
              <a:t>This step determines: </a:t>
            </a:r>
          </a:p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en-US" sz="3600" dirty="0" smtClean="0"/>
          </a:p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3600" dirty="0" smtClean="0"/>
              <a:t>• whether or not EIA is required for a particular project </a:t>
            </a:r>
          </a:p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en-US" sz="3600" dirty="0" smtClean="0"/>
          </a:p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3600" dirty="0" smtClean="0"/>
              <a:t>• what level of EIA is required</a:t>
            </a:r>
            <a:endParaRPr sz="3600">
              <a:latin typeface="Arial"/>
              <a:cs typeface="Arial"/>
            </a:endParaRPr>
          </a:p>
          <a:p>
            <a:pPr marL="355600" marR="342900" indent="-342900">
              <a:lnSpc>
                <a:spcPct val="100000"/>
              </a:lnSpc>
              <a:spcBef>
                <a:spcPts val="770"/>
              </a:spcBef>
              <a:tabLst>
                <a:tab pos="354965" algn="l"/>
                <a:tab pos="355600" algn="l"/>
              </a:tabLst>
            </a:pPr>
            <a:r>
              <a:rPr lang="en-US" sz="3600" b="1" dirty="0" smtClean="0">
                <a:solidFill>
                  <a:srgbClr val="4D5040"/>
                </a:solidFill>
                <a:latin typeface="Arial"/>
                <a:cs typeface="Arial"/>
              </a:rPr>
              <a:t>        </a:t>
            </a:r>
            <a:r>
              <a:rPr sz="3600" spc="-5" smtClean="0">
                <a:solidFill>
                  <a:srgbClr val="4D5040"/>
                </a:solidFill>
                <a:latin typeface="Arial"/>
                <a:cs typeface="Arial"/>
              </a:rPr>
              <a:t> </a:t>
            </a:r>
            <a:endParaRPr lang="en-US" sz="3600" spc="-5" dirty="0" smtClean="0">
              <a:solidFill>
                <a:srgbClr val="4D504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029" y="304800"/>
            <a:ext cx="8684971" cy="492443"/>
          </a:xfrm>
        </p:spPr>
        <p:txBody>
          <a:bodyPr/>
          <a:lstStyle/>
          <a:p>
            <a:r>
              <a:rPr lang="en-US" dirty="0" smtClean="0"/>
              <a:t>Step 2:  </a:t>
            </a:r>
            <a:r>
              <a:rPr lang="en-US" dirty="0" smtClean="0">
                <a:solidFill>
                  <a:srgbClr val="FFFF00"/>
                </a:solidFill>
              </a:rPr>
              <a:t>Scoping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739" y="1621282"/>
            <a:ext cx="8986520" cy="365228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Begins once screening is completed 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The most important step in EIA</a:t>
            </a:r>
          </a:p>
          <a:p>
            <a:pPr marL="355600" marR="342900" indent="-342900">
              <a:lnSpc>
                <a:spcPct val="100000"/>
              </a:lnSpc>
              <a:spcBef>
                <a:spcPts val="770"/>
              </a:spcBef>
              <a:buFont typeface="Arial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2800" dirty="0" smtClean="0">
                <a:solidFill>
                  <a:srgbClr val="4D5040"/>
                </a:solidFill>
                <a:latin typeface="Arial"/>
                <a:cs typeface="Arial"/>
              </a:rPr>
              <a:t>is the process of </a:t>
            </a:r>
            <a:r>
              <a:rPr lang="en-US" sz="2800" spc="-5" dirty="0" smtClean="0">
                <a:solidFill>
                  <a:srgbClr val="4D5040"/>
                </a:solidFill>
                <a:latin typeface="Arial"/>
                <a:cs typeface="Arial"/>
              </a:rPr>
              <a:t>determining</a:t>
            </a:r>
            <a:r>
              <a:rPr lang="en-US" sz="2800" spc="-165" dirty="0" smtClean="0">
                <a:solidFill>
                  <a:srgbClr val="4D5040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srgbClr val="4D5040"/>
                </a:solidFill>
                <a:latin typeface="Arial"/>
                <a:cs typeface="Arial"/>
              </a:rPr>
              <a:t>which  are </a:t>
            </a:r>
            <a:r>
              <a:rPr lang="en-US" sz="2800" spc="-5" dirty="0" smtClean="0">
                <a:solidFill>
                  <a:srgbClr val="4D5040"/>
                </a:solidFill>
                <a:latin typeface="Arial"/>
                <a:cs typeface="Arial"/>
              </a:rPr>
              <a:t>the most </a:t>
            </a:r>
            <a:r>
              <a:rPr lang="en-US" sz="2800" dirty="0" smtClean="0">
                <a:solidFill>
                  <a:srgbClr val="FF0000"/>
                </a:solidFill>
                <a:latin typeface="Arial"/>
                <a:cs typeface="Arial"/>
              </a:rPr>
              <a:t>critical issues to </a:t>
            </a:r>
            <a:r>
              <a:rPr lang="en-US" sz="2800" spc="-5" dirty="0" smtClean="0">
                <a:solidFill>
                  <a:srgbClr val="FF0000"/>
                </a:solidFill>
                <a:latin typeface="Arial"/>
                <a:cs typeface="Arial"/>
              </a:rPr>
              <a:t>study</a:t>
            </a:r>
          </a:p>
          <a:p>
            <a:pPr marL="355600" marR="342900" indent="-342900"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800" dirty="0" smtClean="0"/>
              <a:t>Scoping is a vital early step, which identifies the issues that are likely to be important during the environmental assessment, and eliminates those that are not. </a:t>
            </a:r>
          </a:p>
          <a:p>
            <a:pPr>
              <a:buFont typeface="Arial" pitchFamily="34" charset="0"/>
              <a:buChar char="•"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514" y="-93472"/>
            <a:ext cx="8684971" cy="492443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Types of Scoping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739" y="1621282"/>
            <a:ext cx="8986520" cy="2954655"/>
          </a:xfrm>
        </p:spPr>
        <p:txBody>
          <a:bodyPr/>
          <a:lstStyle/>
          <a:p>
            <a:r>
              <a:rPr lang="en-US" sz="3200" dirty="0" smtClean="0">
                <a:solidFill>
                  <a:srgbClr val="FF0000"/>
                </a:solidFill>
              </a:rPr>
              <a:t>Closed scoping: </a:t>
            </a:r>
          </a:p>
          <a:p>
            <a:r>
              <a:rPr lang="en-US" sz="3200" dirty="0" smtClean="0"/>
              <a:t>wherein the content and scope of an EIA Report is pre-determined by law </a:t>
            </a:r>
          </a:p>
          <a:p>
            <a:endParaRPr lang="en-US" sz="3200" dirty="0" smtClean="0">
              <a:solidFill>
                <a:srgbClr val="FF0000"/>
              </a:solidFill>
            </a:endParaRPr>
          </a:p>
          <a:p>
            <a:r>
              <a:rPr lang="en-US" sz="3200" dirty="0" smtClean="0">
                <a:solidFill>
                  <a:srgbClr val="FF0000"/>
                </a:solidFill>
              </a:rPr>
              <a:t>Open or Public scoping</a:t>
            </a:r>
            <a:r>
              <a:rPr lang="en-US" sz="3200" dirty="0" smtClean="0"/>
              <a:t>: a transparent process based on public consultations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029" y="228600"/>
            <a:ext cx="8684971" cy="492443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Step 3: Impact Analysis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739" y="1621282"/>
            <a:ext cx="8986520" cy="2769989"/>
          </a:xfrm>
        </p:spPr>
        <p:txBody>
          <a:bodyPr/>
          <a:lstStyle/>
          <a:p>
            <a:r>
              <a:rPr lang="en-US" sz="3600" b="1" dirty="0" smtClean="0"/>
              <a:t>Type: </a:t>
            </a:r>
            <a:r>
              <a:rPr lang="en-US" sz="3600" dirty="0" smtClean="0"/>
              <a:t> </a:t>
            </a:r>
            <a:r>
              <a:rPr lang="en-US" sz="3600" dirty="0" err="1" smtClean="0"/>
              <a:t>BioPhysical</a:t>
            </a:r>
            <a:r>
              <a:rPr lang="en-US" sz="3600" dirty="0" smtClean="0"/>
              <a:t>, Social, Economic, Health</a:t>
            </a:r>
          </a:p>
          <a:p>
            <a:r>
              <a:rPr lang="en-US" sz="3600" b="1" dirty="0" smtClean="0"/>
              <a:t>Nature: </a:t>
            </a:r>
            <a:r>
              <a:rPr lang="en-US" sz="3600" dirty="0" smtClean="0"/>
              <a:t> Direct and Indirect</a:t>
            </a:r>
          </a:p>
          <a:p>
            <a:r>
              <a:rPr lang="en-US" sz="3600" b="1" dirty="0" smtClean="0"/>
              <a:t>Magnitude:  </a:t>
            </a:r>
            <a:r>
              <a:rPr lang="en-US" sz="3600" dirty="0" smtClean="0"/>
              <a:t>Low, Medium or High</a:t>
            </a:r>
          </a:p>
          <a:p>
            <a:r>
              <a:rPr lang="en-US" sz="3600" b="1" dirty="0" smtClean="0"/>
              <a:t>Timing: </a:t>
            </a:r>
            <a:r>
              <a:rPr lang="en-US" sz="3600" dirty="0" smtClean="0"/>
              <a:t> </a:t>
            </a:r>
            <a:r>
              <a:rPr lang="en-US" sz="3600" dirty="0" err="1" smtClean="0"/>
              <a:t>Immidiate</a:t>
            </a:r>
            <a:r>
              <a:rPr lang="en-US" sz="3600" dirty="0" smtClean="0"/>
              <a:t>/ Long Term</a:t>
            </a:r>
          </a:p>
          <a:p>
            <a:r>
              <a:rPr lang="en-US" sz="3600" b="1" dirty="0" smtClean="0"/>
              <a:t>Significance: </a:t>
            </a:r>
            <a:r>
              <a:rPr lang="en-US" sz="3600" dirty="0" smtClean="0"/>
              <a:t> Important/ Unimportant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029" y="381000"/>
            <a:ext cx="8684971" cy="492443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Step 4: Impact Mitigation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739" y="1621282"/>
            <a:ext cx="8986520" cy="3323987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3600" dirty="0" smtClean="0"/>
              <a:t> To avoid, </a:t>
            </a:r>
            <a:r>
              <a:rPr lang="en-US" sz="3600" dirty="0" err="1" smtClean="0"/>
              <a:t>minimise</a:t>
            </a:r>
            <a:r>
              <a:rPr lang="en-US" sz="3600" dirty="0" smtClean="0"/>
              <a:t>  adverse impacts </a:t>
            </a:r>
          </a:p>
          <a:p>
            <a:pPr>
              <a:buFont typeface="Arial" pitchFamily="34" charset="0"/>
              <a:buChar char="•"/>
            </a:pPr>
            <a:endParaRPr lang="en-US" sz="3600" dirty="0" smtClean="0"/>
          </a:p>
          <a:p>
            <a:pPr>
              <a:buFont typeface="Arial" pitchFamily="34" charset="0"/>
              <a:buChar char="•"/>
            </a:pPr>
            <a:r>
              <a:rPr lang="en-US" sz="3600" dirty="0" smtClean="0"/>
              <a:t>To ensure that impacts are within acceptable levels </a:t>
            </a:r>
          </a:p>
          <a:p>
            <a:pPr>
              <a:buFont typeface="Arial" pitchFamily="34" charset="0"/>
              <a:buChar char="•"/>
            </a:pPr>
            <a:endParaRPr lang="en-US" sz="3600" dirty="0" smtClean="0"/>
          </a:p>
          <a:p>
            <a:pPr>
              <a:buFont typeface="Arial" pitchFamily="34" charset="0"/>
              <a:buChar char="•"/>
            </a:pPr>
            <a:r>
              <a:rPr lang="en-US" sz="3600" dirty="0" smtClean="0"/>
              <a:t>To enhance environmental and social benefits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8684971" cy="984885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Step 5:  Reporting Different name of EIA reports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739" y="1621282"/>
            <a:ext cx="8986520" cy="3939540"/>
          </a:xfrm>
        </p:spPr>
        <p:txBody>
          <a:bodyPr/>
          <a:lstStyle/>
          <a:p>
            <a:r>
              <a:rPr lang="en-US" sz="3200" dirty="0" smtClean="0"/>
              <a:t>Reporting Different name of EIA reports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Environmental Impact Assessment Report (EIA Report) 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Environmental Impact Statement (EIS) 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Environmental Statement (ES) 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Environmental Assessment Report (EA Report) 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Environmental Effects Statement (EES)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514" y="-93472"/>
            <a:ext cx="8684971" cy="492443"/>
          </a:xfrm>
        </p:spPr>
        <p:txBody>
          <a:bodyPr/>
          <a:lstStyle/>
          <a:p>
            <a:r>
              <a:rPr lang="en-US" dirty="0" smtClean="0"/>
              <a:t>Step 6: Review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739" y="1621282"/>
            <a:ext cx="8986520" cy="344709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 Review the </a:t>
            </a:r>
            <a:r>
              <a:rPr lang="en-US" sz="3200" dirty="0" smtClean="0">
                <a:solidFill>
                  <a:srgbClr val="FF0000"/>
                </a:solidFill>
              </a:rPr>
              <a:t>quality</a:t>
            </a:r>
            <a:r>
              <a:rPr lang="en-US" sz="3200" dirty="0" smtClean="0"/>
              <a:t> of the EIA report. 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Take </a:t>
            </a:r>
            <a:r>
              <a:rPr lang="en-US" sz="3200" dirty="0" smtClean="0">
                <a:solidFill>
                  <a:srgbClr val="FF0000"/>
                </a:solidFill>
              </a:rPr>
              <a:t>public comments</a:t>
            </a:r>
            <a:r>
              <a:rPr lang="en-US" sz="3200" dirty="0" smtClean="0"/>
              <a:t> into account. </a:t>
            </a:r>
          </a:p>
          <a:p>
            <a:pPr>
              <a:buFont typeface="Arial" pitchFamily="34" charset="0"/>
              <a:buChar char="•"/>
            </a:pPr>
            <a:endParaRPr lang="en-US" sz="3200" dirty="0" smtClean="0"/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Determine if the </a:t>
            </a:r>
            <a:r>
              <a:rPr lang="en-US" sz="3200" dirty="0" smtClean="0">
                <a:solidFill>
                  <a:srgbClr val="FF0000"/>
                </a:solidFill>
              </a:rPr>
              <a:t>information is sufficient</a:t>
            </a:r>
            <a:r>
              <a:rPr lang="en-US" sz="32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en-US" sz="3200" dirty="0" smtClean="0"/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Identify any </a:t>
            </a:r>
            <a:r>
              <a:rPr lang="en-US" sz="3200" dirty="0" smtClean="0">
                <a:solidFill>
                  <a:srgbClr val="FF0000"/>
                </a:solidFill>
              </a:rPr>
              <a:t>deficiencies</a:t>
            </a:r>
            <a:r>
              <a:rPr lang="en-US" sz="3200" dirty="0" smtClean="0"/>
              <a:t> to be corrected.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8684971" cy="492443"/>
          </a:xfrm>
        </p:spPr>
        <p:txBody>
          <a:bodyPr/>
          <a:lstStyle/>
          <a:p>
            <a:r>
              <a:rPr lang="en-US" dirty="0" smtClean="0"/>
              <a:t>Step 7: Decision Making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739" y="1621282"/>
            <a:ext cx="8986520" cy="258532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To provide key input to help determine if a proposal is </a:t>
            </a:r>
            <a:r>
              <a:rPr lang="en-US" sz="2800" dirty="0" smtClean="0">
                <a:solidFill>
                  <a:srgbClr val="FF0000"/>
                </a:solidFill>
              </a:rPr>
              <a:t>acceptable</a:t>
            </a:r>
            <a:r>
              <a:rPr lang="en-US" sz="2800" dirty="0" smtClean="0"/>
              <a:t> 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To help establish </a:t>
            </a:r>
            <a:r>
              <a:rPr lang="en-US" sz="2800" dirty="0" smtClean="0">
                <a:solidFill>
                  <a:srgbClr val="FF0000"/>
                </a:solidFill>
              </a:rPr>
              <a:t>environmental terms and conditions</a:t>
            </a:r>
            <a:r>
              <a:rPr lang="en-US" sz="2800" dirty="0" smtClean="0"/>
              <a:t> for project implementation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09600"/>
            <a:ext cx="8684971" cy="492443"/>
          </a:xfrm>
        </p:spPr>
        <p:txBody>
          <a:bodyPr/>
          <a:lstStyle/>
          <a:p>
            <a:r>
              <a:rPr lang="en-US" dirty="0" smtClean="0"/>
              <a:t>Step 8: Monitoring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739" y="1621282"/>
            <a:ext cx="8986520" cy="2954655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Ensure the </a:t>
            </a:r>
            <a:r>
              <a:rPr lang="en-US" sz="3200" dirty="0" smtClean="0">
                <a:solidFill>
                  <a:srgbClr val="FF0000"/>
                </a:solidFill>
              </a:rPr>
              <a:t>implementation of conditions </a:t>
            </a:r>
            <a:r>
              <a:rPr lang="en-US" sz="3200" dirty="0" smtClean="0"/>
              <a:t>attached to a decision. </a:t>
            </a:r>
          </a:p>
          <a:p>
            <a:pPr>
              <a:buFont typeface="Arial" pitchFamily="34" charset="0"/>
              <a:buChar char="•"/>
            </a:pPr>
            <a:endParaRPr lang="en-US" sz="3200" dirty="0" smtClean="0"/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Verify that </a:t>
            </a:r>
            <a:r>
              <a:rPr lang="en-US" sz="3200" dirty="0" smtClean="0">
                <a:solidFill>
                  <a:srgbClr val="FF0000"/>
                </a:solidFill>
              </a:rPr>
              <a:t>impacts are as predicted</a:t>
            </a:r>
            <a:r>
              <a:rPr lang="en-US" sz="3200" dirty="0" smtClean="0"/>
              <a:t> or permitted. </a:t>
            </a:r>
          </a:p>
          <a:p>
            <a:pPr>
              <a:buFont typeface="Arial" pitchFamily="34" charset="0"/>
              <a:buChar char="•"/>
            </a:pPr>
            <a:endParaRPr lang="en-US" sz="3200" dirty="0" smtClean="0"/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Take action to manage any </a:t>
            </a:r>
            <a:r>
              <a:rPr lang="en-US" sz="3200" dirty="0" smtClean="0">
                <a:solidFill>
                  <a:srgbClr val="FF0000"/>
                </a:solidFill>
              </a:rPr>
              <a:t>unforeseen changes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24352"/>
            <a:ext cx="8061325" cy="218329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Wingdings"/>
              <a:buChar char=""/>
              <a:tabLst>
                <a:tab pos="355600" algn="l"/>
              </a:tabLst>
            </a:pPr>
            <a:r>
              <a:rPr sz="3200" b="1" dirty="0">
                <a:solidFill>
                  <a:srgbClr val="4D5040"/>
                </a:solidFill>
                <a:latin typeface="Arial"/>
                <a:cs typeface="Arial"/>
              </a:rPr>
              <a:t>Drawback </a:t>
            </a:r>
            <a:r>
              <a:rPr sz="3200" b="1">
                <a:solidFill>
                  <a:srgbClr val="4D5040"/>
                </a:solidFill>
                <a:latin typeface="Arial"/>
                <a:cs typeface="Arial"/>
              </a:rPr>
              <a:t>in </a:t>
            </a:r>
            <a:r>
              <a:rPr lang="en-US" sz="3200" b="1" dirty="0" smtClean="0">
                <a:solidFill>
                  <a:srgbClr val="4D5040"/>
                </a:solidFill>
                <a:latin typeface="Arial"/>
                <a:cs typeface="Arial"/>
              </a:rPr>
              <a:t>Pakistan</a:t>
            </a:r>
            <a:r>
              <a:rPr sz="3200" b="1" spc="-80" smtClean="0">
                <a:solidFill>
                  <a:srgbClr val="4D5040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4D5040"/>
                </a:solidFill>
                <a:latin typeface="Arial"/>
                <a:cs typeface="Arial"/>
              </a:rPr>
              <a:t>system:</a:t>
            </a:r>
            <a:endParaRPr sz="3200">
              <a:latin typeface="Arial"/>
              <a:cs typeface="Arial"/>
            </a:endParaRPr>
          </a:p>
          <a:p>
            <a:pPr marL="355600" marR="321945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4D5040"/>
                </a:solidFill>
                <a:latin typeface="Arial"/>
                <a:cs typeface="Arial"/>
              </a:rPr>
              <a:t>The </a:t>
            </a:r>
            <a:r>
              <a:rPr sz="3200" dirty="0">
                <a:solidFill>
                  <a:srgbClr val="4D5040"/>
                </a:solidFill>
                <a:latin typeface="Arial"/>
                <a:cs typeface="Arial"/>
              </a:rPr>
              <a:t>lack </a:t>
            </a:r>
            <a:r>
              <a:rPr sz="3200" spc="-5">
                <a:solidFill>
                  <a:srgbClr val="4D5040"/>
                </a:solidFill>
                <a:latin typeface="Arial"/>
                <a:cs typeface="Arial"/>
              </a:rPr>
              <a:t>of </a:t>
            </a:r>
            <a:r>
              <a:rPr sz="3200" spc="-5" smtClean="0">
                <a:solidFill>
                  <a:srgbClr val="4D5040"/>
                </a:solidFill>
                <a:latin typeface="Arial"/>
                <a:cs typeface="Arial"/>
              </a:rPr>
              <a:t>availability </a:t>
            </a:r>
            <a:r>
              <a:rPr sz="3200">
                <a:solidFill>
                  <a:srgbClr val="4D5040"/>
                </a:solidFill>
                <a:latin typeface="Arial"/>
                <a:cs typeface="Arial"/>
              </a:rPr>
              <a:t>of </a:t>
            </a:r>
            <a:r>
              <a:rPr sz="3200" spc="-5" smtClean="0">
                <a:solidFill>
                  <a:srgbClr val="4D5040"/>
                </a:solidFill>
                <a:latin typeface="Arial"/>
                <a:cs typeface="Arial"/>
              </a:rPr>
              <a:t>environmental </a:t>
            </a:r>
            <a:r>
              <a:rPr sz="3200" spc="-5" dirty="0">
                <a:solidFill>
                  <a:srgbClr val="4D5040"/>
                </a:solidFill>
                <a:latin typeface="Arial"/>
                <a:cs typeface="Arial"/>
              </a:rPr>
              <a:t>data has  been </a:t>
            </a:r>
            <a:r>
              <a:rPr sz="3200" dirty="0">
                <a:solidFill>
                  <a:srgbClr val="4D5040"/>
                </a:solidFill>
                <a:latin typeface="Arial"/>
                <a:cs typeface="Arial"/>
              </a:rPr>
              <a:t>a </a:t>
            </a:r>
            <a:r>
              <a:rPr sz="3200" spc="-5">
                <a:solidFill>
                  <a:srgbClr val="4D5040"/>
                </a:solidFill>
                <a:latin typeface="Arial"/>
                <a:cs typeface="Arial"/>
              </a:rPr>
              <a:t>major </a:t>
            </a:r>
            <a:r>
              <a:rPr lang="en-US" sz="3200" spc="-5" dirty="0" smtClean="0">
                <a:solidFill>
                  <a:srgbClr val="4D5040"/>
                </a:solidFill>
                <a:latin typeface="Arial"/>
                <a:cs typeface="Arial"/>
              </a:rPr>
              <a:t>drawback </a:t>
            </a:r>
            <a:r>
              <a:rPr sz="3200" smtClean="0">
                <a:solidFill>
                  <a:srgbClr val="4D5040"/>
                </a:solidFill>
                <a:latin typeface="Arial"/>
                <a:cs typeface="Arial"/>
              </a:rPr>
              <a:t>in </a:t>
            </a:r>
            <a:r>
              <a:rPr sz="3200" spc="-5" dirty="0">
                <a:solidFill>
                  <a:srgbClr val="4D5040"/>
                </a:solidFill>
                <a:latin typeface="Arial"/>
                <a:cs typeface="Arial"/>
              </a:rPr>
              <a:t>achieving</a:t>
            </a:r>
            <a:r>
              <a:rPr sz="3200" spc="-65" dirty="0">
                <a:solidFill>
                  <a:srgbClr val="4D504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4D5040"/>
                </a:solidFill>
                <a:latin typeface="Arial"/>
                <a:cs typeface="Arial"/>
              </a:rPr>
              <a:t>the  </a:t>
            </a:r>
            <a:r>
              <a:rPr sz="3200" spc="-5" dirty="0">
                <a:solidFill>
                  <a:srgbClr val="4D5040"/>
                </a:solidFill>
                <a:latin typeface="Arial"/>
                <a:cs typeface="Arial"/>
              </a:rPr>
              <a:t>full benefits </a:t>
            </a:r>
            <a:r>
              <a:rPr sz="3200" dirty="0">
                <a:solidFill>
                  <a:srgbClr val="4D5040"/>
                </a:solidFill>
                <a:latin typeface="Arial"/>
                <a:cs typeface="Arial"/>
              </a:rPr>
              <a:t>of</a:t>
            </a:r>
            <a:r>
              <a:rPr sz="3200" spc="-30" dirty="0">
                <a:solidFill>
                  <a:srgbClr val="4D5040"/>
                </a:solidFill>
                <a:latin typeface="Arial"/>
                <a:cs typeface="Arial"/>
              </a:rPr>
              <a:t> </a:t>
            </a:r>
            <a:r>
              <a:rPr sz="3200" spc="-5">
                <a:solidFill>
                  <a:srgbClr val="4D5040"/>
                </a:solidFill>
                <a:latin typeface="Arial"/>
                <a:cs typeface="Arial"/>
              </a:rPr>
              <a:t>EIA</a:t>
            </a:r>
            <a:r>
              <a:rPr sz="3200" spc="-5" smtClean="0">
                <a:solidFill>
                  <a:srgbClr val="4D5040"/>
                </a:solidFill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39621" y="482930"/>
            <a:ext cx="431546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INTRODUCTION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21282"/>
            <a:ext cx="7583805" cy="2952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4D5040"/>
                </a:solidFill>
                <a:latin typeface="Arial"/>
                <a:cs typeface="Arial"/>
              </a:rPr>
              <a:t>An </a:t>
            </a:r>
            <a:r>
              <a:rPr sz="3200" spc="-5" dirty="0">
                <a:solidFill>
                  <a:srgbClr val="4D5040"/>
                </a:solidFill>
                <a:latin typeface="Arial"/>
                <a:cs typeface="Arial"/>
              </a:rPr>
              <a:t>environmental impact </a:t>
            </a:r>
            <a:r>
              <a:rPr sz="3200" dirty="0">
                <a:solidFill>
                  <a:srgbClr val="4D5040"/>
                </a:solidFill>
                <a:latin typeface="Arial"/>
                <a:cs typeface="Arial"/>
              </a:rPr>
              <a:t>assessment  (EIA) is an </a:t>
            </a:r>
            <a:r>
              <a:rPr sz="3200" dirty="0">
                <a:solidFill>
                  <a:srgbClr val="FF0000"/>
                </a:solidFill>
                <a:latin typeface="Arial"/>
                <a:cs typeface="Arial"/>
              </a:rPr>
              <a:t>assessment of </a:t>
            </a:r>
            <a:r>
              <a:rPr sz="3200" spc="-5" dirty="0">
                <a:solidFill>
                  <a:srgbClr val="FF0000"/>
                </a:solidFill>
                <a:latin typeface="Arial"/>
                <a:cs typeface="Arial"/>
              </a:rPr>
              <a:t>the </a:t>
            </a:r>
            <a:r>
              <a:rPr sz="3200" dirty="0">
                <a:solidFill>
                  <a:srgbClr val="FF0000"/>
                </a:solidFill>
                <a:latin typeface="Arial"/>
                <a:cs typeface="Arial"/>
              </a:rPr>
              <a:t>possible  positive or </a:t>
            </a:r>
            <a:r>
              <a:rPr sz="3200" spc="-5" dirty="0">
                <a:solidFill>
                  <a:srgbClr val="FF0000"/>
                </a:solidFill>
                <a:latin typeface="Arial"/>
                <a:cs typeface="Arial"/>
              </a:rPr>
              <a:t>negative impact</a:t>
            </a:r>
            <a:r>
              <a:rPr sz="3200" spc="-5" dirty="0">
                <a:solidFill>
                  <a:srgbClr val="4D5040"/>
                </a:solidFill>
                <a:latin typeface="Arial"/>
                <a:cs typeface="Arial"/>
              </a:rPr>
              <a:t> that </a:t>
            </a:r>
            <a:r>
              <a:rPr sz="3200" dirty="0">
                <a:solidFill>
                  <a:srgbClr val="4D5040"/>
                </a:solidFill>
                <a:latin typeface="Arial"/>
                <a:cs typeface="Arial"/>
              </a:rPr>
              <a:t>a  </a:t>
            </a:r>
            <a:r>
              <a:rPr sz="3200" spc="-5" dirty="0">
                <a:solidFill>
                  <a:srgbClr val="00B050"/>
                </a:solidFill>
                <a:latin typeface="Arial"/>
                <a:cs typeface="Arial"/>
              </a:rPr>
              <a:t>proposed </a:t>
            </a:r>
            <a:r>
              <a:rPr sz="3200" dirty="0">
                <a:solidFill>
                  <a:srgbClr val="00B050"/>
                </a:solidFill>
                <a:latin typeface="Arial"/>
                <a:cs typeface="Arial"/>
              </a:rPr>
              <a:t>project</a:t>
            </a:r>
            <a:r>
              <a:rPr sz="3200" dirty="0">
                <a:solidFill>
                  <a:srgbClr val="4D5040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4D5040"/>
                </a:solidFill>
                <a:latin typeface="Arial"/>
                <a:cs typeface="Arial"/>
              </a:rPr>
              <a:t>may have </a:t>
            </a:r>
            <a:r>
              <a:rPr sz="3200" dirty="0">
                <a:solidFill>
                  <a:srgbClr val="4D5040"/>
                </a:solidFill>
                <a:latin typeface="Arial"/>
                <a:cs typeface="Arial"/>
              </a:rPr>
              <a:t>on </a:t>
            </a:r>
            <a:r>
              <a:rPr sz="3200" spc="-5" dirty="0">
                <a:solidFill>
                  <a:srgbClr val="4D5040"/>
                </a:solidFill>
                <a:latin typeface="Arial"/>
                <a:cs typeface="Arial"/>
              </a:rPr>
              <a:t>the  </a:t>
            </a:r>
            <a:r>
              <a:rPr sz="3200" spc="-5" dirty="0">
                <a:solidFill>
                  <a:srgbClr val="FF0000"/>
                </a:solidFill>
                <a:latin typeface="Arial"/>
                <a:cs typeface="Arial"/>
              </a:rPr>
              <a:t>environment</a:t>
            </a:r>
            <a:r>
              <a:rPr sz="3200" spc="-5" dirty="0">
                <a:solidFill>
                  <a:srgbClr val="4D5040"/>
                </a:solidFill>
                <a:latin typeface="Arial"/>
                <a:cs typeface="Arial"/>
              </a:rPr>
              <a:t>, considering </a:t>
            </a:r>
            <a:r>
              <a:rPr sz="3200" spc="-5" dirty="0">
                <a:solidFill>
                  <a:srgbClr val="7030A0"/>
                </a:solidFill>
                <a:latin typeface="Arial"/>
                <a:cs typeface="Arial"/>
              </a:rPr>
              <a:t>natural,</a:t>
            </a:r>
            <a:r>
              <a:rPr sz="3200" spc="-4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7030A0"/>
                </a:solidFill>
                <a:latin typeface="Arial"/>
                <a:cs typeface="Arial"/>
              </a:rPr>
              <a:t>Social  and </a:t>
            </a:r>
            <a:r>
              <a:rPr sz="3200" dirty="0">
                <a:solidFill>
                  <a:srgbClr val="7030A0"/>
                </a:solidFill>
                <a:latin typeface="Arial"/>
                <a:cs typeface="Arial"/>
              </a:rPr>
              <a:t>Economic</a:t>
            </a:r>
            <a:r>
              <a:rPr sz="3200" spc="-55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7030A0"/>
                </a:solidFill>
                <a:latin typeface="Arial"/>
                <a:cs typeface="Arial"/>
              </a:rPr>
              <a:t>aspects</a:t>
            </a:r>
            <a:r>
              <a:rPr sz="3200" dirty="0">
                <a:solidFill>
                  <a:srgbClr val="4D5040"/>
                </a:solidFill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5182" y="93980"/>
            <a:ext cx="716788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dirty="0"/>
              <a:t>Benefits of conducting</a:t>
            </a:r>
            <a:r>
              <a:rPr sz="4400" spc="-100" dirty="0"/>
              <a:t> </a:t>
            </a:r>
            <a:r>
              <a:rPr sz="4400" dirty="0"/>
              <a:t>EIA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2760" y="1548129"/>
            <a:ext cx="8475980" cy="363881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198755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Facilitates 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informed decision</a:t>
            </a:r>
            <a:r>
              <a:rPr sz="2800" spc="-5" dirty="0">
                <a:solidFill>
                  <a:srgbClr val="4D504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4D5040"/>
                </a:solidFill>
                <a:latin typeface="Arial"/>
                <a:cs typeface="Arial"/>
              </a:rPr>
              <a:t>making by providing  clear, </a:t>
            </a:r>
            <a:r>
              <a:rPr sz="2800" spc="-5" dirty="0">
                <a:solidFill>
                  <a:srgbClr val="4D5040"/>
                </a:solidFill>
                <a:latin typeface="Arial"/>
                <a:cs typeface="Arial"/>
              </a:rPr>
              <a:t>well </a:t>
            </a:r>
            <a:r>
              <a:rPr sz="2800">
                <a:solidFill>
                  <a:srgbClr val="4D5040"/>
                </a:solidFill>
                <a:latin typeface="Arial"/>
                <a:cs typeface="Arial"/>
              </a:rPr>
              <a:t>structured </a:t>
            </a:r>
            <a:r>
              <a:rPr sz="2800" smtClean="0">
                <a:solidFill>
                  <a:srgbClr val="4D5040"/>
                </a:solidFill>
                <a:latin typeface="Arial"/>
                <a:cs typeface="Arial"/>
              </a:rPr>
              <a:t>analysis </a:t>
            </a:r>
            <a:r>
              <a:rPr sz="2800" spc="-5" dirty="0">
                <a:solidFill>
                  <a:srgbClr val="4D5040"/>
                </a:solidFill>
                <a:latin typeface="Arial"/>
                <a:cs typeface="Arial"/>
              </a:rPr>
              <a:t>of the  </a:t>
            </a:r>
            <a:r>
              <a:rPr sz="2800" dirty="0">
                <a:solidFill>
                  <a:srgbClr val="4D5040"/>
                </a:solidFill>
                <a:latin typeface="Arial"/>
                <a:cs typeface="Arial"/>
              </a:rPr>
              <a:t>effect </a:t>
            </a:r>
            <a:r>
              <a:rPr sz="2800" spc="-5" dirty="0">
                <a:solidFill>
                  <a:srgbClr val="4D5040"/>
                </a:solidFill>
                <a:latin typeface="Arial"/>
                <a:cs typeface="Arial"/>
              </a:rPr>
              <a:t>and consequences of proposed</a:t>
            </a:r>
            <a:r>
              <a:rPr sz="2800" spc="70" dirty="0">
                <a:solidFill>
                  <a:srgbClr val="4D504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4D5040"/>
                </a:solidFill>
                <a:latin typeface="Arial"/>
                <a:cs typeface="Arial"/>
              </a:rPr>
              <a:t>projects.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mtClean="0">
                <a:solidFill>
                  <a:srgbClr val="4D5040"/>
                </a:solidFill>
                <a:latin typeface="Arial"/>
                <a:cs typeface="Arial"/>
              </a:rPr>
              <a:t>Assists </a:t>
            </a:r>
            <a:r>
              <a:rPr sz="2800" spc="-5" dirty="0">
                <a:solidFill>
                  <a:srgbClr val="4D5040"/>
                </a:solidFill>
                <a:latin typeface="Arial"/>
                <a:cs typeface="Arial"/>
              </a:rPr>
              <a:t>in the </a:t>
            </a: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selection </a:t>
            </a:r>
            <a:r>
              <a:rPr sz="2800" spc="-5">
                <a:solidFill>
                  <a:srgbClr val="FF0000"/>
                </a:solidFill>
                <a:latin typeface="Arial"/>
                <a:cs typeface="Arial"/>
              </a:rPr>
              <a:t>of </a:t>
            </a:r>
            <a:r>
              <a:rPr lang="en-US" sz="2800" spc="-5" dirty="0" smtClean="0">
                <a:solidFill>
                  <a:srgbClr val="FF0000"/>
                </a:solidFill>
                <a:latin typeface="Arial"/>
                <a:cs typeface="Arial"/>
              </a:rPr>
              <a:t>best choice</a:t>
            </a:r>
            <a:r>
              <a:rPr sz="2800" smtClean="0">
                <a:solidFill>
                  <a:srgbClr val="4D5040"/>
                </a:solidFill>
                <a:latin typeface="Arial"/>
                <a:cs typeface="Arial"/>
              </a:rPr>
              <a:t>, </a:t>
            </a:r>
            <a:r>
              <a:rPr sz="2800" dirty="0">
                <a:solidFill>
                  <a:srgbClr val="4D5040"/>
                </a:solidFill>
                <a:latin typeface="Arial"/>
                <a:cs typeface="Arial"/>
              </a:rPr>
              <a:t>including</a:t>
            </a:r>
            <a:r>
              <a:rPr sz="2800" spc="-45" dirty="0">
                <a:solidFill>
                  <a:srgbClr val="4D5040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4D5040"/>
                </a:solidFill>
                <a:latin typeface="Arial"/>
                <a:cs typeface="Arial"/>
              </a:rPr>
              <a:t>the  </a:t>
            </a:r>
            <a:r>
              <a:rPr sz="2800" dirty="0">
                <a:solidFill>
                  <a:srgbClr val="4D5040"/>
                </a:solidFill>
                <a:latin typeface="Arial"/>
                <a:cs typeface="Arial"/>
              </a:rPr>
              <a:t>selection </a:t>
            </a:r>
            <a:r>
              <a:rPr sz="2800" spc="-5" dirty="0">
                <a:solidFill>
                  <a:srgbClr val="4D5040"/>
                </a:solidFill>
                <a:latin typeface="Arial"/>
                <a:cs typeface="Arial"/>
              </a:rPr>
              <a:t>of </a:t>
            </a:r>
            <a:r>
              <a:rPr sz="2800" spc="-5">
                <a:solidFill>
                  <a:srgbClr val="4D5040"/>
                </a:solidFill>
                <a:latin typeface="Arial"/>
                <a:cs typeface="Arial"/>
              </a:rPr>
              <a:t>the </a:t>
            </a:r>
            <a:r>
              <a:rPr sz="2800" spc="-5" smtClean="0">
                <a:solidFill>
                  <a:srgbClr val="4D5040"/>
                </a:solidFill>
                <a:latin typeface="Arial"/>
                <a:cs typeface="Arial"/>
              </a:rPr>
              <a:t>most  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environmentally </a:t>
            </a: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friendly</a:t>
            </a:r>
            <a:r>
              <a:rPr sz="2800" spc="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option</a:t>
            </a:r>
            <a:r>
              <a:rPr sz="2800" spc="-5" dirty="0">
                <a:solidFill>
                  <a:srgbClr val="4D5040"/>
                </a:solidFill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 marL="355600" marR="80645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4D5040"/>
                </a:solidFill>
                <a:latin typeface="Arial"/>
                <a:cs typeface="Arial"/>
              </a:rPr>
              <a:t>Results in </a:t>
            </a: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best practice</a:t>
            </a:r>
            <a:r>
              <a:rPr sz="2800" dirty="0">
                <a:solidFill>
                  <a:srgbClr val="4D5040"/>
                </a:solidFill>
                <a:latin typeface="Arial"/>
                <a:cs typeface="Arial"/>
              </a:rPr>
              <a:t> prediction and mitigation </a:t>
            </a:r>
            <a:r>
              <a:rPr sz="2800" spc="-5" dirty="0">
                <a:solidFill>
                  <a:srgbClr val="4D5040"/>
                </a:solidFill>
                <a:latin typeface="Arial"/>
                <a:cs typeface="Arial"/>
              </a:rPr>
              <a:t>of  </a:t>
            </a:r>
            <a:r>
              <a:rPr sz="2800" dirty="0">
                <a:solidFill>
                  <a:srgbClr val="4D5040"/>
                </a:solidFill>
                <a:latin typeface="Arial"/>
                <a:cs typeface="Arial"/>
              </a:rPr>
              <a:t>adverse effects of</a:t>
            </a:r>
            <a:r>
              <a:rPr sz="2800" spc="-40" dirty="0">
                <a:solidFill>
                  <a:srgbClr val="4D504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4D5040"/>
                </a:solidFill>
                <a:latin typeface="Arial"/>
                <a:cs typeface="Arial"/>
              </a:rPr>
              <a:t>projects.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621282"/>
            <a:ext cx="7970520" cy="3636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4D5040"/>
                </a:solidFill>
                <a:latin typeface="Arial"/>
                <a:cs typeface="Arial"/>
              </a:rPr>
              <a:t>EIAs </a:t>
            </a:r>
            <a:r>
              <a:rPr sz="3200" spc="-5" dirty="0">
                <a:solidFill>
                  <a:srgbClr val="4D5040"/>
                </a:solidFill>
                <a:latin typeface="Arial"/>
                <a:cs typeface="Arial"/>
              </a:rPr>
              <a:t>began to </a:t>
            </a:r>
            <a:r>
              <a:rPr sz="3200" spc="-10" dirty="0">
                <a:solidFill>
                  <a:srgbClr val="4D5040"/>
                </a:solidFill>
                <a:latin typeface="Arial"/>
                <a:cs typeface="Arial"/>
              </a:rPr>
              <a:t>be </a:t>
            </a:r>
            <a:r>
              <a:rPr sz="3200" spc="-5" dirty="0">
                <a:solidFill>
                  <a:srgbClr val="4D5040"/>
                </a:solidFill>
                <a:latin typeface="Arial"/>
                <a:cs typeface="Arial"/>
              </a:rPr>
              <a:t>used </a:t>
            </a:r>
            <a:r>
              <a:rPr sz="3200" dirty="0">
                <a:solidFill>
                  <a:srgbClr val="4D5040"/>
                </a:solidFill>
                <a:latin typeface="Arial"/>
                <a:cs typeface="Arial"/>
              </a:rPr>
              <a:t>in the </a:t>
            </a:r>
            <a:r>
              <a:rPr sz="3200" spc="-5" dirty="0">
                <a:solidFill>
                  <a:srgbClr val="FF0000"/>
                </a:solidFill>
                <a:latin typeface="Arial"/>
                <a:cs typeface="Arial"/>
              </a:rPr>
              <a:t>1960s</a:t>
            </a:r>
            <a:r>
              <a:rPr sz="3200" spc="-5" dirty="0">
                <a:solidFill>
                  <a:srgbClr val="4D5040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4D5040"/>
                </a:solidFill>
                <a:latin typeface="Arial"/>
                <a:cs typeface="Arial"/>
              </a:rPr>
              <a:t>as  </a:t>
            </a:r>
            <a:r>
              <a:rPr sz="3200" spc="-5" dirty="0">
                <a:solidFill>
                  <a:srgbClr val="4D5040"/>
                </a:solidFill>
                <a:latin typeface="Arial"/>
                <a:cs typeface="Arial"/>
              </a:rPr>
              <a:t>part </a:t>
            </a:r>
            <a:r>
              <a:rPr sz="3200" dirty="0">
                <a:solidFill>
                  <a:srgbClr val="4D5040"/>
                </a:solidFill>
                <a:latin typeface="Arial"/>
                <a:cs typeface="Arial"/>
              </a:rPr>
              <a:t>of a </a:t>
            </a:r>
            <a:r>
              <a:rPr sz="3200" spc="-5" dirty="0">
                <a:solidFill>
                  <a:srgbClr val="4D5040"/>
                </a:solidFill>
                <a:latin typeface="Arial"/>
                <a:cs typeface="Arial"/>
              </a:rPr>
              <a:t>rational decision </a:t>
            </a:r>
            <a:r>
              <a:rPr sz="3200" dirty="0">
                <a:solidFill>
                  <a:srgbClr val="4D5040"/>
                </a:solidFill>
                <a:latin typeface="Arial"/>
                <a:cs typeface="Arial"/>
              </a:rPr>
              <a:t>making</a:t>
            </a:r>
            <a:r>
              <a:rPr sz="3200" spc="-100" dirty="0">
                <a:solidFill>
                  <a:srgbClr val="4D504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4D5040"/>
                </a:solidFill>
                <a:latin typeface="Arial"/>
                <a:cs typeface="Arial"/>
              </a:rPr>
              <a:t>process.</a:t>
            </a:r>
            <a:endParaRPr sz="3200">
              <a:latin typeface="Arial"/>
              <a:cs typeface="Arial"/>
            </a:endParaRPr>
          </a:p>
          <a:p>
            <a:pPr marL="355600" marR="363855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4D5040"/>
                </a:solidFill>
                <a:latin typeface="Arial"/>
                <a:cs typeface="Arial"/>
              </a:rPr>
              <a:t>It </a:t>
            </a:r>
            <a:r>
              <a:rPr sz="3200" spc="-5" dirty="0">
                <a:solidFill>
                  <a:srgbClr val="4D5040"/>
                </a:solidFill>
                <a:latin typeface="Arial"/>
                <a:cs typeface="Arial"/>
              </a:rPr>
              <a:t>involved </a:t>
            </a:r>
            <a:r>
              <a:rPr sz="3200" dirty="0">
                <a:solidFill>
                  <a:srgbClr val="4D5040"/>
                </a:solidFill>
                <a:latin typeface="Arial"/>
                <a:cs typeface="Arial"/>
              </a:rPr>
              <a:t>a </a:t>
            </a:r>
            <a:r>
              <a:rPr sz="3200" spc="-5" dirty="0">
                <a:solidFill>
                  <a:srgbClr val="FF0000"/>
                </a:solidFill>
                <a:latin typeface="Arial"/>
                <a:cs typeface="Arial"/>
              </a:rPr>
              <a:t>technical evaluation</a:t>
            </a:r>
            <a:r>
              <a:rPr sz="3200" spc="-5" dirty="0">
                <a:solidFill>
                  <a:srgbClr val="4D5040"/>
                </a:solidFill>
                <a:latin typeface="Arial"/>
                <a:cs typeface="Arial"/>
              </a:rPr>
              <a:t> that  would lead to </a:t>
            </a:r>
            <a:r>
              <a:rPr sz="3200" spc="-5" dirty="0">
                <a:solidFill>
                  <a:srgbClr val="00B050"/>
                </a:solidFill>
                <a:latin typeface="Arial"/>
                <a:cs typeface="Arial"/>
              </a:rPr>
              <a:t>objective </a:t>
            </a:r>
            <a:r>
              <a:rPr sz="3200" dirty="0">
                <a:solidFill>
                  <a:srgbClr val="00B050"/>
                </a:solidFill>
                <a:latin typeface="Arial"/>
                <a:cs typeface="Arial"/>
              </a:rPr>
              <a:t>decision</a:t>
            </a:r>
            <a:r>
              <a:rPr sz="3200" spc="-75" dirty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B050"/>
                </a:solidFill>
                <a:latin typeface="Arial"/>
                <a:cs typeface="Arial"/>
              </a:rPr>
              <a:t>making</a:t>
            </a:r>
            <a:r>
              <a:rPr sz="3200" dirty="0">
                <a:solidFill>
                  <a:srgbClr val="4D5040"/>
                </a:solidFill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 marL="355600" marR="23495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4D5040"/>
                </a:solidFill>
                <a:latin typeface="Arial"/>
                <a:cs typeface="Arial"/>
              </a:rPr>
              <a:t>EIA was </a:t>
            </a:r>
            <a:r>
              <a:rPr sz="3200" spc="-5" dirty="0">
                <a:solidFill>
                  <a:srgbClr val="4D5040"/>
                </a:solidFill>
                <a:latin typeface="Arial"/>
                <a:cs typeface="Arial"/>
              </a:rPr>
              <a:t>made legislation </a:t>
            </a:r>
            <a:r>
              <a:rPr sz="3200" dirty="0">
                <a:solidFill>
                  <a:srgbClr val="4D5040"/>
                </a:solidFill>
                <a:latin typeface="Arial"/>
                <a:cs typeface="Arial"/>
              </a:rPr>
              <a:t>in </a:t>
            </a:r>
            <a:r>
              <a:rPr sz="3200" spc="-5" dirty="0">
                <a:solidFill>
                  <a:srgbClr val="4D5040"/>
                </a:solidFill>
                <a:latin typeface="Arial"/>
                <a:cs typeface="Arial"/>
              </a:rPr>
              <a:t>the </a:t>
            </a:r>
            <a:r>
              <a:rPr sz="3200" dirty="0">
                <a:solidFill>
                  <a:srgbClr val="4D5040"/>
                </a:solidFill>
                <a:latin typeface="Arial"/>
                <a:cs typeface="Arial"/>
              </a:rPr>
              <a:t>US in </a:t>
            </a:r>
            <a:r>
              <a:rPr sz="3200" spc="-5" dirty="0">
                <a:solidFill>
                  <a:srgbClr val="4D5040"/>
                </a:solidFill>
                <a:latin typeface="Arial"/>
                <a:cs typeface="Arial"/>
              </a:rPr>
              <a:t>the  National Environmental Policy </a:t>
            </a:r>
            <a:r>
              <a:rPr sz="3200" dirty="0">
                <a:solidFill>
                  <a:srgbClr val="4D5040"/>
                </a:solidFill>
                <a:latin typeface="Arial"/>
                <a:cs typeface="Arial"/>
              </a:rPr>
              <a:t>Act (NEPA)  </a:t>
            </a:r>
            <a:r>
              <a:rPr sz="3200" spc="-10" dirty="0">
                <a:solidFill>
                  <a:srgbClr val="FF0000"/>
                </a:solidFill>
                <a:latin typeface="Arial"/>
                <a:cs typeface="Arial"/>
              </a:rPr>
              <a:t>1969</a:t>
            </a:r>
            <a:r>
              <a:rPr sz="3200" spc="-10" dirty="0">
                <a:solidFill>
                  <a:srgbClr val="4D5040"/>
                </a:solidFill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915400" cy="4572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/>
              <a:t>EIA in Pakistan </a:t>
            </a:r>
            <a:endParaRPr lang="en-US" sz="32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533400"/>
            <a:ext cx="8839200" cy="5170646"/>
          </a:xfrm>
        </p:spPr>
        <p:txBody>
          <a:bodyPr/>
          <a:lstStyle/>
          <a:p>
            <a:pPr eaLnBrk="1" hangingPunct="1">
              <a:defRPr/>
            </a:pPr>
            <a:endParaRPr lang="en-US" sz="2800" b="1" dirty="0" smtClean="0"/>
          </a:p>
          <a:p>
            <a:pPr eaLnBrk="1" hangingPunct="1">
              <a:defRPr/>
            </a:pPr>
            <a:r>
              <a:rPr lang="en-US" sz="2800" b="1" dirty="0" smtClean="0"/>
              <a:t>Brief background and History of the National EIA system.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endParaRPr lang="en-US" sz="2800" dirty="0" smtClean="0"/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sz="2800" dirty="0" smtClean="0"/>
              <a:t>It started with the spread of </a:t>
            </a:r>
            <a:r>
              <a:rPr lang="en-US" sz="2800" dirty="0" smtClean="0">
                <a:solidFill>
                  <a:srgbClr val="7030A0"/>
                </a:solidFill>
              </a:rPr>
              <a:t>Pakistan Environmental Protection Ordinance</a:t>
            </a:r>
            <a:r>
              <a:rPr lang="en-US" sz="2800" dirty="0" smtClean="0"/>
              <a:t> (PEPO) of </a:t>
            </a:r>
            <a:r>
              <a:rPr lang="en-US" sz="2800" dirty="0" smtClean="0">
                <a:solidFill>
                  <a:srgbClr val="00B0F0"/>
                </a:solidFill>
              </a:rPr>
              <a:t>1983</a:t>
            </a:r>
            <a:r>
              <a:rPr lang="en-US" sz="2800" dirty="0" smtClean="0"/>
              <a:t> 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sz="2800" dirty="0" smtClean="0"/>
              <a:t>EIA became compulsory for all new projects, since 1st July 1994  Documentation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sz="2800" dirty="0" smtClean="0"/>
              <a:t>Pakistan Environmental Protection Act, 1997 (Appendix-I) 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sz="2800" dirty="0" smtClean="0"/>
              <a:t>Finally, the National Environmental Policy in 2005 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endParaRPr lang="en-US" sz="2800" dirty="0" smtClean="0"/>
          </a:p>
          <a:p>
            <a:pPr lvl="1" eaLnBrk="1" hangingPunct="1">
              <a:buFont typeface="Arial" pitchFamily="34" charset="0"/>
              <a:buChar char="•"/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4400" y="304800"/>
            <a:ext cx="4300727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dirty="0">
                <a:solidFill>
                  <a:srgbClr val="FFFF00"/>
                </a:solidFill>
                <a:latin typeface="Arial"/>
                <a:cs typeface="Arial"/>
              </a:rPr>
              <a:t>EIA </a:t>
            </a:r>
            <a:r>
              <a:rPr sz="4400" b="0">
                <a:solidFill>
                  <a:srgbClr val="FFFF00"/>
                </a:solidFill>
                <a:latin typeface="Arial"/>
                <a:cs typeface="Arial"/>
              </a:rPr>
              <a:t>in</a:t>
            </a:r>
            <a:r>
              <a:rPr sz="4400" b="0" spc="-9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lang="en-US" sz="4400" b="0" spc="-90" dirty="0" smtClean="0">
                <a:solidFill>
                  <a:srgbClr val="FFFF00"/>
                </a:solidFill>
              </a:rPr>
              <a:t>Pakistan</a:t>
            </a:r>
            <a:endParaRPr sz="4400"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1577085"/>
            <a:ext cx="8639175" cy="391799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5080" indent="-342900">
              <a:lnSpc>
                <a:spcPct val="90000"/>
              </a:lnSpc>
              <a:spcBef>
                <a:spcPts val="459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solidFill>
                  <a:srgbClr val="4D5040"/>
                </a:solidFill>
                <a:latin typeface="Arial"/>
                <a:cs typeface="Arial"/>
              </a:rPr>
              <a:t>The </a:t>
            </a:r>
            <a:r>
              <a:rPr sz="3000" spc="-5" dirty="0">
                <a:solidFill>
                  <a:srgbClr val="4D5040"/>
                </a:solidFill>
                <a:latin typeface="Arial"/>
                <a:cs typeface="Arial"/>
              </a:rPr>
              <a:t>MOEF(Ministry </a:t>
            </a:r>
            <a:r>
              <a:rPr sz="3000" dirty="0">
                <a:solidFill>
                  <a:srgbClr val="4D5040"/>
                </a:solidFill>
                <a:latin typeface="Arial"/>
                <a:cs typeface="Arial"/>
              </a:rPr>
              <a:t>of </a:t>
            </a:r>
            <a:r>
              <a:rPr sz="3000" spc="-5" dirty="0">
                <a:solidFill>
                  <a:srgbClr val="4D5040"/>
                </a:solidFill>
                <a:latin typeface="Arial"/>
                <a:cs typeface="Arial"/>
              </a:rPr>
              <a:t>Environments and forests)  </a:t>
            </a:r>
            <a:r>
              <a:rPr sz="3000" dirty="0">
                <a:solidFill>
                  <a:srgbClr val="4D5040"/>
                </a:solidFill>
                <a:latin typeface="Arial"/>
                <a:cs typeface="Arial"/>
              </a:rPr>
              <a:t>is the </a:t>
            </a:r>
            <a:r>
              <a:rPr sz="3000" dirty="0">
                <a:solidFill>
                  <a:srgbClr val="FF0000"/>
                </a:solidFill>
                <a:latin typeface="Arial"/>
                <a:cs typeface="Arial"/>
              </a:rPr>
              <a:t>agency for </a:t>
            </a:r>
            <a:r>
              <a:rPr sz="3000" spc="-5" dirty="0">
                <a:solidFill>
                  <a:srgbClr val="FF0000"/>
                </a:solidFill>
                <a:latin typeface="Arial"/>
                <a:cs typeface="Arial"/>
              </a:rPr>
              <a:t>environmental </a:t>
            </a:r>
            <a:r>
              <a:rPr sz="3000" dirty="0">
                <a:solidFill>
                  <a:srgbClr val="FF0000"/>
                </a:solidFill>
                <a:latin typeface="Arial"/>
                <a:cs typeface="Arial"/>
              </a:rPr>
              <a:t>clearance</a:t>
            </a:r>
            <a:r>
              <a:rPr sz="3000">
                <a:solidFill>
                  <a:srgbClr val="4D5040"/>
                </a:solidFill>
                <a:latin typeface="Arial"/>
                <a:cs typeface="Arial"/>
              </a:rPr>
              <a:t>. </a:t>
            </a:r>
            <a:endParaRPr sz="3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7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4D5040"/>
                </a:solidFill>
                <a:latin typeface="Arial"/>
                <a:cs typeface="Arial"/>
              </a:rPr>
              <a:t>The </a:t>
            </a:r>
            <a:r>
              <a:rPr sz="3200" spc="-5">
                <a:solidFill>
                  <a:srgbClr val="4D5040"/>
                </a:solidFill>
                <a:latin typeface="Arial"/>
                <a:cs typeface="Arial"/>
              </a:rPr>
              <a:t>main </a:t>
            </a:r>
            <a:r>
              <a:rPr sz="3200" spc="-5" smtClean="0">
                <a:solidFill>
                  <a:srgbClr val="4D5040"/>
                </a:solidFill>
                <a:latin typeface="Arial"/>
                <a:cs typeface="Arial"/>
              </a:rPr>
              <a:t>laws:</a:t>
            </a:r>
            <a:endParaRPr sz="3200">
              <a:latin typeface="Arial"/>
              <a:cs typeface="Arial"/>
            </a:endParaRPr>
          </a:p>
          <a:p>
            <a:pPr marL="896619" lvl="1" indent="-337185">
              <a:spcBef>
                <a:spcPts val="785"/>
              </a:spcBef>
              <a:buFontTx/>
              <a:buAutoNum type="arabicPeriod"/>
              <a:tabLst>
                <a:tab pos="956310" algn="l"/>
              </a:tabLst>
            </a:pPr>
            <a:r>
              <a:rPr lang="en-US" sz="2800" dirty="0" smtClean="0">
                <a:solidFill>
                  <a:srgbClr val="4D5040"/>
                </a:solidFill>
                <a:latin typeface="Arial"/>
                <a:cs typeface="Arial"/>
              </a:rPr>
              <a:t>Life Protection </a:t>
            </a:r>
            <a:r>
              <a:rPr lang="en-US" sz="2800" spc="-10" dirty="0" smtClean="0">
                <a:solidFill>
                  <a:srgbClr val="4D5040"/>
                </a:solidFill>
                <a:latin typeface="Arial"/>
                <a:cs typeface="Arial"/>
              </a:rPr>
              <a:t>Act</a:t>
            </a:r>
            <a:r>
              <a:rPr lang="en-US" sz="2800" spc="-20" dirty="0" smtClean="0">
                <a:solidFill>
                  <a:srgbClr val="4D5040"/>
                </a:solidFill>
                <a:latin typeface="Arial"/>
                <a:cs typeface="Arial"/>
              </a:rPr>
              <a:t> </a:t>
            </a:r>
            <a:r>
              <a:rPr lang="en-US" sz="2800" spc="-5" dirty="0" smtClean="0">
                <a:solidFill>
                  <a:srgbClr val="4D5040"/>
                </a:solidFill>
                <a:latin typeface="Arial"/>
                <a:cs typeface="Arial"/>
              </a:rPr>
              <a:t>(1972)</a:t>
            </a:r>
            <a:endParaRPr lang="en-US" sz="2800" dirty="0" smtClean="0">
              <a:latin typeface="Arial"/>
              <a:cs typeface="Arial"/>
            </a:endParaRPr>
          </a:p>
          <a:p>
            <a:pPr marL="896619" lvl="1" indent="-337185">
              <a:lnSpc>
                <a:spcPct val="100000"/>
              </a:lnSpc>
              <a:spcBef>
                <a:spcPts val="785"/>
              </a:spcBef>
              <a:buAutoNum type="arabicPeriod"/>
              <a:tabLst>
                <a:tab pos="956310" algn="l"/>
              </a:tabLst>
            </a:pPr>
            <a:r>
              <a:rPr sz="2800" spc="-5" smtClean="0">
                <a:solidFill>
                  <a:srgbClr val="4D5040"/>
                </a:solidFill>
                <a:latin typeface="Arial"/>
                <a:cs typeface="Arial"/>
              </a:rPr>
              <a:t>Water </a:t>
            </a:r>
            <a:r>
              <a:rPr sz="2800" spc="-5" dirty="0">
                <a:solidFill>
                  <a:srgbClr val="4D5040"/>
                </a:solidFill>
                <a:latin typeface="Arial"/>
                <a:cs typeface="Arial"/>
              </a:rPr>
              <a:t>Act</a:t>
            </a:r>
            <a:r>
              <a:rPr sz="2800" spc="-10" dirty="0">
                <a:solidFill>
                  <a:srgbClr val="4D5040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4D5040"/>
                </a:solidFill>
                <a:latin typeface="Arial"/>
                <a:cs typeface="Arial"/>
              </a:rPr>
              <a:t>(1974)</a:t>
            </a:r>
            <a:endParaRPr sz="2800">
              <a:latin typeface="Arial"/>
              <a:cs typeface="Arial"/>
            </a:endParaRPr>
          </a:p>
          <a:p>
            <a:pPr marL="896619" marR="828040" lvl="1" indent="-294640">
              <a:lnSpc>
                <a:spcPct val="110000"/>
              </a:lnSpc>
              <a:buAutoNum type="arabicPeriod"/>
              <a:tabLst>
                <a:tab pos="998219" algn="l"/>
              </a:tabLst>
            </a:pPr>
            <a:r>
              <a:rPr sz="2800" spc="-10" smtClean="0">
                <a:solidFill>
                  <a:srgbClr val="4D5040"/>
                </a:solidFill>
                <a:latin typeface="Arial"/>
                <a:cs typeface="Arial"/>
              </a:rPr>
              <a:t>Air </a:t>
            </a:r>
            <a:r>
              <a:rPr sz="2800" dirty="0">
                <a:solidFill>
                  <a:srgbClr val="4D5040"/>
                </a:solidFill>
                <a:latin typeface="Arial"/>
                <a:cs typeface="Arial"/>
              </a:rPr>
              <a:t>(Prevention and control </a:t>
            </a:r>
            <a:r>
              <a:rPr sz="2800" spc="-5" dirty="0">
                <a:solidFill>
                  <a:srgbClr val="4D5040"/>
                </a:solidFill>
                <a:latin typeface="Arial"/>
                <a:cs typeface="Arial"/>
              </a:rPr>
              <a:t>of </a:t>
            </a:r>
            <a:r>
              <a:rPr sz="2800" dirty="0">
                <a:solidFill>
                  <a:srgbClr val="4D5040"/>
                </a:solidFill>
                <a:latin typeface="Arial"/>
                <a:cs typeface="Arial"/>
              </a:rPr>
              <a:t>Pollution) </a:t>
            </a:r>
            <a:r>
              <a:rPr sz="2800" spc="-5" dirty="0">
                <a:solidFill>
                  <a:srgbClr val="4D5040"/>
                </a:solidFill>
                <a:latin typeface="Arial"/>
                <a:cs typeface="Arial"/>
              </a:rPr>
              <a:t>Act  (1981)</a:t>
            </a:r>
            <a:endParaRPr sz="2800">
              <a:latin typeface="Arial"/>
              <a:cs typeface="Arial"/>
            </a:endParaRPr>
          </a:p>
          <a:p>
            <a:pPr marL="996950" lvl="1" indent="-394970">
              <a:lnSpc>
                <a:spcPct val="100000"/>
              </a:lnSpc>
              <a:spcBef>
                <a:spcPts val="335"/>
              </a:spcBef>
              <a:buAutoNum type="arabicPeriod"/>
              <a:tabLst>
                <a:tab pos="997585" algn="l"/>
              </a:tabLst>
            </a:pPr>
            <a:r>
              <a:rPr sz="2800" spc="-5" dirty="0">
                <a:solidFill>
                  <a:srgbClr val="4D5040"/>
                </a:solidFill>
                <a:latin typeface="Arial"/>
                <a:cs typeface="Arial"/>
              </a:rPr>
              <a:t>Environment (Protection) Act</a:t>
            </a:r>
            <a:r>
              <a:rPr sz="2800" spc="25" dirty="0">
                <a:solidFill>
                  <a:srgbClr val="4D504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4D5040"/>
                </a:solidFill>
                <a:latin typeface="Arial"/>
                <a:cs typeface="Arial"/>
              </a:rPr>
              <a:t>(1981)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EIA Process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066800"/>
            <a:ext cx="6781800" cy="4924425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sz="3200" dirty="0" smtClean="0"/>
              <a:t>The </a:t>
            </a:r>
            <a:r>
              <a:rPr lang="en-US" sz="3200" dirty="0" smtClean="0">
                <a:solidFill>
                  <a:srgbClr val="FF0000"/>
                </a:solidFill>
              </a:rPr>
              <a:t>Executive Committee of National Economic Commission</a:t>
            </a:r>
            <a:r>
              <a:rPr lang="en-US" sz="3200" dirty="0" smtClean="0"/>
              <a:t> (ECNEC) has decided that in case of  projects having </a:t>
            </a:r>
            <a:r>
              <a:rPr lang="en-US" sz="3200" dirty="0" smtClean="0">
                <a:solidFill>
                  <a:srgbClr val="FF0000"/>
                </a:solidFill>
              </a:rPr>
              <a:t>environmental inference</a:t>
            </a:r>
            <a:r>
              <a:rPr lang="en-US" sz="3200" dirty="0" smtClean="0"/>
              <a:t>, an </a:t>
            </a:r>
            <a:r>
              <a:rPr lang="en-US" sz="3200" dirty="0" smtClean="0">
                <a:solidFill>
                  <a:srgbClr val="7030A0"/>
                </a:solidFill>
              </a:rPr>
              <a:t>environmental impact assessment</a:t>
            </a:r>
            <a:r>
              <a:rPr lang="en-US" sz="3200" dirty="0" smtClean="0"/>
              <a:t> (EIA) report should be submitted along with the project document at the time of getting approval.</a:t>
            </a:r>
          </a:p>
          <a:p>
            <a:pPr algn="just" eaLnBrk="1" hangingPunct="1">
              <a:defRPr/>
            </a:pPr>
            <a:r>
              <a:rPr lang="en-US" sz="3200" dirty="0" smtClean="0"/>
              <a:t>                                   (EPA, Pakistan 2005)</a:t>
            </a:r>
          </a:p>
          <a:p>
            <a:pPr eaLnBrk="1" hangingPunct="1">
              <a:defRPr/>
            </a:pP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534400" cy="5601533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 smtClean="0"/>
              <a:t>EIA PACKAGE: </a:t>
            </a:r>
            <a:r>
              <a:rPr lang="en-US" sz="2800" dirty="0" smtClean="0"/>
              <a:t>The </a:t>
            </a:r>
            <a:r>
              <a:rPr lang="en-US" sz="2800" dirty="0" smtClean="0">
                <a:solidFill>
                  <a:srgbClr val="FF0000"/>
                </a:solidFill>
              </a:rPr>
              <a:t>Pakistan Environment Protection Agency</a:t>
            </a:r>
            <a:r>
              <a:rPr lang="en-US" sz="2800" dirty="0" smtClean="0"/>
              <a:t> in collaboration with other key stakeholders prepared an “</a:t>
            </a:r>
            <a:r>
              <a:rPr lang="en-US" sz="2800" b="1" dirty="0" smtClean="0">
                <a:solidFill>
                  <a:srgbClr val="FF0000"/>
                </a:solidFill>
              </a:rPr>
              <a:t>EIA Package</a:t>
            </a:r>
            <a:r>
              <a:rPr lang="en-US" sz="2800" dirty="0" smtClean="0"/>
              <a:t>” Which includes: General Guidelines &amp; Sectoral Guidelines.</a:t>
            </a:r>
          </a:p>
          <a:p>
            <a:pPr lvl="1" eaLnBrk="1" hangingPunct="1">
              <a:defRPr/>
            </a:pPr>
            <a:r>
              <a:rPr lang="en-US" sz="2800" b="1" dirty="0" smtClean="0"/>
              <a:t>GENERAL GUIDELINES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sz="2800" dirty="0" smtClean="0"/>
              <a:t> Policy and procedures for making EIA’s, review and approval of </a:t>
            </a:r>
            <a:r>
              <a:rPr lang="en-US" sz="2800" dirty="0" smtClean="0">
                <a:solidFill>
                  <a:srgbClr val="FF0000"/>
                </a:solidFill>
              </a:rPr>
              <a:t>environmental assessments</a:t>
            </a:r>
            <a:r>
              <a:rPr lang="en-US" sz="2800" dirty="0" smtClean="0"/>
              <a:t>.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sz="2800" dirty="0" smtClean="0"/>
              <a:t> Guidelines for the preparation and review of </a:t>
            </a:r>
            <a:r>
              <a:rPr lang="en-US" sz="2800" dirty="0" smtClean="0">
                <a:solidFill>
                  <a:srgbClr val="FF0000"/>
                </a:solidFill>
              </a:rPr>
              <a:t>environmental Reports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sz="2800" dirty="0" smtClean="0"/>
              <a:t> Guidelines for </a:t>
            </a:r>
            <a:r>
              <a:rPr lang="en-US" sz="2800" dirty="0" smtClean="0">
                <a:solidFill>
                  <a:srgbClr val="00B050"/>
                </a:solidFill>
              </a:rPr>
              <a:t>public consultation</a:t>
            </a:r>
          </a:p>
          <a:p>
            <a:pPr eaLnBrk="1" hangingPunct="1">
              <a:defRPr/>
            </a:pPr>
            <a:r>
              <a:rPr lang="en-US" sz="2800" dirty="0" smtClean="0"/>
              <a:t>• Guidelines for </a:t>
            </a:r>
            <a:r>
              <a:rPr lang="en-US" sz="2800" dirty="0" smtClean="0">
                <a:solidFill>
                  <a:srgbClr val="0070C0"/>
                </a:solidFill>
              </a:rPr>
              <a:t>sensitive and critical areas</a:t>
            </a:r>
          </a:p>
          <a:p>
            <a:pPr eaLnBrk="1" hangingPunct="1">
              <a:defRPr/>
            </a:pPr>
            <a:r>
              <a:rPr lang="en-US" sz="2800" dirty="0" smtClean="0"/>
              <a:t>• Pakistan environmental legislation </a:t>
            </a:r>
          </a:p>
          <a:p>
            <a:pPr eaLnBrk="1" hangingPunct="1"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514" y="-93472"/>
            <a:ext cx="8684971" cy="492443"/>
          </a:xfrm>
        </p:spPr>
        <p:txBody>
          <a:bodyPr/>
          <a:lstStyle/>
          <a:p>
            <a:r>
              <a:rPr lang="en-US" dirty="0" smtClean="0"/>
              <a:t>Conti…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914400"/>
            <a:ext cx="8986520" cy="5601533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 smtClean="0"/>
              <a:t>                       SECTORIAL GUIDELINES</a:t>
            </a:r>
          </a:p>
          <a:p>
            <a:pPr eaLnBrk="1" hangingPunct="1">
              <a:defRPr/>
            </a:pPr>
            <a:r>
              <a:rPr lang="en-US" sz="2800" dirty="0" smtClean="0"/>
              <a:t>• Major thermal power stations </a:t>
            </a:r>
          </a:p>
          <a:p>
            <a:pPr eaLnBrk="1" hangingPunct="1">
              <a:defRPr/>
            </a:pPr>
            <a:r>
              <a:rPr lang="en-US" sz="2800" dirty="0" smtClean="0"/>
              <a:t>• Major chemical and manufacturing plants</a:t>
            </a:r>
          </a:p>
          <a:p>
            <a:pPr eaLnBrk="1" hangingPunct="1">
              <a:defRPr/>
            </a:pPr>
            <a:r>
              <a:rPr lang="en-US" sz="2800" dirty="0" smtClean="0"/>
              <a:t>• Municipal waste disposal</a:t>
            </a:r>
          </a:p>
          <a:p>
            <a:pPr eaLnBrk="1" hangingPunct="1">
              <a:defRPr/>
            </a:pPr>
            <a:r>
              <a:rPr lang="en-US" sz="2800" dirty="0" smtClean="0"/>
              <a:t>• New township formation</a:t>
            </a:r>
          </a:p>
          <a:p>
            <a:pPr eaLnBrk="1" hangingPunct="1">
              <a:defRPr/>
            </a:pPr>
            <a:r>
              <a:rPr lang="en-US" sz="2800" dirty="0" smtClean="0"/>
              <a:t>• Oil and gas production</a:t>
            </a:r>
          </a:p>
          <a:p>
            <a:pPr eaLnBrk="1" hangingPunct="1">
              <a:defRPr/>
            </a:pPr>
            <a:r>
              <a:rPr lang="en-US" sz="2800" dirty="0" smtClean="0"/>
              <a:t>• Major roads</a:t>
            </a:r>
          </a:p>
          <a:p>
            <a:pPr eaLnBrk="1" hangingPunct="1">
              <a:defRPr/>
            </a:pPr>
            <a:r>
              <a:rPr lang="en-US" sz="2800" dirty="0" smtClean="0"/>
              <a:t>• Water supply projects</a:t>
            </a:r>
          </a:p>
          <a:p>
            <a:pPr eaLnBrk="1" hangingPunct="1">
              <a:defRPr/>
            </a:pPr>
            <a:r>
              <a:rPr lang="en-US" sz="2800" dirty="0" smtClean="0"/>
              <a:t>• Sewerage schemes</a:t>
            </a:r>
          </a:p>
          <a:p>
            <a:pPr eaLnBrk="1" hangingPunct="1">
              <a:defRPr/>
            </a:pPr>
            <a:r>
              <a:rPr lang="en-US" sz="2800" dirty="0" smtClean="0"/>
              <a:t>• Industrial </a:t>
            </a:r>
            <a:r>
              <a:rPr lang="en-US" sz="2800" dirty="0" smtClean="0"/>
              <a:t>units</a:t>
            </a:r>
            <a:endParaRPr lang="en-US" sz="2800" dirty="0" smtClean="0"/>
          </a:p>
          <a:p>
            <a:pPr eaLnBrk="1" hangingPunct="1">
              <a:defRPr/>
            </a:pPr>
            <a:r>
              <a:rPr lang="en-US" sz="2800" dirty="0" smtClean="0"/>
              <a:t>• Format of the EIA as Prescribed in EIA Package is called </a:t>
            </a:r>
          </a:p>
          <a:p>
            <a:pPr eaLnBrk="1" hangingPunct="1">
              <a:defRPr/>
            </a:pPr>
            <a:r>
              <a:rPr lang="en-US" sz="2800" b="1" dirty="0" smtClean="0">
                <a:solidFill>
                  <a:srgbClr val="FF0000"/>
                </a:solidFill>
              </a:rPr>
              <a:t>EPA Regulations </a:t>
            </a:r>
            <a:r>
              <a:rPr lang="en-US" sz="2800" b="1" dirty="0" smtClean="0">
                <a:solidFill>
                  <a:srgbClr val="FF0000"/>
                </a:solidFill>
              </a:rPr>
              <a:t>2002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029" y="2133600"/>
            <a:ext cx="8684971" cy="677108"/>
          </a:xfrm>
        </p:spPr>
        <p:txBody>
          <a:bodyPr/>
          <a:lstStyle/>
          <a:p>
            <a:r>
              <a:rPr lang="en-US" sz="4400" dirty="0" smtClean="0"/>
              <a:t>Process of EIA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</TotalTime>
  <Words>788</Words>
  <Application>Microsoft Office PowerPoint</Application>
  <PresentationFormat>On-screen Show (4:3)</PresentationFormat>
  <Paragraphs>110</Paragraphs>
  <Slides>20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ENVIRONMENTAL IMPACT  ASSESSMENT</vt:lpstr>
      <vt:lpstr>INTRODUCTION</vt:lpstr>
      <vt:lpstr>Slide 3</vt:lpstr>
      <vt:lpstr>EIA in Pakistan </vt:lpstr>
      <vt:lpstr>EIA in Pakistan</vt:lpstr>
      <vt:lpstr>EIA Process </vt:lpstr>
      <vt:lpstr>Slide 7</vt:lpstr>
      <vt:lpstr>Conti…</vt:lpstr>
      <vt:lpstr>Process of EIA</vt:lpstr>
      <vt:lpstr>Slide 10</vt:lpstr>
      <vt:lpstr>Step 2:  Scoping</vt:lpstr>
      <vt:lpstr>Types of Scoping</vt:lpstr>
      <vt:lpstr>Step 3: Impact Analysis</vt:lpstr>
      <vt:lpstr>Step 4: Impact Mitigation</vt:lpstr>
      <vt:lpstr>Step 5:  Reporting Different name of EIA reports</vt:lpstr>
      <vt:lpstr>Step 6: Review</vt:lpstr>
      <vt:lpstr>Step 7: Decision Making</vt:lpstr>
      <vt:lpstr>Step 8: Monitoring</vt:lpstr>
      <vt:lpstr>Slide 19</vt:lpstr>
      <vt:lpstr>Benefits of conducting EIA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ENVIRONMENTAL IMPACT  ASSESSMENT</dc:title>
  <cp:lastModifiedBy>Asma</cp:lastModifiedBy>
  <cp:revision>20</cp:revision>
  <dcterms:created xsi:type="dcterms:W3CDTF">2018-04-14T07:59:41Z</dcterms:created>
  <dcterms:modified xsi:type="dcterms:W3CDTF">2019-04-24T10:00:10Z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2012-08-10T00:00:00Z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2018-04-14T00:00:00Z</vt:filetime>
  </property>
</Properties>
</file>