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290" r:id="rId2"/>
    <p:sldId id="291" r:id="rId3"/>
    <p:sldId id="300" r:id="rId4"/>
    <p:sldId id="257" r:id="rId5"/>
    <p:sldId id="259" r:id="rId6"/>
    <p:sldId id="299" r:id="rId7"/>
    <p:sldId id="301" r:id="rId8"/>
    <p:sldId id="260" r:id="rId9"/>
    <p:sldId id="292" r:id="rId10"/>
    <p:sldId id="261" r:id="rId11"/>
    <p:sldId id="293" r:id="rId12"/>
    <p:sldId id="262" r:id="rId13"/>
    <p:sldId id="263" r:id="rId14"/>
    <p:sldId id="264" r:id="rId15"/>
    <p:sldId id="294" r:id="rId16"/>
    <p:sldId id="265" r:id="rId17"/>
    <p:sldId id="295" r:id="rId18"/>
    <p:sldId id="266" r:id="rId19"/>
    <p:sldId id="267" r:id="rId20"/>
    <p:sldId id="268" r:id="rId21"/>
    <p:sldId id="269" r:id="rId22"/>
    <p:sldId id="296" r:id="rId23"/>
    <p:sldId id="270" r:id="rId24"/>
    <p:sldId id="297" r:id="rId25"/>
    <p:sldId id="271" r:id="rId26"/>
    <p:sldId id="272" r:id="rId27"/>
    <p:sldId id="273" r:id="rId28"/>
    <p:sldId id="274" r:id="rId29"/>
    <p:sldId id="275" r:id="rId30"/>
    <p:sldId id="302" r:id="rId31"/>
    <p:sldId id="276" r:id="rId32"/>
    <p:sldId id="277" r:id="rId33"/>
    <p:sldId id="278" r:id="rId34"/>
    <p:sldId id="279" r:id="rId35"/>
    <p:sldId id="280" r:id="rId36"/>
    <p:sldId id="281" r:id="rId37"/>
    <p:sldId id="298" r:id="rId38"/>
    <p:sldId id="282" r:id="rId39"/>
    <p:sldId id="283" r:id="rId40"/>
    <p:sldId id="284" r:id="rId41"/>
    <p:sldId id="286" r:id="rId42"/>
    <p:sldId id="285" r:id="rId43"/>
    <p:sldId id="287" r:id="rId44"/>
    <p:sldId id="303"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74" autoAdjust="0"/>
  </p:normalViewPr>
  <p:slideViewPr>
    <p:cSldViewPr>
      <p:cViewPr varScale="1">
        <p:scale>
          <a:sx n="42" d="100"/>
          <a:sy n="42" d="100"/>
        </p:scale>
        <p:origin x="744"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64424B-E316-4BAA-A492-09B63DED9C02}" type="datetimeFigureOut">
              <a:rPr lang="en-US" smtClean="0"/>
              <a:pPr/>
              <a:t>5/5/2020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662564-7A34-4E5C-A60B-11B2FEF11CE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662564-7A34-4E5C-A60B-11B2FEF11CEA}"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0A9A002-20BD-4F19-8A59-FA57DC8483B1}" type="datetimeFigureOut">
              <a:rPr lang="en-US" smtClean="0"/>
              <a:pPr/>
              <a:t>5/5/2020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3314A2E-55F6-4CAF-B0DF-766465AD832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0A9A002-20BD-4F19-8A59-FA57DC8483B1}"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14A2E-55F6-4CAF-B0DF-766465AD832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0A9A002-20BD-4F19-8A59-FA57DC8483B1}"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14A2E-55F6-4CAF-B0DF-766465AD832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0A9A002-20BD-4F19-8A59-FA57DC8483B1}"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14A2E-55F6-4CAF-B0DF-766465AD8321}"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0A9A002-20BD-4F19-8A59-FA57DC8483B1}"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14A2E-55F6-4CAF-B0DF-766465AD8321}"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0A9A002-20BD-4F19-8A59-FA57DC8483B1}"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314A2E-55F6-4CAF-B0DF-766465AD8321}"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0A9A002-20BD-4F19-8A59-FA57DC8483B1}" type="datetimeFigureOut">
              <a:rPr lang="en-US" smtClean="0"/>
              <a:pPr/>
              <a:t>5/5/2020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314A2E-55F6-4CAF-B0DF-766465AD832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0A9A002-20BD-4F19-8A59-FA57DC8483B1}" type="datetimeFigureOut">
              <a:rPr lang="en-US" smtClean="0"/>
              <a:pPr/>
              <a:t>5/5/2020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314A2E-55F6-4CAF-B0DF-766465AD8321}"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A9A002-20BD-4F19-8A59-FA57DC8483B1}" type="datetimeFigureOut">
              <a:rPr lang="en-US" smtClean="0"/>
              <a:pPr/>
              <a:t>5/5/2020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314A2E-55F6-4CAF-B0DF-766465AD832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90A9A002-20BD-4F19-8A59-FA57DC8483B1}"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314A2E-55F6-4CAF-B0DF-766465AD832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0A9A002-20BD-4F19-8A59-FA57DC8483B1}" type="datetimeFigureOut">
              <a:rPr lang="en-US" smtClean="0"/>
              <a:pPr/>
              <a:t>5/5/2020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3314A2E-55F6-4CAF-B0DF-766465AD8321}"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0A9A002-20BD-4F19-8A59-FA57DC8483B1}" type="datetimeFigureOut">
              <a:rPr lang="en-US" smtClean="0"/>
              <a:pPr/>
              <a:t>5/5/2020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3314A2E-55F6-4CAF-B0DF-766465AD83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www.symptomfind.com/diseases-conditions/migraine-headaches/"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www.symptomfind.com/diseases-conditions/stress/"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cdn.yourarticlelibrary.com/wp-content/uploads/2014/02/image196.png" TargetMode="Externa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6781800" cy="1295399"/>
          </a:xfrm>
        </p:spPr>
        <p:txBody>
          <a:bodyPr/>
          <a:lstStyle/>
          <a:p>
            <a:r>
              <a:rPr lang="en-US" b="0" dirty="0"/>
              <a:t>NOISE POLLUTION</a:t>
            </a:r>
          </a:p>
        </p:txBody>
      </p:sp>
      <p:sp>
        <p:nvSpPr>
          <p:cNvPr id="5" name="Subtitle 4">
            <a:extLst>
              <a:ext uri="{FF2B5EF4-FFF2-40B4-BE49-F238E27FC236}">
                <a16:creationId xmlns:a16="http://schemas.microsoft.com/office/drawing/2014/main" id="{56A11E2F-618D-4189-96B1-2C761252725C}"/>
              </a:ext>
            </a:extLst>
          </p:cNvPr>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381000" y="1338683"/>
            <a:ext cx="8229600" cy="3108543"/>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3. Social Events:</a:t>
            </a:r>
            <a:r>
              <a:rPr kumimoji="0" lang="en-US"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Noise is at its peak in most of the social events. Whether it is marriage, parties, or place of worship. People play songs on full volume which makes the condition of people living nearby pretty worse. In markets, you can see people selling clothes via making loud noise to attract the attention of people.</a:t>
            </a:r>
            <a:endParaRPr kumimoji="0" lang="en-US" sz="28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219200"/>
            <a:ext cx="5410200" cy="3970318"/>
          </a:xfrm>
          <a:prstGeom prst="rect">
            <a:avLst/>
          </a:prstGeom>
        </p:spPr>
        <p:txBody>
          <a:bodyPr wrap="square">
            <a:spAutoFit/>
          </a:bodyPr>
          <a:lstStyle/>
          <a:p>
            <a:pPr lvl="0" algn="justLow" eaLnBrk="0" fontAlgn="base" hangingPunct="0">
              <a:spcBef>
                <a:spcPct val="0"/>
              </a:spcBef>
              <a:spcAft>
                <a:spcPct val="0"/>
              </a:spcAft>
            </a:pPr>
            <a:r>
              <a:rPr lang="en-US" sz="2800" b="1" dirty="0">
                <a:latin typeface="Times New Roman" pitchFamily="18" charset="0"/>
                <a:ea typeface="Times New Roman" pitchFamily="18" charset="0"/>
                <a:cs typeface="Times New Roman" pitchFamily="18" charset="0"/>
              </a:rPr>
              <a:t>4.Transportation:</a:t>
            </a:r>
            <a:r>
              <a:rPr lang="en-US" sz="2800" dirty="0">
                <a:latin typeface="Times New Roman" pitchFamily="18" charset="0"/>
                <a:ea typeface="Times New Roman" pitchFamily="18" charset="0"/>
                <a:cs typeface="Times New Roman" pitchFamily="18" charset="0"/>
              </a:rPr>
              <a:t> </a:t>
            </a:r>
          </a:p>
          <a:p>
            <a:pPr lvl="0" algn="justLow" eaLnBrk="0" fontAlgn="base" hangingPunct="0">
              <a:spcBef>
                <a:spcPct val="0"/>
              </a:spcBef>
              <a:spcAft>
                <a:spcPct val="0"/>
              </a:spcAft>
            </a:pPr>
            <a:r>
              <a:rPr lang="en-US" sz="3200" dirty="0">
                <a:latin typeface="Times New Roman" pitchFamily="18" charset="0"/>
                <a:ea typeface="Times New Roman" pitchFamily="18" charset="0"/>
                <a:cs typeface="Times New Roman" pitchFamily="18" charset="0"/>
              </a:rPr>
              <a:t>Large number of vehicles on roads, aeroplanes flying over houses, underground trains produce heavy noise. The high noise leads to a situation where a normal person lose the ability to hear properly.</a:t>
            </a:r>
            <a:endParaRPr lang="en-US" sz="3200" dirty="0">
              <a:latin typeface="Arial" pitchFamily="34" charset="0"/>
              <a:cs typeface="Arial" pitchFamily="34" charset="0"/>
            </a:endParaRPr>
          </a:p>
        </p:txBody>
      </p:sp>
      <p:pic>
        <p:nvPicPr>
          <p:cNvPr id="1026" name="Picture 2" descr="C:\Users\bsoftlink\Pictures\IMG-20161118-WA0003.jpg"/>
          <p:cNvPicPr>
            <a:picLocks noChangeAspect="1" noChangeArrowheads="1"/>
          </p:cNvPicPr>
          <p:nvPr/>
        </p:nvPicPr>
        <p:blipFill>
          <a:blip r:embed="rId2" cstate="print"/>
          <a:srcRect/>
          <a:stretch>
            <a:fillRect/>
          </a:stretch>
        </p:blipFill>
        <p:spPr bwMode="auto">
          <a:xfrm>
            <a:off x="6096000" y="1295400"/>
            <a:ext cx="2743200" cy="4191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381000" y="1564103"/>
            <a:ext cx="5562600" cy="446276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5.Construction Activities:</a:t>
            </a: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Under construction activities like mining, construction of bridges, dams, buildings, stations, roads,  take place in almost every part of the world. These construction activities take place everyday and</a:t>
            </a:r>
            <a:r>
              <a:rPr kumimoji="0" lang="en-US" sz="3200" b="0" i="0" u="none" strike="noStrike" cap="none" normalizeH="0" dirty="0">
                <a:ln>
                  <a:noFill/>
                </a:ln>
                <a:solidFill>
                  <a:schemeClr val="tx1"/>
                </a:solidFill>
                <a:effectLst/>
                <a:latin typeface="Times New Roman" pitchFamily="18" charset="0"/>
                <a:ea typeface="Times New Roman" pitchFamily="18" charset="0"/>
                <a:cs typeface="Times New Roman" pitchFamily="18" charset="0"/>
              </a:rPr>
              <a:t> are the cause of noise pollution</a:t>
            </a:r>
            <a:r>
              <a:rPr kumimoji="0" lang="en-US" sz="3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endParaRPr kumimoji="0" lang="en-US" sz="3200" b="0" i="0" u="none" strike="noStrike" cap="none" normalizeH="0" baseline="0" dirty="0">
              <a:ln>
                <a:noFill/>
              </a:ln>
              <a:solidFill>
                <a:schemeClr val="tx1"/>
              </a:solidFill>
              <a:effectLst/>
              <a:latin typeface="Arial" pitchFamily="34" charset="0"/>
              <a:cs typeface="Arial" pitchFamily="34" charset="0"/>
            </a:endParaRPr>
          </a:p>
        </p:txBody>
      </p:sp>
      <p:pic>
        <p:nvPicPr>
          <p:cNvPr id="3074" name="Picture 2" descr="C:\Users\bsoftlink\Pictures\IMG-20161118-WA0005.jpg"/>
          <p:cNvPicPr>
            <a:picLocks noChangeAspect="1" noChangeArrowheads="1"/>
          </p:cNvPicPr>
          <p:nvPr/>
        </p:nvPicPr>
        <p:blipFill>
          <a:blip r:embed="rId3" cstate="print"/>
          <a:srcRect/>
          <a:stretch>
            <a:fillRect/>
          </a:stretch>
        </p:blipFill>
        <p:spPr bwMode="auto">
          <a:xfrm>
            <a:off x="6096000" y="1143000"/>
            <a:ext cx="2895600" cy="4572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609600" y="1505794"/>
            <a:ext cx="8001000" cy="353943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6. Household </a:t>
            </a:r>
            <a:r>
              <a:rPr lang="en-US" sz="3200" b="1" dirty="0">
                <a:latin typeface="Times New Roman" pitchFamily="18" charset="0"/>
                <a:ea typeface="Times New Roman" pitchFamily="18" charset="0"/>
                <a:cs typeface="Times New Roman" pitchFamily="18" charset="0"/>
              </a:rPr>
              <a:t>Equipments</a:t>
            </a:r>
            <a:r>
              <a:rPr kumimoji="0" lang="en-US" sz="32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t>
            </a:r>
            <a:r>
              <a:rPr kumimoji="0" lang="en-US" sz="3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We people are surrounded by gadgets and use them extensively in our daily life. Gadgets like TV, mobile , mixer grinder, pressure cooker, vacuum cleaners , washing machine and dryer, cooler, air conditioners are minor contributors to the amount of noise </a:t>
            </a:r>
            <a:r>
              <a:rPr lang="en-US" sz="3200" dirty="0">
                <a:latin typeface="Times New Roman" pitchFamily="18" charset="0"/>
                <a:ea typeface="Times New Roman" pitchFamily="18" charset="0"/>
                <a:cs typeface="Times New Roman" pitchFamily="18" charset="0"/>
              </a:rPr>
              <a:t>pollution</a:t>
            </a:r>
            <a:r>
              <a:rPr kumimoji="0" lang="en-US" sz="3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t>
            </a:r>
            <a:endParaRPr kumimoji="0" lang="en-US" sz="32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609600" y="1411251"/>
            <a:ext cx="8229600" cy="3385542"/>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rgbClr val="000000"/>
                </a:solidFill>
                <a:effectLst/>
                <a:latin typeface="Cambria" pitchFamily="18" charset="0"/>
                <a:ea typeface="Times New Roman" pitchFamily="18" charset="0"/>
                <a:cs typeface="Times New Roman" pitchFamily="18" charset="0"/>
              </a:rPr>
              <a:t>7. Agricultural Machines:</a:t>
            </a:r>
            <a:endParaRPr kumimoji="0" lang="en-US" sz="3200" b="1" i="1" u="none" strike="noStrike" cap="none" normalizeH="0" baseline="0" dirty="0">
              <a:ln>
                <a:noFill/>
              </a:ln>
              <a:solidFill>
                <a:srgbClr val="4F81BD"/>
              </a:solidFill>
              <a:effectLst/>
              <a:latin typeface="Cambria" pitchFamily="18" charset="0"/>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solidFill>
                  <a:srgbClr val="424142"/>
                </a:solidFill>
                <a:effectLst/>
                <a:latin typeface="Times New Roman" pitchFamily="18" charset="0"/>
                <a:ea typeface="Times New Roman" pitchFamily="18" charset="0"/>
                <a:cs typeface="Times New Roman" pitchFamily="18" charset="0"/>
              </a:rPr>
              <a:t>Tractors, thrashers, harvesters, tube wells, etc. have all made agriculture highly mechanical but at the same time highly noisy. Noise level 90 dB </a:t>
            </a:r>
            <a:r>
              <a:rPr kumimoji="0" lang="en-US" sz="3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to 98 dB due to running of farm machines have been recorded in the state of Punjab.</a:t>
            </a:r>
            <a:endParaRPr kumimoji="0" lang="en-US" sz="3200" b="1" i="1" u="none" strike="noStrike" cap="none" normalizeH="0" baseline="0" dirty="0">
              <a:ln>
                <a:noFill/>
              </a:ln>
              <a:solidFill>
                <a:srgbClr val="4F81BD"/>
              </a:solidFill>
              <a:effectLst/>
              <a:latin typeface="Cambria" pitchFamily="18" charset="0"/>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600200"/>
            <a:ext cx="7924800" cy="3046988"/>
          </a:xfrm>
          <a:prstGeom prst="rect">
            <a:avLst/>
          </a:prstGeom>
        </p:spPr>
        <p:txBody>
          <a:bodyPr wrap="square">
            <a:spAutoFit/>
          </a:bodyPr>
          <a:lstStyle/>
          <a:p>
            <a:pPr lvl="0" algn="justLow" eaLnBrk="0" fontAlgn="base" hangingPunct="0">
              <a:spcBef>
                <a:spcPct val="0"/>
              </a:spcBef>
              <a:spcAft>
                <a:spcPct val="0"/>
              </a:spcAft>
            </a:pPr>
            <a:r>
              <a:rPr lang="en-US" sz="3200" b="1" dirty="0">
                <a:latin typeface="Cambria" pitchFamily="18" charset="0"/>
                <a:ea typeface="Times New Roman" pitchFamily="18" charset="0"/>
                <a:cs typeface="Times New Roman" pitchFamily="18" charset="0"/>
              </a:rPr>
              <a:t>8. Defense Equipments:</a:t>
            </a:r>
            <a:endParaRPr lang="en-US" sz="3200" b="1" i="1" dirty="0">
              <a:solidFill>
                <a:srgbClr val="4F81BD"/>
              </a:solidFill>
              <a:latin typeface="Cambria" pitchFamily="18" charset="0"/>
              <a:ea typeface="Times New Roman" pitchFamily="18" charset="0"/>
              <a:cs typeface="Times New Roman" pitchFamily="18" charset="0"/>
            </a:endParaRPr>
          </a:p>
          <a:p>
            <a:pPr lvl="0" algn="justLow" eaLnBrk="0" fontAlgn="base" hangingPunct="0">
              <a:spcBef>
                <a:spcPct val="0"/>
              </a:spcBef>
              <a:spcAft>
                <a:spcPct val="0"/>
              </a:spcAft>
            </a:pPr>
            <a:r>
              <a:rPr lang="en-US" sz="3200" dirty="0">
                <a:latin typeface="Times New Roman" pitchFamily="18" charset="0"/>
                <a:ea typeface="Times New Roman" pitchFamily="18" charset="0"/>
                <a:cs typeface="Times New Roman" pitchFamily="18" charset="0"/>
              </a:rPr>
              <a:t>A lot of noise pollution is added to the atmosphere by tanks, launching of rockets, explosions, exercising of military airplanes. Screams of jet engines and sonic booms have a deafening impact on the ears.</a:t>
            </a:r>
            <a:endParaRPr lang="en-US"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609600" y="1000088"/>
            <a:ext cx="7772400" cy="2462213"/>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chemeClr val="tx1"/>
                </a:solidFill>
                <a:effectLst/>
                <a:latin typeface="Cambria" pitchFamily="18" charset="0"/>
                <a:ea typeface="Times New Roman" pitchFamily="18" charset="0"/>
                <a:cs typeface="Times New Roman" pitchFamily="18" charset="0"/>
              </a:rPr>
              <a:t>9. Miscellaneous Sources:</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sz="3200" b="1" i="1" u="none" strike="noStrike" cap="none" normalizeH="0" baseline="0" dirty="0">
              <a:ln>
                <a:noFill/>
              </a:ln>
              <a:solidFill>
                <a:srgbClr val="4F81BD"/>
              </a:solidFill>
              <a:effectLst/>
              <a:latin typeface="Cambria" pitchFamily="18" charset="0"/>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The automobile repair shops, construction-works, blasting, bulldozing, stone crushing etc. are other sources of noise pollution.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143000"/>
            <a:ext cx="7696200" cy="4031873"/>
          </a:xfrm>
          <a:prstGeom prst="rect">
            <a:avLst/>
          </a:prstGeom>
        </p:spPr>
        <p:txBody>
          <a:bodyPr wrap="square">
            <a:spAutoFit/>
          </a:bodyPr>
          <a:lstStyle/>
          <a:p>
            <a:pPr lvl="0" algn="justLow" eaLnBrk="0" fontAlgn="base" hangingPunct="0">
              <a:spcBef>
                <a:spcPct val="0"/>
              </a:spcBef>
              <a:spcAft>
                <a:spcPct val="0"/>
              </a:spcAft>
            </a:pPr>
            <a:r>
              <a:rPr lang="en-US" sz="3200" b="1" dirty="0">
                <a:latin typeface="Times New Roman" pitchFamily="18" charset="0"/>
                <a:ea typeface="Times New Roman" pitchFamily="18" charset="0"/>
                <a:cs typeface="Times New Roman" pitchFamily="18" charset="0"/>
              </a:rPr>
              <a:t>10.Other causes:</a:t>
            </a:r>
          </a:p>
          <a:p>
            <a:pPr lvl="0" algn="justLow" eaLnBrk="0" fontAlgn="base" hangingPunct="0">
              <a:spcBef>
                <a:spcPct val="0"/>
              </a:spcBef>
              <a:spcAft>
                <a:spcPct val="0"/>
              </a:spcAft>
            </a:pPr>
            <a:br>
              <a:rPr lang="en-US" sz="3200" dirty="0">
                <a:latin typeface="Times New Roman" pitchFamily="18" charset="0"/>
                <a:ea typeface="Times New Roman" pitchFamily="18" charset="0"/>
                <a:cs typeface="Times New Roman" pitchFamily="18" charset="0"/>
              </a:rPr>
            </a:br>
            <a:r>
              <a:rPr lang="en-US" sz="3200" dirty="0">
                <a:latin typeface="Times New Roman" pitchFamily="18" charset="0"/>
                <a:ea typeface="Times New Roman" pitchFamily="18" charset="0"/>
                <a:cs typeface="Times New Roman" pitchFamily="18" charset="0"/>
              </a:rPr>
              <a:t>Plumbing equipment, boilers, air conditioners, fans and generators cause noise pollution to some extent. Noise created by people in public places and Loudspeakers used in public places are responsible for creating noise pollution.</a:t>
            </a:r>
            <a:endParaRPr lang="en-US" sz="3200" dirty="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457200" y="467127"/>
            <a:ext cx="8229600" cy="5360304"/>
          </a:xfrm>
          <a:prstGeom prst="rect">
            <a:avLst/>
          </a:prstGeom>
          <a:solidFill>
            <a:srgbClr val="FFFFFF"/>
          </a:solidFill>
          <a:ln w="9525">
            <a:noFill/>
            <a:miter lim="800000"/>
            <a:headEnd/>
            <a:tailEnd/>
          </a:ln>
          <a:effectLst/>
        </p:spPr>
        <p:txBody>
          <a:bodyPr vert="horz" wrap="square" lIns="0" tIns="258681" rIns="0" bIns="172983"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chemeClr val="tx1"/>
                </a:solidFill>
                <a:effectLst/>
                <a:latin typeface="Cambria" pitchFamily="18" charset="0"/>
                <a:ea typeface="Times New Roman" pitchFamily="18" charset="0"/>
                <a:cs typeface="Times New Roman" pitchFamily="18" charset="0"/>
              </a:rPr>
              <a:t>                       </a:t>
            </a:r>
            <a:r>
              <a:rPr kumimoji="0" lang="en-US" sz="3200" b="1" i="0" u="none" strike="noStrike" cap="none" normalizeH="0" baseline="0" dirty="0">
                <a:ln>
                  <a:noFill/>
                </a:ln>
                <a:solidFill>
                  <a:schemeClr val="tx1"/>
                </a:solidFill>
                <a:effectLst/>
                <a:latin typeface="Cambria" pitchFamily="18" charset="0"/>
                <a:ea typeface="Times New Roman" pitchFamily="18" charset="0"/>
                <a:cs typeface="Times New Roman" pitchFamily="18" charset="0"/>
              </a:rPr>
              <a:t>Effects of Noise Pollution:</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dirty="0">
              <a:ln>
                <a:noFill/>
              </a:ln>
              <a:solidFill>
                <a:srgbClr val="4F81BD"/>
              </a:solidFill>
              <a:effectLst/>
              <a:latin typeface="Cambria" pitchFamily="18" charset="0"/>
              <a:ea typeface="Times New Roman" pitchFamily="18" charset="0"/>
              <a:cs typeface="Times New Roman" pitchFamily="18" charset="0"/>
            </a:endParaRPr>
          </a:p>
          <a:p>
            <a:pPr marL="514350" marR="0" lvl="0" indent="-514350" algn="justLow" defTabSz="914400" rtl="0" eaLnBrk="0" fontAlgn="base" latinLnBrk="0" hangingPunct="0">
              <a:lnSpc>
                <a:spcPct val="100000"/>
              </a:lnSpc>
              <a:spcBef>
                <a:spcPct val="0"/>
              </a:spcBef>
              <a:spcAft>
                <a:spcPct val="0"/>
              </a:spcAft>
              <a:buClrTx/>
              <a:buSzTx/>
              <a:buFontTx/>
              <a:buAutoNum type="arabicPeriod"/>
              <a:tabLst/>
            </a:pPr>
            <a:r>
              <a:rPr kumimoji="0" lang="en-US" sz="32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Hearing Problems:</a:t>
            </a:r>
            <a:r>
              <a:rPr kumimoji="0" lang="en-US" sz="3200" b="0" i="0" u="none" strike="noStrike" cap="none" normalizeH="0" baseline="0" dirty="0">
                <a:ln>
                  <a:noFill/>
                </a:ln>
                <a:solidFill>
                  <a:schemeClr val="tx1"/>
                </a:solidFill>
                <a:effectLst/>
                <a:latin typeface="Calibri"/>
                <a:ea typeface="Calibri" pitchFamily="34" charset="0"/>
                <a:cs typeface="Times New Roman" pitchFamily="18" charset="0"/>
              </a:rPr>
              <a:t> </a:t>
            </a:r>
            <a:endParaRPr lang="en-US" sz="3200" dirty="0">
              <a:latin typeface="Calibri"/>
              <a:ea typeface="Calibri" pitchFamily="34" charset="0"/>
              <a:cs typeface="Times New Roman" pitchFamily="18" charset="0"/>
            </a:endParaRPr>
          </a:p>
          <a:p>
            <a:pPr marL="514350" marR="0" lvl="0" indent="-514350" algn="justLow" defTabSz="914400" rtl="0" eaLnBrk="0" fontAlgn="base" latinLnBrk="0" hangingPunct="0">
              <a:lnSpc>
                <a:spcPct val="100000"/>
              </a:lnSpc>
              <a:spcBef>
                <a:spcPct val="0"/>
              </a:spcBef>
              <a:spcAft>
                <a:spcPct val="0"/>
              </a:spcAft>
              <a:buClrTx/>
              <a:buSzTx/>
              <a:tabLst/>
            </a:pPr>
            <a:r>
              <a:rPr kumimoji="0" lang="en-US" sz="3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Any unwanted sound that our ears have not been built to filter can cause problems within the body. Our ears can take in a certain range of sounds without getting damaged. Constant exposure to loud levels of noise can easily result in the damage of our ear drums and loss of hearing. </a:t>
            </a:r>
            <a:endParaRPr kumimoji="0" lang="en-US" sz="32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990600"/>
            <a:ext cx="7696200" cy="4524315"/>
          </a:xfrm>
          <a:prstGeom prst="rect">
            <a:avLst/>
          </a:prstGeom>
        </p:spPr>
        <p:txBody>
          <a:bodyPr wrap="square">
            <a:spAutoFit/>
          </a:bodyPr>
          <a:lstStyle/>
          <a:p>
            <a:pPr lvl="0" algn="justLow" eaLnBrk="0" fontAlgn="base" hangingPunct="0">
              <a:spcBef>
                <a:spcPct val="0"/>
              </a:spcBef>
              <a:spcAft>
                <a:spcPct val="0"/>
              </a:spcAft>
            </a:pPr>
            <a:r>
              <a:rPr kumimoji="0" lang="en-US" sz="3200" b="0" i="0" u="none" strike="noStrike" cap="none" normalizeH="0" baseline="0" dirty="0">
                <a:ln>
                  <a:noFill/>
                </a:ln>
                <a:solidFill>
                  <a:srgbClr val="000000"/>
                </a:solidFill>
                <a:effectLst/>
                <a:latin typeface="Calibri" pitchFamily="34" charset="0"/>
                <a:ea typeface="Times New Roman" pitchFamily="18" charset="0"/>
                <a:cs typeface="Arial" pitchFamily="34" charset="0"/>
              </a:rPr>
              <a:t> </a:t>
            </a:r>
          </a:p>
          <a:p>
            <a:pPr lvl="0" algn="justLow" eaLnBrk="0" fontAlgn="base" hangingPunct="0">
              <a:spcBef>
                <a:spcPct val="0"/>
              </a:spcBef>
              <a:spcAft>
                <a:spcPct val="0"/>
              </a:spcAft>
            </a:pPr>
            <a:r>
              <a:rPr lang="en-US" sz="3200" dirty="0">
                <a:latin typeface="Times New Roman" pitchFamily="18" charset="0"/>
                <a:ea typeface="Calibri" pitchFamily="34" charset="0"/>
                <a:cs typeface="Times New Roman" pitchFamily="18" charset="0"/>
              </a:rPr>
              <a:t>It also reduces our sensitivity to sounds that our ears pick up unconsciously to regulate our body</a:t>
            </a:r>
            <a:r>
              <a:rPr lang="en-US" sz="3200" dirty="0">
                <a:latin typeface="Calibri"/>
                <a:ea typeface="Calibri" pitchFamily="34" charset="0"/>
                <a:cs typeface="Times New Roman" pitchFamily="18" charset="0"/>
              </a:rPr>
              <a:t>’</a:t>
            </a:r>
            <a:r>
              <a:rPr lang="en-US" sz="3200" dirty="0">
                <a:latin typeface="Times New Roman" pitchFamily="18" charset="0"/>
                <a:ea typeface="Calibri" pitchFamily="34" charset="0"/>
                <a:cs typeface="Times New Roman" pitchFamily="18" charset="0"/>
              </a:rPr>
              <a:t>s rhythm.</a:t>
            </a:r>
            <a:endParaRPr lang="en-US" sz="3200" dirty="0">
              <a:solidFill>
                <a:srgbClr val="000000"/>
              </a:solidFill>
              <a:latin typeface="Calibri" pitchFamily="34" charset="0"/>
              <a:ea typeface="Times New Roman" pitchFamily="18" charset="0"/>
              <a:cs typeface="Arial" pitchFamily="34" charset="0"/>
            </a:endParaRPr>
          </a:p>
          <a:p>
            <a:pPr lvl="0" algn="justLow" eaLnBrk="0" fontAlgn="base" hangingPunct="0">
              <a:spcBef>
                <a:spcPct val="0"/>
              </a:spcBef>
              <a:spcAft>
                <a:spcPct val="0"/>
              </a:spcAft>
            </a:pPr>
            <a:r>
              <a:rPr kumimoji="0" lang="en-US" sz="3200" b="0" i="0" u="none" strike="noStrike" cap="none" normalizeH="0" baseline="0" dirty="0">
                <a:ln>
                  <a:noFill/>
                </a:ln>
                <a:solidFill>
                  <a:srgbClr val="000000"/>
                </a:solidFill>
                <a:effectLst/>
                <a:latin typeface="Calibri" pitchFamily="34" charset="0"/>
                <a:ea typeface="Times New Roman" pitchFamily="18" charset="0"/>
                <a:cs typeface="Arial" pitchFamily="34" charset="0"/>
              </a:rPr>
              <a:t>Over time, some people experience hearing loss as a result of noise pollution. The loss of hearing occurs when structures of the inner ear are damaged, which could occur once noises reach or exceed about 85 decibels.</a:t>
            </a:r>
            <a:endParaRPr kumimoji="0" lang="en-US" sz="32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6781800" cy="1447800"/>
          </a:xfrm>
        </p:spPr>
        <p:txBody>
          <a:bodyPr>
            <a:normAutofit fontScale="90000"/>
          </a:bodyPr>
          <a:lstStyle/>
          <a:p>
            <a:r>
              <a:rPr lang="en-US" dirty="0"/>
              <a:t>                                   </a:t>
            </a:r>
            <a:r>
              <a:rPr lang="en-US" sz="6000" dirty="0"/>
              <a:t>Noise pollution</a:t>
            </a:r>
          </a:p>
        </p:txBody>
      </p:sp>
      <p:sp>
        <p:nvSpPr>
          <p:cNvPr id="3" name="Subtitle 2"/>
          <p:cNvSpPr>
            <a:spLocks noGrp="1"/>
          </p:cNvSpPr>
          <p:nvPr>
            <p:ph type="subTitle" idx="1"/>
          </p:nvPr>
        </p:nvSpPr>
        <p:spPr>
          <a:xfrm>
            <a:off x="685800" y="2286001"/>
            <a:ext cx="6858000" cy="1905000"/>
          </a:xfrm>
        </p:spPr>
        <p:txBody>
          <a:bodyPr>
            <a:normAutofit/>
          </a:bodyPr>
          <a:lstStyle/>
          <a:p>
            <a:r>
              <a:rPr lang="en-US" dirty="0"/>
              <a:t> </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304800" y="961436"/>
            <a:ext cx="8458200" cy="43088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2.</a:t>
            </a:r>
            <a:r>
              <a:rPr kumimoji="0" lang="en-US" sz="3200" b="1" i="0" u="none" strike="noStrike" cap="none" normalizeH="0" baseline="0" dirty="0">
                <a:ln>
                  <a:noFill/>
                </a:ln>
                <a:solidFill>
                  <a:srgbClr val="000000"/>
                </a:solidFill>
                <a:effectLst/>
                <a:latin typeface="Calibri" pitchFamily="34" charset="0"/>
                <a:ea typeface="Times New Roman" pitchFamily="18" charset="0"/>
                <a:cs typeface="Arial" pitchFamily="34" charset="0"/>
              </a:rPr>
              <a:t> Headaches and migraines:</a:t>
            </a:r>
            <a:r>
              <a:rPr kumimoji="0" lang="en-US" sz="3200" b="0" i="0" u="none" strike="noStrike" cap="none" normalizeH="0" baseline="0" dirty="0">
                <a:ln>
                  <a:noFill/>
                </a:ln>
                <a:solidFill>
                  <a:srgbClr val="000000"/>
                </a:solidFill>
                <a:effectLst/>
                <a:latin typeface="Calibri" pitchFamily="34" charset="0"/>
                <a:ea typeface="Times New Roman" pitchFamily="18" charset="0"/>
                <a:cs typeface="Arial"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rgbClr val="000000"/>
                </a:solidFill>
                <a:effectLst/>
                <a:latin typeface="Calibri" pitchFamily="34" charset="0"/>
                <a:ea typeface="Times New Roman" pitchFamily="18" charset="0"/>
                <a:cs typeface="Arial" pitchFamily="34" charset="0"/>
              </a:rPr>
              <a:t>The most common short-term effect of noise pollution is a headache or </a:t>
            </a:r>
            <a:r>
              <a:rPr kumimoji="0" lang="en-US" sz="3200" b="1" i="0" u="none" strike="noStrike" cap="none" normalizeH="0" baseline="0" dirty="0">
                <a:ln>
                  <a:noFill/>
                </a:ln>
                <a:solidFill>
                  <a:srgbClr val="1D388B"/>
                </a:solidFill>
                <a:effectLst/>
                <a:latin typeface="Calibri" pitchFamily="34" charset="0"/>
                <a:ea typeface="Times New Roman" pitchFamily="18" charset="0"/>
                <a:cs typeface="Arial" pitchFamily="34" charset="0"/>
                <a:hlinkClick r:id="rId2"/>
              </a:rPr>
              <a:t>migraine</a:t>
            </a:r>
            <a:r>
              <a:rPr kumimoji="0" lang="en-US" sz="3200" b="0" i="0" u="none" strike="noStrike" cap="none" normalizeH="0" baseline="0" dirty="0">
                <a:ln>
                  <a:noFill/>
                </a:ln>
                <a:solidFill>
                  <a:srgbClr val="000000"/>
                </a:solidFill>
                <a:effectLst/>
                <a:latin typeface="Calibri" pitchFamily="34" charset="0"/>
                <a:ea typeface="Times New Roman" pitchFamily="18" charset="0"/>
                <a:cs typeface="Arial" pitchFamily="34" charset="0"/>
              </a:rPr>
              <a:t>. The constant annoyance of noises can often lead to painful headaches, which can make focusing difficult for some people. In the case of migraines, people may also experience sensitivity to light or nausea as well.</a:t>
            </a:r>
            <a:endParaRPr kumimoji="0" lang="en-US" sz="32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381000" y="1025038"/>
            <a:ext cx="8458200" cy="3908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rgbClr val="000000"/>
                </a:solidFill>
                <a:effectLst/>
                <a:latin typeface="Calibri" pitchFamily="34" charset="0"/>
                <a:ea typeface="Times New Roman" pitchFamily="18" charset="0"/>
                <a:cs typeface="Arial" pitchFamily="34" charset="0"/>
              </a:rPr>
              <a:t>3. Stress:</a:t>
            </a:r>
            <a:r>
              <a:rPr kumimoji="0" lang="en-US" sz="3200" b="0" i="0" u="none" strike="noStrike" cap="none" normalizeH="0" baseline="0" dirty="0">
                <a:ln>
                  <a:noFill/>
                </a:ln>
                <a:solidFill>
                  <a:srgbClr val="000000"/>
                </a:solidFill>
                <a:effectLst/>
                <a:latin typeface="Calibri" pitchFamily="34" charset="0"/>
                <a:ea typeface="Times New Roman" pitchFamily="18" charset="0"/>
                <a:cs typeface="Arial"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rgbClr val="000000"/>
                </a:solidFill>
                <a:effectLst/>
                <a:latin typeface="Calibri" pitchFamily="34" charset="0"/>
                <a:ea typeface="Times New Roman" pitchFamily="18" charset="0"/>
                <a:cs typeface="Arial" pitchFamily="34" charset="0"/>
              </a:rPr>
              <a:t>A potential short- or long-term effect of noise pollution cause </a:t>
            </a:r>
            <a:r>
              <a:rPr kumimoji="0" lang="en-US" sz="3200" b="1" i="0" u="none" strike="noStrike" cap="none" normalizeH="0" baseline="0" dirty="0">
                <a:ln>
                  <a:noFill/>
                </a:ln>
                <a:solidFill>
                  <a:srgbClr val="1D388B"/>
                </a:solidFill>
                <a:effectLst/>
                <a:latin typeface="Calibri" pitchFamily="34" charset="0"/>
                <a:ea typeface="Times New Roman" pitchFamily="18" charset="0"/>
                <a:cs typeface="Arial" pitchFamily="34" charset="0"/>
                <a:hlinkClick r:id="rId2"/>
              </a:rPr>
              <a:t>stress</a:t>
            </a:r>
            <a:r>
              <a:rPr kumimoji="0" lang="en-US" sz="3200" b="0" i="0" u="none" strike="noStrike" cap="none" normalizeH="0" baseline="0" dirty="0">
                <a:ln>
                  <a:noFill/>
                </a:ln>
                <a:solidFill>
                  <a:srgbClr val="000000"/>
                </a:solidFill>
                <a:effectLst/>
                <a:latin typeface="Calibri" pitchFamily="34" charset="0"/>
                <a:ea typeface="Times New Roman" pitchFamily="18" charset="0"/>
                <a:cs typeface="Arial" pitchFamily="34" charset="0"/>
              </a:rPr>
              <a:t>. Some studies suggest that noise pollution coming from neighbors’ homes tends to be one of the biggest causes of noise pollution-related stress.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447800"/>
            <a:ext cx="7848600" cy="3539430"/>
          </a:xfrm>
          <a:prstGeom prst="rect">
            <a:avLst/>
          </a:prstGeom>
        </p:spPr>
        <p:txBody>
          <a:bodyPr wrap="square">
            <a:spAutoFit/>
          </a:bodyPr>
          <a:lstStyle/>
          <a:p>
            <a:pPr lvl="0" eaLnBrk="0" fontAlgn="base" hangingPunct="0">
              <a:spcBef>
                <a:spcPct val="0"/>
              </a:spcBef>
              <a:spcAft>
                <a:spcPct val="0"/>
              </a:spcAft>
            </a:pPr>
            <a:r>
              <a:rPr lang="en-US" sz="3200" b="1" dirty="0">
                <a:solidFill>
                  <a:srgbClr val="000000"/>
                </a:solidFill>
                <a:latin typeface="Calibri" pitchFamily="34" charset="0"/>
                <a:ea typeface="Times New Roman" pitchFamily="18" charset="0"/>
                <a:cs typeface="Arial" pitchFamily="34" charset="0"/>
              </a:rPr>
              <a:t>4. Hypertension:</a:t>
            </a:r>
          </a:p>
          <a:p>
            <a:pPr lvl="0" algn="just" eaLnBrk="0" fontAlgn="base" hangingPunct="0">
              <a:spcBef>
                <a:spcPct val="0"/>
              </a:spcBef>
              <a:spcAft>
                <a:spcPct val="0"/>
              </a:spcAft>
            </a:pPr>
            <a:r>
              <a:rPr lang="en-US" sz="3200" dirty="0">
                <a:solidFill>
                  <a:srgbClr val="000000"/>
                </a:solidFill>
                <a:latin typeface="Calibri" pitchFamily="34" charset="0"/>
                <a:ea typeface="Times New Roman" pitchFamily="18" charset="0"/>
                <a:cs typeface="Arial" pitchFamily="34" charset="0"/>
              </a:rPr>
              <a:t> In many cases, regular exposure to noise pollution has been shown to elevate blood pressure levels. This type of hypertension could be due to the adrenaline of being annoyed at the noises being heard or with stress associated.</a:t>
            </a:r>
            <a:endParaRPr lang="en-US" sz="3200" dirty="0">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381000" y="1222060"/>
            <a:ext cx="8534400" cy="29854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rgbClr val="000000"/>
                </a:solidFill>
                <a:effectLst/>
                <a:latin typeface="Calibri" pitchFamily="34" charset="0"/>
                <a:ea typeface="Times New Roman" pitchFamily="18" charset="0"/>
                <a:cs typeface="Arial" pitchFamily="34" charset="0"/>
              </a:rPr>
              <a:t>5. Stroke:</a:t>
            </a:r>
            <a:r>
              <a:rPr kumimoji="0" lang="en-US" sz="3200" b="0" i="0" u="none" strike="noStrike" cap="none" normalizeH="0" baseline="0" dirty="0">
                <a:ln>
                  <a:noFill/>
                </a:ln>
                <a:solidFill>
                  <a:srgbClr val="000000"/>
                </a:solidFill>
                <a:effectLst/>
                <a:latin typeface="Calibri" pitchFamily="34" charset="0"/>
                <a:ea typeface="Times New Roman" pitchFamily="18" charset="0"/>
                <a:cs typeface="Arial" pitchFamily="34" charset="0"/>
              </a:rPr>
              <a:t> </a:t>
            </a: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rgbClr val="000000"/>
                </a:solidFill>
                <a:effectLst/>
                <a:latin typeface="Calibri" pitchFamily="34" charset="0"/>
                <a:ea typeface="Times New Roman" pitchFamily="18" charset="0"/>
                <a:cs typeface="Arial" pitchFamily="34" charset="0"/>
              </a:rPr>
              <a:t>Those who are exposed to road traffic regularly often display an increased risk of stroke. This was especially more apparent in individuals over the age of 65.</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295400"/>
            <a:ext cx="7924800" cy="3539430"/>
          </a:xfrm>
          <a:prstGeom prst="rect">
            <a:avLst/>
          </a:prstGeom>
        </p:spPr>
        <p:txBody>
          <a:bodyPr wrap="square">
            <a:spAutoFit/>
          </a:bodyPr>
          <a:lstStyle/>
          <a:p>
            <a:pPr lvl="0" algn="justLow" eaLnBrk="0" fontAlgn="base" hangingPunct="0">
              <a:spcBef>
                <a:spcPct val="0"/>
              </a:spcBef>
              <a:spcAft>
                <a:spcPct val="0"/>
              </a:spcAft>
            </a:pPr>
            <a:r>
              <a:rPr lang="en-US" sz="3200" b="1" dirty="0">
                <a:solidFill>
                  <a:srgbClr val="000000"/>
                </a:solidFill>
                <a:latin typeface="Times New Roman" pitchFamily="18" charset="0"/>
                <a:ea typeface="Times New Roman" pitchFamily="18" charset="0"/>
                <a:cs typeface="Times New Roman" pitchFamily="18" charset="0"/>
              </a:rPr>
              <a:t>6. Child development:</a:t>
            </a:r>
            <a:r>
              <a:rPr lang="en-US" sz="3200" dirty="0">
                <a:solidFill>
                  <a:srgbClr val="000000"/>
                </a:solidFill>
                <a:latin typeface="Times New Roman" pitchFamily="18" charset="0"/>
                <a:ea typeface="Times New Roman" pitchFamily="18" charset="0"/>
                <a:cs typeface="Times New Roman" pitchFamily="18" charset="0"/>
              </a:rPr>
              <a:t> </a:t>
            </a:r>
          </a:p>
          <a:p>
            <a:pPr lvl="0" algn="justLow" eaLnBrk="0" fontAlgn="base" hangingPunct="0">
              <a:spcBef>
                <a:spcPct val="0"/>
              </a:spcBef>
              <a:spcAft>
                <a:spcPct val="0"/>
              </a:spcAft>
            </a:pPr>
            <a:r>
              <a:rPr lang="en-US" sz="3200" dirty="0">
                <a:solidFill>
                  <a:srgbClr val="000000"/>
                </a:solidFill>
                <a:latin typeface="Times New Roman" pitchFamily="18" charset="0"/>
                <a:ea typeface="Times New Roman" pitchFamily="18" charset="0"/>
                <a:cs typeface="Times New Roman" pitchFamily="18" charset="0"/>
              </a:rPr>
              <a:t>Studies over the past several decades have shown with slowed mental and physical development in children. The cases reported in these studies typically involve children who live in homes near airports or other especially loud locations</a:t>
            </a:r>
            <a:endParaRPr lang="en-US" sz="3200" dirty="0">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304800" y="1218588"/>
            <a:ext cx="8534400" cy="452431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7. Health Issues:</a:t>
            </a: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Excessive noise pollution in working areas such as offices, construction sites, bars and even in our homes can influence psychological health. </a:t>
            </a:r>
            <a:r>
              <a:rPr lang="en-US" sz="3200" dirty="0">
                <a:latin typeface="Times New Roman" pitchFamily="18" charset="0"/>
                <a:ea typeface="Times New Roman" pitchFamily="18" charset="0"/>
                <a:cs typeface="Times New Roman" pitchFamily="18" charset="0"/>
              </a:rPr>
              <a:t>O</a:t>
            </a:r>
            <a:r>
              <a:rPr kumimoji="0" lang="en-US" sz="3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ccurrence of aggressive behavior, disturbance of sleep, constant stress, fatigue and hypertension can be linked to excessive noise levels. These in turn can cause more severe and chronic health issues later in life.</a:t>
            </a:r>
            <a:endParaRPr kumimoji="0" lang="en-US" sz="32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457200" y="1288118"/>
            <a:ext cx="8229600" cy="353943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8. Sleeping Disorders: </a:t>
            </a: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Loud noise can hamper your sleeping pattern and may lead to irritation and uncomfortable situations. Without a good night sleep, it may lead to problems related to fatigue and your performance may go down in office as well as at home.</a:t>
            </a:r>
            <a:endParaRPr kumimoji="0" lang="en-US" sz="32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457200" y="1458906"/>
            <a:ext cx="8153400" cy="304698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9. Cardiovascular Issues:</a:t>
            </a: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Blood pressure levels, cardio-vascular disease and heart problems are  rise. </a:t>
            </a:r>
            <a:r>
              <a:rPr lang="en-US" sz="3200" dirty="0">
                <a:latin typeface="Times New Roman" pitchFamily="18" charset="0"/>
                <a:ea typeface="Times New Roman" pitchFamily="18" charset="0"/>
                <a:cs typeface="Times New Roman" pitchFamily="18" charset="0"/>
              </a:rPr>
              <a:t>H</a:t>
            </a:r>
            <a:r>
              <a:rPr kumimoji="0" lang="en-US" sz="3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igh intensity noise causes high blood pressure and increases heart beat rate as it disrupts the normal blood flow. </a:t>
            </a:r>
            <a:endParaRPr kumimoji="0" lang="en-US" sz="32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533400" y="1687405"/>
            <a:ext cx="8229600" cy="255454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10. Trouble Communicating:</a:t>
            </a:r>
            <a:r>
              <a:rPr kumimoji="0" lang="en-US" sz="3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High decibel noise can put trouble and may not allow two people to communicate freely. This may lead to misunderstanding and you may get difficult understanding the other person.</a:t>
            </a:r>
            <a:endParaRPr kumimoji="0" lang="en-US" sz="32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304800" y="1295257"/>
            <a:ext cx="8610600" cy="4031873"/>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11. Effect on Wildlife:</a:t>
            </a:r>
            <a:r>
              <a:rPr kumimoji="0" lang="en-US" sz="3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Wildlife faces far more problems than humans because noise pollution since they are more dependent on sound. Animals develop a better sense of hearing than us since their survival depends on it. The ill effects of excessive noise begin at home. Pets react more aggressively in households where there is constant noise.</a:t>
            </a:r>
            <a:endParaRPr kumimoji="0" lang="en-US" sz="32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178491"/>
          </a:xfrm>
        </p:spPr>
        <p:txBody>
          <a:bodyPr/>
          <a:lstStyle/>
          <a:p>
            <a:pPr algn="just"/>
            <a:r>
              <a:rPr lang="en-US" sz="2800" dirty="0">
                <a:latin typeface="Calibri" pitchFamily="34" charset="0"/>
              </a:rPr>
              <a:t>The word noise comes from the Latin word </a:t>
            </a:r>
            <a:r>
              <a:rPr lang="en-US" sz="2800" dirty="0" err="1">
                <a:solidFill>
                  <a:srgbClr val="FF0000"/>
                </a:solidFill>
                <a:latin typeface="Calibri" pitchFamily="34" charset="0"/>
              </a:rPr>
              <a:t>noxia</a:t>
            </a:r>
            <a:r>
              <a:rPr lang="en-US" sz="2800" dirty="0">
                <a:latin typeface="Calibri" pitchFamily="34" charset="0"/>
              </a:rPr>
              <a:t> meaning </a:t>
            </a:r>
            <a:r>
              <a:rPr lang="en-US" sz="2800" dirty="0">
                <a:solidFill>
                  <a:srgbClr val="FF0000"/>
                </a:solidFill>
                <a:latin typeface="Calibri" pitchFamily="34" charset="0"/>
              </a:rPr>
              <a:t>"injury" </a:t>
            </a:r>
            <a:r>
              <a:rPr lang="en-US" sz="2800" dirty="0">
                <a:latin typeface="Calibri" pitchFamily="34" charset="0"/>
              </a:rPr>
              <a:t>or </a:t>
            </a:r>
            <a:r>
              <a:rPr lang="en-US" sz="2800" dirty="0">
                <a:solidFill>
                  <a:srgbClr val="FF0000"/>
                </a:solidFill>
                <a:latin typeface="Calibri" pitchFamily="34" charset="0"/>
              </a:rPr>
              <a:t>"hurt"</a:t>
            </a:r>
            <a:r>
              <a:rPr lang="en-US" sz="2800" dirty="0">
                <a:latin typeface="Calibri" pitchFamily="34" charset="0"/>
              </a:rPr>
              <a:t> .” Noise is an unwanted, unpleasant and annoying sound caused by vibration of the matter. </a:t>
            </a:r>
          </a:p>
          <a:p>
            <a:pPr algn="just">
              <a:buNone/>
            </a:pPr>
            <a:r>
              <a:rPr lang="en-US" sz="2800" dirty="0">
                <a:latin typeface="Calibri" pitchFamily="34" charset="0"/>
              </a:rPr>
              <a:t>Vibrations on the ear drum of a human or animal and setup a nervous disturbance, which we call sound. When the effects of sound are undesirable that it may be termed as </a:t>
            </a:r>
            <a:r>
              <a:rPr lang="en-US" sz="2800" dirty="0">
                <a:solidFill>
                  <a:srgbClr val="FF0000"/>
                </a:solidFill>
                <a:latin typeface="Calibri" pitchFamily="34" charset="0"/>
              </a:rPr>
              <a:t>“Noise”</a:t>
            </a:r>
            <a:r>
              <a:rPr lang="en-US" sz="2800" dirty="0">
                <a:latin typeface="Calibri" pitchFamily="34" charset="0"/>
              </a:rPr>
              <a:t>. </a:t>
            </a:r>
          </a:p>
          <a:p>
            <a:endParaRPr lang="en-US" sz="2400" dirty="0">
              <a:latin typeface="Calibri" pitchFamily="34" charset="0"/>
            </a:endParaRPr>
          </a:p>
          <a:p>
            <a:endParaRPr lang="en-US" dirty="0"/>
          </a:p>
        </p:txBody>
      </p:sp>
      <p:sp>
        <p:nvSpPr>
          <p:cNvPr id="3" name="Title 2"/>
          <p:cNvSpPr>
            <a:spLocks noGrp="1"/>
          </p:cNvSpPr>
          <p:nvPr>
            <p:ph type="title"/>
          </p:nvPr>
        </p:nvSpPr>
        <p:spPr/>
        <p:txBody>
          <a:bodyPr/>
          <a:lstStyle/>
          <a:p>
            <a:r>
              <a:rPr lang="en-US" dirty="0"/>
              <a:t>            Noise pollution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828800"/>
            <a:ext cx="7620000" cy="2677656"/>
          </a:xfrm>
          <a:prstGeom prst="rect">
            <a:avLst/>
          </a:prstGeom>
        </p:spPr>
        <p:txBody>
          <a:bodyPr wrap="square">
            <a:spAutoFit/>
          </a:bodyPr>
          <a:lstStyle/>
          <a:p>
            <a:pPr algn="just"/>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 Now is well known to all that plants are similar to human being. They are also as sensitive as man. There should be cool &amp; peaceful environment for their better growth. Noise pollution causes poor quality of crops in a pleasant atmosphere.</a:t>
            </a:r>
          </a:p>
        </p:txBody>
      </p:sp>
      <p:sp>
        <p:nvSpPr>
          <p:cNvPr id="3" name="Rectangle 2"/>
          <p:cNvSpPr/>
          <p:nvPr/>
        </p:nvSpPr>
        <p:spPr>
          <a:xfrm>
            <a:off x="533400" y="1066800"/>
            <a:ext cx="8305800" cy="461665"/>
          </a:xfrm>
          <a:prstGeom prst="rect">
            <a:avLst/>
          </a:prstGeom>
        </p:spPr>
        <p:txBody>
          <a:bodyPr wrap="square">
            <a:spAutoFit/>
          </a:bodyPr>
          <a:lstStyle/>
          <a:p>
            <a:r>
              <a:rPr lang="en-US" sz="2400" b="1" dirty="0">
                <a:latin typeface="Times New Roman" pitchFamily="18" charset="0"/>
                <a:cs typeface="Times New Roman" pitchFamily="18" charset="0"/>
              </a:rPr>
              <a:t>EFFECT ON VEGETATION,POOR QUALITY OF CROPS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304800" y="695024"/>
            <a:ext cx="85344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The psychological effects of noise pollution are:</a:t>
            </a:r>
            <a:endParaRPr kumimoji="0" lang="en-US" sz="3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 Depression and fatigue which considerably reduces the efficiency of a person.</a:t>
            </a:r>
            <a:endParaRPr kumimoji="0" lang="en-US" sz="3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(b) Insomnia as a result of lack of undisturbed and refreshing sleep</a:t>
            </a:r>
            <a:endParaRPr kumimoji="0" lang="en-US" sz="3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(c) Straining of senses and annoyance as a result of slow but persistent noise from motorcycles, alarm clocks, call bells, telephone rings etc.</a:t>
            </a:r>
            <a:endParaRPr kumimoji="0" lang="en-US" sz="3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(d) Affecting of psychomotor performance of a person by a sudden loud sound</a:t>
            </a:r>
            <a:endParaRPr kumimoji="0" lang="en-US" sz="3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(e) Emotional disturbance</a:t>
            </a:r>
            <a:endParaRPr kumimoji="0" lang="en-US" sz="32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57200" y="1066800"/>
          <a:ext cx="8534400" cy="4579289"/>
        </p:xfrm>
        <a:graphic>
          <a:graphicData uri="http://schemas.openxmlformats.org/drawingml/2006/table">
            <a:tbl>
              <a:tblPr/>
              <a:tblGrid>
                <a:gridCol w="2844800">
                  <a:extLst>
                    <a:ext uri="{9D8B030D-6E8A-4147-A177-3AD203B41FA5}">
                      <a16:colId xmlns:a16="http://schemas.microsoft.com/office/drawing/2014/main" val="20000"/>
                    </a:ext>
                  </a:extLst>
                </a:gridCol>
                <a:gridCol w="2844800">
                  <a:extLst>
                    <a:ext uri="{9D8B030D-6E8A-4147-A177-3AD203B41FA5}">
                      <a16:colId xmlns:a16="http://schemas.microsoft.com/office/drawing/2014/main" val="20001"/>
                    </a:ext>
                  </a:extLst>
                </a:gridCol>
                <a:gridCol w="2844800">
                  <a:extLst>
                    <a:ext uri="{9D8B030D-6E8A-4147-A177-3AD203B41FA5}">
                      <a16:colId xmlns:a16="http://schemas.microsoft.com/office/drawing/2014/main" val="20002"/>
                    </a:ext>
                  </a:extLst>
                </a:gridCol>
              </a:tblGrid>
              <a:tr h="1056927">
                <a:tc>
                  <a:txBody>
                    <a:bodyPr/>
                    <a:lstStyle/>
                    <a:p>
                      <a:pPr marL="0" marR="0" algn="just">
                        <a:lnSpc>
                          <a:spcPct val="115000"/>
                        </a:lnSpc>
                        <a:spcBef>
                          <a:spcPts val="0"/>
                        </a:spcBef>
                        <a:spcAft>
                          <a:spcPts val="1000"/>
                        </a:spcAft>
                      </a:pPr>
                      <a:r>
                        <a:rPr lang="en-US" sz="2400" dirty="0">
                          <a:latin typeface="Times New Roman"/>
                          <a:ea typeface="Calibri"/>
                          <a:cs typeface="Arial"/>
                        </a:rPr>
                        <a:t>depression: 58%</a:t>
                      </a:r>
                      <a:endParaRPr lang="en-US" sz="2400" dirty="0">
                        <a:latin typeface="Calibri"/>
                        <a:ea typeface="Calibri"/>
                        <a:cs typeface="Arial"/>
                      </a:endParaRPr>
                    </a:p>
                  </a:txBody>
                  <a:tcPr marL="9525" marR="9525" marT="9525" marB="9525" anchor="ctr">
                    <a:lnL>
                      <a:noFill/>
                    </a:lnL>
                    <a:lnR>
                      <a:noFill/>
                    </a:lnR>
                    <a:lnT>
                      <a:noFill/>
                    </a:lnT>
                    <a:lnB>
                      <a:noFill/>
                    </a:lnB>
                  </a:tcPr>
                </a:tc>
                <a:tc>
                  <a:txBody>
                    <a:bodyPr/>
                    <a:lstStyle/>
                    <a:p>
                      <a:pPr marL="0" marR="0" algn="just">
                        <a:lnSpc>
                          <a:spcPct val="115000"/>
                        </a:lnSpc>
                        <a:spcBef>
                          <a:spcPts val="0"/>
                        </a:spcBef>
                        <a:spcAft>
                          <a:spcPts val="1000"/>
                        </a:spcAft>
                      </a:pPr>
                      <a:r>
                        <a:rPr lang="en-US" sz="2400">
                          <a:latin typeface="Times New Roman"/>
                          <a:ea typeface="Calibri"/>
                          <a:cs typeface="Arial"/>
                        </a:rPr>
                        <a:t>   Stress: 65%</a:t>
                      </a:r>
                      <a:endParaRPr lang="en-US" sz="2400">
                        <a:latin typeface="Calibri"/>
                        <a:ea typeface="Calibri"/>
                        <a:cs typeface="Arial"/>
                      </a:endParaRPr>
                    </a:p>
                  </a:txBody>
                  <a:tcPr marL="9525" marR="9525" marT="9525" marB="9525" anchor="ctr">
                    <a:lnL>
                      <a:noFill/>
                    </a:lnL>
                    <a:lnR>
                      <a:noFill/>
                    </a:lnR>
                    <a:lnT>
                      <a:noFill/>
                    </a:lnT>
                    <a:lnB>
                      <a:noFill/>
                    </a:lnB>
                  </a:tcPr>
                </a:tc>
                <a:tc>
                  <a:txBody>
                    <a:bodyPr/>
                    <a:lstStyle/>
                    <a:p>
                      <a:pPr marL="0" marR="0" algn="just">
                        <a:lnSpc>
                          <a:spcPct val="115000"/>
                        </a:lnSpc>
                        <a:spcBef>
                          <a:spcPts val="0"/>
                        </a:spcBef>
                        <a:spcAft>
                          <a:spcPts val="1000"/>
                        </a:spcAft>
                      </a:pPr>
                      <a:r>
                        <a:rPr lang="en-US" sz="2400">
                          <a:latin typeface="Times New Roman"/>
                          <a:ea typeface="Calibri"/>
                          <a:cs typeface="Arial"/>
                        </a:rPr>
                        <a:t>Public conflict: 71%</a:t>
                      </a:r>
                      <a:endParaRPr lang="en-US" sz="2400">
                        <a:latin typeface="Calibri"/>
                        <a:ea typeface="Calibri"/>
                        <a:cs typeface="Arial"/>
                      </a:endParaRPr>
                    </a:p>
                  </a:txBody>
                  <a:tcPr marL="9525" marR="9525" marT="9525" marB="9525" anchor="ctr">
                    <a:lnL>
                      <a:noFill/>
                    </a:lnL>
                    <a:lnR>
                      <a:noFill/>
                    </a:lnR>
                    <a:lnT>
                      <a:noFill/>
                    </a:lnT>
                    <a:lnB>
                      <a:noFill/>
                    </a:lnB>
                  </a:tcPr>
                </a:tc>
                <a:extLst>
                  <a:ext uri="{0D108BD9-81ED-4DB2-BD59-A6C34878D82A}">
                    <a16:rowId xmlns:a16="http://schemas.microsoft.com/office/drawing/2014/main" val="10000"/>
                  </a:ext>
                </a:extLst>
              </a:tr>
              <a:tr h="1056927">
                <a:tc>
                  <a:txBody>
                    <a:bodyPr/>
                    <a:lstStyle/>
                    <a:p>
                      <a:pPr marL="0" marR="0" algn="just">
                        <a:lnSpc>
                          <a:spcPct val="115000"/>
                        </a:lnSpc>
                        <a:spcBef>
                          <a:spcPts val="0"/>
                        </a:spcBef>
                        <a:spcAft>
                          <a:spcPts val="1000"/>
                        </a:spcAft>
                      </a:pPr>
                      <a:r>
                        <a:rPr lang="en-US" sz="2400" dirty="0">
                          <a:latin typeface="Times New Roman"/>
                          <a:ea typeface="Calibri"/>
                          <a:cs typeface="Arial"/>
                        </a:rPr>
                        <a:t>Irritation annoyance: 54%</a:t>
                      </a:r>
                      <a:endParaRPr lang="en-US" sz="2400" dirty="0">
                        <a:latin typeface="Calibri"/>
                        <a:ea typeface="Calibri"/>
                        <a:cs typeface="Arial"/>
                      </a:endParaRPr>
                    </a:p>
                  </a:txBody>
                  <a:tcPr marL="9525" marR="9525" marT="9525" marB="9525" anchor="ctr">
                    <a:lnL>
                      <a:noFill/>
                    </a:lnL>
                    <a:lnR>
                      <a:noFill/>
                    </a:lnR>
                    <a:lnT>
                      <a:noFill/>
                    </a:lnT>
                    <a:lnB>
                      <a:noFill/>
                    </a:lnB>
                  </a:tcPr>
                </a:tc>
                <a:tc>
                  <a:txBody>
                    <a:bodyPr/>
                    <a:lstStyle/>
                    <a:p>
                      <a:pPr marL="0" marR="0" algn="just">
                        <a:lnSpc>
                          <a:spcPct val="115000"/>
                        </a:lnSpc>
                        <a:spcBef>
                          <a:spcPts val="0"/>
                        </a:spcBef>
                        <a:spcAft>
                          <a:spcPts val="1000"/>
                        </a:spcAft>
                      </a:pPr>
                      <a:r>
                        <a:rPr lang="en-US" sz="2400" dirty="0">
                          <a:latin typeface="Times New Roman"/>
                          <a:ea typeface="Calibri"/>
                          <a:cs typeface="Arial"/>
                        </a:rPr>
                        <a:t>Behavioral affects: 59%</a:t>
                      </a:r>
                      <a:endParaRPr lang="en-US" sz="2400" dirty="0">
                        <a:latin typeface="Calibri"/>
                        <a:ea typeface="Calibri"/>
                        <a:cs typeface="Arial"/>
                      </a:endParaRPr>
                    </a:p>
                  </a:txBody>
                  <a:tcPr marL="9525" marR="9525" marT="9525" marB="9525" anchor="ctr">
                    <a:lnL>
                      <a:noFill/>
                    </a:lnL>
                    <a:lnR>
                      <a:noFill/>
                    </a:lnR>
                    <a:lnT>
                      <a:noFill/>
                    </a:lnT>
                    <a:lnB>
                      <a:noFill/>
                    </a:lnB>
                  </a:tcPr>
                </a:tc>
                <a:tc>
                  <a:txBody>
                    <a:bodyPr/>
                    <a:lstStyle/>
                    <a:p>
                      <a:pPr marL="0" marR="0" algn="just">
                        <a:lnSpc>
                          <a:spcPct val="115000"/>
                        </a:lnSpc>
                        <a:spcBef>
                          <a:spcPts val="0"/>
                        </a:spcBef>
                        <a:spcAft>
                          <a:spcPts val="1000"/>
                        </a:spcAft>
                      </a:pPr>
                      <a:r>
                        <a:rPr lang="en-US" sz="2400" dirty="0">
                          <a:latin typeface="Times New Roman"/>
                          <a:ea typeface="Calibri"/>
                          <a:cs typeface="Arial"/>
                        </a:rPr>
                        <a:t>     Speech interference: 56%.</a:t>
                      </a:r>
                      <a:endParaRPr lang="en-US" sz="2400" dirty="0">
                        <a:latin typeface="Calibri"/>
                        <a:ea typeface="Calibri"/>
                        <a:cs typeface="Arial"/>
                      </a:endParaRPr>
                    </a:p>
                  </a:txBody>
                  <a:tcPr marL="9525" marR="9525" marT="9525" marB="9525" anchor="ctr">
                    <a:lnL>
                      <a:noFill/>
                    </a:lnL>
                    <a:lnR>
                      <a:noFill/>
                    </a:lnR>
                    <a:lnT>
                      <a:noFill/>
                    </a:lnT>
                    <a:lnB>
                      <a:noFill/>
                    </a:lnB>
                  </a:tcPr>
                </a:tc>
                <a:extLst>
                  <a:ext uri="{0D108BD9-81ED-4DB2-BD59-A6C34878D82A}">
                    <a16:rowId xmlns:a16="http://schemas.microsoft.com/office/drawing/2014/main" val="10001"/>
                  </a:ext>
                </a:extLst>
              </a:tr>
              <a:tr h="548210">
                <a:tc>
                  <a:txBody>
                    <a:bodyPr/>
                    <a:lstStyle/>
                    <a:p>
                      <a:pPr marL="0" marR="0" algn="just">
                        <a:lnSpc>
                          <a:spcPct val="115000"/>
                        </a:lnSpc>
                        <a:spcBef>
                          <a:spcPts val="0"/>
                        </a:spcBef>
                        <a:spcAft>
                          <a:spcPts val="1000"/>
                        </a:spcAft>
                      </a:pPr>
                      <a:r>
                        <a:rPr lang="en-US" sz="2400" dirty="0">
                          <a:latin typeface="Times New Roman"/>
                          <a:ea typeface="Calibri"/>
                          <a:cs typeface="Arial"/>
                        </a:rPr>
                        <a:t>Hypertension: 87%</a:t>
                      </a:r>
                      <a:endParaRPr lang="en-US" sz="2400" dirty="0">
                        <a:latin typeface="Calibri"/>
                        <a:ea typeface="Calibri"/>
                        <a:cs typeface="Arial"/>
                      </a:endParaRPr>
                    </a:p>
                  </a:txBody>
                  <a:tcPr marL="9525" marR="9525" marT="9525" marB="9525" anchor="ctr">
                    <a:lnL>
                      <a:noFill/>
                    </a:lnL>
                    <a:lnR>
                      <a:noFill/>
                    </a:lnR>
                    <a:lnT>
                      <a:noFill/>
                    </a:lnT>
                    <a:lnB>
                      <a:noFill/>
                    </a:lnB>
                  </a:tcPr>
                </a:tc>
                <a:tc>
                  <a:txBody>
                    <a:bodyPr/>
                    <a:lstStyle/>
                    <a:p>
                      <a:pPr marL="0" marR="0" algn="just">
                        <a:lnSpc>
                          <a:spcPct val="115000"/>
                        </a:lnSpc>
                        <a:spcBef>
                          <a:spcPts val="0"/>
                        </a:spcBef>
                        <a:spcAft>
                          <a:spcPts val="1000"/>
                        </a:spcAft>
                      </a:pPr>
                      <a:r>
                        <a:rPr lang="en-US" sz="2400" dirty="0">
                          <a:latin typeface="Times New Roman"/>
                          <a:ea typeface="Calibri"/>
                          <a:cs typeface="Arial"/>
                        </a:rPr>
                        <a:t>Muscle</a:t>
                      </a:r>
                      <a:r>
                        <a:rPr lang="en-US" sz="2400" baseline="0" dirty="0">
                          <a:latin typeface="Times New Roman"/>
                          <a:ea typeface="Calibri"/>
                          <a:cs typeface="Arial"/>
                        </a:rPr>
                        <a:t> </a:t>
                      </a:r>
                      <a:r>
                        <a:rPr lang="en-US" sz="2400" dirty="0">
                          <a:latin typeface="Times New Roman"/>
                          <a:ea typeface="Calibri"/>
                          <a:cs typeface="Arial"/>
                        </a:rPr>
                        <a:t>tension: 64%</a:t>
                      </a:r>
                      <a:endParaRPr lang="en-US" sz="2400" dirty="0">
                        <a:latin typeface="Calibri"/>
                        <a:ea typeface="Calibri"/>
                        <a:cs typeface="Arial"/>
                      </a:endParaRPr>
                    </a:p>
                  </a:txBody>
                  <a:tcPr marL="9525" marR="9525" marT="9525" marB="9525" anchor="ctr">
                    <a:lnL>
                      <a:noFill/>
                    </a:lnL>
                    <a:lnR>
                      <a:noFill/>
                    </a:lnR>
                    <a:lnT>
                      <a:noFill/>
                    </a:lnT>
                    <a:lnB>
                      <a:noFill/>
                    </a:lnB>
                  </a:tcPr>
                </a:tc>
                <a:tc>
                  <a:txBody>
                    <a:bodyPr/>
                    <a:lstStyle/>
                    <a:p>
                      <a:pPr marL="0" marR="0" algn="just">
                        <a:lnSpc>
                          <a:spcPct val="115000"/>
                        </a:lnSpc>
                        <a:spcBef>
                          <a:spcPts val="0"/>
                        </a:spcBef>
                        <a:spcAft>
                          <a:spcPts val="1000"/>
                        </a:spcAft>
                      </a:pPr>
                      <a:r>
                        <a:rPr lang="en-US" sz="2400">
                          <a:latin typeface="Times New Roman"/>
                          <a:ea typeface="Calibri"/>
                          <a:cs typeface="Arial"/>
                        </a:rPr>
                        <a:t>Exhaustion: 48%</a:t>
                      </a:r>
                      <a:endParaRPr lang="en-US" sz="2400">
                        <a:latin typeface="Calibri"/>
                        <a:ea typeface="Calibri"/>
                        <a:cs typeface="Arial"/>
                      </a:endParaRPr>
                    </a:p>
                  </a:txBody>
                  <a:tcPr marL="9525" marR="9525" marT="9525" marB="9525" anchor="ctr">
                    <a:lnL>
                      <a:noFill/>
                    </a:lnL>
                    <a:lnR>
                      <a:noFill/>
                    </a:lnR>
                    <a:lnT>
                      <a:noFill/>
                    </a:lnT>
                    <a:lnB>
                      <a:noFill/>
                    </a:lnB>
                  </a:tcPr>
                </a:tc>
                <a:extLst>
                  <a:ext uri="{0D108BD9-81ED-4DB2-BD59-A6C34878D82A}">
                    <a16:rowId xmlns:a16="http://schemas.microsoft.com/office/drawing/2014/main" val="10002"/>
                  </a:ext>
                </a:extLst>
              </a:tr>
              <a:tr h="1056927">
                <a:tc>
                  <a:txBody>
                    <a:bodyPr/>
                    <a:lstStyle/>
                    <a:p>
                      <a:pPr marL="0" marR="0" algn="just">
                        <a:lnSpc>
                          <a:spcPct val="115000"/>
                        </a:lnSpc>
                        <a:spcBef>
                          <a:spcPts val="0"/>
                        </a:spcBef>
                        <a:spcAft>
                          <a:spcPts val="1000"/>
                        </a:spcAft>
                      </a:pPr>
                      <a:r>
                        <a:rPr lang="en-US" sz="2400" dirty="0">
                          <a:latin typeface="Times New Roman"/>
                          <a:ea typeface="Calibri"/>
                          <a:cs typeface="Arial"/>
                        </a:rPr>
                        <a:t>Low</a:t>
                      </a:r>
                      <a:r>
                        <a:rPr lang="en-US" sz="2400" baseline="0" dirty="0">
                          <a:latin typeface="Times New Roman"/>
                          <a:ea typeface="Calibri"/>
                          <a:cs typeface="Arial"/>
                        </a:rPr>
                        <a:t> </a:t>
                      </a:r>
                      <a:r>
                        <a:rPr lang="en-US" sz="2400" dirty="0">
                          <a:latin typeface="Times New Roman"/>
                          <a:ea typeface="Calibri"/>
                          <a:cs typeface="Arial"/>
                        </a:rPr>
                        <a:t>performance levels: 55%</a:t>
                      </a:r>
                      <a:endParaRPr lang="en-US" sz="2400" dirty="0">
                        <a:latin typeface="Calibri"/>
                        <a:ea typeface="Calibri"/>
                        <a:cs typeface="Arial"/>
                      </a:endParaRPr>
                    </a:p>
                  </a:txBody>
                  <a:tcPr marL="9525" marR="9525" marT="9525" marB="9525" anchor="ctr">
                    <a:lnL>
                      <a:noFill/>
                    </a:lnL>
                    <a:lnR>
                      <a:noFill/>
                    </a:lnR>
                    <a:lnT>
                      <a:noFill/>
                    </a:lnT>
                    <a:lnB>
                      <a:noFill/>
                    </a:lnB>
                  </a:tcPr>
                </a:tc>
                <a:tc>
                  <a:txBody>
                    <a:bodyPr/>
                    <a:lstStyle/>
                    <a:p>
                      <a:pPr marL="0" marR="0" algn="just">
                        <a:lnSpc>
                          <a:spcPct val="115000"/>
                        </a:lnSpc>
                        <a:spcBef>
                          <a:spcPts val="0"/>
                        </a:spcBef>
                        <a:spcAft>
                          <a:spcPts val="1000"/>
                        </a:spcAft>
                      </a:pPr>
                      <a:r>
                        <a:rPr lang="en-US" sz="2400" dirty="0">
                          <a:latin typeface="Times New Roman"/>
                          <a:ea typeface="Calibri"/>
                          <a:cs typeface="Arial"/>
                        </a:rPr>
                        <a:t> Concentration loss: 93%</a:t>
                      </a:r>
                      <a:endParaRPr lang="en-US" sz="2400" dirty="0">
                        <a:latin typeface="Calibri"/>
                        <a:ea typeface="Calibri"/>
                        <a:cs typeface="Arial"/>
                      </a:endParaRPr>
                    </a:p>
                  </a:txBody>
                  <a:tcPr marL="9525" marR="9525" marT="9525" marB="9525" anchor="ctr">
                    <a:lnL>
                      <a:noFill/>
                    </a:lnL>
                    <a:lnR>
                      <a:noFill/>
                    </a:lnR>
                    <a:lnT>
                      <a:noFill/>
                    </a:lnT>
                    <a:lnB>
                      <a:noFill/>
                    </a:lnB>
                  </a:tcPr>
                </a:tc>
                <a:tc>
                  <a:txBody>
                    <a:bodyPr/>
                    <a:lstStyle/>
                    <a:p>
                      <a:pPr marL="0" marR="0" algn="just">
                        <a:lnSpc>
                          <a:spcPct val="115000"/>
                        </a:lnSpc>
                        <a:spcBef>
                          <a:spcPts val="0"/>
                        </a:spcBef>
                        <a:spcAft>
                          <a:spcPts val="1000"/>
                        </a:spcAft>
                      </a:pPr>
                      <a:r>
                        <a:rPr lang="en-US" sz="2400" dirty="0">
                          <a:latin typeface="Times New Roman"/>
                          <a:ea typeface="Calibri"/>
                          <a:cs typeface="Arial"/>
                        </a:rPr>
                        <a:t>Hearing impairment: 69%</a:t>
                      </a:r>
                      <a:endParaRPr lang="en-US" sz="2400" dirty="0">
                        <a:latin typeface="Calibri"/>
                        <a:ea typeface="Calibri"/>
                        <a:cs typeface="Arial"/>
                      </a:endParaRPr>
                    </a:p>
                  </a:txBody>
                  <a:tcPr marL="9525" marR="9525" marT="9525" marB="9525" anchor="ctr">
                    <a:lnL>
                      <a:noFill/>
                    </a:lnL>
                    <a:lnR>
                      <a:noFill/>
                    </a:lnR>
                    <a:lnT>
                      <a:noFill/>
                    </a:lnT>
                    <a:lnB>
                      <a:noFill/>
                    </a:lnB>
                  </a:tcPr>
                </a:tc>
                <a:extLst>
                  <a:ext uri="{0D108BD9-81ED-4DB2-BD59-A6C34878D82A}">
                    <a16:rowId xmlns:a16="http://schemas.microsoft.com/office/drawing/2014/main" val="10003"/>
                  </a:ext>
                </a:extLst>
              </a:tr>
              <a:tr h="548210">
                <a:tc>
                  <a:txBody>
                    <a:bodyPr/>
                    <a:lstStyle/>
                    <a:p>
                      <a:pPr marL="0" marR="0" algn="just">
                        <a:lnSpc>
                          <a:spcPct val="115000"/>
                        </a:lnSpc>
                        <a:spcBef>
                          <a:spcPts val="0"/>
                        </a:spcBef>
                        <a:spcAft>
                          <a:spcPts val="1000"/>
                        </a:spcAft>
                      </a:pPr>
                      <a:r>
                        <a:rPr lang="en-US" sz="2400">
                          <a:latin typeface="Times New Roman"/>
                          <a:ea typeface="Calibri"/>
                          <a:cs typeface="Arial"/>
                        </a:rPr>
                        <a:t>Headache: 74%</a:t>
                      </a:r>
                      <a:endParaRPr lang="en-US" sz="2400">
                        <a:latin typeface="Calibri"/>
                        <a:ea typeface="Calibri"/>
                        <a:cs typeface="Arial"/>
                      </a:endParaRPr>
                    </a:p>
                  </a:txBody>
                  <a:tcPr marL="9525" marR="9525" marT="9525" marB="9525" anchor="ctr">
                    <a:lnL>
                      <a:noFill/>
                    </a:lnL>
                    <a:lnR>
                      <a:noFill/>
                    </a:lnR>
                    <a:lnT>
                      <a:noFill/>
                    </a:lnT>
                    <a:lnB>
                      <a:noFill/>
                    </a:lnB>
                  </a:tcPr>
                </a:tc>
                <a:tc>
                  <a:txBody>
                    <a:bodyPr/>
                    <a:lstStyle/>
                    <a:p>
                      <a:pPr marL="0" marR="0" algn="just">
                        <a:lnSpc>
                          <a:spcPct val="115000"/>
                        </a:lnSpc>
                        <a:spcBef>
                          <a:spcPts val="0"/>
                        </a:spcBef>
                        <a:spcAft>
                          <a:spcPts val="1000"/>
                        </a:spcAft>
                      </a:pPr>
                      <a:r>
                        <a:rPr lang="en-US" sz="2400" dirty="0">
                          <a:latin typeface="Times New Roman"/>
                          <a:ea typeface="Calibri"/>
                          <a:cs typeface="Arial"/>
                        </a:rPr>
                        <a:t>Cardiovascular issue: 71%</a:t>
                      </a:r>
                      <a:endParaRPr lang="en-US" sz="2400" dirty="0">
                        <a:latin typeface="Calibri"/>
                        <a:ea typeface="Calibri"/>
                        <a:cs typeface="Arial"/>
                      </a:endParaRPr>
                    </a:p>
                  </a:txBody>
                  <a:tcPr marL="9525" marR="9525" marT="9525" marB="9525" anchor="ctr">
                    <a:lnL>
                      <a:noFill/>
                    </a:lnL>
                    <a:lnR>
                      <a:noFill/>
                    </a:lnR>
                    <a:lnT>
                      <a:noFill/>
                    </a:lnT>
                    <a:lnB>
                      <a:noFill/>
                    </a:lnB>
                  </a:tcPr>
                </a:tc>
                <a:tc>
                  <a:txBody>
                    <a:bodyPr/>
                    <a:lstStyle/>
                    <a:p>
                      <a:pPr marL="0" marR="0" algn="just">
                        <a:lnSpc>
                          <a:spcPct val="115000"/>
                        </a:lnSpc>
                        <a:spcBef>
                          <a:spcPts val="0"/>
                        </a:spcBef>
                        <a:spcAft>
                          <a:spcPts val="1000"/>
                        </a:spcAft>
                      </a:pPr>
                      <a:r>
                        <a:rPr lang="en-US" sz="2400" dirty="0">
                          <a:latin typeface="Times New Roman"/>
                          <a:ea typeface="Calibri"/>
                          <a:cs typeface="Arial"/>
                        </a:rPr>
                        <a:t> </a:t>
                      </a:r>
                      <a:endParaRPr lang="en-US" sz="2400" dirty="0">
                        <a:latin typeface="Calibri"/>
                        <a:ea typeface="Calibri"/>
                        <a:cs typeface="Arial"/>
                      </a:endParaRPr>
                    </a:p>
                  </a:txBody>
                  <a:tcPr marL="9525" marR="9525" marT="9525" marB="9525" anchor="ctr">
                    <a:lnL>
                      <a:noFill/>
                    </a:lnL>
                    <a:lnR>
                      <a:noFill/>
                    </a:lnR>
                    <a:lnT>
                      <a:noFill/>
                    </a:lnT>
                    <a:lnB>
                      <a:noFill/>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533400" y="829168"/>
            <a:ext cx="6781800" cy="4882051"/>
          </a:xfrm>
          <a:prstGeom prst="rect">
            <a:avLst/>
          </a:prstGeom>
          <a:noFill/>
          <a:ln w="9525">
            <a:noFill/>
            <a:miter lim="800000"/>
            <a:headEnd/>
            <a:tailEnd/>
          </a:ln>
          <a:effectLst/>
        </p:spPr>
        <p:txBody>
          <a:bodyPr vert="horz" wrap="square" lIns="0" tIns="85698" rIns="0" bIns="85698"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chemeClr val="tx1"/>
                </a:solidFill>
                <a:effectLst/>
                <a:latin typeface="Cambria" pitchFamily="18" charset="0"/>
                <a:ea typeface="Times New Roman" pitchFamily="18" charset="0"/>
                <a:cs typeface="Times New Roman" pitchFamily="18" charset="0"/>
              </a:rPr>
              <a:t>   </a:t>
            </a:r>
            <a:r>
              <a:rPr kumimoji="0" lang="en-US" sz="32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Solutions to control noise pollution: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dirty="0">
              <a:ln>
                <a:noFill/>
              </a:ln>
              <a:solidFill>
                <a:srgbClr val="4F81BD"/>
              </a:solidFill>
              <a:effectLst/>
              <a:latin typeface="Cambria"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a:ln>
                  <a:noFill/>
                </a:ln>
                <a:solidFill>
                  <a:srgbClr val="333333"/>
                </a:solidFill>
                <a:effectLst/>
                <a:latin typeface="Times New Roman" pitchFamily="18" charset="0"/>
                <a:ea typeface="Times New Roman" pitchFamily="18" charset="0"/>
                <a:cs typeface="Times New Roman" pitchFamily="18" charset="0"/>
              </a:rPr>
              <a:t>Trees plantation:</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solidFill>
                  <a:srgbClr val="333333"/>
                </a:solidFill>
                <a:effectLst/>
                <a:latin typeface="Times New Roman" pitchFamily="18" charset="0"/>
                <a:ea typeface="Times New Roman" pitchFamily="18" charset="0"/>
                <a:cs typeface="Times New Roman" pitchFamily="18" charset="0"/>
              </a:rPr>
              <a:t>Effective solution for noise pollution is to plant bushes and trees around the sound generating sources. Sound passage is blocked by the dense shrubs and trees. Trees can be planted in the surrounding area to live peacefully.</a:t>
            </a:r>
            <a:endParaRPr kumimoji="0" lang="en-US" sz="3200" b="1" i="0" u="none" strike="noStrike" cap="none" normalizeH="0" baseline="0" dirty="0">
              <a:ln>
                <a:noFill/>
              </a:ln>
              <a:solidFill>
                <a:srgbClr val="4F81BD"/>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pic>
        <p:nvPicPr>
          <p:cNvPr id="3" name="Picture 5"/>
          <p:cNvPicPr>
            <a:picLocks noChangeAspect="1" noChangeArrowheads="1"/>
          </p:cNvPicPr>
          <p:nvPr/>
        </p:nvPicPr>
        <p:blipFill>
          <a:blip r:embed="rId2" cstate="print"/>
          <a:srcRect/>
          <a:stretch>
            <a:fillRect/>
          </a:stretch>
        </p:blipFill>
        <p:spPr bwMode="auto">
          <a:xfrm>
            <a:off x="7467600" y="2209800"/>
            <a:ext cx="1676400" cy="2895600"/>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533400" y="1337385"/>
            <a:ext cx="8305800" cy="27699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rgbClr val="333333"/>
                </a:solidFill>
                <a:effectLst/>
                <a:latin typeface="Times New Roman" pitchFamily="18" charset="0"/>
                <a:ea typeface="Times New Roman" pitchFamily="18" charset="0"/>
                <a:cs typeface="Times New Roman" pitchFamily="18" charset="0"/>
              </a:rPr>
              <a:t>Soundproof buildings</a:t>
            </a:r>
            <a:r>
              <a:rPr lang="en-US" sz="3200" b="1" dirty="0">
                <a:solidFill>
                  <a:srgbClr val="333333"/>
                </a:solidFill>
                <a:latin typeface="Times New Roman" pitchFamily="18" charset="0"/>
                <a:ea typeface="Times New Roman" pitchFamily="18" charset="0"/>
                <a:cs typeface="Times New Roman" pitchFamily="18" charset="0"/>
              </a:rPr>
              <a:t>:</a:t>
            </a:r>
            <a:endParaRPr kumimoji="0" lang="en-US" sz="3200" b="1" i="0" u="none" strike="noStrike" cap="none" normalizeH="0" baseline="0" dirty="0">
              <a:ln>
                <a:noFill/>
              </a:ln>
              <a:solidFill>
                <a:srgbClr val="333333"/>
              </a:solidFill>
              <a:effectLst/>
              <a:latin typeface="Times New Roman" pitchFamily="18" charset="0"/>
              <a:ea typeface="Times New Roman" pitchFamily="18" charset="0"/>
              <a:cs typeface="Times New Roman"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br>
              <a:rPr kumimoji="0" lang="en-US" sz="1400" b="0" i="0" u="none" strike="noStrike" cap="none" normalizeH="0" baseline="0" dirty="0">
                <a:ln>
                  <a:noFill/>
                </a:ln>
                <a:solidFill>
                  <a:srgbClr val="333333"/>
                </a:solidFill>
                <a:effectLst/>
                <a:latin typeface="Times New Roman" pitchFamily="18" charset="0"/>
                <a:ea typeface="Times New Roman" pitchFamily="18" charset="0"/>
                <a:cs typeface="Times New Roman" pitchFamily="18" charset="0"/>
              </a:rPr>
            </a:br>
            <a:r>
              <a:rPr kumimoji="0" lang="en-US" sz="3200" b="0" i="0" u="none" strike="noStrike" cap="none" normalizeH="0" baseline="0" dirty="0">
                <a:ln>
                  <a:noFill/>
                </a:ln>
                <a:solidFill>
                  <a:srgbClr val="333333"/>
                </a:solidFill>
                <a:effectLst/>
                <a:latin typeface="Times New Roman" pitchFamily="18" charset="0"/>
                <a:ea typeface="Times New Roman" pitchFamily="18" charset="0"/>
                <a:cs typeface="Times New Roman" pitchFamily="18" charset="0"/>
              </a:rPr>
              <a:t>To block unwanted noise from outside soundproof doors and windows can be installed. If you stay in crowded city area these soundproof options are important for complete relaxation.</a:t>
            </a:r>
            <a:endParaRPr kumimoji="0" lang="en-US" sz="32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304800" y="913033"/>
            <a:ext cx="5410200" cy="52322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rgbClr val="333333"/>
                </a:solidFill>
                <a:effectLst/>
                <a:latin typeface="Times New Roman" pitchFamily="18" charset="0"/>
                <a:ea typeface="Times New Roman" pitchFamily="18" charset="0"/>
                <a:cs typeface="Times New Roman" pitchFamily="18" charset="0"/>
              </a:rPr>
              <a:t>Loudspeaker inhibition:</a:t>
            </a:r>
          </a:p>
          <a:p>
            <a:pPr marL="0" marR="0" lvl="0" indent="0" algn="justLow" defTabSz="914400" rtl="0" eaLnBrk="1" fontAlgn="base" latinLnBrk="0" hangingPunct="1">
              <a:lnSpc>
                <a:spcPct val="100000"/>
              </a:lnSpc>
              <a:spcBef>
                <a:spcPct val="0"/>
              </a:spcBef>
              <a:spcAft>
                <a:spcPct val="0"/>
              </a:spcAft>
              <a:buClrTx/>
              <a:buSzTx/>
              <a:buFontTx/>
              <a:buNone/>
              <a:tabLst/>
            </a:pPr>
            <a:br>
              <a:rPr kumimoji="0" lang="en-US" sz="1400" b="0" i="0" u="none" strike="noStrike" cap="none" normalizeH="0" baseline="0" dirty="0">
                <a:ln>
                  <a:noFill/>
                </a:ln>
                <a:solidFill>
                  <a:srgbClr val="333333"/>
                </a:solidFill>
                <a:effectLst/>
                <a:latin typeface="Times New Roman" pitchFamily="18" charset="0"/>
                <a:ea typeface="Times New Roman" pitchFamily="18" charset="0"/>
                <a:cs typeface="Times New Roman" pitchFamily="18" charset="0"/>
              </a:rPr>
            </a:br>
            <a:r>
              <a:rPr kumimoji="0" lang="en-US" sz="3200" b="0" i="0" u="none" strike="noStrike" cap="none" normalizeH="0" baseline="0" dirty="0">
                <a:ln>
                  <a:noFill/>
                </a:ln>
                <a:solidFill>
                  <a:srgbClr val="333333"/>
                </a:solidFill>
                <a:effectLst/>
                <a:latin typeface="Times New Roman" pitchFamily="18" charset="0"/>
                <a:ea typeface="Times New Roman" pitchFamily="18" charset="0"/>
                <a:cs typeface="Times New Roman" pitchFamily="18" charset="0"/>
              </a:rPr>
              <a:t>The major cause of noise pollution in public areas is loudspeaker. For the welfare of the people it should be banned at any cost. Those who violate and play loudspeakers in crowded areas and public places strict laws should be imposed against them.</a:t>
            </a:r>
            <a:endParaRPr kumimoji="0" lang="en-US" sz="3200" b="0" i="0" u="none" strike="noStrike" cap="none" normalizeH="0" baseline="0" dirty="0">
              <a:ln>
                <a:noFill/>
              </a:ln>
              <a:solidFill>
                <a:schemeClr val="tx1"/>
              </a:solidFill>
              <a:effectLst/>
              <a:latin typeface="Arial" pitchFamily="34" charset="0"/>
              <a:cs typeface="Arial" pitchFamily="34" charset="0"/>
            </a:endParaRPr>
          </a:p>
        </p:txBody>
      </p:sp>
      <p:pic>
        <p:nvPicPr>
          <p:cNvPr id="2050" name="Picture 2" descr="C:\Users\bsoftlink\Pictures\IMG-20161118-WA0006.jpg"/>
          <p:cNvPicPr>
            <a:picLocks noChangeAspect="1" noChangeArrowheads="1"/>
          </p:cNvPicPr>
          <p:nvPr/>
        </p:nvPicPr>
        <p:blipFill>
          <a:blip r:embed="rId2" cstate="print"/>
          <a:srcRect/>
          <a:stretch>
            <a:fillRect/>
          </a:stretch>
        </p:blipFill>
        <p:spPr bwMode="auto">
          <a:xfrm>
            <a:off x="5791200" y="1143000"/>
            <a:ext cx="3048000" cy="4419600"/>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533400" y="1091355"/>
            <a:ext cx="8153400" cy="38164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rgbClr val="333333"/>
                </a:solidFill>
                <a:effectLst/>
                <a:latin typeface="Times New Roman" pitchFamily="18" charset="0"/>
                <a:ea typeface="Times New Roman" pitchFamily="18" charset="0"/>
                <a:cs typeface="Times New Roman" pitchFamily="18" charset="0"/>
              </a:rPr>
              <a:t>Factory location:</a:t>
            </a:r>
          </a:p>
          <a:p>
            <a:pPr marL="0" marR="0" lvl="0" indent="0" algn="just" defTabSz="914400" rtl="0" eaLnBrk="1" fontAlgn="base" latinLnBrk="0" hangingPunct="1">
              <a:lnSpc>
                <a:spcPct val="100000"/>
              </a:lnSpc>
              <a:spcBef>
                <a:spcPct val="0"/>
              </a:spcBef>
              <a:spcAft>
                <a:spcPct val="0"/>
              </a:spcAft>
              <a:buClrTx/>
              <a:buSzTx/>
              <a:buFontTx/>
              <a:buNone/>
              <a:tabLst/>
            </a:pPr>
            <a:br>
              <a:rPr kumimoji="0" lang="en-US" sz="3200" b="0" i="0" u="none" strike="noStrike" cap="none" normalizeH="0" baseline="0" dirty="0">
                <a:ln>
                  <a:noFill/>
                </a:ln>
                <a:solidFill>
                  <a:srgbClr val="333333"/>
                </a:solidFill>
                <a:effectLst/>
                <a:latin typeface="Times New Roman" pitchFamily="18" charset="0"/>
                <a:ea typeface="Times New Roman" pitchFamily="18" charset="0"/>
                <a:cs typeface="Times New Roman" pitchFamily="18" charset="0"/>
              </a:rPr>
            </a:br>
            <a:r>
              <a:rPr kumimoji="0" lang="en-US" sz="3200" b="0" i="0" u="none" strike="noStrike" cap="none" normalizeH="0" baseline="0" dirty="0">
                <a:ln>
                  <a:noFill/>
                </a:ln>
                <a:solidFill>
                  <a:srgbClr val="333333"/>
                </a:solidFill>
                <a:effectLst/>
                <a:latin typeface="Times New Roman" pitchFamily="18" charset="0"/>
                <a:ea typeface="Times New Roman" pitchFamily="18" charset="0"/>
                <a:cs typeface="Times New Roman" pitchFamily="18" charset="0"/>
              </a:rPr>
              <a:t>From the residential areas factories and industries should be located in far off places. Installation of sound detectors will help in analyzing the sound frequencies on a regular basis.</a:t>
            </a:r>
            <a:endParaRPr kumimoji="0" lang="en-US" sz="3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838200"/>
            <a:ext cx="8077200" cy="4524315"/>
          </a:xfrm>
          <a:prstGeom prst="rect">
            <a:avLst/>
          </a:prstGeom>
        </p:spPr>
        <p:txBody>
          <a:bodyPr wrap="square">
            <a:spAutoFit/>
          </a:bodyPr>
          <a:lstStyle/>
          <a:p>
            <a:pPr lvl="0" algn="just" eaLnBrk="0" fontAlgn="base" hangingPunct="0">
              <a:spcBef>
                <a:spcPct val="0"/>
              </a:spcBef>
              <a:spcAft>
                <a:spcPct val="0"/>
              </a:spcAft>
            </a:pPr>
            <a:r>
              <a:rPr lang="en-US" sz="3200" b="1" dirty="0">
                <a:solidFill>
                  <a:srgbClr val="333333"/>
                </a:solidFill>
                <a:latin typeface="Times New Roman" pitchFamily="18" charset="0"/>
                <a:ea typeface="Times New Roman" pitchFamily="18" charset="0"/>
                <a:cs typeface="Times New Roman" pitchFamily="18" charset="0"/>
              </a:rPr>
              <a:t>White noise machine:</a:t>
            </a:r>
          </a:p>
          <a:p>
            <a:pPr lvl="0" algn="just" eaLnBrk="0" fontAlgn="base" hangingPunct="0">
              <a:spcBef>
                <a:spcPct val="0"/>
              </a:spcBef>
              <a:spcAft>
                <a:spcPct val="0"/>
              </a:spcAft>
            </a:pPr>
            <a:br>
              <a:rPr lang="en-US" sz="3200" dirty="0">
                <a:solidFill>
                  <a:srgbClr val="333333"/>
                </a:solidFill>
                <a:latin typeface="Times New Roman" pitchFamily="18" charset="0"/>
                <a:ea typeface="Times New Roman" pitchFamily="18" charset="0"/>
                <a:cs typeface="Times New Roman" pitchFamily="18" charset="0"/>
              </a:rPr>
            </a:br>
            <a:r>
              <a:rPr lang="en-US" sz="3200" dirty="0">
                <a:solidFill>
                  <a:srgbClr val="333333"/>
                </a:solidFill>
                <a:latin typeface="Times New Roman" pitchFamily="18" charset="0"/>
                <a:ea typeface="Times New Roman" pitchFamily="18" charset="0"/>
                <a:cs typeface="Times New Roman" pitchFamily="18" charset="0"/>
              </a:rPr>
              <a:t>For overcoming the effects of noise pollution the latest technology is using white noise machine. This device converts the unbearable noise into pleasant sound. A white noise machine is placed between the source of noise and the receptor. It produces soft sound like that of a waterfall, fan and soft music.</a:t>
            </a:r>
            <a:endParaRPr lang="en-US" sz="3200" dirty="0">
              <a:latin typeface="Arial" pitchFamily="34" charset="0"/>
              <a:ea typeface="Times New Roman" pitchFamily="18"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381000" y="918002"/>
            <a:ext cx="8382000" cy="33239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rgbClr val="333333"/>
                </a:solidFill>
                <a:effectLst/>
                <a:latin typeface="Times New Roman" pitchFamily="18" charset="0"/>
                <a:ea typeface="Times New Roman" pitchFamily="18" charset="0"/>
                <a:cs typeface="Times New Roman" pitchFamily="18" charset="0"/>
              </a:rPr>
              <a:t>Machine quality:</a:t>
            </a:r>
          </a:p>
          <a:p>
            <a:pPr marL="0" marR="0" lvl="0" indent="0" algn="just" defTabSz="914400" rtl="0" eaLnBrk="1" fontAlgn="base" latinLnBrk="0" hangingPunct="1">
              <a:lnSpc>
                <a:spcPct val="100000"/>
              </a:lnSpc>
              <a:spcBef>
                <a:spcPct val="0"/>
              </a:spcBef>
              <a:spcAft>
                <a:spcPct val="0"/>
              </a:spcAft>
              <a:buClrTx/>
              <a:buSzTx/>
              <a:buFontTx/>
              <a:buNone/>
              <a:tabLst/>
            </a:pPr>
            <a:br>
              <a:rPr kumimoji="0" lang="en-US" sz="3200" b="0" i="0" u="none" strike="noStrike" cap="none" normalizeH="0" baseline="0" dirty="0">
                <a:ln>
                  <a:noFill/>
                </a:ln>
                <a:solidFill>
                  <a:srgbClr val="333333"/>
                </a:solidFill>
                <a:effectLst/>
                <a:latin typeface="Times New Roman" pitchFamily="18" charset="0"/>
                <a:ea typeface="Times New Roman" pitchFamily="18" charset="0"/>
                <a:cs typeface="Times New Roman" pitchFamily="18" charset="0"/>
              </a:rPr>
            </a:br>
            <a:r>
              <a:rPr kumimoji="0" lang="en-US" sz="3200" b="0" i="0" u="none" strike="noStrike" cap="none" normalizeH="0" baseline="0" dirty="0">
                <a:ln>
                  <a:noFill/>
                </a:ln>
                <a:solidFill>
                  <a:srgbClr val="333333"/>
                </a:solidFill>
                <a:effectLst/>
                <a:latin typeface="Times New Roman" pitchFamily="18" charset="0"/>
                <a:ea typeface="Times New Roman" pitchFamily="18" charset="0"/>
                <a:cs typeface="Times New Roman" pitchFamily="18" charset="0"/>
              </a:rPr>
              <a:t>The quality of machines should be optimized to reduce sound production. Lubrication of the machinery and servicing should be done to minimize noise generation.</a:t>
            </a:r>
            <a:endParaRPr kumimoji="0" lang="en-US" sz="3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381000" y="206549"/>
            <a:ext cx="8458200" cy="58785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tab pos="457200" algn="l"/>
              </a:tabLst>
            </a:pPr>
            <a:r>
              <a:rPr kumimoji="0" lang="en-US" sz="3200" b="1" i="0" u="none" strike="noStrike" cap="none" normalizeH="0" baseline="0" dirty="0">
                <a:ln>
                  <a:noFill/>
                </a:ln>
                <a:solidFill>
                  <a:srgbClr val="333333"/>
                </a:solidFill>
                <a:effectLst/>
                <a:latin typeface="Calibri" pitchFamily="34" charset="0"/>
                <a:ea typeface="Times New Roman" pitchFamily="18" charset="0"/>
                <a:cs typeface="Arial" pitchFamily="34" charset="0"/>
              </a:rPr>
              <a:t>                        </a:t>
            </a:r>
            <a:r>
              <a:rPr kumimoji="0" lang="en-US" sz="3600" b="1" i="0" u="none" strike="noStrike" cap="none" normalizeH="0" baseline="0" dirty="0">
                <a:ln>
                  <a:noFill/>
                </a:ln>
                <a:solidFill>
                  <a:srgbClr val="333333"/>
                </a:solidFill>
                <a:effectLst/>
                <a:latin typeface="Calibri" pitchFamily="34" charset="0"/>
                <a:ea typeface="Times New Roman" pitchFamily="18" charset="0"/>
                <a:cs typeface="Arial" pitchFamily="34" charset="0"/>
              </a:rPr>
              <a:t>Other solutions:</a:t>
            </a:r>
          </a:p>
          <a:p>
            <a:pPr marL="0" marR="0" lvl="0" indent="0" algn="justLow" defTabSz="914400" rtl="0" eaLnBrk="1" fontAlgn="base" latinLnBrk="0" hangingPunct="1">
              <a:lnSpc>
                <a:spcPct val="100000"/>
              </a:lnSpc>
              <a:spcBef>
                <a:spcPct val="0"/>
              </a:spcBef>
              <a:spcAft>
                <a:spcPct val="0"/>
              </a:spcAft>
              <a:buClrTx/>
              <a:buSzTx/>
              <a:buFontTx/>
              <a:buNone/>
              <a:tabLst>
                <a:tab pos="457200" algn="l"/>
              </a:tabLst>
            </a:pPr>
            <a:endParaRPr kumimoji="0" lang="en-US" sz="32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u="none" strike="noStrike" cap="none" normalizeH="0" baseline="0" dirty="0">
                <a:ln>
                  <a:noFill/>
                </a:ln>
                <a:solidFill>
                  <a:srgbClr val="333333"/>
                </a:solidFill>
                <a:effectLst/>
                <a:latin typeface="Calibri" pitchFamily="34" charset="0"/>
                <a:ea typeface="Times New Roman" pitchFamily="18" charset="0"/>
                <a:cs typeface="Arial" pitchFamily="34" charset="0"/>
              </a:rPr>
              <a:t>Noise pollution at home is caused by using music systems and television sets with high volumes. Instead of using these appliances with the high volume, it is better to keep it at a moderate level.</a:t>
            </a:r>
          </a:p>
          <a:p>
            <a:pPr marL="0" marR="0" lvl="0" indent="0" algn="justLow" defTabSz="914400" rtl="0" eaLnBrk="0" fontAlgn="base" latinLnBrk="0" hangingPunct="0">
              <a:lnSpc>
                <a:spcPct val="100000"/>
              </a:lnSpc>
              <a:spcBef>
                <a:spcPct val="0"/>
              </a:spcBef>
              <a:spcAft>
                <a:spcPct val="0"/>
              </a:spcAft>
              <a:buClrTx/>
              <a:buSzTx/>
              <a:tabLst>
                <a:tab pos="457200" algn="l"/>
              </a:tabLst>
            </a:pPr>
            <a:endParaRPr kumimoji="0" lang="en-US"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u="none" strike="noStrike" cap="none" normalizeH="0" baseline="0" dirty="0">
                <a:ln>
                  <a:noFill/>
                </a:ln>
                <a:solidFill>
                  <a:srgbClr val="333333"/>
                </a:solidFill>
                <a:effectLst/>
                <a:latin typeface="Calibri" pitchFamily="34" charset="0"/>
                <a:ea typeface="Times New Roman" pitchFamily="18" charset="0"/>
                <a:cs typeface="Arial" pitchFamily="34" charset="0"/>
              </a:rPr>
              <a:t>To wear ear protection while working in noisy conditions is an effective way to manage noise. Vehicles and factory machines need to be maintained properly and checked from time to time. Lack of maintenance will not only increase noise levels, but also decrease the efficiency of these machines.</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457200" y="91113"/>
            <a:ext cx="82296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000000"/>
                </a:solidFill>
                <a:effectLst/>
                <a:latin typeface="Georgia" pitchFamily="18" charset="0"/>
                <a:ea typeface="Times New Roman" pitchFamily="18" charset="0"/>
                <a:cs typeface="Times New Roman" pitchFamily="18" charset="0"/>
              </a:rPr>
              <a:t>                     </a:t>
            </a:r>
          </a:p>
          <a:p>
            <a:pPr marL="0" marR="0" lvl="0" indent="0" algn="justLow" defTabSz="914400" rtl="0" eaLnBrk="1" fontAlgn="base" latinLnBrk="0" hangingPunct="1">
              <a:lnSpc>
                <a:spcPct val="100000"/>
              </a:lnSpc>
              <a:spcBef>
                <a:spcPct val="0"/>
              </a:spcBef>
              <a:spcAft>
                <a:spcPct val="0"/>
              </a:spcAft>
              <a:buClrTx/>
              <a:buSzTx/>
              <a:buFontTx/>
              <a:buNone/>
              <a:tabLst/>
            </a:pPr>
            <a:r>
              <a:rPr lang="en-US" sz="2400" b="1" dirty="0">
                <a:solidFill>
                  <a:srgbClr val="000000"/>
                </a:solidFill>
                <a:latin typeface="Georgia" pitchFamily="18" charset="0"/>
                <a:ea typeface="Times New Roman" pitchFamily="18" charset="0"/>
                <a:cs typeface="Times New Roman" pitchFamily="18" charset="0"/>
              </a:rPr>
              <a:t>                        </a:t>
            </a: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rgbClr val="000000"/>
                </a:solidFill>
                <a:effectLst/>
                <a:latin typeface="Georgia" pitchFamily="18" charset="0"/>
                <a:ea typeface="Times New Roman" pitchFamily="18" charset="0"/>
                <a:cs typeface="Times New Roman" pitchFamily="18" charset="0"/>
              </a:rPr>
              <a:t>                         </a:t>
            </a:r>
            <a:r>
              <a:rPr kumimoji="0" lang="en-US" sz="3200" b="1" i="0" u="none" strike="noStrike" cap="none" normalizeH="0" baseline="0" dirty="0">
                <a:ln>
                  <a:noFill/>
                </a:ln>
                <a:solidFill>
                  <a:srgbClr val="000000"/>
                </a:solidFill>
                <a:effectLst/>
                <a:latin typeface="Georgia" pitchFamily="18" charset="0"/>
                <a:ea typeface="Times New Roman" pitchFamily="18" charset="0"/>
                <a:cs typeface="Times New Roman" pitchFamily="18" charset="0"/>
              </a:rPr>
              <a:t>NOISE  POLLUTION</a:t>
            </a:r>
            <a:endParaRPr kumimoji="0" lang="en-US" sz="3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a:ln>
                <a:noFill/>
              </a:ln>
              <a:solidFill>
                <a:srgbClr val="000000"/>
              </a:solidFill>
              <a:effectLst/>
              <a:latin typeface="Georgia" pitchFamily="18" charset="0"/>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lang="en-US" sz="2400" b="1" dirty="0">
                <a:solidFill>
                  <a:srgbClr val="000000"/>
                </a:solidFill>
                <a:latin typeface="Georgia" pitchFamily="18" charset="0"/>
                <a:ea typeface="Times New Roman" pitchFamily="18" charset="0"/>
                <a:cs typeface="Times New Roman" pitchFamily="18" charset="0"/>
              </a:rPr>
              <a:t>  </a:t>
            </a:r>
            <a:r>
              <a:rPr kumimoji="0" lang="en-US" sz="2400" b="1" i="0" u="none" strike="noStrike" cap="none" normalizeH="0" baseline="0" dirty="0">
                <a:ln>
                  <a:noFill/>
                </a:ln>
                <a:solidFill>
                  <a:srgbClr val="000000"/>
                </a:solidFill>
                <a:effectLst/>
                <a:latin typeface="Georgia" pitchFamily="18" charset="0"/>
                <a:ea typeface="Times New Roman" pitchFamily="18" charset="0"/>
                <a:cs typeface="Times New Roman" pitchFamily="18" charset="0"/>
              </a:rPr>
              <a:t>Definition:</a:t>
            </a:r>
            <a:endParaRPr kumimoji="0" lang="en-US" sz="24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By definition, noise pollution takes place when there is either excessive amount of noise or an unpleasant sound that causes temporary disruption in the natural balance</a:t>
            </a:r>
            <a:r>
              <a:rPr kumimoji="0" lang="en-US" sz="2800" b="0" i="0" u="none" strike="noStrike" cap="none" normalizeH="0" baseline="0" dirty="0">
                <a:ln>
                  <a:noFill/>
                </a:ln>
                <a:solidFill>
                  <a:srgbClr val="696F6F"/>
                </a:solidFill>
                <a:effectLst/>
                <a:latin typeface="Times New Roman" pitchFamily="18" charset="0"/>
                <a:ea typeface="Times New Roman" pitchFamily="18" charset="0"/>
                <a:cs typeface="Times New Roman" pitchFamily="18" charset="0"/>
              </a:rPr>
              <a:t>. </a:t>
            </a:r>
            <a:endParaRPr kumimoji="0" lang="en-US" sz="28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Sound, a normal feature of our life, is the means of communication and enter­tainment in most animals, including human beings. It is also a very effective alarm system. A low sound is pleasant whereas a loud sound is unpleasant and is commonly referred to as ‘noise’. Noise can be defined as an unpleasant and unwanted sound.</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228600" y="1351628"/>
            <a:ext cx="86868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tab pos="457200" algn="l"/>
              </a:tabLst>
            </a:pPr>
            <a:r>
              <a:rPr kumimoji="0" lang="en-US" sz="3200" b="0" i="0" u="none" strike="noStrike" cap="none" normalizeH="0" baseline="0" dirty="0">
                <a:ln>
                  <a:noFill/>
                </a:ln>
                <a:solidFill>
                  <a:srgbClr val="333333"/>
                </a:solidFill>
                <a:effectLst/>
                <a:latin typeface="Calibri" pitchFamily="34" charset="0"/>
                <a:ea typeface="Times New Roman" pitchFamily="18" charset="0"/>
                <a:cs typeface="Arial" pitchFamily="34" charset="0"/>
              </a:rPr>
              <a:t>Sound insulation at the top of the roof can reduce the aircraft noise.</a:t>
            </a:r>
          </a:p>
          <a:p>
            <a:pPr marL="0" marR="0" lvl="0" indent="0" algn="justLow" defTabSz="914400" rtl="0" eaLnBrk="1" fontAlgn="base" latinLnBrk="0" hangingPunct="1">
              <a:lnSpc>
                <a:spcPct val="100000"/>
              </a:lnSpc>
              <a:spcBef>
                <a:spcPct val="0"/>
              </a:spcBef>
              <a:spcAft>
                <a:spcPct val="0"/>
              </a:spcAft>
              <a:buClrTx/>
              <a:buSzTx/>
              <a:tabLst>
                <a:tab pos="457200" algn="l"/>
              </a:tabLst>
            </a:pPr>
            <a:endParaRPr kumimoji="0" lang="en-US" sz="32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457200" algn="l"/>
              </a:tabLst>
            </a:pPr>
            <a:r>
              <a:rPr kumimoji="0" lang="en-US" sz="3200" b="0" i="0" u="none" strike="noStrike" cap="none" normalizeH="0" baseline="0" dirty="0">
                <a:ln>
                  <a:noFill/>
                </a:ln>
                <a:solidFill>
                  <a:srgbClr val="333333"/>
                </a:solidFill>
                <a:effectLst/>
                <a:latin typeface="Calibri" pitchFamily="34" charset="0"/>
                <a:ea typeface="Times New Roman" pitchFamily="18" charset="0"/>
                <a:cs typeface="Arial" pitchFamily="34" charset="0"/>
              </a:rPr>
              <a:t>Add a layer of wood to the dividing wall to protect yourself from the noise from neighbors.</a:t>
            </a:r>
            <a:endParaRPr kumimoji="0" lang="en-US" sz="32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228600" y="1501170"/>
            <a:ext cx="86106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rgbClr val="424142"/>
                </a:solidFill>
                <a:effectLst/>
                <a:latin typeface="Times New Roman" pitchFamily="18" charset="0"/>
                <a:ea typeface="Times New Roman" pitchFamily="18" charset="0"/>
                <a:cs typeface="Times New Roman" pitchFamily="18" charset="0"/>
              </a:rPr>
              <a:t>Some of the well- known effects of noise on human beings and the relation of noise pollution level and its harmful effects are shown in Table.</a:t>
            </a:r>
            <a:endParaRPr kumimoji="0" lang="en-US" sz="32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Noise Effects on Human Beings">
            <a:hlinkClick r:id="rId2"/>
          </p:cNvPr>
          <p:cNvPicPr/>
          <p:nvPr/>
        </p:nvPicPr>
        <p:blipFill>
          <a:blip r:embed="rId3" cstate="print"/>
          <a:srcRect/>
          <a:stretch>
            <a:fillRect/>
          </a:stretch>
        </p:blipFill>
        <p:spPr bwMode="auto">
          <a:xfrm>
            <a:off x="762000" y="533400"/>
            <a:ext cx="7391400" cy="5638800"/>
          </a:xfrm>
          <a:prstGeom prst="rect">
            <a:avLst/>
          </a:prstGeom>
          <a:noFill/>
          <a:ln w="9525">
            <a:noFill/>
            <a:miter lim="800000"/>
            <a:headEnd/>
            <a:tailEnd/>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990600" y="838200"/>
          <a:ext cx="6857999" cy="5029200"/>
        </p:xfrm>
        <a:graphic>
          <a:graphicData uri="http://schemas.openxmlformats.org/drawingml/2006/table">
            <a:tbl>
              <a:tblPr/>
              <a:tblGrid>
                <a:gridCol w="3094653">
                  <a:extLst>
                    <a:ext uri="{9D8B030D-6E8A-4147-A177-3AD203B41FA5}">
                      <a16:colId xmlns:a16="http://schemas.microsoft.com/office/drawing/2014/main" val="20000"/>
                    </a:ext>
                  </a:extLst>
                </a:gridCol>
                <a:gridCol w="3763346">
                  <a:extLst>
                    <a:ext uri="{9D8B030D-6E8A-4147-A177-3AD203B41FA5}">
                      <a16:colId xmlns:a16="http://schemas.microsoft.com/office/drawing/2014/main" val="20001"/>
                    </a:ext>
                  </a:extLst>
                </a:gridCol>
              </a:tblGrid>
              <a:tr h="386861">
                <a:tc>
                  <a:txBody>
                    <a:bodyPr/>
                    <a:lstStyle/>
                    <a:p>
                      <a:pPr marL="0" marR="0" algn="just" fontAlgn="base">
                        <a:lnSpc>
                          <a:spcPts val="2175"/>
                        </a:lnSpc>
                        <a:spcBef>
                          <a:spcPts val="0"/>
                        </a:spcBef>
                        <a:spcAft>
                          <a:spcPts val="0"/>
                        </a:spcAft>
                      </a:pPr>
                      <a:r>
                        <a:rPr lang="en-US" sz="2000" b="1" dirty="0">
                          <a:solidFill>
                            <a:srgbClr val="424142"/>
                          </a:solidFill>
                          <a:latin typeface="Times New Roman"/>
                          <a:ea typeface="Times New Roman"/>
                          <a:cs typeface="Times New Roman"/>
                        </a:rPr>
                        <a:t>Level (in db)                                      </a:t>
                      </a:r>
                      <a:endParaRPr lang="en-US" sz="2000" dirty="0">
                        <a:latin typeface="Calibri"/>
                        <a:ea typeface="Times New Roman"/>
                        <a:cs typeface="Arial"/>
                      </a:endParaRPr>
                    </a:p>
                  </a:txBody>
                  <a:tcPr marL="0" marR="0" marT="0" marB="0" anchor="b">
                    <a:lnL>
                      <a:noFill/>
                    </a:lnL>
                    <a:lnR>
                      <a:noFill/>
                    </a:lnR>
                    <a:lnT>
                      <a:noFill/>
                    </a:lnT>
                    <a:lnB>
                      <a:noFill/>
                    </a:lnB>
                    <a:solidFill>
                      <a:srgbClr val="FFFFFF"/>
                    </a:solidFill>
                  </a:tcPr>
                </a:tc>
                <a:tc>
                  <a:txBody>
                    <a:bodyPr/>
                    <a:lstStyle/>
                    <a:p>
                      <a:pPr marL="0" marR="0" algn="just" fontAlgn="base">
                        <a:lnSpc>
                          <a:spcPts val="2175"/>
                        </a:lnSpc>
                        <a:spcBef>
                          <a:spcPts val="0"/>
                        </a:spcBef>
                        <a:spcAft>
                          <a:spcPts val="0"/>
                        </a:spcAft>
                      </a:pPr>
                      <a:r>
                        <a:rPr lang="en-US" sz="2000" b="1">
                          <a:solidFill>
                            <a:srgbClr val="424142"/>
                          </a:solidFill>
                          <a:latin typeface="Times New Roman"/>
                          <a:ea typeface="Times New Roman"/>
                          <a:cs typeface="Times New Roman"/>
                        </a:rPr>
                        <a:t>Effects</a:t>
                      </a:r>
                      <a:endParaRPr lang="en-US" sz="2000">
                        <a:latin typeface="Calibri"/>
                        <a:ea typeface="Times New Roman"/>
                        <a:cs typeface="Arial"/>
                      </a:endParaRP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10000"/>
                  </a:ext>
                </a:extLst>
              </a:tr>
              <a:tr h="386861">
                <a:tc>
                  <a:txBody>
                    <a:bodyPr/>
                    <a:lstStyle/>
                    <a:p>
                      <a:pPr marL="0" marR="0" algn="just" fontAlgn="base">
                        <a:lnSpc>
                          <a:spcPts val="2175"/>
                        </a:lnSpc>
                        <a:spcBef>
                          <a:spcPts val="0"/>
                        </a:spcBef>
                        <a:spcAft>
                          <a:spcPts val="1440"/>
                        </a:spcAft>
                      </a:pPr>
                      <a:r>
                        <a:rPr lang="en-US" sz="2000" dirty="0" err="1">
                          <a:solidFill>
                            <a:srgbClr val="424142"/>
                          </a:solidFill>
                          <a:latin typeface="Times New Roman"/>
                          <a:ea typeface="Times New Roman"/>
                          <a:cs typeface="Times New Roman"/>
                        </a:rPr>
                        <a:t>Upto</a:t>
                      </a:r>
                      <a:r>
                        <a:rPr lang="en-US" sz="2000" dirty="0">
                          <a:solidFill>
                            <a:srgbClr val="424142"/>
                          </a:solidFill>
                          <a:latin typeface="Times New Roman"/>
                          <a:ea typeface="Times New Roman"/>
                          <a:cs typeface="Times New Roman"/>
                        </a:rPr>
                        <a:t>----------23 </a:t>
                      </a:r>
                      <a:endParaRPr lang="en-US" sz="2000" dirty="0">
                        <a:latin typeface="Calibri"/>
                        <a:ea typeface="Times New Roman"/>
                        <a:cs typeface="Arial"/>
                      </a:endParaRPr>
                    </a:p>
                  </a:txBody>
                  <a:tcPr marL="0" marR="0" marT="0" marB="0" anchor="b">
                    <a:lnL>
                      <a:noFill/>
                    </a:lnL>
                    <a:lnR>
                      <a:noFill/>
                    </a:lnR>
                    <a:lnT>
                      <a:noFill/>
                    </a:lnT>
                    <a:lnB>
                      <a:noFill/>
                    </a:lnB>
                    <a:solidFill>
                      <a:srgbClr val="FFFFFF"/>
                    </a:solidFill>
                  </a:tcPr>
                </a:tc>
                <a:tc>
                  <a:txBody>
                    <a:bodyPr/>
                    <a:lstStyle/>
                    <a:p>
                      <a:pPr marL="0" marR="0" algn="just" fontAlgn="base">
                        <a:lnSpc>
                          <a:spcPts val="2175"/>
                        </a:lnSpc>
                        <a:spcBef>
                          <a:spcPts val="0"/>
                        </a:spcBef>
                        <a:spcAft>
                          <a:spcPts val="1440"/>
                        </a:spcAft>
                      </a:pPr>
                      <a:r>
                        <a:rPr lang="en-US" sz="2000">
                          <a:solidFill>
                            <a:srgbClr val="424142"/>
                          </a:solidFill>
                          <a:latin typeface="Times New Roman"/>
                          <a:ea typeface="Times New Roman"/>
                          <a:cs typeface="Times New Roman"/>
                        </a:rPr>
                        <a:t>No disturbance</a:t>
                      </a:r>
                      <a:endParaRPr lang="en-US" sz="2000">
                        <a:latin typeface="Calibri"/>
                        <a:ea typeface="Times New Roman"/>
                        <a:cs typeface="Arial"/>
                      </a:endParaRP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10001"/>
                  </a:ext>
                </a:extLst>
              </a:tr>
              <a:tr h="1160585">
                <a:tc>
                  <a:txBody>
                    <a:bodyPr/>
                    <a:lstStyle/>
                    <a:p>
                      <a:pPr marL="0" marR="0" algn="just" fontAlgn="base">
                        <a:lnSpc>
                          <a:spcPts val="2175"/>
                        </a:lnSpc>
                        <a:spcBef>
                          <a:spcPts val="0"/>
                        </a:spcBef>
                        <a:spcAft>
                          <a:spcPts val="1440"/>
                        </a:spcAft>
                      </a:pPr>
                      <a:r>
                        <a:rPr lang="en-US" sz="2000" dirty="0">
                          <a:solidFill>
                            <a:srgbClr val="424142"/>
                          </a:solidFill>
                          <a:latin typeface="Times New Roman"/>
                          <a:ea typeface="Times New Roman"/>
                          <a:cs typeface="Times New Roman"/>
                        </a:rPr>
                        <a:t>30—60 </a:t>
                      </a:r>
                      <a:endParaRPr lang="en-US" sz="2000" dirty="0">
                        <a:latin typeface="Calibri"/>
                        <a:ea typeface="Times New Roman"/>
                        <a:cs typeface="Arial"/>
                      </a:endParaRPr>
                    </a:p>
                  </a:txBody>
                  <a:tcPr marL="0" marR="0" marT="0" marB="0" anchor="b">
                    <a:lnL>
                      <a:noFill/>
                    </a:lnL>
                    <a:lnR>
                      <a:noFill/>
                    </a:lnR>
                    <a:lnT>
                      <a:noFill/>
                    </a:lnT>
                    <a:lnB>
                      <a:noFill/>
                    </a:lnB>
                    <a:solidFill>
                      <a:srgbClr val="FFFFFF"/>
                    </a:solidFill>
                  </a:tcPr>
                </a:tc>
                <a:tc>
                  <a:txBody>
                    <a:bodyPr/>
                    <a:lstStyle/>
                    <a:p>
                      <a:pPr marL="0" marR="0" algn="just" fontAlgn="base">
                        <a:lnSpc>
                          <a:spcPts val="2175"/>
                        </a:lnSpc>
                        <a:spcBef>
                          <a:spcPts val="0"/>
                        </a:spcBef>
                        <a:spcAft>
                          <a:spcPts val="1440"/>
                        </a:spcAft>
                      </a:pPr>
                      <a:r>
                        <a:rPr lang="en-US" sz="2000">
                          <a:solidFill>
                            <a:srgbClr val="424142"/>
                          </a:solidFill>
                          <a:latin typeface="Times New Roman"/>
                          <a:ea typeface="Times New Roman"/>
                          <a:cs typeface="Times New Roman"/>
                        </a:rPr>
                        <a:t>Stress, tension, psychological (illness, heart attact) effects especially at upper range.</a:t>
                      </a:r>
                      <a:endParaRPr lang="en-US" sz="2000">
                        <a:latin typeface="Calibri"/>
                        <a:ea typeface="Times New Roman"/>
                        <a:cs typeface="Arial"/>
                      </a:endParaRP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10002"/>
                  </a:ext>
                </a:extLst>
              </a:tr>
              <a:tr h="1934308">
                <a:tc>
                  <a:txBody>
                    <a:bodyPr/>
                    <a:lstStyle/>
                    <a:p>
                      <a:pPr marL="0" marR="0" algn="just" fontAlgn="base">
                        <a:lnSpc>
                          <a:spcPts val="2175"/>
                        </a:lnSpc>
                        <a:spcBef>
                          <a:spcPts val="0"/>
                        </a:spcBef>
                        <a:spcAft>
                          <a:spcPts val="1440"/>
                        </a:spcAft>
                      </a:pPr>
                      <a:r>
                        <a:rPr lang="en-US" sz="2000" dirty="0">
                          <a:solidFill>
                            <a:srgbClr val="424142"/>
                          </a:solidFill>
                          <a:latin typeface="Times New Roman"/>
                          <a:ea typeface="Times New Roman"/>
                          <a:cs typeface="Times New Roman"/>
                        </a:rPr>
                        <a:t>60—90</a:t>
                      </a:r>
                      <a:endParaRPr lang="en-US" sz="2000" dirty="0">
                        <a:latin typeface="Calibri"/>
                        <a:ea typeface="Times New Roman"/>
                        <a:cs typeface="Arial"/>
                      </a:endParaRPr>
                    </a:p>
                  </a:txBody>
                  <a:tcPr marL="0" marR="0" marT="0" marB="0" anchor="b">
                    <a:lnL>
                      <a:noFill/>
                    </a:lnL>
                    <a:lnR>
                      <a:noFill/>
                    </a:lnR>
                    <a:lnT>
                      <a:noFill/>
                    </a:lnT>
                    <a:lnB>
                      <a:noFill/>
                    </a:lnB>
                    <a:solidFill>
                      <a:srgbClr val="FFFFFF"/>
                    </a:solidFill>
                  </a:tcPr>
                </a:tc>
                <a:tc>
                  <a:txBody>
                    <a:bodyPr/>
                    <a:lstStyle/>
                    <a:p>
                      <a:pPr marL="0" marR="0" algn="just" fontAlgn="base">
                        <a:lnSpc>
                          <a:spcPts val="2175"/>
                        </a:lnSpc>
                        <a:spcBef>
                          <a:spcPts val="0"/>
                        </a:spcBef>
                        <a:spcAft>
                          <a:spcPts val="1440"/>
                        </a:spcAft>
                      </a:pPr>
                      <a:r>
                        <a:rPr lang="en-US" sz="2000" dirty="0">
                          <a:solidFill>
                            <a:srgbClr val="424142"/>
                          </a:solidFill>
                          <a:latin typeface="Times New Roman"/>
                          <a:ea typeface="Times New Roman"/>
                          <a:cs typeface="Times New Roman"/>
                        </a:rPr>
                        <a:t>Damage to health, psychological effect and disturbance in stomach, pains in muscles, high blood pressure, disturbance in sleeping.</a:t>
                      </a:r>
                      <a:endParaRPr lang="en-US" sz="2000" dirty="0">
                        <a:latin typeface="Calibri"/>
                        <a:ea typeface="Times New Roman"/>
                        <a:cs typeface="Arial"/>
                      </a:endParaRP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10003"/>
                  </a:ext>
                </a:extLst>
              </a:tr>
              <a:tr h="773724">
                <a:tc>
                  <a:txBody>
                    <a:bodyPr/>
                    <a:lstStyle/>
                    <a:p>
                      <a:pPr marL="0" marR="0" algn="just" fontAlgn="base">
                        <a:lnSpc>
                          <a:spcPts val="2175"/>
                        </a:lnSpc>
                        <a:spcBef>
                          <a:spcPts val="0"/>
                        </a:spcBef>
                        <a:spcAft>
                          <a:spcPts val="1440"/>
                        </a:spcAft>
                      </a:pPr>
                      <a:r>
                        <a:rPr lang="en-US" sz="2000" dirty="0">
                          <a:solidFill>
                            <a:srgbClr val="424142"/>
                          </a:solidFill>
                          <a:latin typeface="Times New Roman"/>
                          <a:ea typeface="Times New Roman"/>
                          <a:cs typeface="Times New Roman"/>
                        </a:rPr>
                        <a:t>60—120 </a:t>
                      </a:r>
                      <a:endParaRPr lang="en-US" sz="2000" dirty="0">
                        <a:latin typeface="Calibri"/>
                        <a:ea typeface="Times New Roman"/>
                        <a:cs typeface="Arial"/>
                      </a:endParaRPr>
                    </a:p>
                  </a:txBody>
                  <a:tcPr marL="0" marR="0" marT="0" marB="0" anchor="b">
                    <a:lnL>
                      <a:noFill/>
                    </a:lnL>
                    <a:lnR>
                      <a:noFill/>
                    </a:lnR>
                    <a:lnT>
                      <a:noFill/>
                    </a:lnT>
                    <a:lnB>
                      <a:noFill/>
                    </a:lnB>
                    <a:solidFill>
                      <a:srgbClr val="FFFFFF"/>
                    </a:solidFill>
                  </a:tcPr>
                </a:tc>
                <a:tc>
                  <a:txBody>
                    <a:bodyPr/>
                    <a:lstStyle/>
                    <a:p>
                      <a:pPr marL="0" marR="0" algn="just" fontAlgn="base">
                        <a:lnSpc>
                          <a:spcPts val="2175"/>
                        </a:lnSpc>
                        <a:spcBef>
                          <a:spcPts val="0"/>
                        </a:spcBef>
                        <a:spcAft>
                          <a:spcPts val="1440"/>
                        </a:spcAft>
                      </a:pPr>
                      <a:r>
                        <a:rPr lang="en-US" sz="2000" dirty="0">
                          <a:solidFill>
                            <a:srgbClr val="424142"/>
                          </a:solidFill>
                          <a:latin typeface="Times New Roman"/>
                          <a:ea typeface="Times New Roman"/>
                          <a:cs typeface="Times New Roman"/>
                        </a:rPr>
                        <a:t>Damages to health and ontological (ear diseases) </a:t>
                      </a:r>
                      <a:r>
                        <a:rPr lang="en-US" sz="2000" dirty="0" err="1">
                          <a:solidFill>
                            <a:srgbClr val="424142"/>
                          </a:solidFill>
                          <a:latin typeface="Times New Roman"/>
                          <a:ea typeface="Times New Roman"/>
                          <a:cs typeface="Times New Roman"/>
                        </a:rPr>
                        <a:t>dufghness</a:t>
                      </a:r>
                      <a:r>
                        <a:rPr lang="en-US" sz="2000" dirty="0">
                          <a:solidFill>
                            <a:srgbClr val="424142"/>
                          </a:solidFill>
                          <a:latin typeface="Times New Roman"/>
                          <a:ea typeface="Times New Roman"/>
                          <a:cs typeface="Times New Roman"/>
                        </a:rPr>
                        <a:t>.</a:t>
                      </a:r>
                      <a:endParaRPr lang="en-US" sz="2000" dirty="0">
                        <a:latin typeface="Calibri"/>
                        <a:ea typeface="Times New Roman"/>
                        <a:cs typeface="Arial"/>
                      </a:endParaRP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10004"/>
                  </a:ext>
                </a:extLst>
              </a:tr>
              <a:tr h="386861">
                <a:tc>
                  <a:txBody>
                    <a:bodyPr/>
                    <a:lstStyle/>
                    <a:p>
                      <a:pPr marL="0" marR="0" algn="just" fontAlgn="base">
                        <a:lnSpc>
                          <a:spcPts val="2175"/>
                        </a:lnSpc>
                        <a:spcBef>
                          <a:spcPts val="0"/>
                        </a:spcBef>
                        <a:spcAft>
                          <a:spcPts val="1440"/>
                        </a:spcAft>
                      </a:pPr>
                      <a:r>
                        <a:rPr lang="en-US" sz="2000">
                          <a:solidFill>
                            <a:srgbClr val="424142"/>
                          </a:solidFill>
                          <a:latin typeface="Times New Roman"/>
                          <a:ea typeface="Times New Roman"/>
                          <a:cs typeface="Times New Roman"/>
                        </a:rPr>
                        <a:t>Above120 </a:t>
                      </a:r>
                      <a:endParaRPr lang="en-US" sz="2000">
                        <a:latin typeface="Calibri"/>
                        <a:ea typeface="Times New Roman"/>
                        <a:cs typeface="Arial"/>
                      </a:endParaRPr>
                    </a:p>
                  </a:txBody>
                  <a:tcPr marL="0" marR="0" marT="0" marB="0" anchor="b">
                    <a:lnL>
                      <a:noFill/>
                    </a:lnL>
                    <a:lnR>
                      <a:noFill/>
                    </a:lnR>
                    <a:lnT>
                      <a:noFill/>
                    </a:lnT>
                    <a:lnB>
                      <a:noFill/>
                    </a:lnB>
                    <a:solidFill>
                      <a:srgbClr val="FFFFFF"/>
                    </a:solidFill>
                  </a:tcPr>
                </a:tc>
                <a:tc>
                  <a:txBody>
                    <a:bodyPr/>
                    <a:lstStyle/>
                    <a:p>
                      <a:pPr marL="0" marR="0" algn="just" fontAlgn="base">
                        <a:lnSpc>
                          <a:spcPts val="2175"/>
                        </a:lnSpc>
                        <a:spcBef>
                          <a:spcPts val="0"/>
                        </a:spcBef>
                        <a:spcAft>
                          <a:spcPts val="1440"/>
                        </a:spcAft>
                      </a:pPr>
                      <a:r>
                        <a:rPr lang="en-US" sz="2000" dirty="0">
                          <a:solidFill>
                            <a:srgbClr val="424142"/>
                          </a:solidFill>
                          <a:latin typeface="Times New Roman"/>
                          <a:ea typeface="Times New Roman"/>
                          <a:cs typeface="Times New Roman"/>
                        </a:rPr>
                        <a:t>Painful effects in long run.</a:t>
                      </a:r>
                      <a:endParaRPr lang="en-US" sz="2000" dirty="0">
                        <a:latin typeface="Calibri"/>
                        <a:ea typeface="Times New Roman"/>
                        <a:cs typeface="Arial"/>
                      </a:endParaRP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2514600"/>
            <a:ext cx="4724400" cy="1323439"/>
          </a:xfrm>
          <a:prstGeom prst="rect">
            <a:avLst/>
          </a:prstGeom>
        </p:spPr>
        <p:txBody>
          <a:bodyPr wrap="square">
            <a:spAutoFit/>
          </a:bodyPr>
          <a:lstStyle/>
          <a:p>
            <a:r>
              <a:rPr lang="en-US" sz="8000" b="1" dirty="0">
                <a:solidFill>
                  <a:srgbClr val="FF0000"/>
                </a:solidFill>
                <a:latin typeface="Calibri" pitchFamily="34" charset="0"/>
              </a:rPr>
              <a:t>THE END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609600" y="1174476"/>
            <a:ext cx="79248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Noise is a physical form of pollution and is not directly harmful to the life sup­porting systems namely air, soil and water. Its effects are more directly on the receiver i.e. man. Noise pollution is the result of modern industrialized urban life and congestion due to over population.</a:t>
            </a:r>
            <a:endParaRPr kumimoji="0" lang="en-US" sz="32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676400"/>
            <a:ext cx="5867400" cy="3046988"/>
          </a:xfrm>
          <a:prstGeom prst="rect">
            <a:avLst/>
          </a:prstGeom>
        </p:spPr>
        <p:txBody>
          <a:bodyPr wrap="square">
            <a:spAutoFit/>
          </a:bodyPr>
          <a:lstStyle/>
          <a:p>
            <a:r>
              <a:rPr lang="en-US" sz="3200" dirty="0"/>
              <a:t>The human ear can detect sounds in the frequency range of about 20 to 20,000 Hz.</a:t>
            </a:r>
          </a:p>
          <a:p>
            <a:r>
              <a:rPr lang="en-US" sz="3200" dirty="0"/>
              <a:t>(The average is 200 - 10,000 Hz)</a:t>
            </a:r>
          </a:p>
        </p:txBody>
      </p:sp>
      <p:pic>
        <p:nvPicPr>
          <p:cNvPr id="3" name="Picture 6"/>
          <p:cNvPicPr>
            <a:picLocks noChangeAspect="1" noChangeArrowheads="1"/>
          </p:cNvPicPr>
          <p:nvPr/>
        </p:nvPicPr>
        <p:blipFill>
          <a:blip r:embed="rId2" cstate="print"/>
          <a:srcRect/>
          <a:stretch>
            <a:fillRect/>
          </a:stretch>
        </p:blipFill>
        <p:spPr bwMode="auto">
          <a:xfrm>
            <a:off x="6553200" y="1981200"/>
            <a:ext cx="1920875" cy="31242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09600"/>
            <a:ext cx="7467599" cy="523220"/>
          </a:xfrm>
          <a:prstGeom prst="rect">
            <a:avLst/>
          </a:prstGeom>
        </p:spPr>
        <p:txBody>
          <a:bodyPr wrap="square">
            <a:spAutoFit/>
          </a:bodyPr>
          <a:lstStyle/>
          <a:p>
            <a:r>
              <a:rPr lang="en-US" sz="2800" dirty="0"/>
              <a:t>               </a:t>
            </a:r>
            <a:r>
              <a:rPr lang="en-US" sz="2800" b="1" dirty="0">
                <a:latin typeface="Times New Roman" pitchFamily="18" charset="0"/>
                <a:cs typeface="Times New Roman" pitchFamily="18" charset="0"/>
              </a:rPr>
              <a:t>MEASUREMENT OF NOISE</a:t>
            </a:r>
          </a:p>
        </p:txBody>
      </p:sp>
      <p:sp>
        <p:nvSpPr>
          <p:cNvPr id="3" name="Rectangle 2"/>
          <p:cNvSpPr/>
          <p:nvPr/>
        </p:nvSpPr>
        <p:spPr>
          <a:xfrm>
            <a:off x="381000" y="1295400"/>
            <a:ext cx="5562600" cy="3539430"/>
          </a:xfrm>
          <a:prstGeom prst="rect">
            <a:avLst/>
          </a:prstGeom>
        </p:spPr>
        <p:txBody>
          <a:bodyPr wrap="square">
            <a:spAutoFit/>
          </a:bodyPr>
          <a:lstStyle/>
          <a:p>
            <a:pPr>
              <a:buFont typeface="Arial" charset="0"/>
              <a:buNone/>
            </a:pPr>
            <a:r>
              <a:rPr lang="en-US" dirty="0">
                <a:latin typeface="Times New Roman" pitchFamily="18" charset="0"/>
                <a:cs typeface="Times New Roman" pitchFamily="18" charset="0"/>
              </a:rPr>
              <a:t>“</a:t>
            </a:r>
            <a:r>
              <a:rPr lang="en-US" sz="2800" dirty="0">
                <a:latin typeface="Times New Roman" pitchFamily="18" charset="0"/>
                <a:cs typeface="Times New Roman" pitchFamily="18" charset="0"/>
              </a:rPr>
              <a:t>A decibel is the standard for the measurement of noise”</a:t>
            </a:r>
          </a:p>
          <a:p>
            <a:r>
              <a:rPr lang="en-US" sz="2800" dirty="0">
                <a:latin typeface="Times New Roman" pitchFamily="18" charset="0"/>
                <a:cs typeface="Times New Roman" pitchFamily="18" charset="0"/>
              </a:rPr>
              <a:t>20 db is whisper.</a:t>
            </a:r>
          </a:p>
          <a:p>
            <a:r>
              <a:rPr lang="en-US" sz="2800" dirty="0">
                <a:latin typeface="Times New Roman" pitchFamily="18" charset="0"/>
                <a:cs typeface="Times New Roman" pitchFamily="18" charset="0"/>
              </a:rPr>
              <a:t> 40 db the noise in a quiet office.</a:t>
            </a:r>
          </a:p>
          <a:p>
            <a:r>
              <a:rPr lang="en-US" sz="2800" dirty="0">
                <a:latin typeface="Times New Roman" pitchFamily="18" charset="0"/>
                <a:cs typeface="Times New Roman" pitchFamily="18" charset="0"/>
              </a:rPr>
              <a:t>60 db is normal conversation.</a:t>
            </a:r>
          </a:p>
          <a:p>
            <a:r>
              <a:rPr lang="en-US" sz="2800" dirty="0">
                <a:latin typeface="Times New Roman" pitchFamily="18" charset="0"/>
                <a:cs typeface="Times New Roman" pitchFamily="18" charset="0"/>
              </a:rPr>
              <a:t>80 db is the level at which sound </a:t>
            </a:r>
          </a:p>
          <a:p>
            <a:pPr>
              <a:buFont typeface="Arial" charset="0"/>
              <a:buNone/>
            </a:pPr>
            <a:r>
              <a:rPr lang="en-US" sz="2800" dirty="0">
                <a:latin typeface="Times New Roman" pitchFamily="18" charset="0"/>
                <a:cs typeface="Times New Roman" pitchFamily="18" charset="0"/>
              </a:rPr>
              <a:t>becomes physically painful. And can</a:t>
            </a:r>
          </a:p>
          <a:p>
            <a:pPr>
              <a:buFont typeface="Arial" charset="0"/>
              <a:buNone/>
            </a:pPr>
            <a:r>
              <a:rPr lang="en-US" sz="2800" dirty="0">
                <a:latin typeface="Times New Roman" pitchFamily="18" charset="0"/>
                <a:cs typeface="Times New Roman" pitchFamily="18" charset="0"/>
              </a:rPr>
              <a:t>be termed as noise.</a:t>
            </a:r>
          </a:p>
        </p:txBody>
      </p:sp>
      <p:pic>
        <p:nvPicPr>
          <p:cNvPr id="4" name="Picture 2" descr="C:\Documents and Settings\bs-f06-zol-021\Desktop\noise-pollution.jpg"/>
          <p:cNvPicPr>
            <a:picLocks noChangeAspect="1" noChangeArrowheads="1"/>
          </p:cNvPicPr>
          <p:nvPr/>
        </p:nvPicPr>
        <p:blipFill>
          <a:blip r:embed="rId2" cstate="print"/>
          <a:srcRect/>
          <a:stretch>
            <a:fillRect/>
          </a:stretch>
        </p:blipFill>
        <p:spPr bwMode="auto">
          <a:xfrm>
            <a:off x="6019800" y="1981200"/>
            <a:ext cx="2522538" cy="38862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381000" y="415410"/>
            <a:ext cx="8458200" cy="4647426"/>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36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Causes of noise pollution</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514350" marR="0" lvl="0" indent="-514350" algn="justLow" defTabSz="914400" rtl="0" eaLnBrk="0" fontAlgn="base" latinLnBrk="0" hangingPunct="0">
              <a:lnSpc>
                <a:spcPct val="100000"/>
              </a:lnSpc>
              <a:spcBef>
                <a:spcPct val="0"/>
              </a:spcBef>
              <a:spcAft>
                <a:spcPct val="0"/>
              </a:spcAft>
              <a:buClrTx/>
              <a:buSzTx/>
              <a:buFontTx/>
              <a:buAutoNum type="arabicPeriod"/>
              <a:tabLst/>
            </a:pPr>
            <a:r>
              <a:rPr kumimoji="0" lang="en-US" sz="28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Industrialization:</a:t>
            </a:r>
          </a:p>
          <a:p>
            <a:pPr marL="514350" marR="0" lvl="0" indent="-514350" algn="justLow"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Most of the industries use big machines which are capable of producing large amount of noise. various equipments like compressors, generators, exhaust fans, grinding mills also participate in producing big noise. Therefore, you must have seen workers in these factories and industries wearing ear plugs to minimize the effect of noise.</a:t>
            </a:r>
            <a:endParaRPr kumimoji="0" lang="en-US" sz="28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219200"/>
            <a:ext cx="7772400" cy="3539430"/>
          </a:xfrm>
          <a:prstGeom prst="rect">
            <a:avLst/>
          </a:prstGeom>
        </p:spPr>
        <p:txBody>
          <a:bodyPr wrap="square">
            <a:spAutoFit/>
          </a:bodyPr>
          <a:lstStyle/>
          <a:p>
            <a:pPr lvl="0" algn="justLow" eaLnBrk="0" fontAlgn="base" hangingPunct="0">
              <a:spcBef>
                <a:spcPct val="0"/>
              </a:spcBef>
              <a:spcAft>
                <a:spcPct val="0"/>
              </a:spcAft>
            </a:pPr>
            <a:r>
              <a:rPr lang="en-US" sz="3200" b="1" dirty="0">
                <a:latin typeface="Times New Roman" pitchFamily="18" charset="0"/>
                <a:ea typeface="Times New Roman" pitchFamily="18" charset="0"/>
                <a:cs typeface="Times New Roman" pitchFamily="18" charset="0"/>
              </a:rPr>
              <a:t>2. Poor Urban Planning:</a:t>
            </a:r>
            <a:r>
              <a:rPr lang="en-US" sz="3200" dirty="0">
                <a:latin typeface="Times New Roman" pitchFamily="18" charset="0"/>
                <a:ea typeface="Times New Roman" pitchFamily="18" charset="0"/>
                <a:cs typeface="Times New Roman" pitchFamily="18" charset="0"/>
              </a:rPr>
              <a:t> </a:t>
            </a:r>
          </a:p>
          <a:p>
            <a:pPr lvl="0" algn="justLow" eaLnBrk="0" fontAlgn="base" hangingPunct="0">
              <a:spcBef>
                <a:spcPct val="0"/>
              </a:spcBef>
              <a:spcAft>
                <a:spcPct val="0"/>
              </a:spcAft>
            </a:pPr>
            <a:r>
              <a:rPr lang="en-US" sz="3200" dirty="0">
                <a:latin typeface="Times New Roman" pitchFamily="18" charset="0"/>
                <a:ea typeface="Times New Roman" pitchFamily="18" charset="0"/>
                <a:cs typeface="Times New Roman" pitchFamily="18" charset="0"/>
              </a:rPr>
              <a:t>In most of the developing countries, poor urban planning also play a vital role. Congested houses, large families sharing small space, fight over parking leads to noise pollution which may disrupt the environment of society.</a:t>
            </a:r>
            <a:endParaRPr lang="en-US" sz="3200"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207</TotalTime>
  <Words>2107</Words>
  <Application>Microsoft Office PowerPoint</Application>
  <PresentationFormat>On-screen Show (4:3)</PresentationFormat>
  <Paragraphs>135</Paragraphs>
  <Slides>44</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44</vt:i4>
      </vt:variant>
    </vt:vector>
  </HeadingPairs>
  <TitlesOfParts>
    <vt:vector size="54" baseType="lpstr">
      <vt:lpstr>Arial</vt:lpstr>
      <vt:lpstr>Calibri</vt:lpstr>
      <vt:lpstr>Cambria</vt:lpstr>
      <vt:lpstr>Georgia</vt:lpstr>
      <vt:lpstr>Lucida Sans Unicode</vt:lpstr>
      <vt:lpstr>Times New Roman</vt:lpstr>
      <vt:lpstr>Verdana</vt:lpstr>
      <vt:lpstr>Wingdings 2</vt:lpstr>
      <vt:lpstr>Wingdings 3</vt:lpstr>
      <vt:lpstr>Concourse</vt:lpstr>
      <vt:lpstr>NOISE POLLUTION</vt:lpstr>
      <vt:lpstr>                                   Noise pollution</vt:lpstr>
      <vt:lpstr>            Noise pollution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bsoftlink</dc:creator>
  <cp:lastModifiedBy>Hussaini</cp:lastModifiedBy>
  <cp:revision>30</cp:revision>
  <dcterms:created xsi:type="dcterms:W3CDTF">2016-11-16T16:34:46Z</dcterms:created>
  <dcterms:modified xsi:type="dcterms:W3CDTF">2020-05-05T08:04:31Z</dcterms:modified>
</cp:coreProperties>
</file>