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BA79FC-2180-4DC4-9AEC-6EACC6F27E4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FC6EE0-DBDA-4542-B849-FC5C8628597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Alternative Paradigm of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10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Popular Participation</a:t>
            </a:r>
          </a:p>
          <a:p>
            <a:r>
              <a:rPr lang="en-US" dirty="0" smtClean="0"/>
              <a:t>AP: participation of people in planning and execution</a:t>
            </a:r>
          </a:p>
          <a:p>
            <a:r>
              <a:rPr lang="en-US" dirty="0" smtClean="0"/>
              <a:t>DP: little attention to participate in decision-making process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Goran</a:t>
            </a:r>
            <a:r>
              <a:rPr lang="en-US" dirty="0" smtClean="0"/>
              <a:t> </a:t>
            </a:r>
            <a:r>
              <a:rPr lang="en-US" dirty="0" err="1" smtClean="0"/>
              <a:t>Hedebro</a:t>
            </a:r>
            <a:endParaRPr lang="en-US" dirty="0" smtClean="0"/>
          </a:p>
          <a:p>
            <a:r>
              <a:rPr lang="en-US" dirty="0" smtClean="0"/>
              <a:t>China, Tanzania &amp; Cuba</a:t>
            </a:r>
          </a:p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Mode of communication: </a:t>
            </a:r>
            <a:r>
              <a:rPr lang="en-US" dirty="0" smtClean="0"/>
              <a:t>horizontal</a:t>
            </a:r>
            <a:endParaRPr lang="en-US" dirty="0" smtClean="0"/>
          </a:p>
          <a:p>
            <a:pPr lvl="1"/>
            <a:r>
              <a:rPr lang="en-US" dirty="0" smtClean="0"/>
              <a:t>Media: </a:t>
            </a:r>
            <a:r>
              <a:rPr lang="en-US" dirty="0" smtClean="0"/>
              <a:t>interpersonal</a:t>
            </a:r>
            <a:endParaRPr lang="en-US" dirty="0" smtClean="0"/>
          </a:p>
          <a:p>
            <a:pPr lvl="1"/>
            <a:r>
              <a:rPr lang="en-US" dirty="0" smtClean="0"/>
              <a:t>Theory: </a:t>
            </a:r>
            <a:r>
              <a:rPr lang="en-US" dirty="0" smtClean="0"/>
              <a:t>Two-step Flow theory</a:t>
            </a:r>
            <a:endParaRPr lang="en-US" dirty="0" smtClean="0"/>
          </a:p>
          <a:p>
            <a:pPr lvl="1"/>
            <a:r>
              <a:rPr lang="en-US" dirty="0" smtClean="0"/>
              <a:t>Sector: </a:t>
            </a:r>
            <a:r>
              <a:rPr lang="en-US" dirty="0" smtClean="0"/>
              <a:t>goods and services as social utility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Environmental Pollution</a:t>
            </a:r>
          </a:p>
          <a:p>
            <a:pPr lvl="1"/>
            <a:r>
              <a:rPr lang="en-US" dirty="0" smtClean="0"/>
              <a:t>Capital-intensive technology</a:t>
            </a:r>
          </a:p>
          <a:p>
            <a:pPr lvl="1"/>
            <a:r>
              <a:rPr lang="en-US" dirty="0" smtClean="0"/>
              <a:t>Industrial growth</a:t>
            </a:r>
          </a:p>
          <a:p>
            <a:pPr lvl="1"/>
            <a:r>
              <a:rPr lang="en-US" dirty="0" smtClean="0"/>
              <a:t>Pollution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World Oil Crisis</a:t>
            </a:r>
          </a:p>
          <a:p>
            <a:pPr lvl="1"/>
            <a:r>
              <a:rPr lang="en-US" dirty="0" smtClean="0"/>
              <a:t>Played role in international arena</a:t>
            </a:r>
          </a:p>
          <a:p>
            <a:pPr lvl="1"/>
            <a:r>
              <a:rPr lang="en-US" dirty="0" smtClean="0"/>
              <a:t>Causes of poverty are not internal as hypothesized by the developed nations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Relationship with China</a:t>
            </a:r>
          </a:p>
          <a:p>
            <a:pPr lvl="1"/>
            <a:r>
              <a:rPr lang="en-US" dirty="0" smtClean="0"/>
              <a:t>1960s and 1970s</a:t>
            </a:r>
          </a:p>
          <a:p>
            <a:pPr lvl="1"/>
            <a:r>
              <a:rPr lang="en-US" dirty="0" smtClean="0"/>
              <a:t>One of the poorest countries decades back</a:t>
            </a:r>
          </a:p>
          <a:p>
            <a:pPr lvl="1"/>
            <a:r>
              <a:rPr lang="en-US" dirty="0" smtClean="0"/>
              <a:t>Modernization as a role model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Realization of the Third World</a:t>
            </a:r>
          </a:p>
          <a:p>
            <a:pPr lvl="1"/>
            <a:r>
              <a:rPr lang="en-US" dirty="0" smtClean="0"/>
              <a:t>Discouragement and realization of the 3</a:t>
            </a:r>
            <a:r>
              <a:rPr lang="en-US" baseline="30000" dirty="0" smtClean="0"/>
              <a:t>rd</a:t>
            </a:r>
            <a:r>
              <a:rPr lang="en-US" dirty="0" smtClean="0"/>
              <a:t> world</a:t>
            </a:r>
          </a:p>
          <a:p>
            <a:pPr lvl="1"/>
            <a:r>
              <a:rPr lang="en-US" dirty="0" smtClean="0"/>
              <a:t>Developing countries failed which followed the dominant paradigm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Features of the Alternative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Self-reliance</a:t>
            </a:r>
          </a:p>
          <a:p>
            <a:pPr lvl="1"/>
            <a:r>
              <a:rPr lang="en-US" dirty="0" smtClean="0"/>
              <a:t>The use of locally available raw material, simple production process and use of indigenous know-how accumulated over the years </a:t>
            </a:r>
          </a:p>
          <a:p>
            <a:pPr lvl="1"/>
            <a:r>
              <a:rPr lang="en-US" dirty="0" smtClean="0"/>
              <a:t>Characteristics by </a:t>
            </a:r>
            <a:r>
              <a:rPr lang="en-US" dirty="0" err="1" smtClean="0"/>
              <a:t>Goran</a:t>
            </a:r>
            <a:r>
              <a:rPr lang="en-US" dirty="0" smtClean="0"/>
              <a:t> </a:t>
            </a:r>
            <a:r>
              <a:rPr lang="en-US" dirty="0" err="1" smtClean="0"/>
              <a:t>Hedebro</a:t>
            </a:r>
            <a:r>
              <a:rPr lang="en-US" dirty="0" smtClean="0"/>
              <a:t> (1982):</a:t>
            </a:r>
          </a:p>
          <a:p>
            <a:pPr lvl="2"/>
            <a:r>
              <a:rPr lang="en-US" dirty="0" smtClean="0"/>
              <a:t>Surplus work power</a:t>
            </a:r>
          </a:p>
          <a:p>
            <a:pPr lvl="2"/>
            <a:r>
              <a:rPr lang="en-US" dirty="0" smtClean="0"/>
              <a:t>Existing Knowledge</a:t>
            </a:r>
          </a:p>
          <a:p>
            <a:pPr lvl="2"/>
            <a:r>
              <a:rPr lang="en-US" dirty="0" smtClean="0"/>
              <a:t>Job opportunities in rural areas</a:t>
            </a:r>
          </a:p>
          <a:p>
            <a:pPr lvl="2"/>
            <a:r>
              <a:rPr lang="en-US" dirty="0" smtClean="0"/>
              <a:t>Commodities adapted to fill the local needs</a:t>
            </a:r>
          </a:p>
          <a:p>
            <a:pPr lvl="2"/>
            <a:r>
              <a:rPr lang="en-US" dirty="0" smtClean="0"/>
              <a:t>Idea of cooperation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Equality in Distribution</a:t>
            </a:r>
          </a:p>
          <a:p>
            <a:r>
              <a:rPr lang="en-US" dirty="0" smtClean="0"/>
              <a:t>Equal distribution of information, socio-economic benefit</a:t>
            </a:r>
          </a:p>
          <a:p>
            <a:r>
              <a:rPr lang="en-US" dirty="0" smtClean="0"/>
              <a:t>Reduce gap between haves and haves not</a:t>
            </a:r>
          </a:p>
          <a:p>
            <a:r>
              <a:rPr lang="en-US" dirty="0" smtClean="0"/>
              <a:t>DP: financially strong position-domination over poor</a:t>
            </a:r>
          </a:p>
          <a:p>
            <a:r>
              <a:rPr lang="en-US" dirty="0" smtClean="0"/>
              <a:t>AP: equality in flow of information-media consumed by every segment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Integration of Traditional and Modern System</a:t>
            </a:r>
          </a:p>
          <a:p>
            <a:r>
              <a:rPr lang="en-US" dirty="0" smtClean="0"/>
              <a:t>AP: both systems were taken together</a:t>
            </a:r>
          </a:p>
          <a:p>
            <a:r>
              <a:rPr lang="en-US" dirty="0" smtClean="0"/>
              <a:t>DP: Only modern system was encouraged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270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Alternative Paradigm of development</vt:lpstr>
      <vt:lpstr>Introduction</vt:lpstr>
      <vt:lpstr>Historical Perspective</vt:lpstr>
      <vt:lpstr>Continued…</vt:lpstr>
      <vt:lpstr>Continued…</vt:lpstr>
      <vt:lpstr>Continued…</vt:lpstr>
      <vt:lpstr>Common Features of the Alternative Paradigm</vt:lpstr>
      <vt:lpstr>Continued…</vt:lpstr>
      <vt:lpstr>Continued…</vt:lpstr>
      <vt:lpstr>Continued…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Paradigm of development</dc:title>
  <dc:creator>Olive</dc:creator>
  <cp:lastModifiedBy>Olive</cp:lastModifiedBy>
  <cp:revision>12</cp:revision>
  <dcterms:created xsi:type="dcterms:W3CDTF">2020-10-27T15:17:19Z</dcterms:created>
  <dcterms:modified xsi:type="dcterms:W3CDTF">2020-10-27T15:43:23Z</dcterms:modified>
</cp:coreProperties>
</file>