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  <p:sldId id="25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68C2-882B-468E-8C0B-A69416CDB6F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13ACD-6BA7-4358-8499-169A117A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Refrigerated storage is used for onions that are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marketed in late April to early July. For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 storage, onions are usually packed in crates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containers. Air circulation must be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suffcient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maintain a constant temperature and remove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moisture from inside storage containers. Onions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packed in sacks can only be stored for a limited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period, about 1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since air movement through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sacks 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insuffcient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maintain proper storage</a:t>
            </a:r>
            <a:r>
              <a:rPr lang="en-US" dirty="0" smtClean="0"/>
              <a:t> conditions.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onions should be thawed at 5 °C (41 °F)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1 to 2 weeks before they are removed from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storage. Rapid thawing damages onion bulbs.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13ACD-6BA7-4358-8499-169A117A8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8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Post Harvest Technology of Onion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Prof. Dr.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Sarfraz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Hussain</a:t>
            </a:r>
            <a:endParaRPr lang="en-US" sz="3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FST 508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4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Controlled Atmosphere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atmosphere of 3% O</a:t>
            </a:r>
            <a:r>
              <a:rPr lang="en-US" baseline="-25000" dirty="0"/>
              <a:t>2</a:t>
            </a:r>
            <a:r>
              <a:rPr lang="en-US" dirty="0"/>
              <a:t> and 5% CO</a:t>
            </a:r>
            <a:r>
              <a:rPr lang="en-US" baseline="-25000" dirty="0"/>
              <a:t>2</a:t>
            </a:r>
            <a:r>
              <a:rPr lang="en-US" dirty="0"/>
              <a:t> inhibits</a:t>
            </a:r>
            <a:br>
              <a:rPr lang="en-US" dirty="0"/>
            </a:br>
            <a:r>
              <a:rPr lang="en-US" dirty="0"/>
              <a:t>rooting, sprouting ,and disease development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nions </a:t>
            </a:r>
            <a:r>
              <a:rPr lang="en-US" dirty="0"/>
              <a:t>stored in 3% O</a:t>
            </a:r>
            <a:r>
              <a:rPr lang="en-US" baseline="-25000" dirty="0"/>
              <a:t>2</a:t>
            </a:r>
            <a:r>
              <a:rPr lang="en-US" dirty="0"/>
              <a:t> and 10%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showed </a:t>
            </a:r>
            <a:r>
              <a:rPr lang="en-US" dirty="0"/>
              <a:t>physiological disorders; high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caused injury</a:t>
            </a:r>
            <a:r>
              <a:rPr lang="en-US" dirty="0"/>
              <a:t>, but neck rot (</a:t>
            </a:r>
            <a:r>
              <a:rPr lang="en-US" i="1" dirty="0"/>
              <a:t>Botrytis </a:t>
            </a:r>
            <a:r>
              <a:rPr lang="en-US" dirty="0"/>
              <a:t>spp.) was reduced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2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Outlet Display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Onions should not be stored with fruits and</a:t>
            </a:r>
            <a:br>
              <a:rPr lang="en-US" dirty="0"/>
            </a:br>
            <a:r>
              <a:rPr lang="en-US" dirty="0"/>
              <a:t>vegetables that tend to absorb odors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0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Chilling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Onions </a:t>
            </a:r>
            <a:r>
              <a:rPr lang="en-US" dirty="0"/>
              <a:t>are not sensitive to chilling and can be</a:t>
            </a:r>
            <a:br>
              <a:rPr lang="en-US" dirty="0"/>
            </a:br>
            <a:r>
              <a:rPr lang="en-US" dirty="0"/>
              <a:t>stored at -2 to -3 °C (28 to 27 °F), since the</a:t>
            </a:r>
            <a:br>
              <a:rPr lang="en-US" dirty="0"/>
            </a:br>
            <a:r>
              <a:rPr lang="en-US" dirty="0"/>
              <a:t>highest freezing point is -0.8 °C (31.6 °F). </a:t>
            </a:r>
            <a:r>
              <a:rPr lang="en-US" dirty="0" smtClean="0"/>
              <a:t>Storage at </a:t>
            </a:r>
            <a:r>
              <a:rPr lang="en-US" dirty="0"/>
              <a:t>&lt;-4 °C (25 °F) may cause freezing injury. </a:t>
            </a:r>
            <a:endParaRPr lang="en-US" dirty="0" smtClean="0"/>
          </a:p>
          <a:p>
            <a:r>
              <a:rPr lang="en-US" b="1" dirty="0"/>
              <a:t>Ethylene production </a:t>
            </a:r>
            <a:r>
              <a:rPr lang="en-US" dirty="0"/>
              <a:t>is very </a:t>
            </a:r>
            <a:r>
              <a:rPr lang="en-US" dirty="0" smtClean="0"/>
              <a:t>low</a:t>
            </a:r>
            <a:r>
              <a:rPr lang="en-US" dirty="0"/>
              <a:t> </a:t>
            </a:r>
            <a:r>
              <a:rPr lang="en-US" dirty="0" err="1" smtClean="0"/>
              <a:t>i.e</a:t>
            </a:r>
            <a:r>
              <a:rPr lang="en-US" dirty="0" smtClean="0"/>
              <a:t> &lt; </a:t>
            </a:r>
            <a:r>
              <a:rPr lang="en-US" dirty="0"/>
              <a:t>0.1 µL</a:t>
            </a:r>
            <a:br>
              <a:rPr lang="en-US" dirty="0"/>
            </a:br>
            <a:r>
              <a:rPr lang="en-US" dirty="0"/>
              <a:t>kg-1 h-1 at 20 °C </a:t>
            </a:r>
            <a:r>
              <a:rPr lang="en-US" dirty="0" smtClean="0"/>
              <a:t>and the </a:t>
            </a:r>
            <a:r>
              <a:rPr lang="en-US" dirty="0"/>
              <a:t>s</a:t>
            </a:r>
            <a:r>
              <a:rPr lang="en-US" dirty="0" smtClean="0"/>
              <a:t>ensitivity </a:t>
            </a:r>
            <a:r>
              <a:rPr lang="en-US" dirty="0"/>
              <a:t>to ethylene is also </a:t>
            </a:r>
            <a:r>
              <a:rPr lang="en-US" dirty="0" smtClean="0"/>
              <a:t>low.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3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harvest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number of microorganisms attack onions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postharvest.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Botrytis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neck rot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indicated by watery decay,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which begins at the neck and then attacks the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entire bulb.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Black mold rot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presents a black discoloration and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shriveling at the neck and on outer scales caused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Tiegh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Infection occurs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but the disease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spread during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postharvest.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1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Blue mold rot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also produces watery soft rot of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neck and outer scales, followed by 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blue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blue-green mold of the fungus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Harvest of mature bulbs, proper curing,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and storage at 0 °C (32 °F) with 60 to 70% RH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minimizes blue mold problems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1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Bacterial soft rot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caused by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Erwinia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carotovora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Jones, develops water-soaked individual scales,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the entire onion, with foul smelling, viscous,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liquid-covered rotted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areas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disease progresses rapidly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 warm, humid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Harvesting 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full maturity, proper drying,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minimizing bruising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maintaining optimum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storage conditions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prevent bacterial soft rot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6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bulbs should be placed in well ventilated room</a:t>
            </a:r>
          </a:p>
          <a:p>
            <a:r>
              <a:rPr lang="en-US" dirty="0" smtClean="0"/>
              <a:t>Pre harvest spray of maleic </a:t>
            </a:r>
            <a:r>
              <a:rPr lang="en-US" dirty="0" err="1" smtClean="0"/>
              <a:t>hydrazide</a:t>
            </a:r>
            <a:r>
              <a:rPr lang="en-US" dirty="0" smtClean="0"/>
              <a:t> (2000-2500ppm) prevents the rotting and sprouting of bulbs stored at room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ransportation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Onions are packed in jute and gunny bags</a:t>
            </a:r>
          </a:p>
          <a:p>
            <a:r>
              <a:rPr lang="en-US" dirty="0" smtClean="0"/>
              <a:t>Onion stocks are transported in carts, tractors, trucks for local markets</a:t>
            </a:r>
          </a:p>
          <a:p>
            <a:r>
              <a:rPr lang="en-US" dirty="0" smtClean="0"/>
              <a:t>By railway for long distances within the country</a:t>
            </a:r>
          </a:p>
          <a:p>
            <a:r>
              <a:rPr lang="en-US" dirty="0" smtClean="0"/>
              <a:t>Through ventilated ships, motor boats they are transported to gulf region and south east </a:t>
            </a:r>
            <a:r>
              <a:rPr lang="en-US" dirty="0"/>
              <a:t>A</a:t>
            </a:r>
            <a:r>
              <a:rPr lang="en-US" dirty="0" smtClean="0"/>
              <a:t>sian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1794"/>
            <a:ext cx="2619375" cy="17430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95" y="617066"/>
            <a:ext cx="2419350" cy="18954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7065"/>
            <a:ext cx="2609850" cy="18954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21" y="4257674"/>
            <a:ext cx="2675698" cy="17621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6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scientific name is Allium </a:t>
            </a:r>
            <a:r>
              <a:rPr lang="en-US" dirty="0" err="1" smtClean="0"/>
              <a:t>Cepa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Onion is </a:t>
            </a:r>
            <a:r>
              <a:rPr lang="en-US" dirty="0"/>
              <a:t>a </a:t>
            </a:r>
            <a:r>
              <a:rPr lang="en-US" dirty="0" smtClean="0"/>
              <a:t>biennial of </a:t>
            </a:r>
            <a:r>
              <a:rPr lang="en-US" dirty="0"/>
              <a:t>the </a:t>
            </a:r>
            <a:r>
              <a:rPr lang="en-US" dirty="0" err="1"/>
              <a:t>Alliaceae</a:t>
            </a:r>
            <a:r>
              <a:rPr lang="en-US" dirty="0"/>
              <a:t> </a:t>
            </a:r>
            <a:r>
              <a:rPr lang="en-US" dirty="0" smtClean="0"/>
              <a:t>family</a:t>
            </a:r>
          </a:p>
          <a:p>
            <a:pPr marL="0" indent="0">
              <a:buNone/>
            </a:pPr>
            <a:r>
              <a:rPr lang="en-US" dirty="0" err="1" smtClean="0"/>
              <a:t>Phulkara</a:t>
            </a:r>
            <a:r>
              <a:rPr lang="en-US" dirty="0" smtClean="0"/>
              <a:t> ,sultan ,</a:t>
            </a:r>
            <a:r>
              <a:rPr lang="en-US" dirty="0" err="1" smtClean="0"/>
              <a:t>nasarpuri</a:t>
            </a:r>
            <a:r>
              <a:rPr lang="en-US" dirty="0" smtClean="0"/>
              <a:t> ,white pearl are the verities of onions.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747"/>
            <a:ext cx="3809999" cy="2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53901"/>
            <a:ext cx="3657600" cy="251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9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Onion Benefits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Onions</a:t>
            </a:r>
            <a:r>
              <a:rPr lang="en-US" dirty="0"/>
              <a:t> contain antioxidants and compounds that fight inflammation, decrease triglycerides and reduce cholesterol levels — all of which may lower heart disease risk.</a:t>
            </a:r>
          </a:p>
          <a:p>
            <a:r>
              <a:rPr lang="en-US" dirty="0"/>
              <a:t>Their potent anti-inflammatory properties may also help reduce high blood pressure and protect against blood clots </a:t>
            </a:r>
          </a:p>
          <a:p>
            <a:r>
              <a:rPr lang="en-US" dirty="0"/>
              <a:t>Other than the </a:t>
            </a:r>
            <a:r>
              <a:rPr lang="en-US" b="1" dirty="0"/>
              <a:t>onion</a:t>
            </a:r>
            <a:r>
              <a:rPr lang="en-US" dirty="0"/>
              <a:t> paste, there are many other deep-processed </a:t>
            </a:r>
            <a:r>
              <a:rPr lang="en-US" b="1" dirty="0"/>
              <a:t>onion products</a:t>
            </a:r>
            <a:r>
              <a:rPr lang="en-US" dirty="0"/>
              <a:t>, such as dehydrated </a:t>
            </a:r>
            <a:r>
              <a:rPr lang="en-US" b="1" dirty="0"/>
              <a:t>onion</a:t>
            </a:r>
            <a:r>
              <a:rPr lang="en-US" dirty="0"/>
              <a:t> slices, </a:t>
            </a:r>
            <a:r>
              <a:rPr lang="en-US" b="1" dirty="0"/>
              <a:t>onion</a:t>
            </a:r>
            <a:r>
              <a:rPr lang="en-US" dirty="0"/>
              <a:t> powder, </a:t>
            </a:r>
            <a:r>
              <a:rPr lang="en-US" b="1" dirty="0"/>
              <a:t>onion</a:t>
            </a:r>
            <a:r>
              <a:rPr lang="en-US" dirty="0"/>
              <a:t> essential oil, </a:t>
            </a:r>
            <a:r>
              <a:rPr lang="en-US" b="1" dirty="0"/>
              <a:t>onion</a:t>
            </a:r>
            <a:r>
              <a:rPr lang="en-US" dirty="0"/>
              <a:t> juice and multi-flavor </a:t>
            </a:r>
            <a:r>
              <a:rPr lang="en-US" b="1" dirty="0"/>
              <a:t>onions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Characteristics and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High-quality </a:t>
            </a:r>
            <a:r>
              <a:rPr lang="en-US" dirty="0"/>
              <a:t>onions have mature bulbs with</a:t>
            </a:r>
            <a:br>
              <a:rPr lang="en-US" dirty="0"/>
            </a:br>
            <a:r>
              <a:rPr lang="en-US" dirty="0"/>
              <a:t>good </a:t>
            </a:r>
            <a:r>
              <a:rPr lang="en-US" dirty="0" smtClean="0"/>
              <a:t>firmness </a:t>
            </a:r>
            <a:r>
              <a:rPr lang="en-US" dirty="0"/>
              <a:t>and compactness of ﬂeshy </a:t>
            </a:r>
            <a:r>
              <a:rPr lang="en-US" dirty="0" smtClean="0"/>
              <a:t>scales</a:t>
            </a:r>
          </a:p>
          <a:p>
            <a:r>
              <a:rPr lang="en-US" dirty="0" smtClean="0"/>
              <a:t>Size</a:t>
            </a:r>
            <a:r>
              <a:rPr lang="en-US" dirty="0"/>
              <a:t>, shape, and the color of the dry skin should</a:t>
            </a:r>
            <a:br>
              <a:rPr lang="en-US" dirty="0"/>
            </a:br>
            <a:r>
              <a:rPr lang="en-US" dirty="0"/>
              <a:t>be typical for the </a:t>
            </a:r>
            <a:r>
              <a:rPr lang="en-US" dirty="0" smtClean="0"/>
              <a:t>variety </a:t>
            </a:r>
          </a:p>
          <a:p>
            <a:r>
              <a:rPr lang="en-US" dirty="0" smtClean="0"/>
              <a:t>Onion should </a:t>
            </a:r>
            <a:r>
              <a:rPr lang="en-US" dirty="0"/>
              <a:t>be free </a:t>
            </a:r>
            <a:r>
              <a:rPr lang="en-US" dirty="0" smtClean="0"/>
              <a:t>of mechanical </a:t>
            </a:r>
            <a:r>
              <a:rPr lang="en-US" dirty="0"/>
              <a:t>or insect damage, decay, </a:t>
            </a:r>
            <a:r>
              <a:rPr lang="en-US" dirty="0" smtClean="0"/>
              <a:t>sunscald injury</a:t>
            </a:r>
            <a:r>
              <a:rPr lang="en-US" dirty="0"/>
              <a:t>, greening of ﬂeshy scales, </a:t>
            </a:r>
            <a:r>
              <a:rPr lang="en-US" dirty="0" smtClean="0"/>
              <a:t>sprouting, bruising</a:t>
            </a:r>
            <a:r>
              <a:rPr lang="en-US" dirty="0"/>
              <a:t>, doubles, bottlenecks (onions </a:t>
            </a:r>
            <a:r>
              <a:rPr lang="en-US" dirty="0" smtClean="0"/>
              <a:t>which have </a:t>
            </a:r>
            <a:r>
              <a:rPr lang="en-US" dirty="0"/>
              <a:t>abnormally thick necks with only fairly </a:t>
            </a:r>
            <a:r>
              <a:rPr lang="en-US" dirty="0" smtClean="0"/>
              <a:t>well developed </a:t>
            </a:r>
            <a:r>
              <a:rPr lang="en-US" dirty="0"/>
              <a:t>bulbs), and any other defects.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4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Horticultural Maturity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Harvest </a:t>
            </a:r>
            <a:r>
              <a:rPr lang="en-US" dirty="0"/>
              <a:t>maturity depends on the purpose for</a:t>
            </a:r>
            <a:br>
              <a:rPr lang="en-US" dirty="0"/>
            </a:br>
            <a:r>
              <a:rPr lang="en-US" dirty="0"/>
              <a:t>which the onions are grown </a:t>
            </a:r>
            <a:endParaRPr lang="en-US" dirty="0" smtClean="0"/>
          </a:p>
          <a:p>
            <a:r>
              <a:rPr lang="en-US" dirty="0"/>
              <a:t>Onions intended </a:t>
            </a:r>
            <a:r>
              <a:rPr lang="en-US" dirty="0" smtClean="0"/>
              <a:t>for storage </a:t>
            </a:r>
            <a:r>
              <a:rPr lang="en-US" dirty="0"/>
              <a:t>should be harvested when 50 to 80% </a:t>
            </a:r>
            <a:r>
              <a:rPr lang="en-US" dirty="0" smtClean="0"/>
              <a:t>of the </a:t>
            </a:r>
            <a:r>
              <a:rPr lang="en-US" dirty="0"/>
              <a:t>tops have fallen over and bulbs are </a:t>
            </a:r>
            <a:r>
              <a:rPr lang="en-US" dirty="0" smtClean="0"/>
              <a:t>mature with </a:t>
            </a:r>
            <a:r>
              <a:rPr lang="en-US" dirty="0"/>
              <a:t>a thin neck. </a:t>
            </a:r>
            <a:endParaRPr lang="en-US" dirty="0" smtClean="0"/>
          </a:p>
          <a:p>
            <a:r>
              <a:rPr lang="en-US" dirty="0" smtClean="0"/>
              <a:t>Yields </a:t>
            </a:r>
            <a:r>
              <a:rPr lang="en-US" dirty="0"/>
              <a:t>are higher if they </a:t>
            </a:r>
            <a:r>
              <a:rPr lang="en-US" dirty="0" smtClean="0"/>
              <a:t>are harvested </a:t>
            </a:r>
            <a:r>
              <a:rPr lang="en-US" dirty="0"/>
              <a:t>after the tops are completely dry, </a:t>
            </a:r>
            <a:r>
              <a:rPr lang="en-US" dirty="0" smtClean="0"/>
              <a:t>but then </a:t>
            </a:r>
            <a:r>
              <a:rPr lang="en-US" dirty="0"/>
              <a:t>bulbs tend to have a shorter storage life.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1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 cooling conditions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Dry onion bulbs for long-term storage </a:t>
            </a:r>
            <a:r>
              <a:rPr lang="en-US" dirty="0" smtClean="0"/>
              <a:t>should be </a:t>
            </a:r>
            <a:r>
              <a:rPr lang="en-US" dirty="0"/>
              <a:t>precooled to 0 °C (32 °F) immediately </a:t>
            </a:r>
            <a:r>
              <a:rPr lang="en-US" dirty="0" smtClean="0"/>
              <a:t>after drying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precooling method affects </a:t>
            </a:r>
            <a:r>
              <a:rPr lang="en-US" dirty="0" smtClean="0"/>
              <a:t>storability</a:t>
            </a:r>
          </a:p>
          <a:p>
            <a:r>
              <a:rPr lang="en-US" dirty="0" smtClean="0"/>
              <a:t>Rapid precooling </a:t>
            </a:r>
            <a:r>
              <a:rPr lang="en-US" dirty="0"/>
              <a:t>inhibits rooting and sprouting during</a:t>
            </a:r>
            <a:br>
              <a:rPr lang="en-US" dirty="0"/>
            </a:br>
            <a:r>
              <a:rPr lang="en-US" dirty="0" smtClean="0"/>
              <a:t>storage</a:t>
            </a:r>
          </a:p>
          <a:p>
            <a:r>
              <a:rPr lang="en-US" dirty="0" smtClean="0"/>
              <a:t>Natural </a:t>
            </a:r>
            <a:r>
              <a:rPr lang="en-US" dirty="0"/>
              <a:t>cooling (slow) has a </a:t>
            </a:r>
            <a:r>
              <a:rPr lang="en-US" dirty="0" smtClean="0"/>
              <a:t>positive effect </a:t>
            </a:r>
            <a:r>
              <a:rPr lang="en-US" dirty="0"/>
              <a:t>on storability when onions have a long </a:t>
            </a:r>
            <a:r>
              <a:rPr lang="en-US" dirty="0" smtClean="0"/>
              <a:t>rest period </a:t>
            </a:r>
            <a:r>
              <a:rPr lang="en-US" dirty="0"/>
              <a:t>and </a:t>
            </a:r>
            <a:r>
              <a:rPr lang="en-US" dirty="0" smtClean="0"/>
              <a:t>weather conditions </a:t>
            </a:r>
            <a:r>
              <a:rPr lang="en-US" dirty="0"/>
              <a:t>are good for </a:t>
            </a:r>
            <a:r>
              <a:rPr lang="en-US" dirty="0" smtClean="0"/>
              <a:t>curing</a:t>
            </a:r>
          </a:p>
          <a:p>
            <a:r>
              <a:rPr lang="en-US" dirty="0" smtClean="0"/>
              <a:t>Gradual </a:t>
            </a:r>
            <a:r>
              <a:rPr lang="en-US" dirty="0"/>
              <a:t>cooling at 1 °C (1.8 °F) per day in </a:t>
            </a:r>
            <a:r>
              <a:rPr lang="en-US" dirty="0" smtClean="0"/>
              <a:t>storage is </a:t>
            </a:r>
            <a:r>
              <a:rPr lang="en-US" dirty="0"/>
              <a:t>less effective at inhibiting sprouting and rooting</a:t>
            </a:r>
            <a:br>
              <a:rPr lang="en-US" dirty="0"/>
            </a:br>
            <a:r>
              <a:rPr lang="en-US" dirty="0"/>
              <a:t>than rapid cooling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Optimum Storage </a:t>
            </a:r>
            <a:r>
              <a:rPr lang="en-US" b="1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Pungent dry onions can be stored for 6 to 9 </a:t>
            </a:r>
            <a:r>
              <a:rPr lang="en-US" sz="2000" dirty="0" smtClean="0"/>
              <a:t>weeks at </a:t>
            </a:r>
            <a:r>
              <a:rPr lang="en-US" sz="2000" dirty="0"/>
              <a:t>0 °C (32 °F) with 65 to 75% RH. High </a:t>
            </a:r>
            <a:r>
              <a:rPr lang="en-US" sz="2000" dirty="0" smtClean="0"/>
              <a:t>RH induces </a:t>
            </a:r>
            <a:r>
              <a:rPr lang="en-US" sz="2000" dirty="0"/>
              <a:t>root growth, while high </a:t>
            </a:r>
            <a:r>
              <a:rPr lang="en-US" sz="2000" dirty="0" smtClean="0"/>
              <a:t>temperature induces </a:t>
            </a:r>
            <a:r>
              <a:rPr lang="en-US" sz="2000" dirty="0"/>
              <a:t>sprouting </a:t>
            </a:r>
            <a:endParaRPr lang="en-US" sz="2000" dirty="0" smtClean="0"/>
          </a:p>
          <a:p>
            <a:r>
              <a:rPr lang="en-US" sz="2000" dirty="0"/>
              <a:t>A combination of </a:t>
            </a:r>
            <a:r>
              <a:rPr lang="en-US" sz="2000" dirty="0" smtClean="0"/>
              <a:t>high temperature </a:t>
            </a:r>
            <a:r>
              <a:rPr lang="en-US" sz="2000" dirty="0"/>
              <a:t>and high RH increases rotting and</a:t>
            </a:r>
            <a:br>
              <a:rPr lang="en-US" sz="2000" dirty="0"/>
            </a:br>
            <a:r>
              <a:rPr lang="en-US" sz="2000" dirty="0"/>
              <a:t>decreases quality. </a:t>
            </a:r>
            <a:endParaRPr lang="en-US" sz="2000" dirty="0" smtClean="0"/>
          </a:p>
          <a:p>
            <a:r>
              <a:rPr lang="en-US" sz="2000" dirty="0"/>
              <a:t>Onions grown from seed store better </a:t>
            </a:r>
            <a:r>
              <a:rPr lang="en-US" sz="2000" dirty="0" smtClean="0"/>
              <a:t>than those </a:t>
            </a:r>
            <a:r>
              <a:rPr lang="en-US" sz="2000" dirty="0"/>
              <a:t>grown from sets or transplants </a:t>
            </a:r>
            <a:endParaRPr lang="en-US" sz="2000" dirty="0" smtClean="0"/>
          </a:p>
          <a:p>
            <a:r>
              <a:rPr lang="en-US" sz="2000" dirty="0"/>
              <a:t>Maleic </a:t>
            </a:r>
            <a:r>
              <a:rPr lang="en-US" sz="2000" dirty="0" err="1"/>
              <a:t>hydrazide</a:t>
            </a:r>
            <a:r>
              <a:rPr lang="en-US" sz="2000" dirty="0"/>
              <a:t> is applied 2 weeks before harvest, when bulbs</a:t>
            </a:r>
            <a:br>
              <a:rPr lang="en-US" sz="2000" dirty="0"/>
            </a:br>
            <a:r>
              <a:rPr lang="en-US" sz="2000" dirty="0"/>
              <a:t>are mature and 50% of tops are down, but </a:t>
            </a:r>
            <a:r>
              <a:rPr lang="en-US" sz="2000" dirty="0" smtClean="0"/>
              <a:t>onion plants </a:t>
            </a:r>
            <a:r>
              <a:rPr lang="en-US" sz="2000" dirty="0"/>
              <a:t>must still have </a:t>
            </a:r>
            <a:r>
              <a:rPr lang="en-US" sz="2000" dirty="0" smtClean="0"/>
              <a:t>five </a:t>
            </a:r>
            <a:r>
              <a:rPr lang="en-US" sz="2000" dirty="0"/>
              <a:t>to eight green leaves </a:t>
            </a:r>
            <a:r>
              <a:rPr lang="en-US" sz="2000" dirty="0" smtClean="0"/>
              <a:t>in order </a:t>
            </a:r>
            <a:r>
              <a:rPr lang="en-US" sz="2000" dirty="0"/>
              <a:t>to absorb and translocate the sprout </a:t>
            </a:r>
            <a:r>
              <a:rPr lang="en-US" sz="2000" dirty="0" smtClean="0"/>
              <a:t>inhibit or to </a:t>
            </a:r>
            <a:r>
              <a:rPr lang="en-US" sz="2000" dirty="0"/>
              <a:t>bulbs.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49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Onions intended for storage should be dried well and cured in the field, under sheds, or in storage. After 2 weeks of field drying, onions can be transferred to storage rooms for final drying and curing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Forced-air ventilation at 25 to 27 °C (77to 81 °F) using outside or heated air is commonly used to dry onions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Drying is complete when the onion neck is tight, outer scales are dry and make a rustling noise when touched, and the skin color is uniform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 loss of 3 to 5% can occur during drying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2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drying and curing,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temperature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should be lowered gradually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normal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seasonal temperature, or bulbs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precooled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cold storage at 0 °C (32 °F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either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case, condensation should be avoided 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encourages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rot and changes the color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dry skin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4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471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Post Harvest Technology of Onion </vt:lpstr>
      <vt:lpstr>Introduction </vt:lpstr>
      <vt:lpstr>Onion Benefits </vt:lpstr>
      <vt:lpstr>Quality Characteristics and Criteria</vt:lpstr>
      <vt:lpstr>Horticultural Maturity Indices</vt:lpstr>
      <vt:lpstr>Pre cooling conditions</vt:lpstr>
      <vt:lpstr>Optimum Storage Conditions</vt:lpstr>
      <vt:lpstr>Continued . . </vt:lpstr>
      <vt:lpstr>Continued . . </vt:lpstr>
      <vt:lpstr>Controlled Atmosphere </vt:lpstr>
      <vt:lpstr>Retail Outlet Display Consideration</vt:lpstr>
      <vt:lpstr>Chilling Sensitivity</vt:lpstr>
      <vt:lpstr>Post harvest pathology</vt:lpstr>
      <vt:lpstr>PowerPoint Presentation</vt:lpstr>
      <vt:lpstr>Continued . . </vt:lpstr>
      <vt:lpstr>Storage </vt:lpstr>
      <vt:lpstr>Transportation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Onion </dc:title>
  <dc:creator>Dr Sarfaraz Hussain</dc:creator>
  <cp:lastModifiedBy>Dr Sarfaraz Hussain</cp:lastModifiedBy>
  <cp:revision>59</cp:revision>
  <dcterms:created xsi:type="dcterms:W3CDTF">2006-08-16T00:00:00Z</dcterms:created>
  <dcterms:modified xsi:type="dcterms:W3CDTF">2020-04-30T03:48:04Z</dcterms:modified>
</cp:coreProperties>
</file>